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58" r:id="rId7"/>
    <p:sldId id="259" r:id="rId8"/>
    <p:sldId id="260" r:id="rId9"/>
    <p:sldId id="261" r:id="rId10"/>
    <p:sldId id="267" r:id="rId11"/>
    <p:sldId id="262" r:id="rId12"/>
    <p:sldId id="263"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3D3D39-AAAA-4166-82AF-93B3981692EE}" v="36" dt="2024-12-10T12:15:35.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877" autoAdjust="0"/>
  </p:normalViewPr>
  <p:slideViewPr>
    <p:cSldViewPr snapToGrid="0">
      <p:cViewPr varScale="1">
        <p:scale>
          <a:sx n="85" d="100"/>
          <a:sy n="85" d="100"/>
        </p:scale>
        <p:origin x="15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E0A32C-F626-46AF-B4F1-C30ACD9E5863}"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95120C-CE17-4E1C-B0C7-590A812043F5}" type="slidenum">
              <a:rPr lang="en-GB" smtClean="0"/>
              <a:t>‹#›</a:t>
            </a:fld>
            <a:endParaRPr lang="en-GB"/>
          </a:p>
        </p:txBody>
      </p:sp>
    </p:spTree>
    <p:extLst>
      <p:ext uri="{BB962C8B-B14F-4D97-AF65-F5344CB8AC3E}">
        <p14:creationId xmlns:p14="http://schemas.microsoft.com/office/powerpoint/2010/main" val="3197746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Joseph Lee, my student ID is 2405184, I am a student of University of Wales trinity </a:t>
            </a:r>
            <a:r>
              <a:rPr lang="en-GB" dirty="0" err="1"/>
              <a:t>st.</a:t>
            </a:r>
            <a:r>
              <a:rPr lang="en-GB" dirty="0"/>
              <a:t> David’s, this is a presentation on the 3D models I’ve created for Introduction to 3D modelling in Maya[1]</a:t>
            </a:r>
          </a:p>
        </p:txBody>
      </p:sp>
      <p:sp>
        <p:nvSpPr>
          <p:cNvPr id="4" name="Slide Number Placeholder 3"/>
          <p:cNvSpPr>
            <a:spLocks noGrp="1"/>
          </p:cNvSpPr>
          <p:nvPr>
            <p:ph type="sldNum" sz="quarter" idx="5"/>
          </p:nvPr>
        </p:nvSpPr>
        <p:spPr/>
        <p:txBody>
          <a:bodyPr/>
          <a:lstStyle/>
          <a:p>
            <a:fld id="{2D95120C-CE17-4E1C-B0C7-590A812043F5}" type="slidenum">
              <a:rPr lang="en-GB" smtClean="0"/>
              <a:t>1</a:t>
            </a:fld>
            <a:endParaRPr lang="en-GB"/>
          </a:p>
        </p:txBody>
      </p:sp>
    </p:spTree>
    <p:extLst>
      <p:ext uri="{BB962C8B-B14F-4D97-AF65-F5344CB8AC3E}">
        <p14:creationId xmlns:p14="http://schemas.microsoft.com/office/powerpoint/2010/main" val="351826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dumpster model in a shaded view,</a:t>
            </a:r>
          </a:p>
          <a:p>
            <a:r>
              <a:rPr lang="en-GB" dirty="0"/>
              <a:t>I did not reference when creating this model,</a:t>
            </a:r>
          </a:p>
        </p:txBody>
      </p:sp>
      <p:sp>
        <p:nvSpPr>
          <p:cNvPr id="4" name="Slide Number Placeholder 3"/>
          <p:cNvSpPr>
            <a:spLocks noGrp="1"/>
          </p:cNvSpPr>
          <p:nvPr>
            <p:ph type="sldNum" sz="quarter" idx="5"/>
          </p:nvPr>
        </p:nvSpPr>
        <p:spPr/>
        <p:txBody>
          <a:bodyPr/>
          <a:lstStyle/>
          <a:p>
            <a:fld id="{2D95120C-CE17-4E1C-B0C7-590A812043F5}" type="slidenum">
              <a:rPr lang="en-GB" smtClean="0"/>
              <a:t>2</a:t>
            </a:fld>
            <a:endParaRPr lang="en-GB"/>
          </a:p>
        </p:txBody>
      </p:sp>
    </p:spTree>
    <p:extLst>
      <p:ext uri="{BB962C8B-B14F-4D97-AF65-F5344CB8AC3E}">
        <p14:creationId xmlns:p14="http://schemas.microsoft.com/office/powerpoint/2010/main" val="173166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dumpster model in wireframe view,</a:t>
            </a:r>
          </a:p>
          <a:p>
            <a:endParaRPr lang="en-GB" dirty="0"/>
          </a:p>
          <a:p>
            <a:r>
              <a:rPr lang="en-GB" dirty="0"/>
              <a:t>The model was created with a base of simple shapes, being cubes, and only slight manipulation where necessary</a:t>
            </a:r>
          </a:p>
          <a:p>
            <a:endParaRPr lang="en-GB" dirty="0"/>
          </a:p>
          <a:p>
            <a:r>
              <a:rPr lang="en-GB" dirty="0"/>
              <a:t>The handles were much different, as I was much more thorough to create more realistic handles, I used bridging, extruding and merging to create the handles. To improve, I should have focused more on the design for the dumpster itself instead of pouring most of the effort onto the handles.</a:t>
            </a:r>
          </a:p>
        </p:txBody>
      </p:sp>
      <p:sp>
        <p:nvSpPr>
          <p:cNvPr id="4" name="Slide Number Placeholder 3"/>
          <p:cNvSpPr>
            <a:spLocks noGrp="1"/>
          </p:cNvSpPr>
          <p:nvPr>
            <p:ph type="sldNum" sz="quarter" idx="5"/>
          </p:nvPr>
        </p:nvSpPr>
        <p:spPr/>
        <p:txBody>
          <a:bodyPr/>
          <a:lstStyle/>
          <a:p>
            <a:fld id="{2D95120C-CE17-4E1C-B0C7-590A812043F5}" type="slidenum">
              <a:rPr lang="en-GB" smtClean="0"/>
              <a:t>3</a:t>
            </a:fld>
            <a:endParaRPr lang="en-GB"/>
          </a:p>
        </p:txBody>
      </p:sp>
    </p:spTree>
    <p:extLst>
      <p:ext uri="{BB962C8B-B14F-4D97-AF65-F5344CB8AC3E}">
        <p14:creationId xmlns:p14="http://schemas.microsoft.com/office/powerpoint/2010/main" val="2974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house model in shaded view,</a:t>
            </a:r>
          </a:p>
          <a:p>
            <a:r>
              <a:rPr lang="en-GB" dirty="0"/>
              <a:t>I once again did not reference here,</a:t>
            </a:r>
          </a:p>
        </p:txBody>
      </p:sp>
      <p:sp>
        <p:nvSpPr>
          <p:cNvPr id="4" name="Slide Number Placeholder 3"/>
          <p:cNvSpPr>
            <a:spLocks noGrp="1"/>
          </p:cNvSpPr>
          <p:nvPr>
            <p:ph type="sldNum" sz="quarter" idx="5"/>
          </p:nvPr>
        </p:nvSpPr>
        <p:spPr/>
        <p:txBody>
          <a:bodyPr/>
          <a:lstStyle/>
          <a:p>
            <a:fld id="{2D95120C-CE17-4E1C-B0C7-590A812043F5}" type="slidenum">
              <a:rPr lang="en-GB" smtClean="0"/>
              <a:t>4</a:t>
            </a:fld>
            <a:endParaRPr lang="en-GB"/>
          </a:p>
        </p:txBody>
      </p:sp>
    </p:spTree>
    <p:extLst>
      <p:ext uri="{BB962C8B-B14F-4D97-AF65-F5344CB8AC3E}">
        <p14:creationId xmlns:p14="http://schemas.microsoft.com/office/powerpoint/2010/main" val="2745080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house in wireframe view,</a:t>
            </a:r>
          </a:p>
          <a:p>
            <a:endParaRPr lang="en-GB" dirty="0"/>
          </a:p>
          <a:p>
            <a:r>
              <a:rPr lang="en-GB" dirty="0"/>
              <a:t>This model was created using basic functions and objects in Maya[1], like the scale tool, rotate tool, and using the face selection tool to select groups of parts of the object(s) to delete to create space for windows and doors,</a:t>
            </a:r>
          </a:p>
          <a:p>
            <a:r>
              <a:rPr lang="en-GB" dirty="0"/>
              <a:t>Furthermore, subdivisions were added to allow for more precise modelling. One aspect in which I could improve on this model is to make the roof more detailed, as I opted for a more simplistic approach, which wouldn’t be an issue with texturing, but as texturing was not used, a more detailed model would’ve been better.</a:t>
            </a:r>
          </a:p>
        </p:txBody>
      </p:sp>
      <p:sp>
        <p:nvSpPr>
          <p:cNvPr id="4" name="Slide Number Placeholder 3"/>
          <p:cNvSpPr>
            <a:spLocks noGrp="1"/>
          </p:cNvSpPr>
          <p:nvPr>
            <p:ph type="sldNum" sz="quarter" idx="5"/>
          </p:nvPr>
        </p:nvSpPr>
        <p:spPr/>
        <p:txBody>
          <a:bodyPr/>
          <a:lstStyle/>
          <a:p>
            <a:fld id="{2D95120C-CE17-4E1C-B0C7-590A812043F5}" type="slidenum">
              <a:rPr lang="en-GB" smtClean="0"/>
              <a:t>5</a:t>
            </a:fld>
            <a:endParaRPr lang="en-GB"/>
          </a:p>
        </p:txBody>
      </p:sp>
    </p:spTree>
    <p:extLst>
      <p:ext uri="{BB962C8B-B14F-4D97-AF65-F5344CB8AC3E}">
        <p14:creationId xmlns:p14="http://schemas.microsoft.com/office/powerpoint/2010/main" val="1765917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shaded view of the 3D lamp post,</a:t>
            </a:r>
          </a:p>
          <a:p>
            <a:endParaRPr lang="en-GB" dirty="0"/>
          </a:p>
          <a:p>
            <a:r>
              <a:rPr lang="en-GB" dirty="0"/>
              <a:t>This lamp-post was referenced from an online shop[2], my second source, britishironworkcentre.com</a:t>
            </a:r>
          </a:p>
        </p:txBody>
      </p:sp>
      <p:sp>
        <p:nvSpPr>
          <p:cNvPr id="4" name="Slide Number Placeholder 3"/>
          <p:cNvSpPr>
            <a:spLocks noGrp="1"/>
          </p:cNvSpPr>
          <p:nvPr>
            <p:ph type="sldNum" sz="quarter" idx="5"/>
          </p:nvPr>
        </p:nvSpPr>
        <p:spPr/>
        <p:txBody>
          <a:bodyPr/>
          <a:lstStyle/>
          <a:p>
            <a:fld id="{2D95120C-CE17-4E1C-B0C7-590A812043F5}" type="slidenum">
              <a:rPr lang="en-GB" smtClean="0"/>
              <a:t>6</a:t>
            </a:fld>
            <a:endParaRPr lang="en-GB"/>
          </a:p>
        </p:txBody>
      </p:sp>
    </p:spTree>
    <p:extLst>
      <p:ext uri="{BB962C8B-B14F-4D97-AF65-F5344CB8AC3E}">
        <p14:creationId xmlns:p14="http://schemas.microsoft.com/office/powerpoint/2010/main" val="2588604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wireframe view of the shaded lamppost</a:t>
            </a:r>
          </a:p>
          <a:p>
            <a:endParaRPr lang="en-GB" dirty="0"/>
          </a:p>
          <a:p>
            <a:r>
              <a:rPr lang="en-GB" dirty="0"/>
              <a:t>I paid finer attention to detail in this model, even though I still used basic tools and shapes, extrude was used to create things like the lamppost hood, and the support on the ground.</a:t>
            </a:r>
          </a:p>
          <a:p>
            <a:r>
              <a:rPr lang="en-GB" dirty="0"/>
              <a:t>Not much can be said for improvements, that being said one issue that I believe is a problem is that the hood, or roof, of the lamp-post should be altered a bit, as I feel that it slopes up too high of an angle, it could have been toned down a little bit.</a:t>
            </a:r>
          </a:p>
        </p:txBody>
      </p:sp>
      <p:sp>
        <p:nvSpPr>
          <p:cNvPr id="4" name="Slide Number Placeholder 3"/>
          <p:cNvSpPr>
            <a:spLocks noGrp="1"/>
          </p:cNvSpPr>
          <p:nvPr>
            <p:ph type="sldNum" sz="quarter" idx="5"/>
          </p:nvPr>
        </p:nvSpPr>
        <p:spPr/>
        <p:txBody>
          <a:bodyPr/>
          <a:lstStyle/>
          <a:p>
            <a:fld id="{2D95120C-CE17-4E1C-B0C7-590A812043F5}" type="slidenum">
              <a:rPr lang="en-GB" smtClean="0"/>
              <a:t>7</a:t>
            </a:fld>
            <a:endParaRPr lang="en-GB"/>
          </a:p>
        </p:txBody>
      </p:sp>
    </p:spTree>
    <p:extLst>
      <p:ext uri="{BB962C8B-B14F-4D97-AF65-F5344CB8AC3E}">
        <p14:creationId xmlns:p14="http://schemas.microsoft.com/office/powerpoint/2010/main" val="972052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shaded view of the 3D Cup &amp; Saucer,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was unreferenced</a:t>
            </a:r>
          </a:p>
        </p:txBody>
      </p:sp>
      <p:sp>
        <p:nvSpPr>
          <p:cNvPr id="4" name="Slide Number Placeholder 3"/>
          <p:cNvSpPr>
            <a:spLocks noGrp="1"/>
          </p:cNvSpPr>
          <p:nvPr>
            <p:ph type="sldNum" sz="quarter" idx="5"/>
          </p:nvPr>
        </p:nvSpPr>
        <p:spPr/>
        <p:txBody>
          <a:bodyPr/>
          <a:lstStyle/>
          <a:p>
            <a:fld id="{2D95120C-CE17-4E1C-B0C7-590A812043F5}" type="slidenum">
              <a:rPr lang="en-GB" smtClean="0"/>
              <a:t>8</a:t>
            </a:fld>
            <a:endParaRPr lang="en-GB"/>
          </a:p>
        </p:txBody>
      </p:sp>
    </p:spTree>
    <p:extLst>
      <p:ext uri="{BB962C8B-B14F-4D97-AF65-F5344CB8AC3E}">
        <p14:creationId xmlns:p14="http://schemas.microsoft.com/office/powerpoint/2010/main" val="543888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wireframe view of the 3D Cup and Saucer</a:t>
            </a:r>
          </a:p>
          <a:p>
            <a:endParaRPr lang="en-GB" dirty="0"/>
          </a:p>
          <a:p>
            <a:r>
              <a:rPr lang="en-GB" dirty="0"/>
              <a:t>This model was created using more advanced methods, for this model, the base of a cylinder was used. Then stretched outwards slightly and shortened, all using the scale tool, it was then manipulated into its shape via extrusion, once the base shape for the cup was made, I duplicated it and then used the scale tool again this time to stretch it out a bit further than the original cup, and then lowered its height until it looked like it fitted for a saucer. (mention bridging for the handle)</a:t>
            </a:r>
          </a:p>
          <a:p>
            <a:r>
              <a:rPr lang="en-GB" dirty="0"/>
              <a:t>One improvement that could be made is to make the entire model smoother overall, I think that the model could be more visually pleasing if the edges weren’t so rough on it.</a:t>
            </a:r>
          </a:p>
        </p:txBody>
      </p:sp>
      <p:sp>
        <p:nvSpPr>
          <p:cNvPr id="4" name="Slide Number Placeholder 3"/>
          <p:cNvSpPr>
            <a:spLocks noGrp="1"/>
          </p:cNvSpPr>
          <p:nvPr>
            <p:ph type="sldNum" sz="quarter" idx="5"/>
          </p:nvPr>
        </p:nvSpPr>
        <p:spPr/>
        <p:txBody>
          <a:bodyPr/>
          <a:lstStyle/>
          <a:p>
            <a:fld id="{2D95120C-CE17-4E1C-B0C7-590A812043F5}" type="slidenum">
              <a:rPr lang="en-GB" smtClean="0"/>
              <a:t>9</a:t>
            </a:fld>
            <a:endParaRPr lang="en-GB"/>
          </a:p>
        </p:txBody>
      </p:sp>
    </p:spTree>
    <p:extLst>
      <p:ext uri="{BB962C8B-B14F-4D97-AF65-F5344CB8AC3E}">
        <p14:creationId xmlns:p14="http://schemas.microsoft.com/office/powerpoint/2010/main" val="3992173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shaded view of the Soda Can</a:t>
            </a:r>
          </a:p>
          <a:p>
            <a:r>
              <a:rPr lang="en-GB" dirty="0"/>
              <a:t>This was un-referenced aside from the opening tab [3]</a:t>
            </a:r>
          </a:p>
        </p:txBody>
      </p:sp>
      <p:sp>
        <p:nvSpPr>
          <p:cNvPr id="4" name="Slide Number Placeholder 3"/>
          <p:cNvSpPr>
            <a:spLocks noGrp="1"/>
          </p:cNvSpPr>
          <p:nvPr>
            <p:ph type="sldNum" sz="quarter" idx="5"/>
          </p:nvPr>
        </p:nvSpPr>
        <p:spPr/>
        <p:txBody>
          <a:bodyPr/>
          <a:lstStyle/>
          <a:p>
            <a:fld id="{2D95120C-CE17-4E1C-B0C7-590A812043F5}" type="slidenum">
              <a:rPr lang="en-GB" smtClean="0"/>
              <a:t>10</a:t>
            </a:fld>
            <a:endParaRPr lang="en-GB"/>
          </a:p>
        </p:txBody>
      </p:sp>
    </p:spTree>
    <p:extLst>
      <p:ext uri="{BB962C8B-B14F-4D97-AF65-F5344CB8AC3E}">
        <p14:creationId xmlns:p14="http://schemas.microsoft.com/office/powerpoint/2010/main" val="2100877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Wireframe view of the 3D Soda Can</a:t>
            </a:r>
          </a:p>
          <a:p>
            <a:endParaRPr lang="en-GB" dirty="0"/>
          </a:p>
          <a:p>
            <a:r>
              <a:rPr lang="en-GB" dirty="0"/>
              <a:t>This model was created by similar means to the cup and saucer, by extruding a cylinder, the only real difference between the two is the shape, alongside the fact that the object is smoother. </a:t>
            </a:r>
          </a:p>
          <a:p>
            <a:r>
              <a:rPr lang="en-GB" dirty="0"/>
              <a:t>The opening tab at the top of can, however, is unique, as it was made by utilizing Quad-Draw, by using the image from the third source [3], I was able to create a well-looking tab, for a first attempt at the quad-draw tool.</a:t>
            </a:r>
          </a:p>
          <a:p>
            <a:endParaRPr lang="en-GB" dirty="0"/>
          </a:p>
          <a:p>
            <a:r>
              <a:rPr lang="en-GB" dirty="0"/>
              <a:t>Although I tried my best to create a realistic can with all the ridges, I did not meet my own expectations, this is an area in which I can improve upon for later work.</a:t>
            </a:r>
          </a:p>
        </p:txBody>
      </p:sp>
      <p:sp>
        <p:nvSpPr>
          <p:cNvPr id="4" name="Slide Number Placeholder 3"/>
          <p:cNvSpPr>
            <a:spLocks noGrp="1"/>
          </p:cNvSpPr>
          <p:nvPr>
            <p:ph type="sldNum" sz="quarter" idx="5"/>
          </p:nvPr>
        </p:nvSpPr>
        <p:spPr/>
        <p:txBody>
          <a:bodyPr/>
          <a:lstStyle/>
          <a:p>
            <a:fld id="{2D95120C-CE17-4E1C-B0C7-590A812043F5}" type="slidenum">
              <a:rPr lang="en-GB" smtClean="0"/>
              <a:t>11</a:t>
            </a:fld>
            <a:endParaRPr lang="en-GB"/>
          </a:p>
        </p:txBody>
      </p:sp>
    </p:spTree>
    <p:extLst>
      <p:ext uri="{BB962C8B-B14F-4D97-AF65-F5344CB8AC3E}">
        <p14:creationId xmlns:p14="http://schemas.microsoft.com/office/powerpoint/2010/main" val="1475810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bibliography page, where I’ve listed my sources</a:t>
            </a:r>
          </a:p>
        </p:txBody>
      </p:sp>
      <p:sp>
        <p:nvSpPr>
          <p:cNvPr id="4" name="Slide Number Placeholder 3"/>
          <p:cNvSpPr>
            <a:spLocks noGrp="1"/>
          </p:cNvSpPr>
          <p:nvPr>
            <p:ph type="sldNum" sz="quarter" idx="5"/>
          </p:nvPr>
        </p:nvSpPr>
        <p:spPr/>
        <p:txBody>
          <a:bodyPr/>
          <a:lstStyle/>
          <a:p>
            <a:fld id="{2D95120C-CE17-4E1C-B0C7-590A812043F5}" type="slidenum">
              <a:rPr lang="en-GB" smtClean="0"/>
              <a:t>12</a:t>
            </a:fld>
            <a:endParaRPr lang="en-GB"/>
          </a:p>
        </p:txBody>
      </p:sp>
    </p:spTree>
    <p:extLst>
      <p:ext uri="{BB962C8B-B14F-4D97-AF65-F5344CB8AC3E}">
        <p14:creationId xmlns:p14="http://schemas.microsoft.com/office/powerpoint/2010/main" val="2321027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497D9-B57F-034A-70B2-129798FA13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9EE73C-548B-4D2A-1A8A-B8588F395A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7E20EC-233B-B40C-5691-F51585430666}"/>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5" name="Footer Placeholder 4">
            <a:extLst>
              <a:ext uri="{FF2B5EF4-FFF2-40B4-BE49-F238E27FC236}">
                <a16:creationId xmlns:a16="http://schemas.microsoft.com/office/drawing/2014/main" id="{DB9DE723-98C5-F301-F129-176E03DFFC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C82C04-DC8E-8FD0-D975-3A26A82DDA1D}"/>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3698975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5275-19ED-79CE-7BAB-B888BB806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E3EBD0-93ED-8535-B279-963E6C7C6C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25198B-7F4A-EBAF-D759-92A78F0A62D1}"/>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5" name="Footer Placeholder 4">
            <a:extLst>
              <a:ext uri="{FF2B5EF4-FFF2-40B4-BE49-F238E27FC236}">
                <a16:creationId xmlns:a16="http://schemas.microsoft.com/office/drawing/2014/main" id="{6154053E-495A-63FC-9DBB-34C7614B9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FD992-CAB1-092D-65AC-DFDF181D845F}"/>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1565528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66573-58A6-F884-FF3A-F0AD3277AA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363CC9-F09F-049C-4A67-80100EC0DB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31CCDC-1860-510E-B89D-802A42C2DF8F}"/>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5" name="Footer Placeholder 4">
            <a:extLst>
              <a:ext uri="{FF2B5EF4-FFF2-40B4-BE49-F238E27FC236}">
                <a16:creationId xmlns:a16="http://schemas.microsoft.com/office/drawing/2014/main" id="{706D512A-4F44-15FD-319A-7B1162A689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DD5F6F-47C0-3F54-2E74-9AE83BB388E3}"/>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3435873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EDCC-C7AE-6967-1ED6-95FDEF7901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E4E2D1-473B-F3D8-D287-193BFE0E3B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028776-C4D0-CFBE-EE50-3A3AD8B1F1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7A550F-BD42-7158-A093-B7CD96A0365E}"/>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6" name="Footer Placeholder 5">
            <a:extLst>
              <a:ext uri="{FF2B5EF4-FFF2-40B4-BE49-F238E27FC236}">
                <a16:creationId xmlns:a16="http://schemas.microsoft.com/office/drawing/2014/main" id="{31D4DC4B-4454-4E75-824F-C0153C1EAD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1D0BD3-35A6-1C7F-001E-DAE23A9EEEB1}"/>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3531713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E3441-A425-BDDD-2DF2-2F94591378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B7F5E7-F859-99C9-1313-1A00046F55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E867D8-B07A-37BE-6768-1D6CBF3983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A49E9B-57AA-AFF5-2665-D8DBA83E44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345ECC-159B-1BF1-3D80-E159034121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C64627-6694-03C6-0361-8D1A8D48F008}"/>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8" name="Footer Placeholder 7">
            <a:extLst>
              <a:ext uri="{FF2B5EF4-FFF2-40B4-BE49-F238E27FC236}">
                <a16:creationId xmlns:a16="http://schemas.microsoft.com/office/drawing/2014/main" id="{B2639466-D3BA-60C8-6CEA-0BA3A01978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F9CF63-E9D3-A852-0CEE-C743A49DA599}"/>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1987149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EBBD-A7D9-FBC1-FA7D-E169C6C017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739B04-E99E-B859-4183-F4BDDB140264}"/>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4" name="Footer Placeholder 3">
            <a:extLst>
              <a:ext uri="{FF2B5EF4-FFF2-40B4-BE49-F238E27FC236}">
                <a16:creationId xmlns:a16="http://schemas.microsoft.com/office/drawing/2014/main" id="{970B9C90-5A4A-840F-C80F-D94425284E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D99E41-EB08-9CB4-7314-D25CFB2F8127}"/>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4133098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FB4F2D-A164-51D0-98F0-A0EB9F1B7D3A}"/>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3" name="Footer Placeholder 2">
            <a:extLst>
              <a:ext uri="{FF2B5EF4-FFF2-40B4-BE49-F238E27FC236}">
                <a16:creationId xmlns:a16="http://schemas.microsoft.com/office/drawing/2014/main" id="{424F7513-0A62-330C-0889-30713E1FF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CBD3FC-EEBA-49E2-1CD3-8B0517DCDDF6}"/>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2534498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76124-67BD-EEAC-3A79-891265B0A4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9F9655-606A-DFB3-1438-E6E676BBE0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FBD852-FA8F-086C-1580-BCB77A02E0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31E046-6345-C9D9-167E-36D6F7A2B102}"/>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6" name="Footer Placeholder 5">
            <a:extLst>
              <a:ext uri="{FF2B5EF4-FFF2-40B4-BE49-F238E27FC236}">
                <a16:creationId xmlns:a16="http://schemas.microsoft.com/office/drawing/2014/main" id="{EA135421-9309-7088-24C8-A011FE1C71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FF4F0A-9FF2-D3EE-555D-4D281F8D72EC}"/>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1405271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3B5F3-3BA3-F8F1-D9CE-A3262C11E3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5E55D6-9208-A27D-9DB4-AF7B62FA70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FE81BB-BA0F-7F81-B008-57F35712B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44324E-33D7-4800-7CB5-B7BCF2D0E2BA}"/>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6" name="Footer Placeholder 5">
            <a:extLst>
              <a:ext uri="{FF2B5EF4-FFF2-40B4-BE49-F238E27FC236}">
                <a16:creationId xmlns:a16="http://schemas.microsoft.com/office/drawing/2014/main" id="{2750BE8E-5EF9-2CD7-C200-61F4FB4D3B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18B96-2D47-20CB-A6A8-919C525B2FEA}"/>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2418007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3DD9-8294-F767-EFE3-8DAE101A7A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635170-5680-02A2-5634-5DCBCECB5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548239-CD92-1F58-9551-337D0A171CEC}"/>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5" name="Footer Placeholder 4">
            <a:extLst>
              <a:ext uri="{FF2B5EF4-FFF2-40B4-BE49-F238E27FC236}">
                <a16:creationId xmlns:a16="http://schemas.microsoft.com/office/drawing/2014/main" id="{C56C2D6B-6E85-9EAA-73C1-41F825EF1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5EB8B-F5C9-333A-55CE-AF45E40BE982}"/>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1252412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442DC8-6F27-2B10-7E75-423A527B22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2A133-1B96-1990-BAE0-8D41137097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0F78B-D7FE-AC96-7370-672B45768511}"/>
              </a:ext>
            </a:extLst>
          </p:cNvPr>
          <p:cNvSpPr>
            <a:spLocks noGrp="1"/>
          </p:cNvSpPr>
          <p:nvPr>
            <p:ph type="dt" sz="half" idx="10"/>
          </p:nvPr>
        </p:nvSpPr>
        <p:spPr/>
        <p:txBody>
          <a:bodyPr/>
          <a:lstStyle/>
          <a:p>
            <a:fld id="{40E92088-1105-46F2-B351-CF621ED9C2DF}" type="datetimeFigureOut">
              <a:rPr lang="en-GB" smtClean="0"/>
              <a:t>09/12/2024</a:t>
            </a:fld>
            <a:endParaRPr lang="en-GB"/>
          </a:p>
        </p:txBody>
      </p:sp>
      <p:sp>
        <p:nvSpPr>
          <p:cNvPr id="5" name="Footer Placeholder 4">
            <a:extLst>
              <a:ext uri="{FF2B5EF4-FFF2-40B4-BE49-F238E27FC236}">
                <a16:creationId xmlns:a16="http://schemas.microsoft.com/office/drawing/2014/main" id="{6510E7CE-4392-1BAF-4E5A-D459B2594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E66E2-01FD-048E-7F55-E54EC31BB59E}"/>
              </a:ext>
            </a:extLst>
          </p:cNvPr>
          <p:cNvSpPr>
            <a:spLocks noGrp="1"/>
          </p:cNvSpPr>
          <p:nvPr>
            <p:ph type="sldNum" sz="quarter" idx="12"/>
          </p:nvPr>
        </p:nvSpPr>
        <p:spPr/>
        <p:txBody>
          <a:bodyPr/>
          <a:lstStyle/>
          <a:p>
            <a:fld id="{818E53EE-FFF1-4AEC-AE51-5E4CF29734E0}" type="slidenum">
              <a:rPr lang="en-GB" smtClean="0"/>
              <a:t>‹#›</a:t>
            </a:fld>
            <a:endParaRPr lang="en-GB"/>
          </a:p>
        </p:txBody>
      </p:sp>
    </p:spTree>
    <p:extLst>
      <p:ext uri="{BB962C8B-B14F-4D97-AF65-F5344CB8AC3E}">
        <p14:creationId xmlns:p14="http://schemas.microsoft.com/office/powerpoint/2010/main" val="3868696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9072D1-F83D-59FC-DA23-0BE96101B2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DEE593-F9AC-1A0D-ABF4-A7E80BB8ED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0C8E2E-26AB-3851-9167-5FDC8FAB47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E92088-1105-46F2-B351-CF621ED9C2DF}" type="datetimeFigureOut">
              <a:rPr lang="en-GB" smtClean="0"/>
              <a:t>09/12/2024</a:t>
            </a:fld>
            <a:endParaRPr lang="en-GB"/>
          </a:p>
        </p:txBody>
      </p:sp>
      <p:sp>
        <p:nvSpPr>
          <p:cNvPr id="5" name="Footer Placeholder 4">
            <a:extLst>
              <a:ext uri="{FF2B5EF4-FFF2-40B4-BE49-F238E27FC236}">
                <a16:creationId xmlns:a16="http://schemas.microsoft.com/office/drawing/2014/main" id="{330AF3AB-6BC3-AF4F-DB57-565FC7CB71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2FE2C6-05C1-AD2E-8838-4D1319285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8E53EE-FFF1-4AEC-AE51-5E4CF29734E0}" type="slidenum">
              <a:rPr lang="en-GB" smtClean="0"/>
              <a:t>‹#›</a:t>
            </a:fld>
            <a:endParaRPr lang="en-GB"/>
          </a:p>
        </p:txBody>
      </p:sp>
    </p:spTree>
    <p:extLst>
      <p:ext uri="{BB962C8B-B14F-4D97-AF65-F5344CB8AC3E}">
        <p14:creationId xmlns:p14="http://schemas.microsoft.com/office/powerpoint/2010/main" val="3417094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istockphoto.com/photos/soda-can-top-view" TargetMode="External"/><Relationship Id="rId5" Type="http://schemas.openxmlformats.org/officeDocument/2006/relationships/hyperlink" Target="https://www.britishironworkcentre.co.uk/shop/contemporary-lamp-post" TargetMode="External"/><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2" name="Rectangle 201">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E847061-1DCF-2D08-A606-CD5233137379}"/>
              </a:ext>
            </a:extLst>
          </p:cNvPr>
          <p:cNvSpPr>
            <a:spLocks noGrp="1"/>
          </p:cNvSpPr>
          <p:nvPr>
            <p:ph type="ctrTitle"/>
          </p:nvPr>
        </p:nvSpPr>
        <p:spPr>
          <a:xfrm>
            <a:off x="3880430" y="583345"/>
            <a:ext cx="7160357" cy="4164820"/>
          </a:xfrm>
        </p:spPr>
        <p:txBody>
          <a:bodyPr anchor="t">
            <a:normAutofit/>
          </a:bodyPr>
          <a:lstStyle/>
          <a:p>
            <a:pPr algn="r"/>
            <a:r>
              <a:rPr lang="en-GB" sz="8000">
                <a:solidFill>
                  <a:srgbClr val="FFFFFF"/>
                </a:solidFill>
              </a:rPr>
              <a:t>Introduction To 3D Modelling – 3D models</a:t>
            </a:r>
          </a:p>
        </p:txBody>
      </p:sp>
      <p:sp>
        <p:nvSpPr>
          <p:cNvPr id="3" name="Subtitle 2">
            <a:extLst>
              <a:ext uri="{FF2B5EF4-FFF2-40B4-BE49-F238E27FC236}">
                <a16:creationId xmlns:a16="http://schemas.microsoft.com/office/drawing/2014/main" id="{4F573CB0-2CDB-5C6F-FE40-CA92B8979B8C}"/>
              </a:ext>
            </a:extLst>
          </p:cNvPr>
          <p:cNvSpPr>
            <a:spLocks noGrp="1"/>
          </p:cNvSpPr>
          <p:nvPr>
            <p:ph type="subTitle" idx="1"/>
          </p:nvPr>
        </p:nvSpPr>
        <p:spPr>
          <a:xfrm>
            <a:off x="1208228" y="5972174"/>
            <a:ext cx="8578699" cy="504825"/>
          </a:xfrm>
        </p:spPr>
        <p:txBody>
          <a:bodyPr>
            <a:normAutofit/>
          </a:bodyPr>
          <a:lstStyle/>
          <a:p>
            <a:pPr algn="l"/>
            <a:r>
              <a:rPr lang="en-GB" sz="2000">
                <a:solidFill>
                  <a:srgbClr val="FFFFFF"/>
                </a:solidFill>
              </a:rPr>
              <a:t>By J. Lee</a:t>
            </a:r>
          </a:p>
        </p:txBody>
      </p:sp>
      <p:sp>
        <p:nvSpPr>
          <p:cNvPr id="20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0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0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10" name="Straight Connector 20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14"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pic>
        <p:nvPicPr>
          <p:cNvPr id="8" name="Audio 7">
            <a:hlinkClick r:id="" action="ppaction://media"/>
            <a:extLst>
              <a:ext uri="{FF2B5EF4-FFF2-40B4-BE49-F238E27FC236}">
                <a16:creationId xmlns:a16="http://schemas.microsoft.com/office/drawing/2014/main" id="{036A782F-F3F8-A103-F294-5666AC9EBFD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5233444"/>
      </p:ext>
    </p:extLst>
  </p:cSld>
  <p:clrMapOvr>
    <a:masterClrMapping/>
  </p:clrMapOvr>
  <mc:AlternateContent xmlns:mc="http://schemas.openxmlformats.org/markup-compatibility/2006">
    <mc:Choice xmlns:p14="http://schemas.microsoft.com/office/powerpoint/2010/main" Requires="p14">
      <p:transition spd="slow" p14:dur="2000" advTm="19140"/>
    </mc:Choice>
    <mc:Fallback>
      <p:transition spd="slow" advTm="19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B9404-C523-BBCE-E877-072ED6D4AC86}"/>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3D Dumpster (Shaded)</a:t>
            </a:r>
          </a:p>
        </p:txBody>
      </p:sp>
      <p:pic>
        <p:nvPicPr>
          <p:cNvPr id="9" name="Content Placeholder 8">
            <a:extLst>
              <a:ext uri="{FF2B5EF4-FFF2-40B4-BE49-F238E27FC236}">
                <a16:creationId xmlns:a16="http://schemas.microsoft.com/office/drawing/2014/main" id="{EDF0316D-BAC8-BDE7-C9C6-CB644F68069A}"/>
              </a:ext>
            </a:extLst>
          </p:cNvPr>
          <p:cNvPicPr>
            <a:picLocks noChangeAspect="1"/>
          </p:cNvPicPr>
          <p:nvPr/>
        </p:nvPicPr>
        <p:blipFill>
          <a:blip r:embed="rId5"/>
          <a:stretch>
            <a:fillRect/>
          </a:stretch>
        </p:blipFill>
        <p:spPr>
          <a:xfrm>
            <a:off x="1992625" y="1966293"/>
            <a:ext cx="8206748" cy="4452160"/>
          </a:xfrm>
          <a:prstGeom prst="rect">
            <a:avLst/>
          </a:prstGeom>
        </p:spPr>
      </p:pic>
      <p:pic>
        <p:nvPicPr>
          <p:cNvPr id="5" name="Audio 4">
            <a:hlinkClick r:id="" action="ppaction://media"/>
            <a:extLst>
              <a:ext uri="{FF2B5EF4-FFF2-40B4-BE49-F238E27FC236}">
                <a16:creationId xmlns:a16="http://schemas.microsoft.com/office/drawing/2014/main" id="{BFEBF1C4-9E23-46C6-0456-E18A2CC8985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4722275"/>
      </p:ext>
    </p:extLst>
  </p:cSld>
  <p:clrMapOvr>
    <a:masterClrMapping/>
  </p:clrMapOvr>
  <mc:AlternateContent xmlns:mc="http://schemas.openxmlformats.org/markup-compatibility/2006">
    <mc:Choice xmlns:p14="http://schemas.microsoft.com/office/powerpoint/2010/main" Requires="p14">
      <p:transition spd="slow" p14:dur="2000" advTm="10661"/>
    </mc:Choice>
    <mc:Fallback>
      <p:transition spd="slow" advTm="10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C167B-D98D-72E6-187B-74D0664612E7}"/>
              </a:ext>
            </a:extLst>
          </p:cNvPr>
          <p:cNvSpPr>
            <a:spLocks noGrp="1"/>
          </p:cNvSpPr>
          <p:nvPr>
            <p:ph type="title"/>
          </p:nvPr>
        </p:nvSpPr>
        <p:spPr>
          <a:xfrm>
            <a:off x="1371599" y="294538"/>
            <a:ext cx="9895951" cy="1033669"/>
          </a:xfrm>
        </p:spPr>
        <p:txBody>
          <a:bodyPr vert="horz" lIns="91440" tIns="45720" rIns="91440" bIns="45720" rtlCol="0">
            <a:normAutofit/>
          </a:bodyPr>
          <a:lstStyle/>
          <a:p>
            <a:r>
              <a:rPr lang="en-US" sz="4000" kern="1200">
                <a:solidFill>
                  <a:srgbClr val="FFFFFF"/>
                </a:solidFill>
                <a:latin typeface="+mj-lt"/>
                <a:ea typeface="+mj-ea"/>
                <a:cs typeface="+mj-cs"/>
              </a:rPr>
              <a:t>3D Dumpster (Wireframe)</a:t>
            </a:r>
          </a:p>
        </p:txBody>
      </p:sp>
      <p:pic>
        <p:nvPicPr>
          <p:cNvPr id="13" name="Content Placeholder 4" descr="A drawing of a house&#10;&#10;Description automatically generated">
            <a:extLst>
              <a:ext uri="{FF2B5EF4-FFF2-40B4-BE49-F238E27FC236}">
                <a16:creationId xmlns:a16="http://schemas.microsoft.com/office/drawing/2014/main" id="{75787538-666B-1394-1591-4519F773CE31}"/>
              </a:ext>
            </a:extLst>
          </p:cNvPr>
          <p:cNvPicPr>
            <a:picLocks noGrp="1" noChangeAspect="1"/>
          </p:cNvPicPr>
          <p:nvPr>
            <p:ph idx="1"/>
          </p:nvPr>
        </p:nvPicPr>
        <p:blipFill>
          <a:blip r:embed="rId5"/>
          <a:stretch>
            <a:fillRect/>
          </a:stretch>
        </p:blipFill>
        <p:spPr>
          <a:xfrm>
            <a:off x="2106655" y="2016440"/>
            <a:ext cx="7978690" cy="4350358"/>
          </a:xfrm>
          <a:prstGeom prst="rect">
            <a:avLst/>
          </a:prstGeom>
        </p:spPr>
      </p:pic>
      <p:pic>
        <p:nvPicPr>
          <p:cNvPr id="17" name="Audio 16">
            <a:hlinkClick r:id="" action="ppaction://media"/>
            <a:extLst>
              <a:ext uri="{FF2B5EF4-FFF2-40B4-BE49-F238E27FC236}">
                <a16:creationId xmlns:a16="http://schemas.microsoft.com/office/drawing/2014/main" id="{4316D5B8-443C-FC7A-DDB0-A0E8A93D0C9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1579937"/>
      </p:ext>
    </p:extLst>
  </p:cSld>
  <p:clrMapOvr>
    <a:masterClrMapping/>
  </p:clrMapOvr>
  <mc:AlternateContent xmlns:mc="http://schemas.openxmlformats.org/markup-compatibility/2006">
    <mc:Choice xmlns:p14="http://schemas.microsoft.com/office/powerpoint/2010/main" Requires="p14">
      <p:transition spd="slow" p14:dur="2000" advTm="46595"/>
    </mc:Choice>
    <mc:Fallback>
      <p:transition spd="slow" advTm="46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0F5BA-961B-D4D2-D4EF-71D373C59AA8}"/>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3D House (Shaded)</a:t>
            </a:r>
          </a:p>
        </p:txBody>
      </p:sp>
      <p:pic>
        <p:nvPicPr>
          <p:cNvPr id="5" name="Content Placeholder 4">
            <a:extLst>
              <a:ext uri="{FF2B5EF4-FFF2-40B4-BE49-F238E27FC236}">
                <a16:creationId xmlns:a16="http://schemas.microsoft.com/office/drawing/2014/main" id="{0EA3582A-2543-8FA3-BBFF-1B8FE43D5FEB}"/>
              </a:ext>
            </a:extLst>
          </p:cNvPr>
          <p:cNvPicPr>
            <a:picLocks noGrp="1" noChangeAspect="1"/>
          </p:cNvPicPr>
          <p:nvPr>
            <p:ph idx="1"/>
          </p:nvPr>
        </p:nvPicPr>
        <p:blipFill>
          <a:blip r:embed="rId5"/>
          <a:stretch>
            <a:fillRect/>
          </a:stretch>
        </p:blipFill>
        <p:spPr>
          <a:xfrm>
            <a:off x="1992625" y="1966293"/>
            <a:ext cx="8206748" cy="4452160"/>
          </a:xfrm>
          <a:prstGeom prst="rect">
            <a:avLst/>
          </a:prstGeom>
        </p:spPr>
      </p:pic>
      <p:pic>
        <p:nvPicPr>
          <p:cNvPr id="4" name="Audio 3">
            <a:hlinkClick r:id="" action="ppaction://media"/>
            <a:extLst>
              <a:ext uri="{FF2B5EF4-FFF2-40B4-BE49-F238E27FC236}">
                <a16:creationId xmlns:a16="http://schemas.microsoft.com/office/drawing/2014/main" id="{01B9D458-23F7-8590-9306-E9388E3C0C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21056933"/>
      </p:ext>
    </p:extLst>
  </p:cSld>
  <p:clrMapOvr>
    <a:masterClrMapping/>
  </p:clrMapOvr>
  <mc:AlternateContent xmlns:mc="http://schemas.openxmlformats.org/markup-compatibility/2006">
    <mc:Choice xmlns:p14="http://schemas.microsoft.com/office/powerpoint/2010/main" Requires="p14">
      <p:transition spd="slow" p14:dur="2000" advTm="8875"/>
    </mc:Choice>
    <mc:Fallback>
      <p:transition spd="slow" advTm="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CAA604-960E-061B-8AE0-1BAFC7D05CF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3D House (Wireframe)</a:t>
            </a:r>
          </a:p>
        </p:txBody>
      </p:sp>
      <p:pic>
        <p:nvPicPr>
          <p:cNvPr id="5" name="Content Placeholder 4">
            <a:extLst>
              <a:ext uri="{FF2B5EF4-FFF2-40B4-BE49-F238E27FC236}">
                <a16:creationId xmlns:a16="http://schemas.microsoft.com/office/drawing/2014/main" id="{D786B600-0C84-3A84-F0A4-306ABF5620C0}"/>
              </a:ext>
            </a:extLst>
          </p:cNvPr>
          <p:cNvPicPr>
            <a:picLocks noGrp="1" noChangeAspect="1"/>
          </p:cNvPicPr>
          <p:nvPr>
            <p:ph idx="1"/>
          </p:nvPr>
        </p:nvPicPr>
        <p:blipFill>
          <a:blip r:embed="rId5"/>
          <a:stretch>
            <a:fillRect/>
          </a:stretch>
        </p:blipFill>
        <p:spPr>
          <a:xfrm>
            <a:off x="2030099" y="1966293"/>
            <a:ext cx="8131800" cy="4452160"/>
          </a:xfrm>
          <a:prstGeom prst="rect">
            <a:avLst/>
          </a:prstGeom>
        </p:spPr>
      </p:pic>
      <p:pic>
        <p:nvPicPr>
          <p:cNvPr id="22" name="Audio 21">
            <a:hlinkClick r:id="" action="ppaction://media"/>
            <a:extLst>
              <a:ext uri="{FF2B5EF4-FFF2-40B4-BE49-F238E27FC236}">
                <a16:creationId xmlns:a16="http://schemas.microsoft.com/office/drawing/2014/main" id="{80C7BD2A-90F7-ECE0-0B98-7F775373721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3329538"/>
      </p:ext>
    </p:extLst>
  </p:cSld>
  <p:clrMapOvr>
    <a:masterClrMapping/>
  </p:clrMapOvr>
  <mc:AlternateContent xmlns:mc="http://schemas.openxmlformats.org/markup-compatibility/2006">
    <mc:Choice xmlns:p14="http://schemas.microsoft.com/office/powerpoint/2010/main" Requires="p14">
      <p:transition spd="slow" p14:dur="2000" advTm="61316"/>
    </mc:Choice>
    <mc:Fallback>
      <p:transition spd="slow" advTm="61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D95D3-F1A6-F514-6569-05EFD8E47EB4}"/>
              </a:ext>
            </a:extLst>
          </p:cNvPr>
          <p:cNvSpPr>
            <a:spLocks noGrp="1"/>
          </p:cNvSpPr>
          <p:nvPr>
            <p:ph type="title"/>
          </p:nvPr>
        </p:nvSpPr>
        <p:spPr>
          <a:xfrm>
            <a:off x="1371599" y="294538"/>
            <a:ext cx="9895951" cy="1033669"/>
          </a:xfrm>
        </p:spPr>
        <p:txBody>
          <a:bodyPr vert="horz" lIns="91440" tIns="45720" rIns="91440" bIns="45720" rtlCol="0">
            <a:normAutofit/>
          </a:bodyPr>
          <a:lstStyle/>
          <a:p>
            <a:r>
              <a:rPr lang="en-US" sz="4000" kern="1200">
                <a:solidFill>
                  <a:srgbClr val="FFFFFF"/>
                </a:solidFill>
                <a:latin typeface="+mj-lt"/>
                <a:ea typeface="+mj-ea"/>
                <a:cs typeface="+mj-cs"/>
              </a:rPr>
              <a:t>3D Lamp-post (Shaded)</a:t>
            </a:r>
          </a:p>
        </p:txBody>
      </p:sp>
      <p:pic>
        <p:nvPicPr>
          <p:cNvPr id="10" name="Content Placeholder 4">
            <a:extLst>
              <a:ext uri="{FF2B5EF4-FFF2-40B4-BE49-F238E27FC236}">
                <a16:creationId xmlns:a16="http://schemas.microsoft.com/office/drawing/2014/main" id="{DD0FCD9C-2877-FB28-7683-BE604488AFC6}"/>
              </a:ext>
            </a:extLst>
          </p:cNvPr>
          <p:cNvPicPr>
            <a:picLocks noGrp="1" noChangeAspect="1"/>
          </p:cNvPicPr>
          <p:nvPr>
            <p:ph idx="1"/>
          </p:nvPr>
        </p:nvPicPr>
        <p:blipFill>
          <a:blip r:embed="rId5"/>
          <a:stretch>
            <a:fillRect/>
          </a:stretch>
        </p:blipFill>
        <p:spPr>
          <a:xfrm>
            <a:off x="2103075" y="1994945"/>
            <a:ext cx="8122102" cy="4452160"/>
          </a:xfrm>
          <a:prstGeom prst="rect">
            <a:avLst/>
          </a:prstGeom>
        </p:spPr>
      </p:pic>
      <p:pic>
        <p:nvPicPr>
          <p:cNvPr id="23" name="Audio 22">
            <a:hlinkClick r:id="" action="ppaction://media"/>
            <a:extLst>
              <a:ext uri="{FF2B5EF4-FFF2-40B4-BE49-F238E27FC236}">
                <a16:creationId xmlns:a16="http://schemas.microsoft.com/office/drawing/2014/main" id="{26C216B5-2539-2917-B608-974EF673F0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6084633"/>
      </p:ext>
    </p:extLst>
  </p:cSld>
  <p:clrMapOvr>
    <a:masterClrMapping/>
  </p:clrMapOvr>
  <mc:AlternateContent xmlns:mc="http://schemas.openxmlformats.org/markup-compatibility/2006">
    <mc:Choice xmlns:p14="http://schemas.microsoft.com/office/powerpoint/2010/main" Requires="p14">
      <p:transition spd="slow" p14:dur="2000" advTm="14465"/>
    </mc:Choice>
    <mc:Fallback>
      <p:transition spd="slow" advTm="14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7C0C1-4E3C-69FE-3EAF-4FC464585363}"/>
              </a:ext>
            </a:extLst>
          </p:cNvPr>
          <p:cNvSpPr>
            <a:spLocks noGrp="1"/>
          </p:cNvSpPr>
          <p:nvPr>
            <p:ph type="title"/>
          </p:nvPr>
        </p:nvSpPr>
        <p:spPr>
          <a:xfrm>
            <a:off x="1371599" y="294538"/>
            <a:ext cx="9895951" cy="1033669"/>
          </a:xfrm>
        </p:spPr>
        <p:txBody>
          <a:bodyPr vert="horz" lIns="91440" tIns="45720" rIns="91440" bIns="45720" rtlCol="0">
            <a:normAutofit/>
          </a:bodyPr>
          <a:lstStyle/>
          <a:p>
            <a:r>
              <a:rPr lang="en-US" sz="4000" kern="1200">
                <a:solidFill>
                  <a:srgbClr val="FFFFFF"/>
                </a:solidFill>
                <a:latin typeface="+mj-lt"/>
                <a:ea typeface="+mj-ea"/>
                <a:cs typeface="+mj-cs"/>
              </a:rPr>
              <a:t>3D Lamp-post (Wireframe)</a:t>
            </a:r>
          </a:p>
        </p:txBody>
      </p:sp>
      <p:pic>
        <p:nvPicPr>
          <p:cNvPr id="6" name="Content Placeholder 4">
            <a:extLst>
              <a:ext uri="{FF2B5EF4-FFF2-40B4-BE49-F238E27FC236}">
                <a16:creationId xmlns:a16="http://schemas.microsoft.com/office/drawing/2014/main" id="{EA5BAA9B-FC8E-C007-3680-FFD4F66F5260}"/>
              </a:ext>
            </a:extLst>
          </p:cNvPr>
          <p:cNvPicPr>
            <a:picLocks noGrp="1" noChangeAspect="1"/>
          </p:cNvPicPr>
          <p:nvPr>
            <p:ph idx="1"/>
          </p:nvPr>
        </p:nvPicPr>
        <p:blipFill>
          <a:blip r:embed="rId5"/>
          <a:stretch>
            <a:fillRect/>
          </a:stretch>
        </p:blipFill>
        <p:spPr>
          <a:xfrm>
            <a:off x="1940682" y="2044751"/>
            <a:ext cx="8310636" cy="4518711"/>
          </a:xfrm>
          <a:prstGeom prst="rect">
            <a:avLst/>
          </a:prstGeom>
        </p:spPr>
      </p:pic>
      <p:pic>
        <p:nvPicPr>
          <p:cNvPr id="31" name="Audio 30">
            <a:hlinkClick r:id="" action="ppaction://media"/>
            <a:extLst>
              <a:ext uri="{FF2B5EF4-FFF2-40B4-BE49-F238E27FC236}">
                <a16:creationId xmlns:a16="http://schemas.microsoft.com/office/drawing/2014/main" id="{941C8D2E-5830-A963-8F20-08483FA3373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3494305"/>
      </p:ext>
    </p:extLst>
  </p:cSld>
  <p:clrMapOvr>
    <a:masterClrMapping/>
  </p:clrMapOvr>
  <mc:AlternateContent xmlns:mc="http://schemas.openxmlformats.org/markup-compatibility/2006">
    <mc:Choice xmlns:p14="http://schemas.microsoft.com/office/powerpoint/2010/main" Requires="p14">
      <p:transition spd="slow" p14:dur="2000" advTm="55777"/>
    </mc:Choice>
    <mc:Fallback>
      <p:transition spd="slow" advTm="55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73EA2-5F11-2EB5-E127-509AB92639EE}"/>
              </a:ext>
            </a:extLst>
          </p:cNvPr>
          <p:cNvSpPr>
            <a:spLocks noGrp="1"/>
          </p:cNvSpPr>
          <p:nvPr>
            <p:ph type="title"/>
          </p:nvPr>
        </p:nvSpPr>
        <p:spPr>
          <a:xfrm>
            <a:off x="1371599" y="294538"/>
            <a:ext cx="9895951" cy="1033669"/>
          </a:xfrm>
        </p:spPr>
        <p:txBody>
          <a:bodyPr vert="horz" lIns="91440" tIns="45720" rIns="91440" bIns="45720" rtlCol="0">
            <a:normAutofit/>
          </a:bodyPr>
          <a:lstStyle/>
          <a:p>
            <a:r>
              <a:rPr lang="en-US" sz="4000" kern="1200">
                <a:solidFill>
                  <a:srgbClr val="FFFFFF"/>
                </a:solidFill>
                <a:latin typeface="+mj-lt"/>
                <a:ea typeface="+mj-ea"/>
                <a:cs typeface="+mj-cs"/>
              </a:rPr>
              <a:t>3D Cup &amp; Saucer (Shaded)</a:t>
            </a:r>
          </a:p>
        </p:txBody>
      </p:sp>
      <p:pic>
        <p:nvPicPr>
          <p:cNvPr id="6" name="Content Placeholder 4">
            <a:extLst>
              <a:ext uri="{FF2B5EF4-FFF2-40B4-BE49-F238E27FC236}">
                <a16:creationId xmlns:a16="http://schemas.microsoft.com/office/drawing/2014/main" id="{6E8173E6-5419-B6E2-C8F4-70C713B49627}"/>
              </a:ext>
            </a:extLst>
          </p:cNvPr>
          <p:cNvPicPr>
            <a:picLocks noGrp="1" noChangeAspect="1"/>
          </p:cNvPicPr>
          <p:nvPr>
            <p:ph idx="1"/>
          </p:nvPr>
        </p:nvPicPr>
        <p:blipFill>
          <a:blip r:embed="rId5"/>
          <a:stretch>
            <a:fillRect/>
          </a:stretch>
        </p:blipFill>
        <p:spPr>
          <a:xfrm>
            <a:off x="2316491" y="1977695"/>
            <a:ext cx="8006166" cy="4319918"/>
          </a:xfrm>
          <a:prstGeom prst="rect">
            <a:avLst/>
          </a:prstGeom>
        </p:spPr>
      </p:pic>
      <p:pic>
        <p:nvPicPr>
          <p:cNvPr id="20" name="Audio 19">
            <a:hlinkClick r:id="" action="ppaction://media"/>
            <a:extLst>
              <a:ext uri="{FF2B5EF4-FFF2-40B4-BE49-F238E27FC236}">
                <a16:creationId xmlns:a16="http://schemas.microsoft.com/office/drawing/2014/main" id="{64A5CD3A-DA44-C5E6-BA01-D16AB7EA38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1549960"/>
      </p:ext>
    </p:extLst>
  </p:cSld>
  <p:clrMapOvr>
    <a:masterClrMapping/>
  </p:clrMapOvr>
  <mc:AlternateContent xmlns:mc="http://schemas.openxmlformats.org/markup-compatibility/2006">
    <mc:Choice xmlns:p14="http://schemas.microsoft.com/office/powerpoint/2010/main" Requires="p14">
      <p:transition spd="slow" p14:dur="2000" advTm="10627"/>
    </mc:Choice>
    <mc:Fallback>
      <p:transition spd="slow" advTm="10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3D67F-826E-088A-30B6-53F8315DAAF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3D Cup &amp; Saucer (Wireframe)</a:t>
            </a:r>
          </a:p>
        </p:txBody>
      </p:sp>
      <p:pic>
        <p:nvPicPr>
          <p:cNvPr id="5" name="Content Placeholder 4">
            <a:extLst>
              <a:ext uri="{FF2B5EF4-FFF2-40B4-BE49-F238E27FC236}">
                <a16:creationId xmlns:a16="http://schemas.microsoft.com/office/drawing/2014/main" id="{BD3E62EA-A41C-1C64-831D-1858CC46B1A7}"/>
              </a:ext>
            </a:extLst>
          </p:cNvPr>
          <p:cNvPicPr>
            <a:picLocks noGrp="1" noChangeAspect="1"/>
          </p:cNvPicPr>
          <p:nvPr>
            <p:ph idx="1"/>
          </p:nvPr>
        </p:nvPicPr>
        <p:blipFill>
          <a:blip r:embed="rId5"/>
          <a:stretch>
            <a:fillRect/>
          </a:stretch>
        </p:blipFill>
        <p:spPr>
          <a:xfrm>
            <a:off x="2011449" y="1966293"/>
            <a:ext cx="8169100" cy="4452160"/>
          </a:xfrm>
          <a:prstGeom prst="rect">
            <a:avLst/>
          </a:prstGeom>
        </p:spPr>
      </p:pic>
      <p:pic>
        <p:nvPicPr>
          <p:cNvPr id="23" name="Audio 22">
            <a:hlinkClick r:id="" action="ppaction://media"/>
            <a:extLst>
              <a:ext uri="{FF2B5EF4-FFF2-40B4-BE49-F238E27FC236}">
                <a16:creationId xmlns:a16="http://schemas.microsoft.com/office/drawing/2014/main" id="{8231D6EB-0AB0-E1C7-B0C2-57130B5CD1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5514443"/>
      </p:ext>
    </p:extLst>
  </p:cSld>
  <p:clrMapOvr>
    <a:masterClrMapping/>
  </p:clrMapOvr>
  <mc:AlternateContent xmlns:mc="http://schemas.openxmlformats.org/markup-compatibility/2006">
    <mc:Choice xmlns:p14="http://schemas.microsoft.com/office/powerpoint/2010/main" Requires="p14">
      <p:transition spd="slow" p14:dur="2000" advTm="54460"/>
    </mc:Choice>
    <mc:Fallback>
      <p:transition spd="slow" advTm="54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71146-0D94-89F5-2770-523364B9BC7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3D Soda Can (Shaded)</a:t>
            </a:r>
          </a:p>
        </p:txBody>
      </p:sp>
      <p:pic>
        <p:nvPicPr>
          <p:cNvPr id="5" name="Picture 4" descr="A can on a grid&#10;&#10;Description automatically generated">
            <a:extLst>
              <a:ext uri="{FF2B5EF4-FFF2-40B4-BE49-F238E27FC236}">
                <a16:creationId xmlns:a16="http://schemas.microsoft.com/office/drawing/2014/main" id="{66B1442C-5F12-FF8E-B75B-9FD9C9BA106F}"/>
              </a:ext>
            </a:extLst>
          </p:cNvPr>
          <p:cNvPicPr>
            <a:picLocks noChangeAspect="1"/>
          </p:cNvPicPr>
          <p:nvPr/>
        </p:nvPicPr>
        <p:blipFill>
          <a:blip r:embed="rId5"/>
          <a:stretch>
            <a:fillRect/>
          </a:stretch>
        </p:blipFill>
        <p:spPr>
          <a:xfrm>
            <a:off x="2011449" y="1966293"/>
            <a:ext cx="8169100" cy="4452160"/>
          </a:xfrm>
          <a:prstGeom prst="rect">
            <a:avLst/>
          </a:prstGeom>
        </p:spPr>
      </p:pic>
      <p:pic>
        <p:nvPicPr>
          <p:cNvPr id="8" name="Audio 7">
            <a:hlinkClick r:id="" action="ppaction://media"/>
            <a:extLst>
              <a:ext uri="{FF2B5EF4-FFF2-40B4-BE49-F238E27FC236}">
                <a16:creationId xmlns:a16="http://schemas.microsoft.com/office/drawing/2014/main" id="{8489C1CB-01F6-581A-A499-E9F24A3F6C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7088914"/>
      </p:ext>
    </p:extLst>
  </p:cSld>
  <p:clrMapOvr>
    <a:masterClrMapping/>
  </p:clrMapOvr>
  <mc:AlternateContent xmlns:mc="http://schemas.openxmlformats.org/markup-compatibility/2006">
    <mc:Choice xmlns:p14="http://schemas.microsoft.com/office/powerpoint/2010/main" Requires="p14">
      <p:transition spd="slow" p14:dur="2000" advTm="8693"/>
    </mc:Choice>
    <mc:Fallback>
      <p:transition spd="slow" advTm="8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DDAAC-2B4E-6AB2-C72B-76843BCB95FA}"/>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3D Soda Can (Wireframe)</a:t>
            </a:r>
          </a:p>
        </p:txBody>
      </p:sp>
      <p:pic>
        <p:nvPicPr>
          <p:cNvPr id="5" name="Picture 4" descr="A blueprint of a can&#10;&#10;Description automatically generated">
            <a:extLst>
              <a:ext uri="{FF2B5EF4-FFF2-40B4-BE49-F238E27FC236}">
                <a16:creationId xmlns:a16="http://schemas.microsoft.com/office/drawing/2014/main" id="{C6D7D548-EA2A-382D-A5CB-62AE795EF3AB}"/>
              </a:ext>
            </a:extLst>
          </p:cNvPr>
          <p:cNvPicPr>
            <a:picLocks noChangeAspect="1"/>
          </p:cNvPicPr>
          <p:nvPr/>
        </p:nvPicPr>
        <p:blipFill>
          <a:blip r:embed="rId5"/>
          <a:stretch>
            <a:fillRect/>
          </a:stretch>
        </p:blipFill>
        <p:spPr>
          <a:xfrm>
            <a:off x="2011449" y="1966293"/>
            <a:ext cx="8169100" cy="4452160"/>
          </a:xfrm>
          <a:prstGeom prst="rect">
            <a:avLst/>
          </a:prstGeom>
        </p:spPr>
      </p:pic>
      <p:pic>
        <p:nvPicPr>
          <p:cNvPr id="7" name="Audio 6">
            <a:hlinkClick r:id="" action="ppaction://media"/>
            <a:extLst>
              <a:ext uri="{FF2B5EF4-FFF2-40B4-BE49-F238E27FC236}">
                <a16:creationId xmlns:a16="http://schemas.microsoft.com/office/drawing/2014/main" id="{876142E9-1B31-AE6D-B691-2CB5DC04171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4160517"/>
      </p:ext>
    </p:extLst>
  </p:cSld>
  <p:clrMapOvr>
    <a:masterClrMapping/>
  </p:clrMapOvr>
  <mc:AlternateContent xmlns:mc="http://schemas.openxmlformats.org/markup-compatibility/2006">
    <mc:Choice xmlns:p14="http://schemas.microsoft.com/office/powerpoint/2010/main" Requires="p14">
      <p:transition spd="slow" p14:dur="2000" advTm="53845"/>
    </mc:Choice>
    <mc:Fallback>
      <p:transition spd="slow" advTm="53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DFF8150-8358-FCB1-F59B-E74F6A5D1A76}"/>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Bibliography</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92365E-E1BF-D855-5A92-92E907133E99}"/>
              </a:ext>
            </a:extLst>
          </p:cNvPr>
          <p:cNvSpPr>
            <a:spLocks noGrp="1"/>
          </p:cNvSpPr>
          <p:nvPr>
            <p:ph idx="1"/>
          </p:nvPr>
        </p:nvSpPr>
        <p:spPr>
          <a:xfrm>
            <a:off x="1392667" y="2398957"/>
            <a:ext cx="9406666" cy="3526144"/>
          </a:xfrm>
        </p:spPr>
        <p:txBody>
          <a:bodyPr>
            <a:normAutofit/>
          </a:bodyPr>
          <a:lstStyle/>
          <a:p>
            <a:pPr marL="0" indent="0">
              <a:buNone/>
            </a:pPr>
            <a:r>
              <a:rPr lang="en-GB" sz="2000" dirty="0">
                <a:solidFill>
                  <a:schemeClr val="bg1"/>
                </a:solidFill>
              </a:rPr>
              <a:t>[1] Maya 2025, [software], San Francisco: Autodesk, 2024</a:t>
            </a:r>
          </a:p>
          <a:p>
            <a:pPr marL="0" indent="0">
              <a:buNone/>
            </a:pPr>
            <a:r>
              <a:rPr lang="en-GB" sz="2000" dirty="0">
                <a:solidFill>
                  <a:schemeClr val="bg1"/>
                </a:solidFill>
              </a:rPr>
              <a:t>[2] </a:t>
            </a:r>
            <a:r>
              <a:rPr lang="en-GB" sz="2000" i="1" dirty="0">
                <a:solidFill>
                  <a:schemeClr val="bg1"/>
                </a:solidFill>
                <a:effectLst/>
              </a:rPr>
              <a:t>Contemporary Lamp Post</a:t>
            </a:r>
            <a:r>
              <a:rPr lang="en-GB" sz="2000" i="1" dirty="0">
                <a:solidFill>
                  <a:schemeClr val="bg1"/>
                </a:solidFill>
              </a:rPr>
              <a:t>,</a:t>
            </a:r>
            <a:r>
              <a:rPr lang="en-GB" sz="2000" dirty="0">
                <a:solidFill>
                  <a:schemeClr val="bg1"/>
                </a:solidFill>
                <a:effectLst/>
              </a:rPr>
              <a:t> </a:t>
            </a:r>
            <a:r>
              <a:rPr lang="en-GB" sz="2000" i="1" dirty="0">
                <a:solidFill>
                  <a:schemeClr val="bg1"/>
                </a:solidFill>
                <a:effectLst/>
              </a:rPr>
              <a:t>Home</a:t>
            </a:r>
            <a:r>
              <a:rPr lang="en-GB" sz="2000" dirty="0">
                <a:solidFill>
                  <a:schemeClr val="bg1"/>
                </a:solidFill>
                <a:effectLst/>
              </a:rPr>
              <a:t>. Available at: </a:t>
            </a:r>
            <a:r>
              <a:rPr lang="en-GB" sz="2000" dirty="0">
                <a:solidFill>
                  <a:schemeClr val="bg1"/>
                </a:solidFill>
                <a:effectLst/>
                <a:hlinkClick r:id="rId5"/>
              </a:rPr>
              <a:t>https://www.britishironworkcentre.co.uk/shop/contemporary-lamp-post</a:t>
            </a:r>
            <a:endParaRPr lang="en-GB" sz="2000" dirty="0">
              <a:solidFill>
                <a:schemeClr val="bg1"/>
              </a:solidFill>
              <a:effectLst/>
            </a:endParaRPr>
          </a:p>
          <a:p>
            <a:pPr marL="0" indent="0">
              <a:buNone/>
            </a:pPr>
            <a:r>
              <a:rPr lang="en-GB" sz="2000" dirty="0">
                <a:solidFill>
                  <a:schemeClr val="bg1"/>
                </a:solidFill>
                <a:effectLst/>
              </a:rPr>
              <a:t> (Accessed: 11 October 2024).</a:t>
            </a:r>
          </a:p>
          <a:p>
            <a:pPr marL="0" indent="0">
              <a:buNone/>
            </a:pPr>
            <a:r>
              <a:rPr lang="en-GB" sz="2000" dirty="0">
                <a:solidFill>
                  <a:schemeClr val="bg1"/>
                </a:solidFill>
              </a:rPr>
              <a:t>[3] </a:t>
            </a:r>
            <a:r>
              <a:rPr lang="en-GB" sz="2000" i="1" dirty="0">
                <a:solidFill>
                  <a:schemeClr val="bg1"/>
                </a:solidFill>
                <a:effectLst/>
              </a:rPr>
              <a:t>Soda can top view pictures, images and stock photos</a:t>
            </a:r>
            <a:r>
              <a:rPr lang="en-GB" sz="2000" i="1" dirty="0">
                <a:solidFill>
                  <a:schemeClr val="bg1"/>
                </a:solidFill>
              </a:rPr>
              <a:t>, </a:t>
            </a:r>
            <a:r>
              <a:rPr lang="en-GB" sz="2000" i="1" dirty="0">
                <a:solidFill>
                  <a:schemeClr val="bg1"/>
                </a:solidFill>
                <a:effectLst/>
              </a:rPr>
              <a:t>iStock</a:t>
            </a:r>
            <a:r>
              <a:rPr lang="en-GB" sz="2000" dirty="0">
                <a:solidFill>
                  <a:schemeClr val="bg1"/>
                </a:solidFill>
                <a:effectLst/>
              </a:rPr>
              <a:t>. Available at: </a:t>
            </a:r>
            <a:r>
              <a:rPr lang="en-GB" sz="2000" dirty="0">
                <a:solidFill>
                  <a:schemeClr val="bg1"/>
                </a:solidFill>
                <a:effectLst/>
                <a:hlinkClick r:id="rId6"/>
              </a:rPr>
              <a:t>https://www.istockphoto.com/photos/soda-can-top-view</a:t>
            </a:r>
            <a:r>
              <a:rPr lang="en-GB" sz="2000" dirty="0">
                <a:solidFill>
                  <a:schemeClr val="bg1"/>
                </a:solidFill>
                <a:effectLst/>
              </a:rPr>
              <a:t> (Accessed: 14 October 2024). </a:t>
            </a:r>
          </a:p>
          <a:p>
            <a:pPr marL="0" indent="0">
              <a:buNone/>
            </a:pPr>
            <a:endParaRPr lang="en-GB" sz="2000" dirty="0">
              <a:solidFill>
                <a:schemeClr val="bg1"/>
              </a:solidFill>
              <a:effectLst/>
            </a:endParaRPr>
          </a:p>
          <a:p>
            <a:pPr marL="0" indent="0">
              <a:buNone/>
            </a:pPr>
            <a:endParaRPr lang="en-GB" sz="2000" dirty="0">
              <a:solidFill>
                <a:schemeClr val="bg1"/>
              </a:solidFill>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42819EB2-1011-38CF-DB4C-74B3BCF56C3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3723492"/>
      </p:ext>
    </p:extLst>
  </p:cSld>
  <p:clrMapOvr>
    <a:masterClrMapping/>
  </p:clrMapOvr>
  <mc:AlternateContent xmlns:mc="http://schemas.openxmlformats.org/markup-compatibility/2006">
    <mc:Choice xmlns:p14="http://schemas.microsoft.com/office/powerpoint/2010/main" Requires="p14">
      <p:transition spd="slow" p14:dur="2000" advTm="8900"/>
    </mc:Choice>
    <mc:Fallback>
      <p:transition spd="slow" advTm="8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92fd2390179b680e6650d82d09af6223">
  <xsd:schema xmlns:xsd="http://www.w3.org/2001/XMLSchema" xmlns:xs="http://www.w3.org/2001/XMLSchema" xmlns:p="http://schemas.microsoft.com/office/2006/metadata/properties" xmlns:ns3="0085e1a2-9cbf-4b92-866b-21f3c89040b6" targetNamespace="http://schemas.microsoft.com/office/2006/metadata/properties" ma:root="true" ma:fieldsID="00565eb62e41025a9c2a3bd39a04bba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ystemTags" ma:index="15" nillable="true" ma:displayName="MediaServiceSystemTags" ma:hidden="true" ma:internalName="MediaServiceSystemTags" ma:readOnly="true">
      <xsd:simpleType>
        <xsd:restriction base="dms:Note"/>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B66747A4-DDDD-4CF4-8944-DEDDB5A69ACD}">
  <ds:schemaRefs>
    <ds:schemaRef ds:uri="http://schemas.microsoft.com/sharepoint/v3/contenttype/forms"/>
  </ds:schemaRefs>
</ds:datastoreItem>
</file>

<file path=customXml/itemProps2.xml><?xml version="1.0" encoding="utf-8"?>
<ds:datastoreItem xmlns:ds="http://schemas.openxmlformats.org/officeDocument/2006/customXml" ds:itemID="{45F6B983-2FFD-4B34-973B-C750B7320F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532D13-CF29-4107-8E4A-745FB6ED1CA7}">
  <ds:schemaRefs>
    <ds:schemaRef ds:uri="http://schemas.microsoft.com/office/2006/documentManagement/types"/>
    <ds:schemaRef ds:uri="http://www.w3.org/XML/1998/namespace"/>
    <ds:schemaRef ds:uri="http://schemas.openxmlformats.org/package/2006/metadata/core-properties"/>
    <ds:schemaRef ds:uri="http://purl.org/dc/elements/1.1/"/>
    <ds:schemaRef ds:uri="0085e1a2-9cbf-4b92-866b-21f3c89040b6"/>
    <ds:schemaRef ds:uri="http://purl.org/dc/terms/"/>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1075</TotalTime>
  <Words>914</Words>
  <Application>Microsoft Office PowerPoint</Application>
  <PresentationFormat>Widescreen</PresentationFormat>
  <Paragraphs>65</Paragraphs>
  <Slides>12</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Introduction To 3D Modelling – 3D models</vt:lpstr>
      <vt:lpstr>3D Dumpster (Shaded)</vt:lpstr>
      <vt:lpstr>3D Dumpster (Wireframe)</vt:lpstr>
      <vt:lpstr>3D House (Shaded)</vt:lpstr>
      <vt:lpstr>3D House (Wireframe)</vt:lpstr>
      <vt:lpstr>3D Lamp-post (Shaded)</vt:lpstr>
      <vt:lpstr>3D Lamp-post (Wireframe)</vt:lpstr>
      <vt:lpstr>3D Cup &amp; Saucer (Shaded)</vt:lpstr>
      <vt:lpstr>3D Cup &amp; Saucer (Wireframe)</vt:lpstr>
      <vt:lpstr>3D Soda Can (Shaded)</vt:lpstr>
      <vt:lpstr>3D Soda Can (Wireframe)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Lee (2405184)</dc:creator>
  <cp:lastModifiedBy>Joe Lee (2405184)</cp:lastModifiedBy>
  <cp:revision>3</cp:revision>
  <dcterms:created xsi:type="dcterms:W3CDTF">2024-11-21T09:31:40Z</dcterms:created>
  <dcterms:modified xsi:type="dcterms:W3CDTF">2024-12-10T12:17:20Z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