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81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7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BMST6004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Advanced Life Support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Introduction </a:t>
            </a:r>
          </a:p>
          <a:p>
            <a:pPr lvl="1"/>
            <a:r>
              <a:rPr lang="en-GB" dirty="0"/>
              <a:t>Advanced life support follows the basic life support principles </a:t>
            </a:r>
          </a:p>
          <a:p>
            <a:pPr lvl="1"/>
            <a:r>
              <a:rPr lang="en-GB" dirty="0"/>
              <a:t>You will identify the collapsed player and recognise a cardiac arrest </a:t>
            </a:r>
          </a:p>
          <a:p>
            <a:pPr lvl="1"/>
            <a:r>
              <a:rPr lang="en-GB" dirty="0"/>
              <a:t>The use of defibrillators in this algorithm is a key part of the chain of survival </a:t>
            </a:r>
          </a:p>
          <a:p>
            <a:pPr lvl="1"/>
            <a:r>
              <a:rPr lang="en-GB" dirty="0"/>
              <a:t>This section will focus on advanced life support algorithms for adults and children and will introduce cardiac arrest drugs and give consideration to the reversible causes of cardiac arrest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Learning outcomes </a:t>
            </a:r>
          </a:p>
          <a:p>
            <a:pPr marL="0" indent="0">
              <a:buNone/>
            </a:pPr>
            <a:r>
              <a:rPr lang="en-GB" dirty="0"/>
              <a:t>Upon completion of this session, you should be able to demonstrate the ability to apply the principles of advanced life support in the Immediate Care in Sport setting to injured/ill athletes.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chain of survival.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potential risks to the rescuer and accept a safe approach.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advanced life support algorithm for adults.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treatment for shockable rhythms: ventricular fibrillation and pulseless ventricular tachycardia.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treatment for non-shockable rhythms: asystole and pulseless electrical activity.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 the advanced life support algorithm for children </a:t>
            </a:r>
          </a:p>
        </p:txBody>
      </p:sp>
    </p:spTree>
    <p:extLst>
      <p:ext uri="{BB962C8B-B14F-4D97-AF65-F5344CB8AC3E}">
        <p14:creationId xmlns:p14="http://schemas.microsoft.com/office/powerpoint/2010/main" val="254645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836712"/>
            <a:ext cx="7992888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Chain of survival pic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840" y="2060848"/>
            <a:ext cx="6329662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398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Rescuer safety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is essential that the members of the medical team ensure that it is safe to approach an ill or injured athlete.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SAFE approach is as follows: </a:t>
            </a:r>
          </a:p>
          <a:p>
            <a:r>
              <a:rPr lang="en-GB" dirty="0"/>
              <a:t>Shout for help </a:t>
            </a:r>
          </a:p>
          <a:p>
            <a:r>
              <a:rPr lang="en-GB" dirty="0"/>
              <a:t>Assess the scene </a:t>
            </a:r>
          </a:p>
          <a:p>
            <a:r>
              <a:rPr lang="en-GB" dirty="0"/>
              <a:t>Free from danger </a:t>
            </a:r>
          </a:p>
          <a:p>
            <a:r>
              <a:rPr lang="en-GB" dirty="0"/>
              <a:t>Evaluate the athlete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ALS we also must consider the additional risk of needle stick injury from the cardiac arrest drugs and from the defibrillator </a:t>
            </a:r>
          </a:p>
        </p:txBody>
      </p:sp>
    </p:spTree>
    <p:extLst>
      <p:ext uri="{BB962C8B-B14F-4D97-AF65-F5344CB8AC3E}">
        <p14:creationId xmlns:p14="http://schemas.microsoft.com/office/powerpoint/2010/main" val="168464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AUTOMATIC EXTERNAL DEFRIBILLATOR (AED)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344" y="2251440"/>
            <a:ext cx="2936535" cy="24220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60" y="1988840"/>
            <a:ext cx="3712842" cy="2902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60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ALGORITHM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-463" b="61881"/>
          <a:stretch/>
        </p:blipFill>
        <p:spPr>
          <a:xfrm>
            <a:off x="683568" y="1303245"/>
            <a:ext cx="5965894" cy="339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817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ATTACHING THE PADS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4622"/>
            <a:ext cx="2880320" cy="38410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560" y="1221418"/>
            <a:ext cx="3059380" cy="407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13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ALGORITHM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83" r="6956"/>
          <a:stretch/>
        </p:blipFill>
        <p:spPr>
          <a:xfrm>
            <a:off x="495378" y="1408631"/>
            <a:ext cx="3860598" cy="42225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014" y="1340464"/>
            <a:ext cx="3456384" cy="396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045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1532" y="1211781"/>
            <a:ext cx="755171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/>
              <a:t>Ventricular Fibrillation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Bizarre irregular waveform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No </a:t>
            </a:r>
            <a:r>
              <a:rPr lang="en-US" sz="2000" dirty="0" err="1"/>
              <a:t>recognisable</a:t>
            </a:r>
            <a:r>
              <a:rPr lang="en-US" sz="2000" dirty="0"/>
              <a:t> QRS complexes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Random frequency and amplitude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Un-coordinated electrical activity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41761"/>
            <a:ext cx="5223848" cy="19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481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Pulseless Ventricular Tachycardia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Monomorphic VT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Broach complex rhythm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Rapid rate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Constant QRS morphology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Polymorphic VT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err="1"/>
              <a:t>Torsades</a:t>
            </a:r>
            <a:r>
              <a:rPr lang="en-US" dirty="0"/>
              <a:t> de pointes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111" y="3407895"/>
            <a:ext cx="5051721" cy="2024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363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124744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Algorithm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5779" y="980728"/>
            <a:ext cx="4354493" cy="4338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053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Drugs for the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Adrenaline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 mg of adrenaline should be administered intravenously after the 3rd shock.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should be followed by a flush.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Adrenaline is then repeated every 3-5 minutes which equates to every other shock.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Hence, adrenaline is repeated after the 5th, 7th, 9th, </a:t>
            </a:r>
            <a:r>
              <a:rPr lang="en-GB" dirty="0" err="1"/>
              <a:t>etc</a:t>
            </a:r>
            <a:r>
              <a:rPr lang="en-GB" dirty="0"/>
              <a:t> shocks.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cardiac arrest, 1:10 000 concentration of adrenaline is used. 10 ml of 1:10 000, with 10 ml of 1:10 000 being 1 mg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167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Drugs for the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Amiodarone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300 mg of amiodarone should be administered after the 3rd shock.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Repeated in a smaller dose of 150 mg after the 5th shock, but no further doses are indicated.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recommendations therefore suggest that adrenaline and amiodarone may be indicated at the same time, these should be administered by at least a 20 ml flush.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For ease, these drugs are best delivered using prefilled syringes, e.g. Mini Jet or </a:t>
            </a:r>
            <a:r>
              <a:rPr lang="en-GB" dirty="0" err="1"/>
              <a:t>Aurum</a:t>
            </a:r>
            <a:r>
              <a:rPr lang="en-GB" dirty="0"/>
              <a:t> syringes.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559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Asystole</a:t>
            </a:r>
            <a:r>
              <a:rPr lang="en-GB" b="1" dirty="0"/>
              <a:t>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Asystole is characterised by: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Absent ventricular (QRS) activity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Atrial activity (P waves) may persist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Rarely a straight line trace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267738"/>
            <a:ext cx="4918156" cy="2033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60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Pulseless Electrical Activity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Clinical features of cardiac arrest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Normal looking ECG but without an output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3356992"/>
            <a:ext cx="3960440" cy="16900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357" y="3356992"/>
            <a:ext cx="4381437" cy="1690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282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AED 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Continue with CPR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Reassess heart rhythm in 2 minutes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7" y="1941620"/>
            <a:ext cx="3903170" cy="350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0289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Drugs for Non Shockable Rhythms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Adrenaline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1 mg of adrenaline should be administered as soon as IV or IO access is established.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should be followed by a flush.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Adrenaline is then repeated every 3-5 minutes which equates to every alternate loop of the cycle.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For cardiac arrest, a 1:10 000 concentration of adrenaline is used. 10 ml of 1:10,000 is 1 mg.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282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672" y="1268760"/>
            <a:ext cx="73356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While CPR is ongoing the rescuers should try to ascertain the cause of the arrest – so that it can be treated.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reversible causes of cardiac arrest are known as the 4 T’s and 4 H’s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6059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4" name="Rectangle 3"/>
          <p:cNvSpPr/>
          <p:nvPr/>
        </p:nvSpPr>
        <p:spPr>
          <a:xfrm>
            <a:off x="5076056" y="1650529"/>
            <a:ext cx="25202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ension pneumothorax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Cardiac </a:t>
            </a: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amponade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oxins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T</a:t>
            </a:r>
            <a:r>
              <a:rPr lang="en-US" sz="2400" dirty="0"/>
              <a:t>hrombosis</a:t>
            </a:r>
          </a:p>
        </p:txBody>
      </p:sp>
      <p:sp>
        <p:nvSpPr>
          <p:cNvPr id="6" name="Rectangle 5"/>
          <p:cNvSpPr/>
          <p:nvPr/>
        </p:nvSpPr>
        <p:spPr>
          <a:xfrm>
            <a:off x="661938" y="1763217"/>
            <a:ext cx="282994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ypoxia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ypovolaemia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ypo/ hyperkalaemia and metabolic disorders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H</a:t>
            </a:r>
            <a:r>
              <a:rPr lang="en-GB" sz="2400" dirty="0"/>
              <a:t>ypothermia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805028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i="1" dirty="0"/>
              <a:t>Hypoxia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Can be minimised by delivering high flow oxygen via a patent airway.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i="1" dirty="0"/>
              <a:t>Hypovolaemia</a:t>
            </a:r>
            <a:r>
              <a:rPr lang="en-GB" sz="22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Must be addressed by controlling haemorrhage and administering IV/IO fluids as per the NICE guidelines.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i="1" dirty="0"/>
              <a:t>Hypothermia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Is addressed by keeping the patient covered from the elements. Cardiac arrest due to hypothermia has particular considerations. See the medical emergencies chapter for more details.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67928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0944" y="404664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Reversible causes for Cardiac Arrest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/>
              <a:t>Tension pneumothorax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If suspected, this should be decompressed by needle </a:t>
            </a:r>
            <a:r>
              <a:rPr lang="en-GB" sz="2000" dirty="0" err="1"/>
              <a:t>thoracocentesis</a:t>
            </a:r>
            <a:r>
              <a:rPr lang="en-GB" sz="2000" dirty="0"/>
              <a:t>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There is little that can be done for the other causes in the pre-hospital setting.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The arrested patient should be transferred to a medical facility once safe to do so.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During the treatment of an arrested patient, if there are signs of life, then an ABC check of the player should be undertaken to check if there has been a return of spontaneous circulation.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59032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Paediatric  ALS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ALGORHYTHM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801" b="57492"/>
          <a:stretch/>
        </p:blipFill>
        <p:spPr>
          <a:xfrm>
            <a:off x="1475656" y="1842769"/>
            <a:ext cx="6043784" cy="3437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1142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Paediatric  ALS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270382"/>
            <a:ext cx="67183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ALGORHYTHM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43" r="-160" b="40441"/>
          <a:stretch/>
        </p:blipFill>
        <p:spPr>
          <a:xfrm>
            <a:off x="1729514" y="1668015"/>
            <a:ext cx="6189027" cy="348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8280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Paediatric  Drugs for Cardiac Arrest</a:t>
            </a:r>
          </a:p>
        </p:txBody>
      </p:sp>
      <p:sp>
        <p:nvSpPr>
          <p:cNvPr id="6" name="Rectangle 5"/>
          <p:cNvSpPr/>
          <p:nvPr/>
        </p:nvSpPr>
        <p:spPr>
          <a:xfrm>
            <a:off x="611560" y="1372126"/>
            <a:ext cx="671837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Adrenaline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10mcg/kg (0.1 ml per kg of 1:10,000 adrenaline)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Amiodarone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5mg/kg</a:t>
            </a:r>
          </a:p>
        </p:txBody>
      </p:sp>
    </p:spTree>
    <p:extLst>
      <p:ext uri="{BB962C8B-B14F-4D97-AF65-F5344CB8AC3E}">
        <p14:creationId xmlns:p14="http://schemas.microsoft.com/office/powerpoint/2010/main" val="36338042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332656"/>
            <a:ext cx="7992888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Key Learning Points</a:t>
            </a:r>
          </a:p>
        </p:txBody>
      </p:sp>
      <p:sp>
        <p:nvSpPr>
          <p:cNvPr id="6" name="Rectangle 5"/>
          <p:cNvSpPr/>
          <p:nvPr/>
        </p:nvSpPr>
        <p:spPr>
          <a:xfrm>
            <a:off x="348717" y="937459"/>
            <a:ext cx="671837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SAFE approach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Assessment of ABC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Summon emergency aid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Deliver care to prevent cardiac arrest if possible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Commence CPR immediately upon recognising an arrested athlete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Deliver good quality CPR to maintain coronary artery perfusion pressure until help arrives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Apply AED at the earliest opportunity without interrupting CPR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Follow the guidance offered by the AED regarding whether </a:t>
            </a:r>
            <a:r>
              <a:rPr lang="en-GB" sz="1600"/>
              <a:t>the patient </a:t>
            </a:r>
            <a:r>
              <a:rPr lang="en-GB" sz="1600" dirty="0"/>
              <a:t>is in a shockable or non-shockable rhythm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If shockable, deliver shock at the earliest safe opportunity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If non-shockable, continue CPR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If trained personnel present, gain IV/IO access and administer arrest drugs as per the algorithm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Consider and, if possible, treat the reversible causes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Facilitate the transfer of the player to the nearest emergency department at the earliest safe opportunity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6051602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</TotalTime>
  <Words>972</Words>
  <Application>Microsoft Office PowerPoint</Application>
  <PresentationFormat>On-screen Show (4:3)</PresentationFormat>
  <Paragraphs>131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Myriad Pro</vt:lpstr>
      <vt:lpstr>Arial</vt:lpstr>
      <vt:lpstr>Calibri</vt:lpstr>
      <vt:lpstr>20140311PresentationUWTSDTemplate</vt:lpstr>
      <vt:lpstr>BMST6004  Sports Trauma Management  Advanced Life Support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100</cp:revision>
  <dcterms:created xsi:type="dcterms:W3CDTF">2015-04-14T15:21:28Z</dcterms:created>
  <dcterms:modified xsi:type="dcterms:W3CDTF">2023-08-23T12:31:18Z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