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4" r:id="rId2"/>
    <p:sldMasterId id="2147483681" r:id="rId3"/>
  </p:sldMasterIdLst>
  <p:sldIdLst>
    <p:sldId id="276" r:id="rId4"/>
    <p:sldId id="256" r:id="rId5"/>
    <p:sldId id="257" r:id="rId6"/>
    <p:sldId id="258" r:id="rId7"/>
    <p:sldId id="259" r:id="rId8"/>
    <p:sldId id="260" r:id="rId9"/>
    <p:sldId id="263" r:id="rId10"/>
    <p:sldId id="261" r:id="rId11"/>
    <p:sldId id="262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x="9144000" cy="6858000" type="screen4x3"/>
  <p:notesSz cx="6858000" cy="9144000"/>
  <p:defaultTextStyle>
    <a:defPPr>
      <a:defRPr lang="cy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DBE3EA-3E59-BCB5-F6CF-F241FD029206}" v="2" dt="2026-03-12T13:06:20.6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960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microsoft.com/office/2016/11/relationships/changesInfo" Target="changesInfos/changesInfo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orah Jenkins" userId="S::deborah.jenkins@uwtsd.ac.uk::3cd02ba5-e528-4585-978d-4fde2b47730a" providerId="AD" clId="Web-{BEDBE3EA-3E59-BCB5-F6CF-F241FD029206}"/>
    <pc:docChg chg="modSld">
      <pc:chgData name="Deborah Jenkins" userId="S::deborah.jenkins@uwtsd.ac.uk::3cd02ba5-e528-4585-978d-4fde2b47730a" providerId="AD" clId="Web-{BEDBE3EA-3E59-BCB5-F6CF-F241FD029206}" dt="2026-03-12T13:06:20.644" v="1" actId="14100"/>
      <pc:docMkLst>
        <pc:docMk/>
      </pc:docMkLst>
      <pc:sldChg chg="modSp">
        <pc:chgData name="Deborah Jenkins" userId="S::deborah.jenkins@uwtsd.ac.uk::3cd02ba5-e528-4585-978d-4fde2b47730a" providerId="AD" clId="Web-{BEDBE3EA-3E59-BCB5-F6CF-F241FD029206}" dt="2026-03-12T13:06:20.644" v="1" actId="14100"/>
        <pc:sldMkLst>
          <pc:docMk/>
          <pc:sldMk cId="0" sldId="272"/>
        </pc:sldMkLst>
        <pc:spChg chg="mod">
          <ac:chgData name="Deborah Jenkins" userId="S::deborah.jenkins@uwtsd.ac.uk::3cd02ba5-e528-4585-978d-4fde2b47730a" providerId="AD" clId="Web-{BEDBE3EA-3E59-BCB5-F6CF-F241FD029206}" dt="2026-03-12T13:06:20.644" v="1" actId="14100"/>
          <ac:spMkLst>
            <pc:docMk/>
            <pc:sldMk cId="0" sldId="272"/>
            <ac:spMk id="3" creationId="{00000000-0000-0000-0000-000000000000}"/>
          </ac:spMkLst>
        </pc:spChg>
        <pc:picChg chg="mod">
          <ac:chgData name="Deborah Jenkins" userId="S::deborah.jenkins@uwtsd.ac.uk::3cd02ba5-e528-4585-978d-4fde2b47730a" providerId="AD" clId="Web-{BEDBE3EA-3E59-BCB5-F6CF-F241FD029206}" dt="2026-03-12T13:05:56.049" v="0" actId="1076"/>
          <ac:picMkLst>
            <pc:docMk/>
            <pc:sldMk cId="0" sldId="272"/>
            <ac:picMk id="4" creationId="{589B8375-EF61-CDAA-B9D0-0DCD0AB6103A}"/>
          </ac:picMkLst>
        </pc:pic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svg"/><Relationship Id="rId1" Type="http://schemas.openxmlformats.org/officeDocument/2006/relationships/image" Target="../media/image1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svg"/><Relationship Id="rId1" Type="http://schemas.openxmlformats.org/officeDocument/2006/relationships/image" Target="../media/image17.svg"/><Relationship Id="rId4" Type="http://schemas.openxmlformats.org/officeDocument/2006/relationships/image" Target="../media/image20.sv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svg"/><Relationship Id="rId1" Type="http://schemas.openxmlformats.org/officeDocument/2006/relationships/image" Target="../media/image1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svg"/><Relationship Id="rId1" Type="http://schemas.openxmlformats.org/officeDocument/2006/relationships/image" Target="../media/image17.svg"/><Relationship Id="rId4" Type="http://schemas.openxmlformats.org/officeDocument/2006/relationships/image" Target="../media/image2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4BD0FF-5AAB-40FF-91D3-F384F64A4859}" type="doc">
      <dgm:prSet loTypeId="urn:microsoft.com/office/officeart/2018/2/layout/IconLabelList" loCatId="icon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9C43FDF2-D9D2-4B15-8823-A43C36F28681}">
      <dgm:prSet/>
      <dgm:spPr/>
      <dgm:t>
        <a:bodyPr/>
        <a:lstStyle/>
        <a:p>
          <a:r>
            <a:rPr lang="en-US"/>
            <a:t>Selecting an HR Area for an Advisory Operational Plan</a:t>
          </a:r>
        </a:p>
      </dgm:t>
    </dgm:pt>
    <dgm:pt modelId="{89BDD0A7-6635-4878-84CF-F8DB565272FC}" type="parTrans" cxnId="{CABB1CA3-3511-46EB-861B-FD649179EF2F}">
      <dgm:prSet/>
      <dgm:spPr/>
      <dgm:t>
        <a:bodyPr/>
        <a:lstStyle/>
        <a:p>
          <a:endParaRPr lang="en-US"/>
        </a:p>
      </dgm:t>
    </dgm:pt>
    <dgm:pt modelId="{12FA2AF8-686B-471F-BC20-F96B6DE116DA}" type="sibTrans" cxnId="{CABB1CA3-3511-46EB-861B-FD649179EF2F}">
      <dgm:prSet/>
      <dgm:spPr/>
      <dgm:t>
        <a:bodyPr/>
        <a:lstStyle/>
        <a:p>
          <a:endParaRPr lang="en-US"/>
        </a:p>
      </dgm:t>
    </dgm:pt>
    <dgm:pt modelId="{4EB78382-7816-4032-AB83-17907D95AE04}">
      <dgm:prSet/>
      <dgm:spPr/>
      <dgm:t>
        <a:bodyPr/>
        <a:lstStyle/>
        <a:p>
          <a:r>
            <a:rPr lang="en-US" dirty="0"/>
            <a:t>Prepared for Management Decision-Making</a:t>
          </a:r>
        </a:p>
      </dgm:t>
    </dgm:pt>
    <dgm:pt modelId="{D5C54D85-26FA-4E8F-BB9A-A5183003F957}" type="parTrans" cxnId="{8D51C20E-A715-4357-95E0-4368507A1EEB}">
      <dgm:prSet/>
      <dgm:spPr/>
      <dgm:t>
        <a:bodyPr/>
        <a:lstStyle/>
        <a:p>
          <a:endParaRPr lang="en-US"/>
        </a:p>
      </dgm:t>
    </dgm:pt>
    <dgm:pt modelId="{146BA582-FA0F-41C1-8532-4291432794D4}" type="sibTrans" cxnId="{8D51C20E-A715-4357-95E0-4368507A1EEB}">
      <dgm:prSet/>
      <dgm:spPr/>
      <dgm:t>
        <a:bodyPr/>
        <a:lstStyle/>
        <a:p>
          <a:endParaRPr lang="en-US"/>
        </a:p>
      </dgm:t>
    </dgm:pt>
    <dgm:pt modelId="{63231BB8-6ABD-4E0D-B387-B8F04264AD0B}" type="pres">
      <dgm:prSet presAssocID="{024BD0FF-5AAB-40FF-91D3-F384F64A4859}" presName="root" presStyleCnt="0">
        <dgm:presLayoutVars>
          <dgm:dir/>
          <dgm:resizeHandles val="exact"/>
        </dgm:presLayoutVars>
      </dgm:prSet>
      <dgm:spPr/>
    </dgm:pt>
    <dgm:pt modelId="{EF9D2D79-885B-4B20-BFFD-77C0765E0338}" type="pres">
      <dgm:prSet presAssocID="{9C43FDF2-D9D2-4B15-8823-A43C36F28681}" presName="compNode" presStyleCnt="0"/>
      <dgm:spPr/>
    </dgm:pt>
    <dgm:pt modelId="{1C2E3CEA-5CBD-4C67-86EA-68140E09F12C}" type="pres">
      <dgm:prSet presAssocID="{9C43FDF2-D9D2-4B15-8823-A43C36F28681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E7B08F76-2DC6-4B0B-8EAE-0CC8388A7779}" type="pres">
      <dgm:prSet presAssocID="{9C43FDF2-D9D2-4B15-8823-A43C36F28681}" presName="spaceRect" presStyleCnt="0"/>
      <dgm:spPr/>
    </dgm:pt>
    <dgm:pt modelId="{42769D8D-D860-4E94-888A-543C7EAD2AFA}" type="pres">
      <dgm:prSet presAssocID="{9C43FDF2-D9D2-4B15-8823-A43C36F28681}" presName="textRect" presStyleLbl="revTx" presStyleIdx="0" presStyleCnt="2">
        <dgm:presLayoutVars>
          <dgm:chMax val="1"/>
          <dgm:chPref val="1"/>
        </dgm:presLayoutVars>
      </dgm:prSet>
      <dgm:spPr/>
    </dgm:pt>
    <dgm:pt modelId="{8BB86228-9413-41FB-8777-0D5A7DD9C0BD}" type="pres">
      <dgm:prSet presAssocID="{12FA2AF8-686B-471F-BC20-F96B6DE116DA}" presName="sibTrans" presStyleCnt="0"/>
      <dgm:spPr/>
    </dgm:pt>
    <dgm:pt modelId="{F0E3B0EA-50E7-4454-9E31-D768EC1BA000}" type="pres">
      <dgm:prSet presAssocID="{4EB78382-7816-4032-AB83-17907D95AE04}" presName="compNode" presStyleCnt="0"/>
      <dgm:spPr/>
    </dgm:pt>
    <dgm:pt modelId="{9C158F0B-6345-4050-98CE-A6F5B8456CA3}" type="pres">
      <dgm:prSet presAssocID="{4EB78382-7816-4032-AB83-17907D95AE04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D1950E44-F634-44E4-BA02-32E6A5C4302C}" type="pres">
      <dgm:prSet presAssocID="{4EB78382-7816-4032-AB83-17907D95AE04}" presName="spaceRect" presStyleCnt="0"/>
      <dgm:spPr/>
    </dgm:pt>
    <dgm:pt modelId="{F5A426B8-99D5-498E-B85A-3B3F3445B157}" type="pres">
      <dgm:prSet presAssocID="{4EB78382-7816-4032-AB83-17907D95AE04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03FAAD0E-B516-470D-AE5F-EFEB03F3C8E0}" type="presOf" srcId="{024BD0FF-5AAB-40FF-91D3-F384F64A4859}" destId="{63231BB8-6ABD-4E0D-B387-B8F04264AD0B}" srcOrd="0" destOrd="0" presId="urn:microsoft.com/office/officeart/2018/2/layout/IconLabelList"/>
    <dgm:cxn modelId="{8D51C20E-A715-4357-95E0-4368507A1EEB}" srcId="{024BD0FF-5AAB-40FF-91D3-F384F64A4859}" destId="{4EB78382-7816-4032-AB83-17907D95AE04}" srcOrd="1" destOrd="0" parTransId="{D5C54D85-26FA-4E8F-BB9A-A5183003F957}" sibTransId="{146BA582-FA0F-41C1-8532-4291432794D4}"/>
    <dgm:cxn modelId="{80386321-B9A1-4B9C-BF94-817ACF9A1CCB}" type="presOf" srcId="{4EB78382-7816-4032-AB83-17907D95AE04}" destId="{F5A426B8-99D5-498E-B85A-3B3F3445B157}" srcOrd="0" destOrd="0" presId="urn:microsoft.com/office/officeart/2018/2/layout/IconLabelList"/>
    <dgm:cxn modelId="{DD86FE8E-C5B8-4C9E-95F0-0AA3D56703EF}" type="presOf" srcId="{9C43FDF2-D9D2-4B15-8823-A43C36F28681}" destId="{42769D8D-D860-4E94-888A-543C7EAD2AFA}" srcOrd="0" destOrd="0" presId="urn:microsoft.com/office/officeart/2018/2/layout/IconLabelList"/>
    <dgm:cxn modelId="{CABB1CA3-3511-46EB-861B-FD649179EF2F}" srcId="{024BD0FF-5AAB-40FF-91D3-F384F64A4859}" destId="{9C43FDF2-D9D2-4B15-8823-A43C36F28681}" srcOrd="0" destOrd="0" parTransId="{89BDD0A7-6635-4878-84CF-F8DB565272FC}" sibTransId="{12FA2AF8-686B-471F-BC20-F96B6DE116DA}"/>
    <dgm:cxn modelId="{5C84F356-6E94-4C11-9D5A-E4680ECD0EF8}" type="presParOf" srcId="{63231BB8-6ABD-4E0D-B387-B8F04264AD0B}" destId="{EF9D2D79-885B-4B20-BFFD-77C0765E0338}" srcOrd="0" destOrd="0" presId="urn:microsoft.com/office/officeart/2018/2/layout/IconLabelList"/>
    <dgm:cxn modelId="{0227ACDE-81E5-499A-AE6B-53F0DCC89138}" type="presParOf" srcId="{EF9D2D79-885B-4B20-BFFD-77C0765E0338}" destId="{1C2E3CEA-5CBD-4C67-86EA-68140E09F12C}" srcOrd="0" destOrd="0" presId="urn:microsoft.com/office/officeart/2018/2/layout/IconLabelList"/>
    <dgm:cxn modelId="{47815F73-DA9C-4BC5-985A-527C1ED2034E}" type="presParOf" srcId="{EF9D2D79-885B-4B20-BFFD-77C0765E0338}" destId="{E7B08F76-2DC6-4B0B-8EAE-0CC8388A7779}" srcOrd="1" destOrd="0" presId="urn:microsoft.com/office/officeart/2018/2/layout/IconLabelList"/>
    <dgm:cxn modelId="{ABCB520F-120A-4374-BF30-7DA3307F3549}" type="presParOf" srcId="{EF9D2D79-885B-4B20-BFFD-77C0765E0338}" destId="{42769D8D-D860-4E94-888A-543C7EAD2AFA}" srcOrd="2" destOrd="0" presId="urn:microsoft.com/office/officeart/2018/2/layout/IconLabelList"/>
    <dgm:cxn modelId="{CC93CC34-A345-43D2-BF73-78505E3C0CEA}" type="presParOf" srcId="{63231BB8-6ABD-4E0D-B387-B8F04264AD0B}" destId="{8BB86228-9413-41FB-8777-0D5A7DD9C0BD}" srcOrd="1" destOrd="0" presId="urn:microsoft.com/office/officeart/2018/2/layout/IconLabelList"/>
    <dgm:cxn modelId="{48AD418D-F56F-48DE-9775-0D08F5EF4726}" type="presParOf" srcId="{63231BB8-6ABD-4E0D-B387-B8F04264AD0B}" destId="{F0E3B0EA-50E7-4454-9E31-D768EC1BA000}" srcOrd="2" destOrd="0" presId="urn:microsoft.com/office/officeart/2018/2/layout/IconLabelList"/>
    <dgm:cxn modelId="{432650DB-312C-4C44-84E0-73B3EEE6F459}" type="presParOf" srcId="{F0E3B0EA-50E7-4454-9E31-D768EC1BA000}" destId="{9C158F0B-6345-4050-98CE-A6F5B8456CA3}" srcOrd="0" destOrd="0" presId="urn:microsoft.com/office/officeart/2018/2/layout/IconLabelList"/>
    <dgm:cxn modelId="{11175564-E750-4C87-967D-24831FE90510}" type="presParOf" srcId="{F0E3B0EA-50E7-4454-9E31-D768EC1BA000}" destId="{D1950E44-F634-44E4-BA02-32E6A5C4302C}" srcOrd="1" destOrd="0" presId="urn:microsoft.com/office/officeart/2018/2/layout/IconLabelList"/>
    <dgm:cxn modelId="{06A2C722-00B5-4362-9909-6A8C6F6C1260}" type="presParOf" srcId="{F0E3B0EA-50E7-4454-9E31-D768EC1BA000}" destId="{F5A426B8-99D5-498E-B85A-3B3F3445B157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BF2A5B-350C-4CAA-AE9E-78E3C4F60939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C534593C-3188-42B9-808F-ECBBA761973F}">
      <dgm:prSet/>
      <dgm:spPr/>
      <dgm:t>
        <a:bodyPr/>
        <a:lstStyle/>
        <a:p>
          <a:r>
            <a:rPr lang="en-US"/>
            <a:t>• Identifies a problem or opportunity</a:t>
          </a:r>
        </a:p>
      </dgm:t>
    </dgm:pt>
    <dgm:pt modelId="{67E1A2D7-C373-48F7-9167-C0D1FDC770AC}" type="parTrans" cxnId="{5FCEB6B8-B8FA-4690-B23D-B7F66FD381A9}">
      <dgm:prSet/>
      <dgm:spPr/>
      <dgm:t>
        <a:bodyPr/>
        <a:lstStyle/>
        <a:p>
          <a:endParaRPr lang="en-US"/>
        </a:p>
      </dgm:t>
    </dgm:pt>
    <dgm:pt modelId="{43EABE6A-DFF7-4A33-8CAF-E547BC47D955}" type="sibTrans" cxnId="{5FCEB6B8-B8FA-4690-B23D-B7F66FD381A9}">
      <dgm:prSet/>
      <dgm:spPr/>
      <dgm:t>
        <a:bodyPr/>
        <a:lstStyle/>
        <a:p>
          <a:endParaRPr lang="en-US"/>
        </a:p>
      </dgm:t>
    </dgm:pt>
    <dgm:pt modelId="{2D36164A-039B-4E5B-81AC-0232CD0FE0FD}">
      <dgm:prSet/>
      <dgm:spPr/>
      <dgm:t>
        <a:bodyPr/>
        <a:lstStyle/>
        <a:p>
          <a:r>
            <a:rPr lang="en-US"/>
            <a:t>• Uses theory and evidence to justify decisions</a:t>
          </a:r>
        </a:p>
      </dgm:t>
    </dgm:pt>
    <dgm:pt modelId="{0D7A9898-71F2-4339-B7C6-C5F3ED064855}" type="parTrans" cxnId="{6535458C-E87A-4791-A07B-C2F15CD8A37C}">
      <dgm:prSet/>
      <dgm:spPr/>
      <dgm:t>
        <a:bodyPr/>
        <a:lstStyle/>
        <a:p>
          <a:endParaRPr lang="en-US"/>
        </a:p>
      </dgm:t>
    </dgm:pt>
    <dgm:pt modelId="{9AF9CDC7-E1F4-4CB7-9B0A-A8E1EF5EF5A5}" type="sibTrans" cxnId="{6535458C-E87A-4791-A07B-C2F15CD8A37C}">
      <dgm:prSet/>
      <dgm:spPr/>
      <dgm:t>
        <a:bodyPr/>
        <a:lstStyle/>
        <a:p>
          <a:endParaRPr lang="en-US"/>
        </a:p>
      </dgm:t>
    </dgm:pt>
    <dgm:pt modelId="{726D5B63-CB10-4CDE-9BD1-6FFAF274E519}">
      <dgm:prSet/>
      <dgm:spPr/>
      <dgm:t>
        <a:bodyPr/>
        <a:lstStyle/>
        <a:p>
          <a:r>
            <a:rPr lang="en-US"/>
            <a:t>• Recommends clear, realistic actions</a:t>
          </a:r>
        </a:p>
      </dgm:t>
    </dgm:pt>
    <dgm:pt modelId="{488E0CEF-3AC1-4EA7-874B-C4EB7F1733D0}" type="parTrans" cxnId="{739F787A-AA87-4D54-AFD1-F0040FFDA5B1}">
      <dgm:prSet/>
      <dgm:spPr/>
      <dgm:t>
        <a:bodyPr/>
        <a:lstStyle/>
        <a:p>
          <a:endParaRPr lang="en-US"/>
        </a:p>
      </dgm:t>
    </dgm:pt>
    <dgm:pt modelId="{E9260A52-2FB3-44CB-8DAE-8FBE377B5E43}" type="sibTrans" cxnId="{739F787A-AA87-4D54-AFD1-F0040FFDA5B1}">
      <dgm:prSet/>
      <dgm:spPr/>
      <dgm:t>
        <a:bodyPr/>
        <a:lstStyle/>
        <a:p>
          <a:endParaRPr lang="en-US"/>
        </a:p>
      </dgm:t>
    </dgm:pt>
    <dgm:pt modelId="{5EE4A707-123B-4E70-8ED9-4A9519DCDA08}">
      <dgm:prSet/>
      <dgm:spPr/>
      <dgm:t>
        <a:bodyPr/>
        <a:lstStyle/>
        <a:p>
          <a:r>
            <a:rPr lang="en-US"/>
            <a:t>• Written for management decision-makers</a:t>
          </a:r>
        </a:p>
      </dgm:t>
    </dgm:pt>
    <dgm:pt modelId="{133984B9-34EC-4B6F-AB4C-4DCC028A8443}" type="parTrans" cxnId="{4BABBD9C-E590-4AF8-840E-1106F8D170EE}">
      <dgm:prSet/>
      <dgm:spPr/>
      <dgm:t>
        <a:bodyPr/>
        <a:lstStyle/>
        <a:p>
          <a:endParaRPr lang="en-US"/>
        </a:p>
      </dgm:t>
    </dgm:pt>
    <dgm:pt modelId="{6C7A9D91-4EB7-4D26-9FB4-9658E1D5DDB1}" type="sibTrans" cxnId="{4BABBD9C-E590-4AF8-840E-1106F8D170EE}">
      <dgm:prSet/>
      <dgm:spPr/>
      <dgm:t>
        <a:bodyPr/>
        <a:lstStyle/>
        <a:p>
          <a:endParaRPr lang="en-US"/>
        </a:p>
      </dgm:t>
    </dgm:pt>
    <dgm:pt modelId="{F33DDCAB-2467-42AD-8D68-3DF548C13048}" type="pres">
      <dgm:prSet presAssocID="{C8BF2A5B-350C-4CAA-AE9E-78E3C4F60939}" presName="root" presStyleCnt="0">
        <dgm:presLayoutVars>
          <dgm:dir/>
          <dgm:resizeHandles val="exact"/>
        </dgm:presLayoutVars>
      </dgm:prSet>
      <dgm:spPr/>
    </dgm:pt>
    <dgm:pt modelId="{67CA98DE-1443-45B2-AFB5-35B8B6783D72}" type="pres">
      <dgm:prSet presAssocID="{C534593C-3188-42B9-808F-ECBBA761973F}" presName="compNode" presStyleCnt="0"/>
      <dgm:spPr/>
    </dgm:pt>
    <dgm:pt modelId="{7E598AF7-228F-4CB1-8BC8-CEBECCCDF118}" type="pres">
      <dgm:prSet presAssocID="{C534593C-3188-42B9-808F-ECBBA761973F}" presName="bgRect" presStyleLbl="bgShp" presStyleIdx="0" presStyleCnt="4"/>
      <dgm:spPr/>
    </dgm:pt>
    <dgm:pt modelId="{37924BE1-318F-4E31-94AB-E32DEB99EA33}" type="pres">
      <dgm:prSet presAssocID="{C534593C-3188-42B9-808F-ECBBA761973F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27B1CFFE-316C-40F0-8E06-089F55149E99}" type="pres">
      <dgm:prSet presAssocID="{C534593C-3188-42B9-808F-ECBBA761973F}" presName="spaceRect" presStyleCnt="0"/>
      <dgm:spPr/>
    </dgm:pt>
    <dgm:pt modelId="{E4CC06D0-70F3-4F8C-8051-67326537BF50}" type="pres">
      <dgm:prSet presAssocID="{C534593C-3188-42B9-808F-ECBBA761973F}" presName="parTx" presStyleLbl="revTx" presStyleIdx="0" presStyleCnt="4">
        <dgm:presLayoutVars>
          <dgm:chMax val="0"/>
          <dgm:chPref val="0"/>
        </dgm:presLayoutVars>
      </dgm:prSet>
      <dgm:spPr/>
    </dgm:pt>
    <dgm:pt modelId="{69D6DB8F-F6E7-4CE7-B7B2-816722155944}" type="pres">
      <dgm:prSet presAssocID="{43EABE6A-DFF7-4A33-8CAF-E547BC47D955}" presName="sibTrans" presStyleCnt="0"/>
      <dgm:spPr/>
    </dgm:pt>
    <dgm:pt modelId="{C1F10872-C269-4922-AB01-7BA846EDC2BB}" type="pres">
      <dgm:prSet presAssocID="{2D36164A-039B-4E5B-81AC-0232CD0FE0FD}" presName="compNode" presStyleCnt="0"/>
      <dgm:spPr/>
    </dgm:pt>
    <dgm:pt modelId="{02EB8D5F-5B80-4A43-9A6A-29F64A0AA4B9}" type="pres">
      <dgm:prSet presAssocID="{2D36164A-039B-4E5B-81AC-0232CD0FE0FD}" presName="bgRect" presStyleLbl="bgShp" presStyleIdx="1" presStyleCnt="4"/>
      <dgm:spPr/>
    </dgm:pt>
    <dgm:pt modelId="{956395CD-59E7-4617-8B9A-F9DDC881C868}" type="pres">
      <dgm:prSet presAssocID="{2D36164A-039B-4E5B-81AC-0232CD0FE0FD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07E3DBEB-C257-482D-B70D-CB3E56CCA604}" type="pres">
      <dgm:prSet presAssocID="{2D36164A-039B-4E5B-81AC-0232CD0FE0FD}" presName="spaceRect" presStyleCnt="0"/>
      <dgm:spPr/>
    </dgm:pt>
    <dgm:pt modelId="{0140D415-B6DD-487D-B216-289CB6546332}" type="pres">
      <dgm:prSet presAssocID="{2D36164A-039B-4E5B-81AC-0232CD0FE0FD}" presName="parTx" presStyleLbl="revTx" presStyleIdx="1" presStyleCnt="4">
        <dgm:presLayoutVars>
          <dgm:chMax val="0"/>
          <dgm:chPref val="0"/>
        </dgm:presLayoutVars>
      </dgm:prSet>
      <dgm:spPr/>
    </dgm:pt>
    <dgm:pt modelId="{D4547D95-125B-46A5-AA6A-6BF52FF1AE84}" type="pres">
      <dgm:prSet presAssocID="{9AF9CDC7-E1F4-4CB7-9B0A-A8E1EF5EF5A5}" presName="sibTrans" presStyleCnt="0"/>
      <dgm:spPr/>
    </dgm:pt>
    <dgm:pt modelId="{AEBA7BD4-2230-4DAC-95DD-8C667D1854F3}" type="pres">
      <dgm:prSet presAssocID="{726D5B63-CB10-4CDE-9BD1-6FFAF274E519}" presName="compNode" presStyleCnt="0"/>
      <dgm:spPr/>
    </dgm:pt>
    <dgm:pt modelId="{5C53526C-872C-42A9-8A1E-BC2CF5852324}" type="pres">
      <dgm:prSet presAssocID="{726D5B63-CB10-4CDE-9BD1-6FFAF274E519}" presName="bgRect" presStyleLbl="bgShp" presStyleIdx="2" presStyleCnt="4"/>
      <dgm:spPr/>
    </dgm:pt>
    <dgm:pt modelId="{14744B68-7B71-4736-BA9B-36E8B74D9948}" type="pres">
      <dgm:prSet presAssocID="{726D5B63-CB10-4CDE-9BD1-6FFAF274E519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3E283678-4EE2-4C3F-9714-B60BDA55C812}" type="pres">
      <dgm:prSet presAssocID="{726D5B63-CB10-4CDE-9BD1-6FFAF274E519}" presName="spaceRect" presStyleCnt="0"/>
      <dgm:spPr/>
    </dgm:pt>
    <dgm:pt modelId="{983EBCB2-3B58-4462-A57A-71546350B737}" type="pres">
      <dgm:prSet presAssocID="{726D5B63-CB10-4CDE-9BD1-6FFAF274E519}" presName="parTx" presStyleLbl="revTx" presStyleIdx="2" presStyleCnt="4">
        <dgm:presLayoutVars>
          <dgm:chMax val="0"/>
          <dgm:chPref val="0"/>
        </dgm:presLayoutVars>
      </dgm:prSet>
      <dgm:spPr/>
    </dgm:pt>
    <dgm:pt modelId="{E938E043-A516-4172-B6B4-A6C876E84932}" type="pres">
      <dgm:prSet presAssocID="{E9260A52-2FB3-44CB-8DAE-8FBE377B5E43}" presName="sibTrans" presStyleCnt="0"/>
      <dgm:spPr/>
    </dgm:pt>
    <dgm:pt modelId="{9F9C6D73-4490-43FC-B736-A562E658B546}" type="pres">
      <dgm:prSet presAssocID="{5EE4A707-123B-4E70-8ED9-4A9519DCDA08}" presName="compNode" presStyleCnt="0"/>
      <dgm:spPr/>
    </dgm:pt>
    <dgm:pt modelId="{D128E8B5-36C3-4C40-B687-7C993EF0D7BB}" type="pres">
      <dgm:prSet presAssocID="{5EE4A707-123B-4E70-8ED9-4A9519DCDA08}" presName="bgRect" presStyleLbl="bgShp" presStyleIdx="3" presStyleCnt="4"/>
      <dgm:spPr/>
    </dgm:pt>
    <dgm:pt modelId="{6425D38E-8724-4925-9920-F250ACF4570F}" type="pres">
      <dgm:prSet presAssocID="{5EE4A707-123B-4E70-8ED9-4A9519DCDA08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E0BDD52F-34E1-4BC6-AE6E-909D4668BCF5}" type="pres">
      <dgm:prSet presAssocID="{5EE4A707-123B-4E70-8ED9-4A9519DCDA08}" presName="spaceRect" presStyleCnt="0"/>
      <dgm:spPr/>
    </dgm:pt>
    <dgm:pt modelId="{975EE99D-DF06-452F-97B7-7AAD935DBF4D}" type="pres">
      <dgm:prSet presAssocID="{5EE4A707-123B-4E70-8ED9-4A9519DCDA0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7D2D4F00-66A0-4A87-A8F5-45F32524E9DF}" type="presOf" srcId="{5EE4A707-123B-4E70-8ED9-4A9519DCDA08}" destId="{975EE99D-DF06-452F-97B7-7AAD935DBF4D}" srcOrd="0" destOrd="0" presId="urn:microsoft.com/office/officeart/2018/2/layout/IconVerticalSolidList"/>
    <dgm:cxn modelId="{85DB6C35-E900-4663-B736-89DB8C4F208B}" type="presOf" srcId="{2D36164A-039B-4E5B-81AC-0232CD0FE0FD}" destId="{0140D415-B6DD-487D-B216-289CB6546332}" srcOrd="0" destOrd="0" presId="urn:microsoft.com/office/officeart/2018/2/layout/IconVerticalSolidList"/>
    <dgm:cxn modelId="{E20A4143-AFDF-4C8B-9C40-DE0DAC44618A}" type="presOf" srcId="{726D5B63-CB10-4CDE-9BD1-6FFAF274E519}" destId="{983EBCB2-3B58-4462-A57A-71546350B737}" srcOrd="0" destOrd="0" presId="urn:microsoft.com/office/officeart/2018/2/layout/IconVerticalSolidList"/>
    <dgm:cxn modelId="{739F787A-AA87-4D54-AFD1-F0040FFDA5B1}" srcId="{C8BF2A5B-350C-4CAA-AE9E-78E3C4F60939}" destId="{726D5B63-CB10-4CDE-9BD1-6FFAF274E519}" srcOrd="2" destOrd="0" parTransId="{488E0CEF-3AC1-4EA7-874B-C4EB7F1733D0}" sibTransId="{E9260A52-2FB3-44CB-8DAE-8FBE377B5E43}"/>
    <dgm:cxn modelId="{4C49E98A-1701-499E-BFEE-F1794D96F9C9}" type="presOf" srcId="{C534593C-3188-42B9-808F-ECBBA761973F}" destId="{E4CC06D0-70F3-4F8C-8051-67326537BF50}" srcOrd="0" destOrd="0" presId="urn:microsoft.com/office/officeart/2018/2/layout/IconVerticalSolidList"/>
    <dgm:cxn modelId="{6535458C-E87A-4791-A07B-C2F15CD8A37C}" srcId="{C8BF2A5B-350C-4CAA-AE9E-78E3C4F60939}" destId="{2D36164A-039B-4E5B-81AC-0232CD0FE0FD}" srcOrd="1" destOrd="0" parTransId="{0D7A9898-71F2-4339-B7C6-C5F3ED064855}" sibTransId="{9AF9CDC7-E1F4-4CB7-9B0A-A8E1EF5EF5A5}"/>
    <dgm:cxn modelId="{9CCCA497-9F60-4725-8999-EE21D30071D7}" type="presOf" srcId="{C8BF2A5B-350C-4CAA-AE9E-78E3C4F60939}" destId="{F33DDCAB-2467-42AD-8D68-3DF548C13048}" srcOrd="0" destOrd="0" presId="urn:microsoft.com/office/officeart/2018/2/layout/IconVerticalSolidList"/>
    <dgm:cxn modelId="{4BABBD9C-E590-4AF8-840E-1106F8D170EE}" srcId="{C8BF2A5B-350C-4CAA-AE9E-78E3C4F60939}" destId="{5EE4A707-123B-4E70-8ED9-4A9519DCDA08}" srcOrd="3" destOrd="0" parTransId="{133984B9-34EC-4B6F-AB4C-4DCC028A8443}" sibTransId="{6C7A9D91-4EB7-4D26-9FB4-9658E1D5DDB1}"/>
    <dgm:cxn modelId="{5FCEB6B8-B8FA-4690-B23D-B7F66FD381A9}" srcId="{C8BF2A5B-350C-4CAA-AE9E-78E3C4F60939}" destId="{C534593C-3188-42B9-808F-ECBBA761973F}" srcOrd="0" destOrd="0" parTransId="{67E1A2D7-C373-48F7-9167-C0D1FDC770AC}" sibTransId="{43EABE6A-DFF7-4A33-8CAF-E547BC47D955}"/>
    <dgm:cxn modelId="{666DD67F-5497-44A7-AB25-0214883513B3}" type="presParOf" srcId="{F33DDCAB-2467-42AD-8D68-3DF548C13048}" destId="{67CA98DE-1443-45B2-AFB5-35B8B6783D72}" srcOrd="0" destOrd="0" presId="urn:microsoft.com/office/officeart/2018/2/layout/IconVerticalSolidList"/>
    <dgm:cxn modelId="{D530B23D-FC79-4F6B-B137-191A0562BAF5}" type="presParOf" srcId="{67CA98DE-1443-45B2-AFB5-35B8B6783D72}" destId="{7E598AF7-228F-4CB1-8BC8-CEBECCCDF118}" srcOrd="0" destOrd="0" presId="urn:microsoft.com/office/officeart/2018/2/layout/IconVerticalSolidList"/>
    <dgm:cxn modelId="{61238177-2DAE-41DA-9A2E-D61976F84E53}" type="presParOf" srcId="{67CA98DE-1443-45B2-AFB5-35B8B6783D72}" destId="{37924BE1-318F-4E31-94AB-E32DEB99EA33}" srcOrd="1" destOrd="0" presId="urn:microsoft.com/office/officeart/2018/2/layout/IconVerticalSolidList"/>
    <dgm:cxn modelId="{5375D5B1-5B58-4446-8364-60542CF5EC30}" type="presParOf" srcId="{67CA98DE-1443-45B2-AFB5-35B8B6783D72}" destId="{27B1CFFE-316C-40F0-8E06-089F55149E99}" srcOrd="2" destOrd="0" presId="urn:microsoft.com/office/officeart/2018/2/layout/IconVerticalSolidList"/>
    <dgm:cxn modelId="{94DF1558-5836-465A-AABE-C33CDD16ACEF}" type="presParOf" srcId="{67CA98DE-1443-45B2-AFB5-35B8B6783D72}" destId="{E4CC06D0-70F3-4F8C-8051-67326537BF50}" srcOrd="3" destOrd="0" presId="urn:microsoft.com/office/officeart/2018/2/layout/IconVerticalSolidList"/>
    <dgm:cxn modelId="{DD97BD2C-026F-4F57-A64A-BCA31321980F}" type="presParOf" srcId="{F33DDCAB-2467-42AD-8D68-3DF548C13048}" destId="{69D6DB8F-F6E7-4CE7-B7B2-816722155944}" srcOrd="1" destOrd="0" presId="urn:microsoft.com/office/officeart/2018/2/layout/IconVerticalSolidList"/>
    <dgm:cxn modelId="{CE6EF72C-C6F0-4258-9133-268D479D050F}" type="presParOf" srcId="{F33DDCAB-2467-42AD-8D68-3DF548C13048}" destId="{C1F10872-C269-4922-AB01-7BA846EDC2BB}" srcOrd="2" destOrd="0" presId="urn:microsoft.com/office/officeart/2018/2/layout/IconVerticalSolidList"/>
    <dgm:cxn modelId="{8B7808BA-956C-44D8-BEC6-89C13796705F}" type="presParOf" srcId="{C1F10872-C269-4922-AB01-7BA846EDC2BB}" destId="{02EB8D5F-5B80-4A43-9A6A-29F64A0AA4B9}" srcOrd="0" destOrd="0" presId="urn:microsoft.com/office/officeart/2018/2/layout/IconVerticalSolidList"/>
    <dgm:cxn modelId="{6D541678-5F28-48A3-B0EE-B8D5A9446EF0}" type="presParOf" srcId="{C1F10872-C269-4922-AB01-7BA846EDC2BB}" destId="{956395CD-59E7-4617-8B9A-F9DDC881C868}" srcOrd="1" destOrd="0" presId="urn:microsoft.com/office/officeart/2018/2/layout/IconVerticalSolidList"/>
    <dgm:cxn modelId="{F136F7D0-8489-41C6-833E-7CF7A3CE2A19}" type="presParOf" srcId="{C1F10872-C269-4922-AB01-7BA846EDC2BB}" destId="{07E3DBEB-C257-482D-B70D-CB3E56CCA604}" srcOrd="2" destOrd="0" presId="urn:microsoft.com/office/officeart/2018/2/layout/IconVerticalSolidList"/>
    <dgm:cxn modelId="{F0275655-FC0C-4594-8CE3-5F81398F7455}" type="presParOf" srcId="{C1F10872-C269-4922-AB01-7BA846EDC2BB}" destId="{0140D415-B6DD-487D-B216-289CB6546332}" srcOrd="3" destOrd="0" presId="urn:microsoft.com/office/officeart/2018/2/layout/IconVerticalSolidList"/>
    <dgm:cxn modelId="{35CA13D6-4935-44BC-89D3-AE86BD9A0C25}" type="presParOf" srcId="{F33DDCAB-2467-42AD-8D68-3DF548C13048}" destId="{D4547D95-125B-46A5-AA6A-6BF52FF1AE84}" srcOrd="3" destOrd="0" presId="urn:microsoft.com/office/officeart/2018/2/layout/IconVerticalSolidList"/>
    <dgm:cxn modelId="{42E8980A-2AA5-4E2A-B83B-B01002AD6408}" type="presParOf" srcId="{F33DDCAB-2467-42AD-8D68-3DF548C13048}" destId="{AEBA7BD4-2230-4DAC-95DD-8C667D1854F3}" srcOrd="4" destOrd="0" presId="urn:microsoft.com/office/officeart/2018/2/layout/IconVerticalSolidList"/>
    <dgm:cxn modelId="{0852E7FA-9196-4A29-A9EE-3CA09D2580D5}" type="presParOf" srcId="{AEBA7BD4-2230-4DAC-95DD-8C667D1854F3}" destId="{5C53526C-872C-42A9-8A1E-BC2CF5852324}" srcOrd="0" destOrd="0" presId="urn:microsoft.com/office/officeart/2018/2/layout/IconVerticalSolidList"/>
    <dgm:cxn modelId="{12BFB0C7-1B45-4514-89BD-2620EAA16D85}" type="presParOf" srcId="{AEBA7BD4-2230-4DAC-95DD-8C667D1854F3}" destId="{14744B68-7B71-4736-BA9B-36E8B74D9948}" srcOrd="1" destOrd="0" presId="urn:microsoft.com/office/officeart/2018/2/layout/IconVerticalSolidList"/>
    <dgm:cxn modelId="{F4BF0F53-25C0-483A-BFA1-A1816D00F5E9}" type="presParOf" srcId="{AEBA7BD4-2230-4DAC-95DD-8C667D1854F3}" destId="{3E283678-4EE2-4C3F-9714-B60BDA55C812}" srcOrd="2" destOrd="0" presId="urn:microsoft.com/office/officeart/2018/2/layout/IconVerticalSolidList"/>
    <dgm:cxn modelId="{BFF9BD1D-FAE4-4EE7-9E73-F05D4E81900C}" type="presParOf" srcId="{AEBA7BD4-2230-4DAC-95DD-8C667D1854F3}" destId="{983EBCB2-3B58-4462-A57A-71546350B737}" srcOrd="3" destOrd="0" presId="urn:microsoft.com/office/officeart/2018/2/layout/IconVerticalSolidList"/>
    <dgm:cxn modelId="{DAAEE167-8E03-43B5-828B-D305CF842054}" type="presParOf" srcId="{F33DDCAB-2467-42AD-8D68-3DF548C13048}" destId="{E938E043-A516-4172-B6B4-A6C876E84932}" srcOrd="5" destOrd="0" presId="urn:microsoft.com/office/officeart/2018/2/layout/IconVerticalSolidList"/>
    <dgm:cxn modelId="{F377E9AA-3821-4EE7-B06D-50AAD497A00E}" type="presParOf" srcId="{F33DDCAB-2467-42AD-8D68-3DF548C13048}" destId="{9F9C6D73-4490-43FC-B736-A562E658B546}" srcOrd="6" destOrd="0" presId="urn:microsoft.com/office/officeart/2018/2/layout/IconVerticalSolidList"/>
    <dgm:cxn modelId="{FF9B1145-8F39-4260-A47D-F76094824ABD}" type="presParOf" srcId="{9F9C6D73-4490-43FC-B736-A562E658B546}" destId="{D128E8B5-36C3-4C40-B687-7C993EF0D7BB}" srcOrd="0" destOrd="0" presId="urn:microsoft.com/office/officeart/2018/2/layout/IconVerticalSolidList"/>
    <dgm:cxn modelId="{19564AD1-0BAD-4965-88CA-2DAC3A79792A}" type="presParOf" srcId="{9F9C6D73-4490-43FC-B736-A562E658B546}" destId="{6425D38E-8724-4925-9920-F250ACF4570F}" srcOrd="1" destOrd="0" presId="urn:microsoft.com/office/officeart/2018/2/layout/IconVerticalSolidList"/>
    <dgm:cxn modelId="{745227D1-FE06-4661-9D0A-97CC9A93B8DC}" type="presParOf" srcId="{9F9C6D73-4490-43FC-B736-A562E658B546}" destId="{E0BDD52F-34E1-4BC6-AE6E-909D4668BCF5}" srcOrd="2" destOrd="0" presId="urn:microsoft.com/office/officeart/2018/2/layout/IconVerticalSolidList"/>
    <dgm:cxn modelId="{DD131C92-6E0B-4BCF-B453-D2FDB2350529}" type="presParOf" srcId="{9F9C6D73-4490-43FC-B736-A562E658B546}" destId="{975EE99D-DF06-452F-97B7-7AAD935DBF4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2E3CEA-5CBD-4C67-86EA-68140E09F12C}">
      <dsp:nvSpPr>
        <dsp:cNvPr id="0" name=""/>
        <dsp:cNvSpPr/>
      </dsp:nvSpPr>
      <dsp:spPr>
        <a:xfrm>
          <a:off x="1009209" y="440983"/>
          <a:ext cx="1625062" cy="16250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769D8D-D860-4E94-888A-543C7EAD2AFA}">
      <dsp:nvSpPr>
        <dsp:cNvPr id="0" name=""/>
        <dsp:cNvSpPr/>
      </dsp:nvSpPr>
      <dsp:spPr>
        <a:xfrm>
          <a:off x="16115" y="2479913"/>
          <a:ext cx="361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Selecting an HR Area for an Advisory Operational Plan</a:t>
          </a:r>
        </a:p>
      </dsp:txBody>
      <dsp:txXfrm>
        <a:off x="16115" y="2479913"/>
        <a:ext cx="3611250" cy="720000"/>
      </dsp:txXfrm>
    </dsp:sp>
    <dsp:sp modelId="{9C158F0B-6345-4050-98CE-A6F5B8456CA3}">
      <dsp:nvSpPr>
        <dsp:cNvPr id="0" name=""/>
        <dsp:cNvSpPr/>
      </dsp:nvSpPr>
      <dsp:spPr>
        <a:xfrm>
          <a:off x="5252428" y="440983"/>
          <a:ext cx="1625062" cy="162506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A426B8-99D5-498E-B85A-3B3F3445B157}">
      <dsp:nvSpPr>
        <dsp:cNvPr id="0" name=""/>
        <dsp:cNvSpPr/>
      </dsp:nvSpPr>
      <dsp:spPr>
        <a:xfrm>
          <a:off x="4259334" y="2479913"/>
          <a:ext cx="361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Prepared for Management Decision-Making</a:t>
          </a:r>
        </a:p>
      </dsp:txBody>
      <dsp:txXfrm>
        <a:off x="4259334" y="2479913"/>
        <a:ext cx="36112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598AF7-228F-4CB1-8BC8-CEBECCCDF118}">
      <dsp:nvSpPr>
        <dsp:cNvPr id="0" name=""/>
        <dsp:cNvSpPr/>
      </dsp:nvSpPr>
      <dsp:spPr>
        <a:xfrm>
          <a:off x="0" y="1511"/>
          <a:ext cx="7886700" cy="76586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924BE1-318F-4E31-94AB-E32DEB99EA33}">
      <dsp:nvSpPr>
        <dsp:cNvPr id="0" name=""/>
        <dsp:cNvSpPr/>
      </dsp:nvSpPr>
      <dsp:spPr>
        <a:xfrm>
          <a:off x="231675" y="173831"/>
          <a:ext cx="421227" cy="42122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CC06D0-70F3-4F8C-8051-67326537BF50}">
      <dsp:nvSpPr>
        <dsp:cNvPr id="0" name=""/>
        <dsp:cNvSpPr/>
      </dsp:nvSpPr>
      <dsp:spPr>
        <a:xfrm>
          <a:off x="884577" y="1511"/>
          <a:ext cx="7002122" cy="765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054" tIns="81054" rIns="81054" bIns="81054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Identifies a problem or opportunity</a:t>
          </a:r>
        </a:p>
      </dsp:txBody>
      <dsp:txXfrm>
        <a:off x="884577" y="1511"/>
        <a:ext cx="7002122" cy="765868"/>
      </dsp:txXfrm>
    </dsp:sp>
    <dsp:sp modelId="{02EB8D5F-5B80-4A43-9A6A-29F64A0AA4B9}">
      <dsp:nvSpPr>
        <dsp:cNvPr id="0" name=""/>
        <dsp:cNvSpPr/>
      </dsp:nvSpPr>
      <dsp:spPr>
        <a:xfrm>
          <a:off x="0" y="958846"/>
          <a:ext cx="7886700" cy="76586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6395CD-59E7-4617-8B9A-F9DDC881C868}">
      <dsp:nvSpPr>
        <dsp:cNvPr id="0" name=""/>
        <dsp:cNvSpPr/>
      </dsp:nvSpPr>
      <dsp:spPr>
        <a:xfrm>
          <a:off x="231675" y="1131166"/>
          <a:ext cx="421227" cy="42122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40D415-B6DD-487D-B216-289CB6546332}">
      <dsp:nvSpPr>
        <dsp:cNvPr id="0" name=""/>
        <dsp:cNvSpPr/>
      </dsp:nvSpPr>
      <dsp:spPr>
        <a:xfrm>
          <a:off x="884577" y="958846"/>
          <a:ext cx="7002122" cy="765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054" tIns="81054" rIns="81054" bIns="81054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Uses theory and evidence to justify decisions</a:t>
          </a:r>
        </a:p>
      </dsp:txBody>
      <dsp:txXfrm>
        <a:off x="884577" y="958846"/>
        <a:ext cx="7002122" cy="765868"/>
      </dsp:txXfrm>
    </dsp:sp>
    <dsp:sp modelId="{5C53526C-872C-42A9-8A1E-BC2CF5852324}">
      <dsp:nvSpPr>
        <dsp:cNvPr id="0" name=""/>
        <dsp:cNvSpPr/>
      </dsp:nvSpPr>
      <dsp:spPr>
        <a:xfrm>
          <a:off x="0" y="1916182"/>
          <a:ext cx="7886700" cy="76586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744B68-7B71-4736-BA9B-36E8B74D9948}">
      <dsp:nvSpPr>
        <dsp:cNvPr id="0" name=""/>
        <dsp:cNvSpPr/>
      </dsp:nvSpPr>
      <dsp:spPr>
        <a:xfrm>
          <a:off x="231675" y="2088502"/>
          <a:ext cx="421227" cy="42122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3EBCB2-3B58-4462-A57A-71546350B737}">
      <dsp:nvSpPr>
        <dsp:cNvPr id="0" name=""/>
        <dsp:cNvSpPr/>
      </dsp:nvSpPr>
      <dsp:spPr>
        <a:xfrm>
          <a:off x="884577" y="1916182"/>
          <a:ext cx="7002122" cy="765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054" tIns="81054" rIns="81054" bIns="81054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Recommends clear, realistic actions</a:t>
          </a:r>
        </a:p>
      </dsp:txBody>
      <dsp:txXfrm>
        <a:off x="884577" y="1916182"/>
        <a:ext cx="7002122" cy="765868"/>
      </dsp:txXfrm>
    </dsp:sp>
    <dsp:sp modelId="{D128E8B5-36C3-4C40-B687-7C993EF0D7BB}">
      <dsp:nvSpPr>
        <dsp:cNvPr id="0" name=""/>
        <dsp:cNvSpPr/>
      </dsp:nvSpPr>
      <dsp:spPr>
        <a:xfrm>
          <a:off x="0" y="2873517"/>
          <a:ext cx="7886700" cy="765868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25D38E-8724-4925-9920-F250ACF4570F}">
      <dsp:nvSpPr>
        <dsp:cNvPr id="0" name=""/>
        <dsp:cNvSpPr/>
      </dsp:nvSpPr>
      <dsp:spPr>
        <a:xfrm>
          <a:off x="231675" y="3045837"/>
          <a:ext cx="421227" cy="42122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5EE99D-DF06-452F-97B7-7AAD935DBF4D}">
      <dsp:nvSpPr>
        <dsp:cNvPr id="0" name=""/>
        <dsp:cNvSpPr/>
      </dsp:nvSpPr>
      <dsp:spPr>
        <a:xfrm>
          <a:off x="884577" y="2873517"/>
          <a:ext cx="7002122" cy="7658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054" tIns="81054" rIns="81054" bIns="81054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• Written for management decision-makers</a:t>
          </a:r>
        </a:p>
      </dsp:txBody>
      <dsp:txXfrm>
        <a:off x="884577" y="2873517"/>
        <a:ext cx="7002122" cy="7658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880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74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6482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766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819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913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607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075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589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045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4533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0E5B6-B253-65D0-6917-0B0D04E7FE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E96DF5-D51E-F16F-F44A-87C986C23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E4D812-859B-3C16-CE24-A3F49114F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457A11-2954-1614-9C48-8F6CD7D43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87485-200E-995E-2EEF-5AFC96543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2471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1B4E2-953D-4826-74B1-F4BA60BBB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E2D7B-E994-B856-7FE1-2A0C260280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1D4FE9-DEBA-9688-F0C2-DEA44BC26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3599DF-164D-3DEA-88B3-351B1A9FD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93E260-9EEE-16BA-348E-255C660337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6193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6574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7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7831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9812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7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9" y="1681163"/>
            <a:ext cx="386873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9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674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804555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9" y="457200"/>
            <a:ext cx="2949575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201"/>
            <a:ext cx="4629150" cy="5403851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9" y="2057400"/>
            <a:ext cx="2949575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482125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2535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6" y="1516010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187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7194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6" y="1516010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187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4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187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342900" indent="0">
              <a:buNone/>
              <a:defRPr>
                <a:solidFill>
                  <a:schemeClr val="bg1"/>
                </a:solidFill>
              </a:defRPr>
            </a:lvl2pPr>
            <a:lvl3pPr marL="685800" indent="0">
              <a:buNone/>
              <a:defRPr>
                <a:solidFill>
                  <a:schemeClr val="bg1"/>
                </a:solidFill>
              </a:defRPr>
            </a:lvl3pPr>
            <a:lvl4pPr marL="1028700" indent="0">
              <a:buNone/>
              <a:defRPr>
                <a:solidFill>
                  <a:schemeClr val="bg1"/>
                </a:solidFill>
              </a:defRPr>
            </a:lvl4pPr>
            <a:lvl5pPr marL="13716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7920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693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3/12/2026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678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4" r:id="rId7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445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593590"/>
            <a:ext cx="9144000" cy="5143496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348462" y="1349735"/>
            <a:ext cx="2004060" cy="1085875"/>
          </a:xfrm>
          <a:prstGeom prst="rect">
            <a:avLst/>
          </a:prstGeom>
        </p:spPr>
        <p:txBody>
          <a:bodyPr vert="horz" wrap="square" lIns="0" tIns="84773" rIns="0" bIns="0" rtlCol="0" anchor="ctr">
            <a:spAutoFit/>
          </a:bodyPr>
          <a:lstStyle/>
          <a:p>
            <a:pPr marL="9525">
              <a:lnSpc>
                <a:spcPct val="100000"/>
              </a:lnSpc>
              <a:spcBef>
                <a:spcPts val="668"/>
              </a:spcBef>
            </a:pPr>
            <a:r>
              <a:rPr sz="3000" spc="116" dirty="0">
                <a:solidFill>
                  <a:srgbClr val="FFFFFF"/>
                </a:solidFill>
                <a:latin typeface="Calibri"/>
                <a:cs typeface="Calibri"/>
              </a:rPr>
              <a:t>BMTP5019</a:t>
            </a:r>
            <a:endParaRPr sz="3000">
              <a:latin typeface="Calibri"/>
              <a:cs typeface="Calibri"/>
            </a:endParaRPr>
          </a:p>
          <a:p>
            <a:pPr marL="9525">
              <a:lnSpc>
                <a:spcPct val="100000"/>
              </a:lnSpc>
              <a:spcBef>
                <a:spcPts val="593"/>
              </a:spcBef>
            </a:pPr>
            <a:r>
              <a:rPr sz="3000" spc="191" dirty="0">
                <a:solidFill>
                  <a:srgbClr val="FFFFFF"/>
                </a:solidFill>
                <a:latin typeface="Calibri"/>
                <a:cs typeface="Calibri"/>
              </a:rPr>
              <a:t>Operations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8462" y="2416111"/>
            <a:ext cx="2987516" cy="1394132"/>
          </a:xfrm>
          <a:prstGeom prst="rect">
            <a:avLst/>
          </a:prstGeom>
        </p:spPr>
        <p:txBody>
          <a:bodyPr vert="horz" wrap="square" lIns="0" tIns="9049" rIns="0" bIns="0" rtlCol="0">
            <a:spAutoFit/>
          </a:bodyPr>
          <a:lstStyle/>
          <a:p>
            <a:pPr marL="9525" marR="3810" algn="just">
              <a:spcBef>
                <a:spcPts val="71"/>
              </a:spcBef>
            </a:pPr>
            <a:r>
              <a:rPr sz="3000" spc="158" dirty="0">
                <a:solidFill>
                  <a:srgbClr val="FFFFFF"/>
                </a:solidFill>
                <a:latin typeface="Calibri"/>
                <a:cs typeface="Calibri"/>
              </a:rPr>
              <a:t>Management</a:t>
            </a:r>
            <a:r>
              <a:rPr sz="3000" spc="27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41" dirty="0">
                <a:solidFill>
                  <a:srgbClr val="FFFFFF"/>
                </a:solidFill>
                <a:latin typeface="Calibri"/>
                <a:cs typeface="Calibri"/>
              </a:rPr>
              <a:t>for </a:t>
            </a:r>
            <a:r>
              <a:rPr sz="3000" spc="184" dirty="0">
                <a:solidFill>
                  <a:srgbClr val="FFFFFF"/>
                </a:solidFill>
                <a:latin typeface="Calibri"/>
                <a:cs typeface="Calibri"/>
              </a:rPr>
              <a:t>Tourism,</a:t>
            </a:r>
            <a:r>
              <a:rPr sz="3000" spc="2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199" dirty="0">
                <a:solidFill>
                  <a:srgbClr val="FFFFFF"/>
                </a:solidFill>
                <a:latin typeface="Calibri"/>
                <a:cs typeface="Calibri"/>
              </a:rPr>
              <a:t>Leisure </a:t>
            </a:r>
            <a:r>
              <a:rPr sz="3000" spc="176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z="3000" spc="27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000" spc="184" dirty="0">
                <a:solidFill>
                  <a:srgbClr val="FFFFFF"/>
                </a:solidFill>
                <a:latin typeface="Calibri"/>
                <a:cs typeface="Calibri"/>
              </a:rPr>
              <a:t>Events</a:t>
            </a:r>
            <a:endParaRPr sz="30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8462" y="4205668"/>
            <a:ext cx="3479959" cy="563616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9525" marR="3810">
              <a:spcBef>
                <a:spcPts val="75"/>
              </a:spcBef>
            </a:pPr>
            <a:r>
              <a:rPr spc="49" dirty="0">
                <a:solidFill>
                  <a:srgbClr val="FFFFFF"/>
                </a:solidFill>
                <a:latin typeface="Calibri"/>
                <a:cs typeface="Calibri"/>
              </a:rPr>
              <a:t>Effective</a:t>
            </a:r>
            <a:r>
              <a:rPr spc="3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56" dirty="0">
                <a:solidFill>
                  <a:srgbClr val="FFFFFF"/>
                </a:solidFill>
                <a:latin typeface="Calibri"/>
                <a:cs typeface="Calibri"/>
              </a:rPr>
              <a:t>Recruitment</a:t>
            </a:r>
            <a:r>
              <a:rPr spc="38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71" dirty="0">
                <a:solidFill>
                  <a:srgbClr val="FFFFFF"/>
                </a:solidFill>
                <a:latin typeface="Calibri"/>
                <a:cs typeface="Calibri"/>
              </a:rPr>
              <a:t>and</a:t>
            </a:r>
            <a:r>
              <a:rPr spc="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pc="26" dirty="0">
                <a:solidFill>
                  <a:srgbClr val="FFFFFF"/>
                </a:solidFill>
                <a:latin typeface="Calibri"/>
                <a:cs typeface="Calibri"/>
              </a:rPr>
              <a:t>Training </a:t>
            </a:r>
            <a:r>
              <a:rPr spc="53" dirty="0">
                <a:solidFill>
                  <a:srgbClr val="FFFFFF"/>
                </a:solidFill>
                <a:latin typeface="Calibri"/>
                <a:cs typeface="Calibri"/>
              </a:rPr>
              <a:t>Strategies</a:t>
            </a:r>
            <a:endParaRPr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47451" y="965263"/>
            <a:ext cx="4105656" cy="396449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b="1" dirty="0"/>
              <a:t>HR Theories for Advisory Operational Plans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6954" y="1477248"/>
            <a:ext cx="6612066" cy="390350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800" dirty="0"/>
              <a:t>Service–Profit Chain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800" dirty="0"/>
              <a:t>Human Capital Theory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800" dirty="0"/>
              <a:t>Psychological Contract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800" dirty="0"/>
              <a:t>Motivation Theories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800" dirty="0"/>
              <a:t>High-Performance Work Systems (HPWS)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800" dirty="0"/>
              <a:t>Talent Management Theory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6206" y="0"/>
            <a:ext cx="7886700" cy="1325563"/>
          </a:xfrm>
        </p:spPr>
        <p:txBody>
          <a:bodyPr>
            <a:normAutofit/>
          </a:bodyPr>
          <a:lstStyle/>
          <a:p>
            <a:pPr algn="l"/>
            <a:r>
              <a:rPr sz="3600" b="1" dirty="0"/>
              <a:t>Service–Profit Chain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6206" y="1046231"/>
            <a:ext cx="6255623" cy="519616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sz="2800" dirty="0"/>
              <a:t>• </a:t>
            </a:r>
            <a:r>
              <a:rPr lang="en-GB" sz="2400" dirty="0"/>
              <a:t>Employee satisfaction improves service quality</a:t>
            </a:r>
            <a:endParaRPr sz="2400" dirty="0"/>
          </a:p>
          <a:p>
            <a:pPr>
              <a:lnSpc>
                <a:spcPct val="150000"/>
              </a:lnSpc>
            </a:pPr>
            <a:r>
              <a:rPr sz="2400" dirty="0"/>
              <a:t>• Better service increases customer satisfaction</a:t>
            </a:r>
          </a:p>
          <a:p>
            <a:pPr>
              <a:lnSpc>
                <a:spcPct val="150000"/>
              </a:lnSpc>
            </a:pPr>
            <a:r>
              <a:rPr sz="2400" dirty="0"/>
              <a:t>• Satisfied customers become loyal</a:t>
            </a:r>
          </a:p>
          <a:p>
            <a:pPr>
              <a:lnSpc>
                <a:spcPct val="150000"/>
              </a:lnSpc>
            </a:pPr>
            <a:r>
              <a:rPr sz="2400" dirty="0"/>
              <a:t>• Customer loyalty increases profit</a:t>
            </a:r>
            <a:endParaRPr lang="en-GB" sz="2400" dirty="0"/>
          </a:p>
          <a:p>
            <a:r>
              <a:rPr lang="en-GB" sz="2400" b="1" dirty="0"/>
              <a:t>Example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In a hotel or tourism business: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Well-trained and motivated staff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Better guest service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Higher guest satisfaction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More repeat customers and revenue</a:t>
            </a:r>
          </a:p>
          <a:p>
            <a:pPr>
              <a:lnSpc>
                <a:spcPct val="150000"/>
              </a:lnSpc>
            </a:pPr>
            <a:endParaRPr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B031451-9095-F325-B4FF-E1E5A2FE63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469" y="3228887"/>
            <a:ext cx="4190531" cy="26925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547" y="0"/>
            <a:ext cx="78867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b="1" dirty="0"/>
              <a:t>Human Capital Theory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-1" y="1113177"/>
            <a:ext cx="4532731" cy="5141767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defTabSz="685800">
              <a:spcBef>
                <a:spcPts val="750"/>
              </a:spcBef>
            </a:pPr>
            <a:r>
              <a:rPr lang="en-US" sz="2900" dirty="0"/>
              <a:t>• Employees’ skills and knowledge are valuable assets</a:t>
            </a:r>
          </a:p>
          <a:p>
            <a:pPr defTabSz="685800">
              <a:spcBef>
                <a:spcPts val="750"/>
              </a:spcBef>
            </a:pPr>
            <a:r>
              <a:rPr lang="en-US" sz="2900" dirty="0"/>
              <a:t>• </a:t>
            </a:r>
            <a:r>
              <a:rPr lang="en-US" sz="2900" dirty="0" err="1"/>
              <a:t>Organisations</a:t>
            </a:r>
            <a:r>
              <a:rPr lang="en-US" sz="2900" dirty="0"/>
              <a:t> invest in education and training</a:t>
            </a:r>
          </a:p>
          <a:p>
            <a:pPr defTabSz="685800">
              <a:spcBef>
                <a:spcPts val="750"/>
              </a:spcBef>
            </a:pPr>
            <a:r>
              <a:rPr lang="en-US" sz="2900" dirty="0"/>
              <a:t>• Skilled employees improve productivity</a:t>
            </a:r>
          </a:p>
          <a:p>
            <a:pPr defTabSz="685800">
              <a:spcBef>
                <a:spcPts val="750"/>
              </a:spcBef>
            </a:pPr>
            <a:r>
              <a:rPr lang="en-US" sz="2900" dirty="0"/>
              <a:t>• Development leads to better </a:t>
            </a:r>
            <a:r>
              <a:rPr lang="en-US" sz="2900" dirty="0" err="1"/>
              <a:t>organisational</a:t>
            </a:r>
            <a:r>
              <a:rPr lang="en-US" sz="2900" dirty="0"/>
              <a:t> performance</a:t>
            </a:r>
          </a:p>
          <a:p>
            <a:pPr defTabSz="685800">
              <a:spcBef>
                <a:spcPts val="750"/>
              </a:spcBef>
            </a:pPr>
            <a:endParaRPr lang="en-US" sz="2900" dirty="0"/>
          </a:p>
          <a:p>
            <a:pPr>
              <a:lnSpc>
                <a:spcPct val="120000"/>
              </a:lnSpc>
            </a:pPr>
            <a:r>
              <a:rPr lang="en-GB" sz="2900" b="1" dirty="0"/>
              <a:t>Example</a:t>
            </a:r>
          </a:p>
          <a:p>
            <a:pPr>
              <a:lnSpc>
                <a:spcPct val="120000"/>
              </a:lnSpc>
            </a:pPr>
            <a:r>
              <a:rPr lang="en-GB" sz="2900" dirty="0"/>
              <a:t>A tourism company investing in: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900" dirty="0"/>
              <a:t>language training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900" dirty="0"/>
              <a:t>customer service training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GB" sz="2900" dirty="0"/>
              <a:t>digital booking systems training</a:t>
            </a:r>
          </a:p>
          <a:p>
            <a:pPr>
              <a:lnSpc>
                <a:spcPct val="120000"/>
              </a:lnSpc>
            </a:pPr>
            <a:r>
              <a:rPr lang="en-GB" sz="2900" dirty="0"/>
              <a:t>This improves service quality and business performance.</a:t>
            </a:r>
          </a:p>
          <a:p>
            <a:pPr defTabSz="685800">
              <a:spcBef>
                <a:spcPts val="750"/>
              </a:spcBef>
            </a:pPr>
            <a:endParaRPr lang="en-US" sz="21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868E73-5B7C-6F51-60DB-5791BAAABE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853" y="1431627"/>
            <a:ext cx="4369696" cy="31729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3F470B4-9E37-D62A-D84C-9A11A76816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0540" y="132357"/>
            <a:ext cx="4263460" cy="5886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29" y="46037"/>
            <a:ext cx="7886700" cy="1325563"/>
          </a:xfrm>
        </p:spPr>
        <p:txBody>
          <a:bodyPr/>
          <a:lstStyle/>
          <a:p>
            <a:r>
              <a:rPr b="1" dirty="0"/>
              <a:t>Psychological Contract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229" y="1371600"/>
            <a:ext cx="5098972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dirty="0"/>
              <a:t>• Unwritten expectations between employer and employee</a:t>
            </a:r>
          </a:p>
          <a:p>
            <a:r>
              <a:rPr dirty="0"/>
              <a:t>• Employees expect fairness, development, and respect</a:t>
            </a:r>
          </a:p>
          <a:p>
            <a:r>
              <a:rPr dirty="0"/>
              <a:t>• Employers expect loyalty, commitment, and performance</a:t>
            </a:r>
          </a:p>
          <a:p>
            <a:r>
              <a:rPr dirty="0"/>
              <a:t>• Breaking expectations may reduce motivation and increase turnover</a:t>
            </a:r>
            <a:endParaRPr lang="en-GB" dirty="0"/>
          </a:p>
          <a:p>
            <a:endParaRPr lang="en-GB" dirty="0"/>
          </a:p>
          <a:p>
            <a:r>
              <a:rPr lang="en-GB" dirty="0"/>
              <a:t>If an organisation promises career development but does not provide training, employees may feel the psychological contract is </a:t>
            </a:r>
            <a:r>
              <a:rPr lang="en-GB" b="1" dirty="0"/>
              <a:t>broken</a:t>
            </a:r>
            <a:r>
              <a:rPr lang="en-GB" dirty="0"/>
              <a:t>, leading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lower motivation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higher turnover</a:t>
            </a:r>
          </a:p>
          <a:p>
            <a:endParaRPr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498" y="-20212"/>
            <a:ext cx="7886700" cy="973881"/>
          </a:xfrm>
        </p:spPr>
        <p:txBody>
          <a:bodyPr/>
          <a:lstStyle/>
          <a:p>
            <a:r>
              <a:rPr b="1" dirty="0"/>
              <a:t>Motivation Theories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813423"/>
            <a:ext cx="4572000" cy="3657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dirty="0"/>
              <a:t>Maslow: Employees have different levels of needs</a:t>
            </a:r>
          </a:p>
          <a:p>
            <a:r>
              <a:rPr lang="en-GB" dirty="0"/>
              <a:t>Herzberg: Hygiene factors vs motivators</a:t>
            </a:r>
          </a:p>
          <a:p>
            <a:r>
              <a:rPr lang="en-GB" dirty="0"/>
              <a:t>Self‑Determination: Autonomy, competence, relatedness</a:t>
            </a:r>
          </a:p>
          <a:p>
            <a:r>
              <a:rPr lang="en-GB" dirty="0"/>
              <a:t>Motivation improves engagement and productivity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E09B7C-9551-D378-9E46-C0FFE07C5A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223" y="2138313"/>
            <a:ext cx="5976977" cy="40390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2EFD90F-EF6F-7E5E-569E-9550201D6117}"/>
              </a:ext>
            </a:extLst>
          </p:cNvPr>
          <p:cNvSpPr txBox="1"/>
          <p:nvPr/>
        </p:nvSpPr>
        <p:spPr>
          <a:xfrm>
            <a:off x="6181735" y="2466860"/>
            <a:ext cx="3001534" cy="3008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b="1" dirty="0"/>
              <a:t>Employees have five levels of needs: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Physiological (salary, basic needs)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Safety (job security)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Social (team belonging)Esteem (recognition)</a:t>
            </a:r>
          </a:p>
          <a:p>
            <a:pPr>
              <a:lnSpc>
                <a:spcPct val="150000"/>
              </a:lnSpc>
            </a:pPr>
            <a:r>
              <a:rPr lang="en-GB" sz="1600" dirty="0"/>
              <a:t>Self-actualisation (personal growth)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EB5B03-76AE-BDEB-46A7-4A71956E3A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498" y="274883"/>
            <a:ext cx="4408965" cy="4726028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GB" sz="2600" b="1" dirty="0"/>
              <a:t>Herzberg’s Two-Factor Theory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Two types of factors influence motivation:</a:t>
            </a:r>
          </a:p>
          <a:p>
            <a:pPr>
              <a:lnSpc>
                <a:spcPct val="120000"/>
              </a:lnSpc>
            </a:pPr>
            <a:r>
              <a:rPr lang="en-GB" sz="2600" b="1" dirty="0"/>
              <a:t>Hygiene Factors</a:t>
            </a:r>
            <a:endParaRPr lang="en-GB" sz="2600" dirty="0"/>
          </a:p>
          <a:p>
            <a:pPr>
              <a:lnSpc>
                <a:spcPct val="120000"/>
              </a:lnSpc>
            </a:pPr>
            <a:r>
              <a:rPr lang="en-GB" sz="2600" dirty="0"/>
              <a:t>salary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working conditions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company policy</a:t>
            </a:r>
          </a:p>
          <a:p>
            <a:pPr>
              <a:lnSpc>
                <a:spcPct val="120000"/>
              </a:lnSpc>
            </a:pPr>
            <a:r>
              <a:rPr lang="en-GB" sz="2600" b="1" dirty="0"/>
              <a:t>Motivators</a:t>
            </a:r>
            <a:endParaRPr lang="en-GB" sz="2600" dirty="0"/>
          </a:p>
          <a:p>
            <a:pPr>
              <a:lnSpc>
                <a:spcPct val="120000"/>
              </a:lnSpc>
            </a:pPr>
            <a:r>
              <a:rPr lang="en-GB" sz="2600" dirty="0"/>
              <a:t>achievement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recognition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responsibility</a:t>
            </a:r>
          </a:p>
          <a:p>
            <a:pPr>
              <a:lnSpc>
                <a:spcPct val="120000"/>
              </a:lnSpc>
            </a:pPr>
            <a:r>
              <a:rPr lang="en-GB" sz="2600" dirty="0"/>
              <a:t>career growth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E43742-DF8C-3E6C-1A29-B4A5F6868505}"/>
              </a:ext>
            </a:extLst>
          </p:cNvPr>
          <p:cNvSpPr txBox="1"/>
          <p:nvPr/>
        </p:nvSpPr>
        <p:spPr>
          <a:xfrm>
            <a:off x="4683365" y="209028"/>
            <a:ext cx="4572000" cy="25423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b="1" dirty="0"/>
              <a:t>Self-Determination Theory</a:t>
            </a:r>
          </a:p>
          <a:p>
            <a:pPr>
              <a:lnSpc>
                <a:spcPct val="150000"/>
              </a:lnSpc>
            </a:pPr>
            <a:r>
              <a:rPr lang="en-GB" dirty="0"/>
              <a:t>People are motivated when three needs are met:</a:t>
            </a:r>
          </a:p>
          <a:p>
            <a:pPr>
              <a:lnSpc>
                <a:spcPct val="150000"/>
              </a:lnSpc>
            </a:pPr>
            <a:r>
              <a:rPr lang="en-GB" dirty="0"/>
              <a:t>Autonomy – control over work</a:t>
            </a:r>
          </a:p>
          <a:p>
            <a:pPr>
              <a:lnSpc>
                <a:spcPct val="150000"/>
              </a:lnSpc>
            </a:pPr>
            <a:r>
              <a:rPr lang="en-GB" dirty="0"/>
              <a:t>Competence – ability to succeed</a:t>
            </a:r>
          </a:p>
          <a:p>
            <a:pPr>
              <a:lnSpc>
                <a:spcPct val="150000"/>
              </a:lnSpc>
            </a:pPr>
            <a:r>
              <a:rPr lang="en-GB" dirty="0"/>
              <a:t>Relatedness – connection with others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26B0A6-C80C-451A-ABE6-76E9D052B2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593" y="4353094"/>
            <a:ext cx="3444427" cy="186321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43C743-F37A-9A75-958B-84E7511E0A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915" y="3003832"/>
            <a:ext cx="3908899" cy="2932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20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6 Practices of a High Performing Team Collaboration — Carlos Valdes-Dapena">
            <a:extLst>
              <a:ext uri="{FF2B5EF4-FFF2-40B4-BE49-F238E27FC236}">
                <a16:creationId xmlns:a16="http://schemas.microsoft.com/office/drawing/2014/main" id="{FEE5F579-A111-82AB-259E-331C2D6BAD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774" y="1511176"/>
            <a:ext cx="4318226" cy="44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059" y="46037"/>
            <a:ext cx="7886700" cy="1325563"/>
          </a:xfrm>
        </p:spPr>
        <p:txBody>
          <a:bodyPr>
            <a:normAutofit/>
          </a:bodyPr>
          <a:lstStyle/>
          <a:p>
            <a:r>
              <a:rPr sz="3600" b="1" dirty="0"/>
              <a:t>High‑Performance Work Systems (HPWS)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2059" y="1158427"/>
            <a:ext cx="4969946" cy="42823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sz="1600" dirty="0"/>
              <a:t>• </a:t>
            </a:r>
            <a:r>
              <a:rPr sz="2000" dirty="0"/>
              <a:t>Integrated HR practices improve performance</a:t>
            </a:r>
          </a:p>
          <a:p>
            <a:pPr>
              <a:lnSpc>
                <a:spcPct val="150000"/>
              </a:lnSpc>
            </a:pPr>
            <a:r>
              <a:rPr sz="2000" dirty="0"/>
              <a:t>• Selective recruitment</a:t>
            </a:r>
          </a:p>
          <a:p>
            <a:pPr>
              <a:lnSpc>
                <a:spcPct val="150000"/>
              </a:lnSpc>
            </a:pPr>
            <a:r>
              <a:rPr sz="2000" dirty="0"/>
              <a:t>• Training and development</a:t>
            </a:r>
          </a:p>
          <a:p>
            <a:pPr>
              <a:lnSpc>
                <a:spcPct val="150000"/>
              </a:lnSpc>
            </a:pPr>
            <a:r>
              <a:rPr sz="2000" dirty="0"/>
              <a:t>• Performance-based rewards</a:t>
            </a:r>
          </a:p>
          <a:p>
            <a:pPr>
              <a:lnSpc>
                <a:spcPct val="150000"/>
              </a:lnSpc>
            </a:pPr>
            <a:r>
              <a:rPr sz="2000" dirty="0"/>
              <a:t>• Employee involvement and teamwork</a:t>
            </a:r>
            <a:endParaRPr lang="en-GB" sz="2000" dirty="0"/>
          </a:p>
          <a:p>
            <a:pPr>
              <a:lnSpc>
                <a:spcPct val="150000"/>
              </a:lnSpc>
            </a:pPr>
            <a:r>
              <a:rPr lang="en-GB" sz="2000" dirty="0"/>
              <a:t>When these HR practices work together, they create </a:t>
            </a:r>
            <a:r>
              <a:rPr lang="en-GB" sz="2000" b="1" dirty="0"/>
              <a:t>highly productive and engaged employees</a:t>
            </a:r>
            <a:r>
              <a:rPr lang="en-GB" sz="2400" dirty="0"/>
              <a:t>.</a:t>
            </a:r>
            <a:endParaRPr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29" y="46037"/>
            <a:ext cx="7886700" cy="1325563"/>
          </a:xfrm>
        </p:spPr>
        <p:txBody>
          <a:bodyPr/>
          <a:lstStyle/>
          <a:p>
            <a:r>
              <a:rPr b="1" dirty="0"/>
              <a:t>Talent Management Theory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230" y="1057451"/>
            <a:ext cx="864437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Talent Management Theory</a:t>
            </a:r>
            <a:r>
              <a:rPr lang="en-GB" sz="2000" dirty="0"/>
              <a:t> focuses on </a:t>
            </a:r>
            <a:r>
              <a:rPr lang="en-GB" sz="2000" b="1" dirty="0"/>
              <a:t>attracting, developing, and retaining talented employees</a:t>
            </a:r>
            <a:r>
              <a:rPr lang="en-GB" sz="20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Organisations must strategically manage talented employees to remain competitive.</a:t>
            </a:r>
          </a:p>
          <a:p>
            <a:r>
              <a:rPr lang="en-GB" sz="2000" b="1" dirty="0"/>
              <a:t>Talent Management Process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/>
              <a:t>Talent attraction (recruitment)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/>
              <a:t>Talent development (training &amp; mentoring)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000" dirty="0"/>
              <a:t>Talent retention (career opportunities &amp; rewards)</a:t>
            </a:r>
          </a:p>
          <a:p>
            <a:endParaRPr lang="en-GB" sz="2000" b="1" dirty="0"/>
          </a:p>
          <a:p>
            <a:r>
              <a:rPr lang="en-GB" sz="2000" b="1" dirty="0"/>
              <a:t>Example</a:t>
            </a:r>
          </a:p>
          <a:p>
            <a:r>
              <a:rPr lang="en-GB" sz="2000" dirty="0"/>
              <a:t>A hospitality company identifies high-potential employees and provides: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leadership training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mentoring programmes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promotion opportunities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3B9A1F-D12D-BB04-297D-7874935F91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2245" y="4561636"/>
            <a:ext cx="4302729" cy="225032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</p:spPr>
        <p:txBody>
          <a:bodyPr anchor="ctr">
            <a:normAutofit/>
          </a:bodyPr>
          <a:lstStyle/>
          <a:p>
            <a:r>
              <a:rPr b="1" dirty="0"/>
              <a:t>Advisory Operational Plan in HR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4241558-FBC3-A7B3-F3F2-BC03C9F1E26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1825627"/>
          <a:ext cx="7886700" cy="3640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325563"/>
          </a:xfrm>
        </p:spPr>
        <p:txBody>
          <a:bodyPr anchor="ctr">
            <a:normAutofit/>
          </a:bodyPr>
          <a:lstStyle/>
          <a:p>
            <a:r>
              <a:t>What is an Advisory Operational Plan?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86C277E-4539-5C39-DCC5-DB471FFF7BE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28650" y="1825627"/>
          <a:ext cx="7886700" cy="36408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3527C-63EF-E9EA-87C2-5F5D5E9AD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Advisory Operational Plan (Core Section)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4C653D-3E6B-7FBB-24A2-93681848D4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is the main deliverable.</a:t>
            </a:r>
          </a:p>
          <a:p>
            <a:r>
              <a:rPr lang="en-GB" dirty="0"/>
              <a:t>Include:</a:t>
            </a:r>
          </a:p>
          <a:p>
            <a:pPr lvl="0"/>
            <a:r>
              <a:rPr lang="en-GB" b="1" dirty="0"/>
              <a:t>Objectives</a:t>
            </a:r>
            <a:r>
              <a:rPr lang="en-GB" dirty="0"/>
              <a:t> (what the plan aims to achieve)</a:t>
            </a:r>
          </a:p>
          <a:p>
            <a:pPr lvl="0"/>
            <a:r>
              <a:rPr lang="en-GB" b="1" dirty="0"/>
              <a:t>Key actions / strategies</a:t>
            </a:r>
            <a:endParaRPr lang="en-GB" dirty="0"/>
          </a:p>
          <a:p>
            <a:pPr lvl="0"/>
            <a:r>
              <a:rPr lang="en-GB" b="1" dirty="0"/>
              <a:t>Who is responsible</a:t>
            </a:r>
            <a:endParaRPr lang="en-GB" dirty="0"/>
          </a:p>
          <a:p>
            <a:pPr lvl="0"/>
            <a:r>
              <a:rPr lang="en-GB" b="1" dirty="0"/>
              <a:t>Timeline</a:t>
            </a:r>
            <a:endParaRPr lang="en-GB" dirty="0"/>
          </a:p>
          <a:p>
            <a:pPr lvl="0"/>
            <a:r>
              <a:rPr lang="en-GB" b="1" dirty="0"/>
              <a:t>Resources required</a:t>
            </a:r>
            <a:endParaRPr lang="en-GB" dirty="0"/>
          </a:p>
          <a:p>
            <a:pPr lvl="0"/>
            <a:r>
              <a:rPr lang="en-GB" b="1" dirty="0"/>
              <a:t>Expected outcomes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7787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Assignment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your </a:t>
            </a:r>
            <a:r>
              <a:rPr lang="en-GB" b="1" dirty="0"/>
              <a:t>chosen project (hotel / resort / tourism business)</a:t>
            </a:r>
            <a:r>
              <a:rPr lang="en-GB" dirty="0"/>
              <a:t>,</a:t>
            </a:r>
          </a:p>
          <a:p>
            <a:r>
              <a:rPr dirty="0"/>
              <a:t>Select ONE HR area and develop an Advisory Operational Plan.</a:t>
            </a:r>
          </a:p>
          <a:p>
            <a:r>
              <a:rPr dirty="0"/>
              <a:t>Focus on identifying an issue and recommending practical solutions for management.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1. </a:t>
            </a:r>
            <a:r>
              <a:rPr b="1" dirty="0"/>
              <a:t>Recruitment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5963" y="1690690"/>
            <a:ext cx="7886700" cy="3640897"/>
          </a:xfrm>
        </p:spPr>
        <p:txBody>
          <a:bodyPr/>
          <a:lstStyle/>
          <a:p>
            <a:r>
              <a:rPr dirty="0"/>
              <a:t>Focus: How an </a:t>
            </a:r>
            <a:r>
              <a:rPr dirty="0" err="1"/>
              <a:t>organisation</a:t>
            </a:r>
            <a:r>
              <a:rPr dirty="0"/>
              <a:t> attracts and selects employees.</a:t>
            </a:r>
          </a:p>
          <a:p>
            <a:endParaRPr dirty="0"/>
          </a:p>
          <a:p>
            <a:r>
              <a:rPr dirty="0"/>
              <a:t>Possible issues:</a:t>
            </a:r>
            <a:endParaRPr lang="en-GB" dirty="0"/>
          </a:p>
          <a:p>
            <a:endParaRPr dirty="0"/>
          </a:p>
          <a:p>
            <a:pPr marL="0" indent="0">
              <a:buNone/>
            </a:pPr>
            <a:r>
              <a:rPr dirty="0"/>
              <a:t>• Slow hiring process</a:t>
            </a:r>
          </a:p>
          <a:p>
            <a:pPr marL="0" indent="0">
              <a:buNone/>
            </a:pPr>
            <a:r>
              <a:rPr dirty="0"/>
              <a:t>• Difficulty attracting skilled candidates</a:t>
            </a:r>
          </a:p>
          <a:p>
            <a:pPr marL="0" indent="0">
              <a:buNone/>
            </a:pPr>
            <a:r>
              <a:rPr dirty="0"/>
              <a:t>• Lack of diversity</a:t>
            </a:r>
          </a:p>
          <a:p>
            <a:r>
              <a:rPr lang="en-GB" dirty="0"/>
              <a:t>Using digital recruitment tools</a:t>
            </a: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F0CF13-8DDA-CBB8-30D6-5F00D6965C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1351" y="3016253"/>
            <a:ext cx="3926686" cy="261988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37" y="6099"/>
            <a:ext cx="7886700" cy="1325563"/>
          </a:xfrm>
        </p:spPr>
        <p:txBody>
          <a:bodyPr/>
          <a:lstStyle/>
          <a:p>
            <a:r>
              <a:rPr dirty="0"/>
              <a:t>2. On-Boarding</a:t>
            </a:r>
            <a:r>
              <a:rPr lang="en-GB" dirty="0"/>
              <a:t> / training 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937" y="1690690"/>
            <a:ext cx="7886700" cy="36408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dirty="0"/>
              <a:t>How new employees are introduced and integrated.</a:t>
            </a:r>
          </a:p>
          <a:p>
            <a:endParaRPr dirty="0"/>
          </a:p>
          <a:p>
            <a:pPr marL="0" indent="0">
              <a:buNone/>
            </a:pPr>
            <a:r>
              <a:rPr dirty="0"/>
              <a:t>Possible issues:</a:t>
            </a:r>
          </a:p>
          <a:p>
            <a:pPr marL="0" indent="0">
              <a:buNone/>
            </a:pPr>
            <a:r>
              <a:rPr dirty="0"/>
              <a:t>• High early employee turnover</a:t>
            </a:r>
          </a:p>
          <a:p>
            <a:pPr marL="0" indent="0">
              <a:buNone/>
            </a:pPr>
            <a:r>
              <a:rPr dirty="0"/>
              <a:t>• Lack of structured orientation</a:t>
            </a:r>
            <a:endParaRPr lang="en-GB" dirty="0"/>
          </a:p>
          <a:p>
            <a:r>
              <a:rPr lang="en-GB" dirty="0"/>
              <a:t>Mentors / team leaders </a:t>
            </a:r>
          </a:p>
          <a:p>
            <a:r>
              <a:rPr lang="en-GB" dirty="0" err="1"/>
              <a:t>Trainnng</a:t>
            </a:r>
            <a:r>
              <a:rPr lang="en-GB" dirty="0"/>
              <a:t> programmes</a:t>
            </a:r>
            <a:endParaRPr dirty="0"/>
          </a:p>
          <a:p>
            <a:pPr marL="0" indent="0">
              <a:buNone/>
            </a:pPr>
            <a:endParaRPr dirty="0"/>
          </a:p>
          <a:p>
            <a:pPr marL="0" indent="0">
              <a:buNone/>
            </a:pPr>
            <a:r>
              <a:rPr dirty="0"/>
              <a:t>Example :</a:t>
            </a:r>
          </a:p>
          <a:p>
            <a:pPr marL="0" indent="0">
              <a:buNone/>
            </a:pPr>
            <a:r>
              <a:rPr dirty="0"/>
              <a:t>Create a structured 30‑day onboarding </a:t>
            </a:r>
            <a:r>
              <a:rPr dirty="0" err="1"/>
              <a:t>programme</a:t>
            </a:r>
            <a:r>
              <a:rPr dirty="0"/>
              <a:t> with mentoring.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D2E3A4-B170-4D8B-55C6-6F5DB13BB1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5178" y="2464988"/>
            <a:ext cx="3427598" cy="1928024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9493"/>
            <a:ext cx="7886700" cy="1325563"/>
          </a:xfrm>
        </p:spPr>
        <p:txBody>
          <a:bodyPr/>
          <a:lstStyle/>
          <a:p>
            <a:r>
              <a:rPr dirty="0"/>
              <a:t>3. Talent Development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808" y="1524579"/>
            <a:ext cx="7886700" cy="36408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dirty="0"/>
              <a:t>Focus: Developing employee skills and career growth.</a:t>
            </a:r>
          </a:p>
          <a:p>
            <a:pPr marL="0" indent="0">
              <a:buNone/>
            </a:pPr>
            <a:endParaRPr dirty="0"/>
          </a:p>
          <a:p>
            <a:pPr marL="0" indent="0">
              <a:buNone/>
            </a:pPr>
            <a:r>
              <a:rPr dirty="0"/>
              <a:t>Possible issues:</a:t>
            </a:r>
          </a:p>
          <a:p>
            <a:pPr marL="0" indent="0">
              <a:buNone/>
            </a:pPr>
            <a:r>
              <a:rPr dirty="0"/>
              <a:t>• Skills gaps</a:t>
            </a:r>
          </a:p>
          <a:p>
            <a:pPr marL="0" indent="0">
              <a:buNone/>
            </a:pPr>
            <a:r>
              <a:rPr dirty="0"/>
              <a:t>• Lack of leadership pipeline</a:t>
            </a:r>
            <a:endParaRPr lang="en-GB" dirty="0"/>
          </a:p>
          <a:p>
            <a:r>
              <a:rPr lang="en-GB" dirty="0"/>
              <a:t>Low employee engagement</a:t>
            </a:r>
            <a:endParaRPr dirty="0"/>
          </a:p>
          <a:p>
            <a:pPr marL="0" indent="0">
              <a:buNone/>
            </a:pPr>
            <a:endParaRPr dirty="0"/>
          </a:p>
          <a:p>
            <a:pPr marL="0" indent="0">
              <a:buNone/>
            </a:pPr>
            <a:r>
              <a:rPr dirty="0"/>
              <a:t>Example recommendation:</a:t>
            </a:r>
          </a:p>
          <a:p>
            <a:r>
              <a:rPr dirty="0"/>
              <a:t>Introduce c</a:t>
            </a:r>
            <a:r>
              <a:rPr lang="en-GB" dirty="0"/>
              <a:t>o</a:t>
            </a:r>
            <a:r>
              <a:rPr dirty="0" err="1"/>
              <a:t>ntinuous</a:t>
            </a:r>
            <a:r>
              <a:rPr dirty="0"/>
              <a:t> learning and leadership training </a:t>
            </a:r>
            <a:r>
              <a:rPr dirty="0" err="1"/>
              <a:t>programmes</a:t>
            </a:r>
            <a:r>
              <a:rPr dirty="0"/>
              <a:t>.</a:t>
            </a:r>
            <a:endParaRPr lang="en-GB" dirty="0"/>
          </a:p>
          <a:p>
            <a:r>
              <a:rPr lang="en-GB" dirty="0"/>
              <a:t>Teambuilding opportunities </a:t>
            </a:r>
            <a:endParaRPr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31FB20-3D44-0622-19DD-C055178CBD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9810" y="2069320"/>
            <a:ext cx="3797845" cy="213628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767" y="55182"/>
            <a:ext cx="7886700" cy="1325563"/>
          </a:xfrm>
        </p:spPr>
        <p:txBody>
          <a:bodyPr/>
          <a:lstStyle/>
          <a:p>
            <a:r>
              <a:rPr dirty="0"/>
              <a:t>4. Workforce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278" y="1202938"/>
            <a:ext cx="7886700" cy="364089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dirty="0"/>
              <a:t>Focus: Ensuring the </a:t>
            </a:r>
            <a:r>
              <a:rPr dirty="0" err="1"/>
              <a:t>organisation</a:t>
            </a:r>
            <a:r>
              <a:rPr dirty="0"/>
              <a:t> has the right number of employees with the right skills.</a:t>
            </a:r>
          </a:p>
          <a:p>
            <a:pPr marL="0" indent="0">
              <a:buNone/>
            </a:pPr>
            <a:endParaRPr dirty="0"/>
          </a:p>
          <a:p>
            <a:pPr marL="0" indent="0">
              <a:buNone/>
            </a:pPr>
            <a:r>
              <a:rPr dirty="0"/>
              <a:t>Possible issues:</a:t>
            </a:r>
          </a:p>
          <a:p>
            <a:pPr marL="0" indent="0">
              <a:buNone/>
            </a:pPr>
            <a:r>
              <a:rPr dirty="0"/>
              <a:t>• Staff shortages during peak periods</a:t>
            </a:r>
          </a:p>
          <a:p>
            <a:pPr marL="0" indent="0">
              <a:buNone/>
            </a:pPr>
            <a:r>
              <a:rPr dirty="0"/>
              <a:t>• Poor scheduling</a:t>
            </a:r>
            <a:endParaRPr lang="en-GB" dirty="0"/>
          </a:p>
          <a:p>
            <a:r>
              <a:rPr lang="en-GB" dirty="0"/>
              <a:t>High overtime costs</a:t>
            </a:r>
            <a:endParaRPr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dirty="0"/>
          </a:p>
          <a:p>
            <a:pPr marL="0" indent="0">
              <a:buNone/>
            </a:pPr>
            <a:r>
              <a:rPr dirty="0"/>
              <a:t>Example recommendation:</a:t>
            </a:r>
          </a:p>
          <a:p>
            <a:pPr marL="0" indent="0">
              <a:buNone/>
            </a:pPr>
            <a:r>
              <a:rPr dirty="0"/>
              <a:t>Use forecasting tools and seasonal staffing strategies.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E628AB-04C9-1E1E-E986-5313920C6D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3300" y="1834469"/>
            <a:ext cx="4225576" cy="237783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328" y="129515"/>
            <a:ext cx="7886700" cy="1325563"/>
          </a:xfrm>
        </p:spPr>
        <p:txBody>
          <a:bodyPr/>
          <a:lstStyle/>
          <a:p>
            <a:r>
              <a:rPr b="1" dirty="0"/>
              <a:t>5. Compensation &amp; Benefits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18" y="1440536"/>
            <a:ext cx="4316593" cy="362982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dirty="0"/>
              <a:t>Focus: Employee pay, rewards, and benefits.</a:t>
            </a:r>
          </a:p>
          <a:p>
            <a:pPr marL="0" indent="0">
              <a:buNone/>
            </a:pPr>
            <a:endParaRPr dirty="0"/>
          </a:p>
          <a:p>
            <a:pPr marL="0" indent="0">
              <a:buNone/>
            </a:pPr>
            <a:r>
              <a:rPr dirty="0"/>
              <a:t>Possible issues:</a:t>
            </a:r>
          </a:p>
          <a:p>
            <a:pPr marL="0" indent="0">
              <a:buNone/>
            </a:pPr>
            <a:r>
              <a:rPr dirty="0"/>
              <a:t>• Low retention due to pay</a:t>
            </a:r>
          </a:p>
          <a:p>
            <a:pPr marL="0" indent="0">
              <a:buNone/>
            </a:pPr>
            <a:r>
              <a:rPr dirty="0"/>
              <a:t>• Uncompetitive benefits</a:t>
            </a:r>
            <a:endParaRPr lang="en-GB" dirty="0"/>
          </a:p>
          <a:p>
            <a:r>
              <a:rPr lang="en-GB" dirty="0"/>
              <a:t>Lack of performance incentives</a:t>
            </a:r>
            <a:endParaRPr dirty="0"/>
          </a:p>
          <a:p>
            <a:pPr marL="0" indent="0">
              <a:buNone/>
            </a:pPr>
            <a:endParaRPr dirty="0"/>
          </a:p>
          <a:p>
            <a:pPr marL="0" indent="0">
              <a:buNone/>
            </a:pPr>
            <a:r>
              <a:rPr dirty="0"/>
              <a:t>Example recommendation:</a:t>
            </a:r>
          </a:p>
          <a:p>
            <a:pPr marL="0" indent="0">
              <a:buNone/>
            </a:pPr>
            <a:r>
              <a:rPr dirty="0"/>
              <a:t>Introduce performance-based bonuses and flexible benefits.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9B8375-EF61-CDAA-B9D0-0DCD0AB610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80662" y="-177314"/>
            <a:ext cx="457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29" y="65913"/>
            <a:ext cx="7886700" cy="1325563"/>
          </a:xfrm>
        </p:spPr>
        <p:txBody>
          <a:bodyPr/>
          <a:lstStyle/>
          <a:p>
            <a:r>
              <a:rPr b="1" dirty="0"/>
              <a:t>6. Performance 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229" y="1230986"/>
            <a:ext cx="7886700" cy="5366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sz="2000" b="1" dirty="0"/>
              <a:t>Focus: </a:t>
            </a:r>
            <a:r>
              <a:rPr sz="2000" dirty="0"/>
              <a:t>Monitoring and improving employee performance.</a:t>
            </a:r>
          </a:p>
          <a:p>
            <a:pPr marL="0" indent="0">
              <a:buNone/>
            </a:pPr>
            <a:endParaRPr sz="2000" dirty="0"/>
          </a:p>
          <a:p>
            <a:pPr marL="0" indent="0">
              <a:buNone/>
            </a:pPr>
            <a:r>
              <a:rPr sz="2000" dirty="0"/>
              <a:t>Possible issues:</a:t>
            </a:r>
          </a:p>
          <a:p>
            <a:pPr marL="0" indent="0">
              <a:buNone/>
            </a:pPr>
            <a:r>
              <a:rPr sz="2000" dirty="0"/>
              <a:t>• Lack of feedback</a:t>
            </a:r>
          </a:p>
          <a:p>
            <a:pPr marL="0" indent="0">
              <a:buNone/>
            </a:pPr>
            <a:r>
              <a:rPr sz="2000" dirty="0"/>
              <a:t>• Unclear performance goals</a:t>
            </a:r>
            <a:endParaRPr lang="en-GB" sz="2000" dirty="0"/>
          </a:p>
          <a:p>
            <a:r>
              <a:rPr lang="en-GB" sz="2000" dirty="0"/>
              <a:t>Infrequent reviews</a:t>
            </a:r>
            <a:endParaRPr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sz="2000" dirty="0"/>
          </a:p>
          <a:p>
            <a:pPr marL="0" indent="0">
              <a:buNone/>
            </a:pPr>
            <a:r>
              <a:rPr sz="2000" dirty="0"/>
              <a:t>Example recommendation:</a:t>
            </a:r>
          </a:p>
          <a:p>
            <a:r>
              <a:rPr sz="2000" dirty="0"/>
              <a:t>Implement quarterly performance reviews and goal tracking.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659EED-639F-3994-8BBD-2ABCF100DF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0103" y="2187827"/>
            <a:ext cx="3897327" cy="229254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Choosing the Right Topic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Easier topics: Recruitment, On-Boarding, Performance Management</a:t>
            </a:r>
          </a:p>
          <a:p>
            <a:endParaRPr/>
          </a:p>
          <a:p>
            <a:r>
              <a:t>More strategic topics: Workforce Planning, Talent Development</a:t>
            </a:r>
          </a:p>
          <a:p>
            <a:endParaRPr/>
          </a:p>
          <a:p>
            <a:r>
              <a:t>Best for retention discussions: Compensation &amp; Benefits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498064A0-E616-447C-9579-DC13241DC401}" vid="{BC3CF857-6F1D-478F-A928-B9D8215FC413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0</TotalTime>
  <Words>827</Words>
  <Application>Microsoft Office PowerPoint</Application>
  <PresentationFormat>On-screen Show (4:3)</PresentationFormat>
  <Paragraphs>180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Theme1</vt:lpstr>
      <vt:lpstr>Accessible 2</vt:lpstr>
      <vt:lpstr>Sub Title 1</vt:lpstr>
      <vt:lpstr>BMTP5019 Operations</vt:lpstr>
      <vt:lpstr>HR Theories for Advisory Operational Plans</vt:lpstr>
      <vt:lpstr>Service–Profit Chain</vt:lpstr>
      <vt:lpstr>Human Capital Theory</vt:lpstr>
      <vt:lpstr>Psychological Contract</vt:lpstr>
      <vt:lpstr>Motivation Theories</vt:lpstr>
      <vt:lpstr>PowerPoint Presentation</vt:lpstr>
      <vt:lpstr>High‑Performance Work Systems (HPWS)</vt:lpstr>
      <vt:lpstr>Talent Management Theory</vt:lpstr>
      <vt:lpstr>Advisory Operational Plan in HR</vt:lpstr>
      <vt:lpstr>What is an Advisory Operational Plan?</vt:lpstr>
      <vt:lpstr>Advisory Operational Plan (Core Section) </vt:lpstr>
      <vt:lpstr>Assignment Task</vt:lpstr>
      <vt:lpstr>1. Recruitment</vt:lpstr>
      <vt:lpstr>2. On-Boarding / training </vt:lpstr>
      <vt:lpstr>3. Talent Development</vt:lpstr>
      <vt:lpstr>4. Workforce Planning</vt:lpstr>
      <vt:lpstr>5. Compensation &amp; Benefits</vt:lpstr>
      <vt:lpstr>6. Performance Management</vt:lpstr>
      <vt:lpstr>Choosing the Right Topic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Deborah Jenkins</cp:lastModifiedBy>
  <cp:revision>4</cp:revision>
  <dcterms:created xsi:type="dcterms:W3CDTF">2013-01-27T09:14:16Z</dcterms:created>
  <dcterms:modified xsi:type="dcterms:W3CDTF">2026-03-12T13:06:20Z</dcterms:modified>
  <cp:category/>
</cp:coreProperties>
</file>