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8"/>
  </p:notesMasterIdLst>
  <p:sldIdLst>
    <p:sldId id="256" r:id="rId2"/>
    <p:sldId id="311" r:id="rId3"/>
    <p:sldId id="257" r:id="rId4"/>
    <p:sldId id="259" r:id="rId5"/>
    <p:sldId id="260" r:id="rId6"/>
    <p:sldId id="261" r:id="rId7"/>
    <p:sldId id="307" r:id="rId8"/>
    <p:sldId id="309" r:id="rId9"/>
    <p:sldId id="310" r:id="rId10"/>
    <p:sldId id="263" r:id="rId11"/>
    <p:sldId id="308" r:id="rId12"/>
    <p:sldId id="262" r:id="rId13"/>
    <p:sldId id="266" r:id="rId14"/>
    <p:sldId id="265" r:id="rId15"/>
    <p:sldId id="264" r:id="rId16"/>
    <p:sldId id="267" r:id="rId17"/>
    <p:sldId id="268" r:id="rId18"/>
    <p:sldId id="269" r:id="rId19"/>
    <p:sldId id="270" r:id="rId20"/>
    <p:sldId id="271" r:id="rId21"/>
    <p:sldId id="258"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291" r:id="rId40"/>
    <p:sldId id="290" r:id="rId41"/>
    <p:sldId id="292" r:id="rId42"/>
    <p:sldId id="293" r:id="rId43"/>
    <p:sldId id="294" r:id="rId44"/>
    <p:sldId id="295" r:id="rId45"/>
    <p:sldId id="297" r:id="rId46"/>
    <p:sldId id="296" r:id="rId47"/>
    <p:sldId id="298" r:id="rId48"/>
    <p:sldId id="299" r:id="rId49"/>
    <p:sldId id="300" r:id="rId50"/>
    <p:sldId id="301" r:id="rId51"/>
    <p:sldId id="302" r:id="rId52"/>
    <p:sldId id="303" r:id="rId53"/>
    <p:sldId id="305" r:id="rId54"/>
    <p:sldId id="304" r:id="rId55"/>
    <p:sldId id="306" r:id="rId56"/>
    <p:sldId id="289"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200007-4415-41D7-B9A0-47C9E18431EE}" type="datetimeFigureOut">
              <a:rPr lang="en-GB" smtClean="0"/>
              <a:t>10/10/2018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F44312-3824-49F0-B404-C009A56D5360}" type="slidenum">
              <a:rPr lang="en-GB" smtClean="0"/>
              <a:t>‹#›</a:t>
            </a:fld>
            <a:endParaRPr lang="en-GB"/>
          </a:p>
        </p:txBody>
      </p:sp>
    </p:spTree>
    <p:extLst>
      <p:ext uri="{BB962C8B-B14F-4D97-AF65-F5344CB8AC3E}">
        <p14:creationId xmlns:p14="http://schemas.microsoft.com/office/powerpoint/2010/main" val="3643342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Malal</a:t>
            </a:r>
            <a:r>
              <a:rPr lang="en-GB" dirty="0"/>
              <a:t> </a:t>
            </a:r>
            <a:r>
              <a:rPr lang="en-GB" dirty="0" err="1"/>
              <a:t>Yousefi</a:t>
            </a:r>
            <a:endParaRPr lang="en-GB" dirty="0"/>
          </a:p>
          <a:p>
            <a:endParaRPr lang="en-GB" dirty="0"/>
          </a:p>
          <a:p>
            <a:endParaRPr lang="en-GB" dirty="0"/>
          </a:p>
          <a:p>
            <a:r>
              <a:rPr lang="en-GB" sz="1200" b="0" i="0" kern="1200" dirty="0">
                <a:solidFill>
                  <a:schemeClr val="tx1"/>
                </a:solidFill>
                <a:effectLst/>
                <a:latin typeface="+mn-lt"/>
                <a:ea typeface="+mn-ea"/>
                <a:cs typeface="+mn-cs"/>
              </a:rPr>
              <a:t>"for their struggle against the suppression of children and young people and for the right of all children to education.</a:t>
            </a:r>
          </a:p>
          <a:p>
            <a:r>
              <a:rPr lang="en-GB" sz="1200" b="0" i="0" kern="1200" dirty="0">
                <a:solidFill>
                  <a:schemeClr val="tx1"/>
                </a:solidFill>
                <a:effectLst/>
                <a:latin typeface="+mn-lt"/>
                <a:ea typeface="+mn-ea"/>
                <a:cs typeface="+mn-cs"/>
              </a:rPr>
              <a:t>Already at eleven years of age Malala Yousafzai fought for girls' right to education. After having suffered an attack on her life by Taliban gunmen in 2012, she has continued her struggle and become a leading advocate of girls' rights.</a:t>
            </a:r>
          </a:p>
          <a:p>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Mnelson</a:t>
            </a:r>
            <a:r>
              <a:rPr lang="en-GB" sz="1200" b="0" i="0" kern="1200" dirty="0">
                <a:solidFill>
                  <a:schemeClr val="tx1"/>
                </a:solidFill>
                <a:effectLst/>
                <a:latin typeface="+mn-lt"/>
                <a:ea typeface="+mn-ea"/>
                <a:cs typeface="+mn-cs"/>
              </a:rPr>
              <a:t> Mandela</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State </a:t>
            </a:r>
            <a:r>
              <a:rPr lang="en-GB" sz="1200" b="0" i="0" kern="1200" dirty="0" err="1">
                <a:solidFill>
                  <a:schemeClr val="tx1"/>
                </a:solidFill>
                <a:effectLst/>
                <a:latin typeface="+mn-lt"/>
                <a:ea typeface="+mn-ea"/>
                <a:cs typeface="+mn-cs"/>
              </a:rPr>
              <a:t>Opression</a:t>
            </a:r>
            <a:r>
              <a:rPr lang="en-GB" sz="1200" b="0" i="0" kern="1200" dirty="0">
                <a:solidFill>
                  <a:schemeClr val="tx1"/>
                </a:solidFill>
                <a:effectLst/>
                <a:latin typeface="+mn-lt"/>
                <a:ea typeface="+mn-ea"/>
                <a:cs typeface="+mn-cs"/>
              </a:rPr>
              <a:t> of constraints opposed of Apartheid in s.  Africa</a:t>
            </a:r>
          </a:p>
          <a:p>
            <a:r>
              <a:rPr lang="en-GB" sz="1200" b="0" i="0" kern="1200" dirty="0">
                <a:solidFill>
                  <a:schemeClr val="tx1"/>
                </a:solidFill>
                <a:effectLst/>
                <a:latin typeface="+mn-lt"/>
                <a:ea typeface="+mn-ea"/>
                <a:cs typeface="+mn-cs"/>
              </a:rPr>
              <a:t>Fighting for the freedom of people in south </a:t>
            </a:r>
            <a:r>
              <a:rPr lang="en-GB" sz="1200" b="0" i="0" kern="1200" dirty="0" err="1">
                <a:solidFill>
                  <a:schemeClr val="tx1"/>
                </a:solidFill>
                <a:effectLst/>
                <a:latin typeface="+mn-lt"/>
                <a:ea typeface="+mn-ea"/>
                <a:cs typeface="+mn-cs"/>
              </a:rPr>
              <a:t>africa</a:t>
            </a:r>
            <a:endParaRPr lang="en-GB" dirty="0"/>
          </a:p>
        </p:txBody>
      </p:sp>
      <p:sp>
        <p:nvSpPr>
          <p:cNvPr id="4" name="Slide Number Placeholder 3"/>
          <p:cNvSpPr>
            <a:spLocks noGrp="1"/>
          </p:cNvSpPr>
          <p:nvPr>
            <p:ph type="sldNum" sz="quarter" idx="5"/>
          </p:nvPr>
        </p:nvSpPr>
        <p:spPr/>
        <p:txBody>
          <a:bodyPr/>
          <a:lstStyle/>
          <a:p>
            <a:fld id="{8DF44312-3824-49F0-B404-C009A56D5360}" type="slidenum">
              <a:rPr lang="en-GB" smtClean="0"/>
              <a:t>7</a:t>
            </a:fld>
            <a:endParaRPr lang="en-GB"/>
          </a:p>
        </p:txBody>
      </p:sp>
    </p:spTree>
    <p:extLst>
      <p:ext uri="{BB962C8B-B14F-4D97-AF65-F5344CB8AC3E}">
        <p14:creationId xmlns:p14="http://schemas.microsoft.com/office/powerpoint/2010/main" val="1167767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0B473B52-9F00-4F6F-9FC1-59D96E71E5FD}" type="datetimeFigureOut">
              <a:rPr lang="en-GB" smtClean="0"/>
              <a:t>10/10/2018</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3B2F16A2-33DC-4A53-8F05-5BEE4F06B150}"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585368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473B52-9F00-4F6F-9FC1-59D96E71E5FD}" type="datetimeFigureOut">
              <a:rPr lang="en-GB" smtClean="0"/>
              <a:t>10/10/2018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2F16A2-33DC-4A53-8F05-5BEE4F06B150}" type="slidenum">
              <a:rPr lang="en-GB" smtClean="0"/>
              <a:t>‹#›</a:t>
            </a:fld>
            <a:endParaRPr lang="en-GB"/>
          </a:p>
        </p:txBody>
      </p:sp>
    </p:spTree>
    <p:extLst>
      <p:ext uri="{BB962C8B-B14F-4D97-AF65-F5344CB8AC3E}">
        <p14:creationId xmlns:p14="http://schemas.microsoft.com/office/powerpoint/2010/main" val="2811455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0B473B52-9F00-4F6F-9FC1-59D96E71E5FD}" type="datetimeFigureOut">
              <a:rPr lang="en-GB" smtClean="0"/>
              <a:t>10/10/2018</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3B2F16A2-33DC-4A53-8F05-5BEE4F06B150}"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225532963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473B52-9F00-4F6F-9FC1-59D96E71E5FD}" type="datetimeFigureOut">
              <a:rPr lang="en-GB" smtClean="0"/>
              <a:t>10/10/2018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2F16A2-33DC-4A53-8F05-5BEE4F06B150}" type="slidenum">
              <a:rPr lang="en-GB" smtClean="0"/>
              <a:t>‹#›</a:t>
            </a:fld>
            <a:endParaRPr lang="en-GB"/>
          </a:p>
        </p:txBody>
      </p:sp>
    </p:spTree>
    <p:extLst>
      <p:ext uri="{BB962C8B-B14F-4D97-AF65-F5344CB8AC3E}">
        <p14:creationId xmlns:p14="http://schemas.microsoft.com/office/powerpoint/2010/main" val="3950461166"/>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473B52-9F00-4F6F-9FC1-59D96E71E5FD}" type="datetimeFigureOut">
              <a:rPr lang="en-GB" smtClean="0"/>
              <a:t>10/10/2018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2F16A2-33DC-4A53-8F05-5BEE4F06B150}" type="slidenum">
              <a:rPr lang="en-GB" smtClean="0"/>
              <a:t>‹#›</a:t>
            </a:fld>
            <a:endParaRPr lang="en-GB"/>
          </a:p>
        </p:txBody>
      </p:sp>
    </p:spTree>
    <p:extLst>
      <p:ext uri="{BB962C8B-B14F-4D97-AF65-F5344CB8AC3E}">
        <p14:creationId xmlns:p14="http://schemas.microsoft.com/office/powerpoint/2010/main" val="2263849086"/>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B473B52-9F00-4F6F-9FC1-59D96E71E5FD}" type="datetimeFigureOut">
              <a:rPr lang="en-GB" smtClean="0"/>
              <a:t>10/10/2018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2F16A2-33DC-4A53-8F05-5BEE4F06B150}" type="slidenum">
              <a:rPr lang="en-GB" smtClean="0"/>
              <a:t>‹#›</a:t>
            </a:fld>
            <a:endParaRPr lang="en-GB"/>
          </a:p>
        </p:txBody>
      </p:sp>
    </p:spTree>
    <p:extLst>
      <p:ext uri="{BB962C8B-B14F-4D97-AF65-F5344CB8AC3E}">
        <p14:creationId xmlns:p14="http://schemas.microsoft.com/office/powerpoint/2010/main" val="21617355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473B52-9F00-4F6F-9FC1-59D96E71E5FD}" type="datetimeFigureOut">
              <a:rPr lang="en-GB" smtClean="0"/>
              <a:t>10/10/2018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2F16A2-33DC-4A53-8F05-5BEE4F06B150}" type="slidenum">
              <a:rPr lang="en-GB" smtClean="0"/>
              <a:t>‹#›</a:t>
            </a:fld>
            <a:endParaRPr lang="en-GB"/>
          </a:p>
        </p:txBody>
      </p:sp>
    </p:spTree>
    <p:extLst>
      <p:ext uri="{BB962C8B-B14F-4D97-AF65-F5344CB8AC3E}">
        <p14:creationId xmlns:p14="http://schemas.microsoft.com/office/powerpoint/2010/main" val="2373437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0B473B52-9F00-4F6F-9FC1-59D96E71E5FD}" type="datetimeFigureOut">
              <a:rPr lang="en-GB" smtClean="0"/>
              <a:t>10/10/2018</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3B2F16A2-33DC-4A53-8F05-5BEE4F06B150}"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69545730"/>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0B473B52-9F00-4F6F-9FC1-59D96E71E5FD}" type="datetimeFigureOut">
              <a:rPr lang="en-GB" smtClean="0"/>
              <a:t>10/10/2018</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3B2F16A2-33DC-4A53-8F05-5BEE4F06B150}" type="slidenum">
              <a:rPr lang="en-GB" smtClean="0"/>
              <a:t>‹#›</a:t>
            </a:fld>
            <a:endParaRPr lang="en-GB"/>
          </a:p>
        </p:txBody>
      </p:sp>
    </p:spTree>
    <p:extLst>
      <p:ext uri="{BB962C8B-B14F-4D97-AF65-F5344CB8AC3E}">
        <p14:creationId xmlns:p14="http://schemas.microsoft.com/office/powerpoint/2010/main" val="2227537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473B52-9F00-4F6F-9FC1-59D96E71E5FD}" type="datetimeFigureOut">
              <a:rPr lang="en-GB" smtClean="0"/>
              <a:t>10/10/2018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2F16A2-33DC-4A53-8F05-5BEE4F06B150}" type="slidenum">
              <a:rPr lang="en-GB" smtClean="0"/>
              <a:t>‹#›</a:t>
            </a:fld>
            <a:endParaRPr lang="en-GB"/>
          </a:p>
        </p:txBody>
      </p:sp>
    </p:spTree>
    <p:extLst>
      <p:ext uri="{BB962C8B-B14F-4D97-AF65-F5344CB8AC3E}">
        <p14:creationId xmlns:p14="http://schemas.microsoft.com/office/powerpoint/2010/main" val="1412528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473B52-9F00-4F6F-9FC1-59D96E71E5FD}" type="datetimeFigureOut">
              <a:rPr lang="en-GB" smtClean="0"/>
              <a:t>10/10/2018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2F16A2-33DC-4A53-8F05-5BEE4F06B150}" type="slidenum">
              <a:rPr lang="en-GB" smtClean="0"/>
              <a:t>‹#›</a:t>
            </a:fld>
            <a:endParaRPr lang="en-GB"/>
          </a:p>
        </p:txBody>
      </p:sp>
    </p:spTree>
    <p:extLst>
      <p:ext uri="{BB962C8B-B14F-4D97-AF65-F5344CB8AC3E}">
        <p14:creationId xmlns:p14="http://schemas.microsoft.com/office/powerpoint/2010/main" val="2054738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0B473B52-9F00-4F6F-9FC1-59D96E71E5FD}" type="datetimeFigureOut">
              <a:rPr lang="en-GB" smtClean="0"/>
              <a:t>10/10/2018</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3B2F16A2-33DC-4A53-8F05-5BEE4F06B150}"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069000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2" Type="http://schemas.openxmlformats.org/officeDocument/2006/relationships/hyperlink" Target="https://plato.stanford.edu/entries/liberalis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hyperlink" Target="https://www.marxists.org/archive/marx/works/download/pdf/origin_family.pdf"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hyperlink" Target="http://pubs.socialistreviewindex.org.uk/isj65/rees.htm" TargetMode="Externa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Applying Political Theory</a:t>
            </a:r>
          </a:p>
        </p:txBody>
      </p:sp>
      <p:sp>
        <p:nvSpPr>
          <p:cNvPr id="3" name="Subtitle 2"/>
          <p:cNvSpPr>
            <a:spLocks noGrp="1"/>
          </p:cNvSpPr>
          <p:nvPr>
            <p:ph type="subTitle" idx="1"/>
          </p:nvPr>
        </p:nvSpPr>
        <p:spPr/>
        <p:txBody>
          <a:bodyPr>
            <a:normAutofit lnSpcReduction="10000"/>
          </a:bodyPr>
          <a:lstStyle/>
          <a:p>
            <a:r>
              <a:rPr lang="en-GB" dirty="0"/>
              <a:t>Phillip Morgan</a:t>
            </a:r>
          </a:p>
          <a:p>
            <a:r>
              <a:rPr lang="en-GB" dirty="0"/>
              <a:t>SJEQ7002</a:t>
            </a:r>
          </a:p>
        </p:txBody>
      </p:sp>
    </p:spTree>
    <p:extLst>
      <p:ext uri="{BB962C8B-B14F-4D97-AF65-F5344CB8AC3E}">
        <p14:creationId xmlns:p14="http://schemas.microsoft.com/office/powerpoint/2010/main" val="3417260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AB073-FA9D-4A34-A3B7-E8704DD2EB8E}"/>
              </a:ext>
            </a:extLst>
          </p:cNvPr>
          <p:cNvSpPr>
            <a:spLocks noGrp="1"/>
          </p:cNvSpPr>
          <p:nvPr>
            <p:ph type="title"/>
          </p:nvPr>
        </p:nvSpPr>
        <p:spPr/>
        <p:txBody>
          <a:bodyPr/>
          <a:lstStyle/>
          <a:p>
            <a:r>
              <a:rPr lang="en-GB" dirty="0"/>
              <a:t>Group work 10 mins</a:t>
            </a:r>
          </a:p>
        </p:txBody>
      </p:sp>
      <p:sp>
        <p:nvSpPr>
          <p:cNvPr id="3" name="Content Placeholder 2">
            <a:extLst>
              <a:ext uri="{FF2B5EF4-FFF2-40B4-BE49-F238E27FC236}">
                <a16:creationId xmlns:a16="http://schemas.microsoft.com/office/drawing/2014/main" id="{32FEDC08-75A7-4C09-B246-BD6484A00E5B}"/>
              </a:ext>
            </a:extLst>
          </p:cNvPr>
          <p:cNvSpPr>
            <a:spLocks noGrp="1"/>
          </p:cNvSpPr>
          <p:nvPr>
            <p:ph idx="1"/>
          </p:nvPr>
        </p:nvSpPr>
        <p:spPr/>
        <p:txBody>
          <a:bodyPr>
            <a:normAutofit fontScale="92500" lnSpcReduction="20000"/>
          </a:bodyPr>
          <a:lstStyle/>
          <a:p>
            <a:r>
              <a:rPr lang="en-GB" dirty="0"/>
              <a:t>Google search and report back:</a:t>
            </a:r>
          </a:p>
          <a:p>
            <a:endParaRPr lang="en-GB" dirty="0"/>
          </a:p>
          <a:p>
            <a:r>
              <a:rPr lang="en-GB" dirty="0"/>
              <a:t>Liberalism</a:t>
            </a:r>
          </a:p>
          <a:p>
            <a:r>
              <a:rPr lang="en-GB" dirty="0"/>
              <a:t>Communitarianism</a:t>
            </a:r>
          </a:p>
          <a:p>
            <a:r>
              <a:rPr lang="en-GB" dirty="0"/>
              <a:t>Socialism and Marxism</a:t>
            </a:r>
          </a:p>
          <a:p>
            <a:r>
              <a:rPr lang="en-GB" dirty="0"/>
              <a:t>Feminism</a:t>
            </a:r>
          </a:p>
          <a:p>
            <a:r>
              <a:rPr lang="en-GB" dirty="0"/>
              <a:t>Conservatism</a:t>
            </a:r>
          </a:p>
          <a:p>
            <a:r>
              <a:rPr lang="en-GB" dirty="0"/>
              <a:t>Nationalism</a:t>
            </a:r>
          </a:p>
          <a:p>
            <a:r>
              <a:rPr lang="en-GB" dirty="0"/>
              <a:t>Cosmopolitanism</a:t>
            </a:r>
          </a:p>
          <a:p>
            <a:r>
              <a:rPr lang="en-GB" dirty="0"/>
              <a:t>Utilitarianism</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988987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Normative Concepts</a:t>
            </a:r>
          </a:p>
        </p:txBody>
      </p:sp>
      <p:sp>
        <p:nvSpPr>
          <p:cNvPr id="3" name="Content Placeholder 2"/>
          <p:cNvSpPr>
            <a:spLocks noGrp="1"/>
          </p:cNvSpPr>
          <p:nvPr>
            <p:ph idx="1"/>
          </p:nvPr>
        </p:nvSpPr>
        <p:spPr/>
        <p:txBody>
          <a:bodyPr>
            <a:normAutofit lnSpcReduction="10000"/>
          </a:bodyPr>
          <a:lstStyle/>
          <a:p>
            <a:r>
              <a:rPr lang="en-GB" dirty="0"/>
              <a:t>Justice</a:t>
            </a:r>
          </a:p>
          <a:p>
            <a:r>
              <a:rPr lang="en-GB" dirty="0"/>
              <a:t>Rights</a:t>
            </a:r>
          </a:p>
          <a:p>
            <a:r>
              <a:rPr lang="en-GB" dirty="0"/>
              <a:t>Liberty</a:t>
            </a:r>
          </a:p>
          <a:p>
            <a:r>
              <a:rPr lang="en-GB" dirty="0"/>
              <a:t>Individual Autonomy</a:t>
            </a:r>
          </a:p>
          <a:p>
            <a:r>
              <a:rPr lang="en-GB" dirty="0"/>
              <a:t>Equality</a:t>
            </a:r>
          </a:p>
          <a:p>
            <a:r>
              <a:rPr lang="en-GB" dirty="0"/>
              <a:t>Democracy</a:t>
            </a:r>
          </a:p>
          <a:p>
            <a:r>
              <a:rPr lang="en-GB" dirty="0"/>
              <a:t>Private Property</a:t>
            </a:r>
          </a:p>
          <a:p>
            <a:r>
              <a:rPr lang="en-GB" dirty="0"/>
              <a:t>The Common Good</a:t>
            </a:r>
          </a:p>
          <a:p>
            <a:r>
              <a:rPr lang="en-GB" dirty="0"/>
              <a:t>State Sovereignty </a:t>
            </a:r>
          </a:p>
        </p:txBody>
      </p:sp>
    </p:spTree>
    <p:extLst>
      <p:ext uri="{BB962C8B-B14F-4D97-AF65-F5344CB8AC3E}">
        <p14:creationId xmlns:p14="http://schemas.microsoft.com/office/powerpoint/2010/main" val="540265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Justice</a:t>
            </a:r>
            <a:br>
              <a:rPr lang="en-GB" dirty="0"/>
            </a:br>
            <a:endParaRPr lang="en-GB" dirty="0"/>
          </a:p>
        </p:txBody>
      </p:sp>
      <p:sp>
        <p:nvSpPr>
          <p:cNvPr id="3" name="Content Placeholder 2"/>
          <p:cNvSpPr>
            <a:spLocks noGrp="1"/>
          </p:cNvSpPr>
          <p:nvPr>
            <p:ph idx="1"/>
          </p:nvPr>
        </p:nvSpPr>
        <p:spPr/>
        <p:txBody>
          <a:bodyPr>
            <a:normAutofit fontScale="85000" lnSpcReduction="20000"/>
          </a:bodyPr>
          <a:lstStyle/>
          <a:p>
            <a:r>
              <a:rPr lang="en-GB" dirty="0"/>
              <a:t>One of the oldest concepts in Western political theory (Plato’s Republic, 1981).</a:t>
            </a:r>
          </a:p>
          <a:p>
            <a:r>
              <a:rPr lang="en-GB" dirty="0"/>
              <a:t>Who asked…’what is justice?...</a:t>
            </a:r>
          </a:p>
          <a:p>
            <a:r>
              <a:rPr lang="en-GB" dirty="0"/>
              <a:t>Justice for Plato was to found in …’good and orderly government’</a:t>
            </a:r>
          </a:p>
          <a:p>
            <a:r>
              <a:rPr lang="en-GB" dirty="0"/>
              <a:t>(by those who are the wisest and best suited for government)</a:t>
            </a:r>
          </a:p>
          <a:p>
            <a:r>
              <a:rPr lang="en-GB" dirty="0"/>
              <a:t>Two types:    a. criminal justice</a:t>
            </a:r>
          </a:p>
          <a:p>
            <a:pPr marL="0" indent="0">
              <a:buNone/>
            </a:pPr>
            <a:r>
              <a:rPr lang="en-GB" dirty="0"/>
              <a:t>		b. distributive justice </a:t>
            </a:r>
          </a:p>
          <a:p>
            <a:pPr marL="0" indent="0">
              <a:buNone/>
            </a:pPr>
            <a:r>
              <a:rPr lang="en-GB" dirty="0"/>
              <a:t>	In both a ‘concept of desert’</a:t>
            </a:r>
          </a:p>
          <a:p>
            <a:r>
              <a:rPr lang="en-GB" dirty="0"/>
              <a:t>Do we agree with this belief?</a:t>
            </a:r>
          </a:p>
          <a:p>
            <a:r>
              <a:rPr lang="en-GB" dirty="0"/>
              <a:t>Is it credible in the 21</a:t>
            </a:r>
            <a:r>
              <a:rPr lang="en-GB" baseline="30000" dirty="0"/>
              <a:t>st</a:t>
            </a:r>
            <a:r>
              <a:rPr lang="en-GB" dirty="0"/>
              <a:t> century?</a:t>
            </a:r>
          </a:p>
          <a:p>
            <a:endParaRPr lang="en-GB" dirty="0"/>
          </a:p>
          <a:p>
            <a:pPr marL="0" indent="0" algn="r">
              <a:buNone/>
            </a:pPr>
            <a:r>
              <a:rPr lang="en-GB" dirty="0"/>
              <a:t>(Smits, 2016)</a:t>
            </a:r>
          </a:p>
          <a:p>
            <a:endParaRPr lang="en-GB" dirty="0"/>
          </a:p>
        </p:txBody>
      </p:sp>
    </p:spTree>
    <p:extLst>
      <p:ext uri="{BB962C8B-B14F-4D97-AF65-F5344CB8AC3E}">
        <p14:creationId xmlns:p14="http://schemas.microsoft.com/office/powerpoint/2010/main" val="837680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Rights</a:t>
            </a:r>
            <a:br>
              <a:rPr lang="en-GB" dirty="0"/>
            </a:br>
            <a:endParaRPr lang="en-GB" dirty="0"/>
          </a:p>
        </p:txBody>
      </p:sp>
      <p:sp>
        <p:nvSpPr>
          <p:cNvPr id="3" name="Content Placeholder 2"/>
          <p:cNvSpPr>
            <a:spLocks noGrp="1"/>
          </p:cNvSpPr>
          <p:nvPr>
            <p:ph idx="1"/>
          </p:nvPr>
        </p:nvSpPr>
        <p:spPr/>
        <p:txBody>
          <a:bodyPr>
            <a:normAutofit/>
          </a:bodyPr>
          <a:lstStyle/>
          <a:p>
            <a:r>
              <a:rPr lang="en-GB" dirty="0"/>
              <a:t>Entitlements</a:t>
            </a:r>
          </a:p>
          <a:p>
            <a:r>
              <a:rPr lang="en-GB" dirty="0"/>
              <a:t>To act or be treated in a particular way</a:t>
            </a:r>
          </a:p>
          <a:p>
            <a:r>
              <a:rPr lang="en-GB" dirty="0"/>
              <a:t>Individuals assert their rights against the state or others</a:t>
            </a:r>
          </a:p>
          <a:p>
            <a:r>
              <a:rPr lang="en-GB" dirty="0"/>
              <a:t>i.e. Liberties</a:t>
            </a:r>
          </a:p>
          <a:p>
            <a:r>
              <a:rPr lang="en-GB" dirty="0"/>
              <a:t>Rights derive from Law (positive rights-particular political communities- i.e. Universal rights)</a:t>
            </a:r>
          </a:p>
          <a:p>
            <a:r>
              <a:rPr lang="en-GB" dirty="0"/>
              <a:t>From a higher authority e.g. God (natural rights-applicable to all universally i.e. secular rights)</a:t>
            </a:r>
          </a:p>
          <a:p>
            <a:r>
              <a:rPr lang="en-GB" dirty="0"/>
              <a:t>Normative Power-’Trumps’</a:t>
            </a:r>
          </a:p>
          <a:p>
            <a:pPr marL="0" indent="0" algn="r">
              <a:buNone/>
            </a:pPr>
            <a:r>
              <a:rPr lang="en-GB" dirty="0"/>
              <a:t>(Haywood, 2015; Dworkin, 1984; Frezzo,2015)</a:t>
            </a:r>
          </a:p>
          <a:p>
            <a:endParaRPr lang="en-GB" dirty="0"/>
          </a:p>
        </p:txBody>
      </p:sp>
    </p:spTree>
    <p:extLst>
      <p:ext uri="{BB962C8B-B14F-4D97-AF65-F5344CB8AC3E}">
        <p14:creationId xmlns:p14="http://schemas.microsoft.com/office/powerpoint/2010/main" val="179201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Liberty/ Freedom</a:t>
            </a:r>
            <a:br>
              <a:rPr lang="en-GB" dirty="0"/>
            </a:br>
            <a:endParaRPr lang="en-GB" dirty="0"/>
          </a:p>
        </p:txBody>
      </p:sp>
      <p:sp>
        <p:nvSpPr>
          <p:cNvPr id="3" name="Content Placeholder 2"/>
          <p:cNvSpPr>
            <a:spLocks noGrp="1"/>
          </p:cNvSpPr>
          <p:nvPr>
            <p:ph idx="1"/>
          </p:nvPr>
        </p:nvSpPr>
        <p:spPr/>
        <p:txBody>
          <a:bodyPr/>
          <a:lstStyle/>
          <a:p>
            <a:r>
              <a:rPr lang="en-GB" dirty="0"/>
              <a:t>Political Theory is concerned with the liberty or freedom of individuals from state action</a:t>
            </a:r>
          </a:p>
          <a:p>
            <a:r>
              <a:rPr lang="en-GB" dirty="0"/>
              <a:t>…it is ‘a fundamental concern of liberal political philosophy</a:t>
            </a:r>
          </a:p>
          <a:p>
            <a:r>
              <a:rPr lang="en-GB" dirty="0"/>
              <a:t>Defending individuals against the state and church</a:t>
            </a:r>
          </a:p>
          <a:p>
            <a:endParaRPr lang="en-GB" dirty="0"/>
          </a:p>
          <a:p>
            <a:pPr marL="0" indent="0">
              <a:buNone/>
            </a:pPr>
            <a:endParaRPr lang="en-GB" dirty="0"/>
          </a:p>
        </p:txBody>
      </p:sp>
    </p:spTree>
    <p:extLst>
      <p:ext uri="{BB962C8B-B14F-4D97-AF65-F5344CB8AC3E}">
        <p14:creationId xmlns:p14="http://schemas.microsoft.com/office/powerpoint/2010/main" val="266676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03F53BA5-7EC3-420B-99F0-AE165B53B555}"/>
              </a:ext>
            </a:extLst>
          </p:cNvPr>
          <p:cNvPicPr>
            <a:picLocks noGrp="1" noChangeAspect="1"/>
          </p:cNvPicPr>
          <p:nvPr>
            <p:ph idx="1"/>
          </p:nvPr>
        </p:nvPicPr>
        <p:blipFill>
          <a:blip r:embed="rId3"/>
          <a:stretch>
            <a:fillRect/>
          </a:stretch>
        </p:blipFill>
        <p:spPr>
          <a:xfrm>
            <a:off x="1378286" y="847685"/>
            <a:ext cx="3700150" cy="5695013"/>
          </a:xfrm>
          <a:prstGeom prst="rect">
            <a:avLst/>
          </a:prstGeom>
        </p:spPr>
      </p:pic>
      <p:pic>
        <p:nvPicPr>
          <p:cNvPr id="9" name="Picture 8">
            <a:extLst>
              <a:ext uri="{FF2B5EF4-FFF2-40B4-BE49-F238E27FC236}">
                <a16:creationId xmlns:a16="http://schemas.microsoft.com/office/drawing/2014/main" id="{1D1217C9-96FC-45AF-8E1B-76297EF46904}"/>
              </a:ext>
            </a:extLst>
          </p:cNvPr>
          <p:cNvPicPr>
            <a:picLocks noChangeAspect="1"/>
          </p:cNvPicPr>
          <p:nvPr/>
        </p:nvPicPr>
        <p:blipFill>
          <a:blip r:embed="rId4"/>
          <a:stretch>
            <a:fillRect/>
          </a:stretch>
        </p:blipFill>
        <p:spPr>
          <a:xfrm>
            <a:off x="6752492" y="649678"/>
            <a:ext cx="3914483" cy="5904076"/>
          </a:xfrm>
          <a:prstGeom prst="rect">
            <a:avLst/>
          </a:prstGeom>
        </p:spPr>
      </p:pic>
    </p:spTree>
    <p:extLst>
      <p:ext uri="{BB962C8B-B14F-4D97-AF65-F5344CB8AC3E}">
        <p14:creationId xmlns:p14="http://schemas.microsoft.com/office/powerpoint/2010/main" val="24292490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B65E7-4C75-4512-B37C-F13D8BA3E5D4}"/>
              </a:ext>
            </a:extLst>
          </p:cNvPr>
          <p:cNvSpPr>
            <a:spLocks noGrp="1"/>
          </p:cNvSpPr>
          <p:nvPr>
            <p:ph type="title"/>
          </p:nvPr>
        </p:nvSpPr>
        <p:spPr/>
        <p:txBody>
          <a:bodyPr/>
          <a:lstStyle/>
          <a:p>
            <a:pPr algn="ctr"/>
            <a:r>
              <a:rPr lang="en-GB" dirty="0"/>
              <a:t>Theory of positive and negative liberty</a:t>
            </a:r>
          </a:p>
        </p:txBody>
      </p:sp>
      <p:sp>
        <p:nvSpPr>
          <p:cNvPr id="3" name="Content Placeholder 2">
            <a:extLst>
              <a:ext uri="{FF2B5EF4-FFF2-40B4-BE49-F238E27FC236}">
                <a16:creationId xmlns:a16="http://schemas.microsoft.com/office/drawing/2014/main" id="{A093AFCE-F598-4FC2-AEDA-61D475D365EB}"/>
              </a:ext>
            </a:extLst>
          </p:cNvPr>
          <p:cNvSpPr>
            <a:spLocks noGrp="1"/>
          </p:cNvSpPr>
          <p:nvPr>
            <p:ph idx="1"/>
          </p:nvPr>
        </p:nvSpPr>
        <p:spPr/>
        <p:txBody>
          <a:bodyPr>
            <a:normAutofit fontScale="85000" lnSpcReduction="20000"/>
          </a:bodyPr>
          <a:lstStyle/>
          <a:p>
            <a:r>
              <a:rPr lang="en-GB" dirty="0"/>
              <a:t>Positive liberty is the possibility of acting — or the fact of acting — in such a way as to take control of one's life and realize one's fundamental purposes. </a:t>
            </a:r>
          </a:p>
          <a:p>
            <a:pPr marL="0" indent="0">
              <a:buNone/>
            </a:pPr>
            <a:endParaRPr lang="en-GB" dirty="0"/>
          </a:p>
          <a:p>
            <a:r>
              <a:rPr lang="en-GB" dirty="0"/>
              <a:t>Negative liberty is usually attributed to individual agents, positive liberty is sometimes attributed to </a:t>
            </a:r>
            <a:r>
              <a:rPr lang="en-GB" dirty="0" err="1"/>
              <a:t>collectivities</a:t>
            </a:r>
            <a:r>
              <a:rPr lang="en-GB" dirty="0"/>
              <a:t>, or to individuals considered primarily as members of given </a:t>
            </a:r>
            <a:r>
              <a:rPr lang="en-GB" dirty="0" err="1"/>
              <a:t>collectivities</a:t>
            </a:r>
            <a:endParaRPr lang="en-GB" dirty="0"/>
          </a:p>
          <a:p>
            <a:endParaRPr lang="en-GB" dirty="0"/>
          </a:p>
          <a:p>
            <a:r>
              <a:rPr lang="en-GB" dirty="0"/>
              <a:t>Negative and positive liberty are not merely two distinct kinds of liberty; they can be seen as rival, incompatible interpretations of a single political ideal. Since few people claim to be against liberty, the way this term is interpreted and defined can have important political implications.</a:t>
            </a:r>
          </a:p>
          <a:p>
            <a:endParaRPr lang="en-GB" dirty="0"/>
          </a:p>
          <a:p>
            <a:r>
              <a:rPr lang="en-GB" dirty="0"/>
              <a:t> </a:t>
            </a:r>
            <a:r>
              <a:rPr lang="en-GB" dirty="0">
                <a:hlinkClick r:id="rId2"/>
              </a:rPr>
              <a:t>liberalism</a:t>
            </a:r>
            <a:r>
              <a:rPr lang="en-GB" dirty="0"/>
              <a:t> tends to presuppose a negative definition of liberty: liberals generally claim that if one favours individual liberty one should place strong limitations on the activities of the state.</a:t>
            </a:r>
          </a:p>
          <a:p>
            <a:endParaRPr lang="en-GB" dirty="0"/>
          </a:p>
          <a:p>
            <a:endParaRPr lang="en-GB" dirty="0"/>
          </a:p>
        </p:txBody>
      </p:sp>
    </p:spTree>
    <p:extLst>
      <p:ext uri="{BB962C8B-B14F-4D97-AF65-F5344CB8AC3E}">
        <p14:creationId xmlns:p14="http://schemas.microsoft.com/office/powerpoint/2010/main" val="23256950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566206-7ACB-46BC-A3DF-966CB8C3EC38}"/>
              </a:ext>
            </a:extLst>
          </p:cNvPr>
          <p:cNvSpPr>
            <a:spLocks noGrp="1"/>
          </p:cNvSpPr>
          <p:nvPr>
            <p:ph idx="1"/>
          </p:nvPr>
        </p:nvSpPr>
        <p:spPr/>
        <p:txBody>
          <a:bodyPr/>
          <a:lstStyle/>
          <a:p>
            <a:pPr algn="just"/>
            <a:r>
              <a:rPr lang="en-GB" dirty="0"/>
              <a:t>We use negative liberty to understand the concept of: </a:t>
            </a:r>
          </a:p>
          <a:p>
            <a:pPr marL="0" indent="0" algn="just">
              <a:buNone/>
            </a:pPr>
            <a:r>
              <a:rPr lang="en-GB" dirty="0"/>
              <a:t>“What is the area within which the subject — a person or group of persons — is or should be left to do or be what he is able to do or be, without interference by other persons?”, whereas we use the positive concept in attempting to answer the question “What, or who, is the source of control or interference that can determine someone to do, or be, this rather than that?”               (Berlin, 1969, pp. 121–22).</a:t>
            </a:r>
          </a:p>
        </p:txBody>
      </p:sp>
    </p:spTree>
    <p:extLst>
      <p:ext uri="{BB962C8B-B14F-4D97-AF65-F5344CB8AC3E}">
        <p14:creationId xmlns:p14="http://schemas.microsoft.com/office/powerpoint/2010/main" val="37521616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Positive Liberty</a:t>
            </a:r>
          </a:p>
        </p:txBody>
      </p:sp>
      <p:sp>
        <p:nvSpPr>
          <p:cNvPr id="3" name="Content Placeholder 2"/>
          <p:cNvSpPr>
            <a:spLocks noGrp="1"/>
          </p:cNvSpPr>
          <p:nvPr>
            <p:ph idx="1"/>
          </p:nvPr>
        </p:nvSpPr>
        <p:spPr/>
        <p:txBody>
          <a:bodyPr>
            <a:normAutofit fontScale="70000" lnSpcReduction="20000"/>
          </a:bodyPr>
          <a:lstStyle/>
          <a:p>
            <a:r>
              <a:rPr lang="en-GB" dirty="0"/>
              <a:t>Freedom of individuals </a:t>
            </a:r>
            <a:r>
              <a:rPr lang="en-GB" sz="4200" dirty="0"/>
              <a:t>to</a:t>
            </a:r>
            <a:r>
              <a:rPr lang="en-GB" dirty="0"/>
              <a:t>…</a:t>
            </a:r>
          </a:p>
          <a:p>
            <a:r>
              <a:rPr lang="en-GB" dirty="0"/>
              <a:t>…develop their own capacities..</a:t>
            </a:r>
          </a:p>
          <a:p>
            <a:r>
              <a:rPr lang="en-GB" dirty="0"/>
              <a:t>…act autonomously…</a:t>
            </a:r>
          </a:p>
          <a:p>
            <a:r>
              <a:rPr lang="en-GB" dirty="0"/>
              <a:t>i.e. ‘under no one’s direction but their own’</a:t>
            </a:r>
          </a:p>
          <a:p>
            <a:r>
              <a:rPr lang="en-GB" dirty="0"/>
              <a:t>And to ‘maximise their individual potential’</a:t>
            </a:r>
          </a:p>
          <a:p>
            <a:r>
              <a:rPr lang="en-GB" dirty="0"/>
              <a:t>E.g. participate in law making and how we govern ourselves</a:t>
            </a:r>
          </a:p>
          <a:p>
            <a:r>
              <a:rPr lang="en-GB" dirty="0"/>
              <a:t>i.e. a ‘collective life enabling individual liberty’</a:t>
            </a:r>
          </a:p>
          <a:p>
            <a:r>
              <a:rPr lang="en-GB" dirty="0"/>
              <a:t>Q: does this allow ‘the state’ to exert control over individuals?</a:t>
            </a:r>
          </a:p>
          <a:p>
            <a:endParaRPr lang="en-GB" dirty="0"/>
          </a:p>
          <a:p>
            <a:pPr marL="0" indent="0">
              <a:buNone/>
            </a:pPr>
            <a:endParaRPr lang="en-GB" dirty="0"/>
          </a:p>
          <a:p>
            <a:pPr marL="0" indent="0" algn="r">
              <a:buNone/>
            </a:pPr>
            <a:r>
              <a:rPr lang="en-GB" dirty="0"/>
              <a:t>(Smit, 2016)</a:t>
            </a:r>
          </a:p>
        </p:txBody>
      </p:sp>
    </p:spTree>
    <p:extLst>
      <p:ext uri="{BB962C8B-B14F-4D97-AF65-F5344CB8AC3E}">
        <p14:creationId xmlns:p14="http://schemas.microsoft.com/office/powerpoint/2010/main" val="1124165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BF66A-B7D1-4200-856C-04CC49BF8FE8}"/>
              </a:ext>
            </a:extLst>
          </p:cNvPr>
          <p:cNvSpPr>
            <a:spLocks noGrp="1"/>
          </p:cNvSpPr>
          <p:nvPr>
            <p:ph type="title"/>
          </p:nvPr>
        </p:nvSpPr>
        <p:spPr/>
        <p:txBody>
          <a:bodyPr/>
          <a:lstStyle/>
          <a:p>
            <a:r>
              <a:rPr lang="en-GB" dirty="0"/>
              <a:t>Positive Liberty</a:t>
            </a:r>
          </a:p>
        </p:txBody>
      </p:sp>
      <p:sp>
        <p:nvSpPr>
          <p:cNvPr id="3" name="Content Placeholder 2">
            <a:extLst>
              <a:ext uri="{FF2B5EF4-FFF2-40B4-BE49-F238E27FC236}">
                <a16:creationId xmlns:a16="http://schemas.microsoft.com/office/drawing/2014/main" id="{E5FE64F7-30A1-4410-99F9-672D0AEF0C2B}"/>
              </a:ext>
            </a:extLst>
          </p:cNvPr>
          <p:cNvSpPr>
            <a:spLocks noGrp="1"/>
          </p:cNvSpPr>
          <p:nvPr>
            <p:ph idx="1"/>
          </p:nvPr>
        </p:nvSpPr>
        <p:spPr/>
        <p:txBody>
          <a:bodyPr>
            <a:normAutofit/>
          </a:bodyPr>
          <a:lstStyle/>
          <a:p>
            <a:r>
              <a:rPr lang="en-GB" dirty="0"/>
              <a:t>A person should be free from the inhibitions of the social structure such as</a:t>
            </a:r>
          </a:p>
          <a:p>
            <a:endParaRPr lang="en-GB" dirty="0"/>
          </a:p>
          <a:p>
            <a:r>
              <a:rPr lang="en-GB" dirty="0"/>
              <a:t>Classism</a:t>
            </a:r>
          </a:p>
          <a:p>
            <a:r>
              <a:rPr lang="en-GB" dirty="0"/>
              <a:t>Sexism</a:t>
            </a:r>
          </a:p>
          <a:p>
            <a:r>
              <a:rPr lang="en-GB" dirty="0"/>
              <a:t>Racism</a:t>
            </a:r>
          </a:p>
          <a:p>
            <a:endParaRPr lang="en-GB" dirty="0"/>
          </a:p>
          <a:p>
            <a:r>
              <a:rPr lang="en-GB" dirty="0"/>
              <a:t>Rets with the idea of agency and whether people can participate in having their concerns recognised and acted upon</a:t>
            </a:r>
          </a:p>
        </p:txBody>
      </p:sp>
    </p:spTree>
    <p:extLst>
      <p:ext uri="{BB962C8B-B14F-4D97-AF65-F5344CB8AC3E}">
        <p14:creationId xmlns:p14="http://schemas.microsoft.com/office/powerpoint/2010/main" val="5169588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Negative Liberty</a:t>
            </a:r>
          </a:p>
        </p:txBody>
      </p:sp>
      <p:sp>
        <p:nvSpPr>
          <p:cNvPr id="3" name="Content Placeholder 2"/>
          <p:cNvSpPr>
            <a:spLocks noGrp="1"/>
          </p:cNvSpPr>
          <p:nvPr>
            <p:ph idx="1"/>
          </p:nvPr>
        </p:nvSpPr>
        <p:spPr/>
        <p:txBody>
          <a:bodyPr/>
          <a:lstStyle/>
          <a:p>
            <a:r>
              <a:rPr lang="en-GB" dirty="0"/>
              <a:t>Freedom of </a:t>
            </a:r>
            <a:r>
              <a:rPr lang="en-GB" sz="4800" dirty="0"/>
              <a:t>individuals</a:t>
            </a:r>
            <a:r>
              <a:rPr lang="en-GB" dirty="0"/>
              <a:t> from restraints</a:t>
            </a:r>
          </a:p>
          <a:p>
            <a:r>
              <a:rPr lang="en-GB" dirty="0"/>
              <a:t>…usually the laws of the state…</a:t>
            </a:r>
          </a:p>
          <a:p>
            <a:r>
              <a:rPr lang="en-GB" dirty="0"/>
              <a:t>Including the pressures of public opinion</a:t>
            </a:r>
          </a:p>
          <a:p>
            <a:r>
              <a:rPr lang="en-GB" dirty="0"/>
              <a:t>i.e. the constraints that ‘collectivities’…</a:t>
            </a:r>
          </a:p>
          <a:p>
            <a:r>
              <a:rPr lang="en-GB" dirty="0"/>
              <a:t>They… impose on personal expression…</a:t>
            </a:r>
          </a:p>
          <a:p>
            <a:endParaRPr lang="en-GB" dirty="0"/>
          </a:p>
          <a:p>
            <a:pPr marL="0" indent="0">
              <a:buNone/>
            </a:pPr>
            <a:endParaRPr lang="en-GB" dirty="0"/>
          </a:p>
        </p:txBody>
      </p:sp>
    </p:spTree>
    <p:extLst>
      <p:ext uri="{BB962C8B-B14F-4D97-AF65-F5344CB8AC3E}">
        <p14:creationId xmlns:p14="http://schemas.microsoft.com/office/powerpoint/2010/main" val="10144005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Individual Autonomy</a:t>
            </a:r>
          </a:p>
        </p:txBody>
      </p:sp>
      <p:sp>
        <p:nvSpPr>
          <p:cNvPr id="3" name="Content Placeholder 2"/>
          <p:cNvSpPr>
            <a:spLocks noGrp="1"/>
          </p:cNvSpPr>
          <p:nvPr>
            <p:ph idx="1"/>
          </p:nvPr>
        </p:nvSpPr>
        <p:spPr/>
        <p:txBody>
          <a:bodyPr/>
          <a:lstStyle/>
          <a:p>
            <a:r>
              <a:rPr lang="en-GB" dirty="0"/>
              <a:t>Smit (2016) defines ‘Individual Autonomy’ as:</a:t>
            </a:r>
          </a:p>
          <a:p>
            <a:pPr marL="0" indent="0">
              <a:buNone/>
            </a:pPr>
            <a:endParaRPr lang="en-GB" dirty="0"/>
          </a:p>
          <a:p>
            <a:pPr marL="0" indent="0" algn="ctr">
              <a:buNone/>
            </a:pPr>
            <a:r>
              <a:rPr lang="en-GB" dirty="0"/>
              <a:t>…’the ability of individuals to act freely as agents, making their own decisions and shaping their own lives’.</a:t>
            </a:r>
          </a:p>
          <a:p>
            <a:endParaRPr lang="en-GB" dirty="0"/>
          </a:p>
        </p:txBody>
      </p:sp>
    </p:spTree>
    <p:extLst>
      <p:ext uri="{BB962C8B-B14F-4D97-AF65-F5344CB8AC3E}">
        <p14:creationId xmlns:p14="http://schemas.microsoft.com/office/powerpoint/2010/main" val="23266179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prstClr val="black"/>
                </a:solidFill>
              </a:rPr>
              <a:t>Individual Autonomy</a:t>
            </a:r>
            <a:endParaRPr lang="en-GB" dirty="0"/>
          </a:p>
        </p:txBody>
      </p:sp>
      <p:sp>
        <p:nvSpPr>
          <p:cNvPr id="3" name="Content Placeholder 2"/>
          <p:cNvSpPr>
            <a:spLocks noGrp="1"/>
          </p:cNvSpPr>
          <p:nvPr>
            <p:ph idx="1"/>
          </p:nvPr>
        </p:nvSpPr>
        <p:spPr/>
        <p:txBody>
          <a:bodyPr/>
          <a:lstStyle/>
          <a:p>
            <a:r>
              <a:rPr lang="en-GB" dirty="0"/>
              <a:t>Smit (2016) defines ‘Individual Autonomy’ as:</a:t>
            </a:r>
          </a:p>
          <a:p>
            <a:pPr marL="0" indent="0">
              <a:buNone/>
            </a:pPr>
            <a:endParaRPr lang="en-GB" dirty="0"/>
          </a:p>
          <a:p>
            <a:pPr marL="0" indent="0" algn="ctr">
              <a:buNone/>
            </a:pPr>
            <a:r>
              <a:rPr lang="en-GB" dirty="0"/>
              <a:t>…’the ability of individuals to act freely as agents, making their own decisions and shaping their own lives’.</a:t>
            </a:r>
          </a:p>
          <a:p>
            <a:r>
              <a:rPr lang="en-GB" dirty="0"/>
              <a:t>Consider…</a:t>
            </a:r>
          </a:p>
          <a:p>
            <a:pPr marL="0" indent="0" algn="ctr">
              <a:buNone/>
            </a:pPr>
            <a:r>
              <a:rPr lang="en-GB" dirty="0"/>
              <a:t>Does autonomy as a concept relate to liberty? And then is positive liberty necessary for autonomy?</a:t>
            </a:r>
          </a:p>
          <a:p>
            <a:endParaRPr lang="en-GB" dirty="0"/>
          </a:p>
        </p:txBody>
      </p:sp>
    </p:spTree>
    <p:extLst>
      <p:ext uri="{BB962C8B-B14F-4D97-AF65-F5344CB8AC3E}">
        <p14:creationId xmlns:p14="http://schemas.microsoft.com/office/powerpoint/2010/main" val="32162653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Individual Autonomy</a:t>
            </a:r>
            <a:br>
              <a:rPr lang="en-GB" dirty="0"/>
            </a:br>
            <a:endParaRPr lang="en-GB" dirty="0"/>
          </a:p>
        </p:txBody>
      </p:sp>
      <p:sp>
        <p:nvSpPr>
          <p:cNvPr id="3" name="Content Placeholder 2"/>
          <p:cNvSpPr>
            <a:spLocks noGrp="1"/>
          </p:cNvSpPr>
          <p:nvPr>
            <p:ph idx="1"/>
          </p:nvPr>
        </p:nvSpPr>
        <p:spPr/>
        <p:txBody>
          <a:bodyPr>
            <a:normAutofit lnSpcReduction="10000"/>
          </a:bodyPr>
          <a:lstStyle/>
          <a:p>
            <a:r>
              <a:rPr lang="en-GB" dirty="0"/>
              <a:t>Smit (2016) defines ‘Individual Autonomy’ as:</a:t>
            </a:r>
          </a:p>
          <a:p>
            <a:pPr marL="0" indent="0">
              <a:buNone/>
            </a:pPr>
            <a:endParaRPr lang="en-GB" dirty="0"/>
          </a:p>
          <a:p>
            <a:pPr marL="0" indent="0" algn="ctr">
              <a:buNone/>
            </a:pPr>
            <a:r>
              <a:rPr lang="en-GB" dirty="0"/>
              <a:t>…’the ability of individuals to act freely as agents, making their own decisions and shaping their own lives’.</a:t>
            </a:r>
          </a:p>
          <a:p>
            <a:r>
              <a:rPr lang="en-GB" dirty="0"/>
              <a:t>Consider…</a:t>
            </a:r>
          </a:p>
          <a:p>
            <a:pPr marL="0" indent="0" algn="ctr">
              <a:buNone/>
            </a:pPr>
            <a:r>
              <a:rPr lang="en-GB" dirty="0"/>
              <a:t>Does autonomy as a concept relate to liberty? And then is positive liberty necessary for autonomy?</a:t>
            </a:r>
          </a:p>
          <a:p>
            <a:pPr marL="0" indent="0" algn="ctr">
              <a:buNone/>
            </a:pPr>
            <a:r>
              <a:rPr lang="en-GB" dirty="0"/>
              <a:t>If yes, is this enough? Or do individuals need a range of options in order to be truly autonomous?</a:t>
            </a:r>
          </a:p>
          <a:p>
            <a:pPr marL="0" indent="0" algn="r">
              <a:buNone/>
            </a:pPr>
            <a:r>
              <a:rPr lang="en-GB" dirty="0"/>
              <a:t>(Frezzo, 2015)</a:t>
            </a:r>
          </a:p>
          <a:p>
            <a:endParaRPr lang="en-GB" dirty="0"/>
          </a:p>
        </p:txBody>
      </p:sp>
    </p:spTree>
    <p:extLst>
      <p:ext uri="{BB962C8B-B14F-4D97-AF65-F5344CB8AC3E}">
        <p14:creationId xmlns:p14="http://schemas.microsoft.com/office/powerpoint/2010/main" val="31748665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Equality</a:t>
            </a:r>
            <a:br>
              <a:rPr lang="en-GB" dirty="0"/>
            </a:br>
            <a:endParaRPr lang="en-GB" dirty="0"/>
          </a:p>
        </p:txBody>
      </p:sp>
      <p:sp>
        <p:nvSpPr>
          <p:cNvPr id="3" name="Content Placeholder 2"/>
          <p:cNvSpPr>
            <a:spLocks noGrp="1"/>
          </p:cNvSpPr>
          <p:nvPr>
            <p:ph idx="1"/>
          </p:nvPr>
        </p:nvSpPr>
        <p:spPr/>
        <p:txBody>
          <a:bodyPr/>
          <a:lstStyle/>
          <a:p>
            <a:r>
              <a:rPr lang="en-GB" dirty="0"/>
              <a:t>A fundamental concept of modern politics</a:t>
            </a:r>
          </a:p>
          <a:p>
            <a:r>
              <a:rPr lang="en-GB" dirty="0"/>
              <a:t>Derived from ‘The Enlightenment’ reaction (Hierarchical)</a:t>
            </a:r>
          </a:p>
          <a:p>
            <a:r>
              <a:rPr lang="en-GB" dirty="0"/>
              <a:t>Equality before law?</a:t>
            </a:r>
          </a:p>
          <a:p>
            <a:pPr marL="0" indent="0">
              <a:buNone/>
            </a:pPr>
            <a:r>
              <a:rPr lang="en-GB" dirty="0"/>
              <a:t> </a:t>
            </a:r>
          </a:p>
          <a:p>
            <a:endParaRPr lang="en-GB" dirty="0"/>
          </a:p>
        </p:txBody>
      </p:sp>
    </p:spTree>
    <p:extLst>
      <p:ext uri="{BB962C8B-B14F-4D97-AF65-F5344CB8AC3E}">
        <p14:creationId xmlns:p14="http://schemas.microsoft.com/office/powerpoint/2010/main" val="34994040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Equality</a:t>
            </a:r>
          </a:p>
        </p:txBody>
      </p:sp>
      <p:sp>
        <p:nvSpPr>
          <p:cNvPr id="3" name="Content Placeholder 2"/>
          <p:cNvSpPr>
            <a:spLocks noGrp="1"/>
          </p:cNvSpPr>
          <p:nvPr>
            <p:ph idx="1"/>
          </p:nvPr>
        </p:nvSpPr>
        <p:spPr/>
        <p:txBody>
          <a:bodyPr/>
          <a:lstStyle/>
          <a:p>
            <a:r>
              <a:rPr lang="en-GB" dirty="0"/>
              <a:t>A fundamental concept of modern politics</a:t>
            </a:r>
          </a:p>
          <a:p>
            <a:r>
              <a:rPr lang="en-GB" dirty="0"/>
              <a:t>Derived from ‘The Enlightenment’ reaction (Hierarchical)</a:t>
            </a:r>
          </a:p>
          <a:p>
            <a:r>
              <a:rPr lang="en-GB" dirty="0"/>
              <a:t>Equality before law?</a:t>
            </a:r>
          </a:p>
          <a:p>
            <a:r>
              <a:rPr lang="en-GB" dirty="0"/>
              <a:t>In positive legal terms, then…</a:t>
            </a:r>
          </a:p>
          <a:p>
            <a:pPr marL="0" indent="0" algn="ctr">
              <a:buNone/>
            </a:pPr>
            <a:r>
              <a:rPr lang="en-GB" dirty="0"/>
              <a:t>…’in positive legal terms, equal rights and liberties for all’…</a:t>
            </a:r>
          </a:p>
          <a:p>
            <a:r>
              <a:rPr lang="en-GB" dirty="0"/>
              <a:t>Should ‘the state’ only go this far?</a:t>
            </a:r>
          </a:p>
          <a:p>
            <a:endParaRPr lang="en-GB" dirty="0"/>
          </a:p>
        </p:txBody>
      </p:sp>
    </p:spTree>
    <p:extLst>
      <p:ext uri="{BB962C8B-B14F-4D97-AF65-F5344CB8AC3E}">
        <p14:creationId xmlns:p14="http://schemas.microsoft.com/office/powerpoint/2010/main" val="18972617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Equality</a:t>
            </a:r>
          </a:p>
        </p:txBody>
      </p:sp>
      <p:sp>
        <p:nvSpPr>
          <p:cNvPr id="3" name="Content Placeholder 2"/>
          <p:cNvSpPr>
            <a:spLocks noGrp="1"/>
          </p:cNvSpPr>
          <p:nvPr>
            <p:ph idx="1"/>
          </p:nvPr>
        </p:nvSpPr>
        <p:spPr/>
        <p:txBody>
          <a:bodyPr>
            <a:normAutofit lnSpcReduction="10000"/>
          </a:bodyPr>
          <a:lstStyle/>
          <a:p>
            <a:r>
              <a:rPr lang="en-GB" dirty="0"/>
              <a:t>A fundamental concept of modern politics</a:t>
            </a:r>
          </a:p>
          <a:p>
            <a:r>
              <a:rPr lang="en-GB" dirty="0"/>
              <a:t>Derived from ‘The Enlightenment’ reaction (Hierarchical)</a:t>
            </a:r>
          </a:p>
          <a:p>
            <a:r>
              <a:rPr lang="en-GB" dirty="0"/>
              <a:t>Equality before law?</a:t>
            </a:r>
          </a:p>
          <a:p>
            <a:r>
              <a:rPr lang="en-GB" dirty="0"/>
              <a:t>In positive legal terms, then…</a:t>
            </a:r>
          </a:p>
          <a:p>
            <a:pPr marL="0" indent="0" algn="ctr">
              <a:buNone/>
            </a:pPr>
            <a:r>
              <a:rPr lang="en-GB" dirty="0"/>
              <a:t>…’in positive legal terms, equal rights and liberties for all’…</a:t>
            </a:r>
          </a:p>
          <a:p>
            <a:r>
              <a:rPr lang="en-GB" dirty="0"/>
              <a:t>Should ‘the state’ only go this far?</a:t>
            </a:r>
          </a:p>
          <a:p>
            <a:r>
              <a:rPr lang="en-GB" dirty="0"/>
              <a:t>Is it acceptable then that anything beyond this is ‘due to the natural inequalities between different people’s abilities and talents’?</a:t>
            </a:r>
          </a:p>
          <a:p>
            <a:pPr marL="0" indent="0" algn="r">
              <a:buNone/>
            </a:pPr>
            <a:r>
              <a:rPr lang="en-GB" dirty="0"/>
              <a:t>(France, 1910)</a:t>
            </a:r>
          </a:p>
          <a:p>
            <a:endParaRPr lang="en-GB" dirty="0"/>
          </a:p>
        </p:txBody>
      </p:sp>
    </p:spTree>
    <p:extLst>
      <p:ext uri="{BB962C8B-B14F-4D97-AF65-F5344CB8AC3E}">
        <p14:creationId xmlns:p14="http://schemas.microsoft.com/office/powerpoint/2010/main" val="27378686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Democracy</a:t>
            </a:r>
            <a:br>
              <a:rPr lang="en-GB" dirty="0"/>
            </a:br>
            <a:endParaRPr lang="en-GB" dirty="0"/>
          </a:p>
        </p:txBody>
      </p:sp>
      <p:sp>
        <p:nvSpPr>
          <p:cNvPr id="3" name="Content Placeholder 2"/>
          <p:cNvSpPr>
            <a:spLocks noGrp="1"/>
          </p:cNvSpPr>
          <p:nvPr>
            <p:ph idx="1"/>
          </p:nvPr>
        </p:nvSpPr>
        <p:spPr/>
        <p:txBody>
          <a:bodyPr>
            <a:normAutofit lnSpcReduction="10000"/>
          </a:bodyPr>
          <a:lstStyle/>
          <a:p>
            <a:r>
              <a:rPr lang="en-GB" dirty="0"/>
              <a:t>Plato (1981) a critic of democracy as:</a:t>
            </a:r>
          </a:p>
          <a:p>
            <a:pPr algn="ctr"/>
            <a:r>
              <a:rPr lang="en-GB" dirty="0"/>
              <a:t>A normative ideal</a:t>
            </a:r>
          </a:p>
          <a:p>
            <a:pPr algn="ctr"/>
            <a:r>
              <a:rPr lang="en-GB" dirty="0"/>
              <a:t>A political system</a:t>
            </a:r>
          </a:p>
          <a:p>
            <a:r>
              <a:rPr lang="en-GB" dirty="0"/>
              <a:t>Promoted Social Reproduction of talents and abilities </a:t>
            </a:r>
          </a:p>
          <a:p>
            <a:pPr marL="0" indent="0" algn="ctr">
              <a:buNone/>
            </a:pPr>
            <a:r>
              <a:rPr lang="en-GB" dirty="0"/>
              <a:t>i.e. ‘born to rule’</a:t>
            </a:r>
          </a:p>
          <a:p>
            <a:r>
              <a:rPr lang="en-GB" dirty="0"/>
              <a:t>‘Those inborn’ have ‘carefully fostered talents’ necessary for good government</a:t>
            </a:r>
          </a:p>
          <a:p>
            <a:r>
              <a:rPr lang="en-GB" dirty="0"/>
              <a:t>Aristotle (1981) was ‘suspicious of mass democracy’</a:t>
            </a:r>
          </a:p>
          <a:p>
            <a:r>
              <a:rPr lang="en-GB" dirty="0"/>
              <a:t>Q: Consider this in terms of ‘Brexit’ political promises and voting</a:t>
            </a:r>
          </a:p>
          <a:p>
            <a:pPr marL="0" indent="0" algn="r">
              <a:buNone/>
            </a:pPr>
            <a:r>
              <a:rPr lang="en-GB" dirty="0"/>
              <a:t>(Schofield &amp; Griffith, 2016)</a:t>
            </a:r>
          </a:p>
          <a:p>
            <a:endParaRPr lang="en-GB" dirty="0"/>
          </a:p>
          <a:p>
            <a:endParaRPr lang="en-GB" dirty="0"/>
          </a:p>
        </p:txBody>
      </p:sp>
    </p:spTree>
    <p:extLst>
      <p:ext uri="{BB962C8B-B14F-4D97-AF65-F5344CB8AC3E}">
        <p14:creationId xmlns:p14="http://schemas.microsoft.com/office/powerpoint/2010/main" val="16265206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Mass Democracy</a:t>
            </a:r>
          </a:p>
        </p:txBody>
      </p:sp>
      <p:sp>
        <p:nvSpPr>
          <p:cNvPr id="3" name="Content Placeholder 2"/>
          <p:cNvSpPr>
            <a:spLocks noGrp="1"/>
          </p:cNvSpPr>
          <p:nvPr>
            <p:ph idx="1"/>
          </p:nvPr>
        </p:nvSpPr>
        <p:spPr/>
        <p:txBody>
          <a:bodyPr>
            <a:normAutofit lnSpcReduction="10000"/>
          </a:bodyPr>
          <a:lstStyle/>
          <a:p>
            <a:r>
              <a:rPr lang="en-GB" dirty="0"/>
              <a:t>Mass Democracy </a:t>
            </a:r>
          </a:p>
          <a:p>
            <a:r>
              <a:rPr lang="en-GB" dirty="0"/>
              <a:t>Plato’s version of democracy was Criticised by Aristotle </a:t>
            </a:r>
          </a:p>
          <a:p>
            <a:r>
              <a:rPr lang="en-GB" dirty="0"/>
              <a:t>Should be left to wealthy male ‘wise elites’</a:t>
            </a:r>
          </a:p>
          <a:p>
            <a:r>
              <a:rPr lang="en-GB" dirty="0"/>
              <a:t>‘Polity’ </a:t>
            </a:r>
          </a:p>
          <a:p>
            <a:r>
              <a:rPr lang="en-GB" dirty="0"/>
              <a:t>Values that persist </a:t>
            </a:r>
          </a:p>
          <a:p>
            <a:r>
              <a:rPr lang="en-GB" dirty="0"/>
              <a:t>(suggested reading – A Very Short introduction to The Enlightenment, Oxford Press)</a:t>
            </a:r>
          </a:p>
          <a:p>
            <a:r>
              <a:rPr lang="en-GB" dirty="0"/>
              <a:t>Underlie the contemporary and persistent divide of ‘Direct’ and ‘Representative’ forms of democracy  </a:t>
            </a:r>
          </a:p>
          <a:p>
            <a:r>
              <a:rPr lang="en-GB" dirty="0"/>
              <a:t>Should we decide for ourselves or trust our elected and wiser representatives? </a:t>
            </a:r>
          </a:p>
        </p:txBody>
      </p:sp>
      <p:sp>
        <p:nvSpPr>
          <p:cNvPr id="4" name="TextBox 3"/>
          <p:cNvSpPr txBox="1"/>
          <p:nvPr/>
        </p:nvSpPr>
        <p:spPr>
          <a:xfrm>
            <a:off x="7751928" y="5964072"/>
            <a:ext cx="3678072" cy="369332"/>
          </a:xfrm>
          <a:prstGeom prst="rect">
            <a:avLst/>
          </a:prstGeom>
          <a:noFill/>
        </p:spPr>
        <p:txBody>
          <a:bodyPr wrap="square" rtlCol="0">
            <a:spAutoFit/>
          </a:bodyPr>
          <a:lstStyle/>
          <a:p>
            <a:r>
              <a:rPr lang="en-GB" dirty="0"/>
              <a:t>(Smits, 2016)</a:t>
            </a:r>
          </a:p>
        </p:txBody>
      </p:sp>
    </p:spTree>
    <p:extLst>
      <p:ext uri="{BB962C8B-B14F-4D97-AF65-F5344CB8AC3E}">
        <p14:creationId xmlns:p14="http://schemas.microsoft.com/office/powerpoint/2010/main" val="40113889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Theoretical Paradigms and Frameworks</a:t>
            </a:r>
          </a:p>
        </p:txBody>
      </p:sp>
      <p:sp>
        <p:nvSpPr>
          <p:cNvPr id="3" name="Content Placeholder 2"/>
          <p:cNvSpPr>
            <a:spLocks noGrp="1"/>
          </p:cNvSpPr>
          <p:nvPr>
            <p:ph idx="1"/>
          </p:nvPr>
        </p:nvSpPr>
        <p:spPr/>
        <p:txBody>
          <a:bodyPr/>
          <a:lstStyle/>
          <a:p>
            <a:r>
              <a:rPr lang="en-GB" dirty="0"/>
              <a:t>Liberalism</a:t>
            </a:r>
          </a:p>
          <a:p>
            <a:r>
              <a:rPr lang="en-GB" dirty="0"/>
              <a:t>Communitarianism</a:t>
            </a:r>
          </a:p>
          <a:p>
            <a:r>
              <a:rPr lang="en-GB" dirty="0"/>
              <a:t>Marxism and Socialism</a:t>
            </a:r>
          </a:p>
          <a:p>
            <a:r>
              <a:rPr lang="en-GB" dirty="0"/>
              <a:t>Feminism</a:t>
            </a:r>
          </a:p>
          <a:p>
            <a:r>
              <a:rPr lang="en-GB" dirty="0"/>
              <a:t>Conservatism</a:t>
            </a:r>
          </a:p>
          <a:p>
            <a:r>
              <a:rPr lang="en-GB" dirty="0"/>
              <a:t>Nationalism</a:t>
            </a:r>
          </a:p>
          <a:p>
            <a:r>
              <a:rPr lang="en-GB" dirty="0"/>
              <a:t>Cosmopolitanism</a:t>
            </a:r>
          </a:p>
          <a:p>
            <a:r>
              <a:rPr lang="en-GB" dirty="0"/>
              <a:t>Utilitarianism</a:t>
            </a:r>
          </a:p>
        </p:txBody>
      </p:sp>
    </p:spTree>
    <p:extLst>
      <p:ext uri="{BB962C8B-B14F-4D97-AF65-F5344CB8AC3E}">
        <p14:creationId xmlns:p14="http://schemas.microsoft.com/office/powerpoint/2010/main" val="1055243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Liberalism</a:t>
            </a:r>
            <a:br>
              <a:rPr lang="en-GB" dirty="0"/>
            </a:br>
            <a:endParaRPr lang="en-GB" dirty="0"/>
          </a:p>
        </p:txBody>
      </p:sp>
      <p:sp>
        <p:nvSpPr>
          <p:cNvPr id="3" name="Text Placeholder 2"/>
          <p:cNvSpPr>
            <a:spLocks noGrp="1"/>
          </p:cNvSpPr>
          <p:nvPr>
            <p:ph type="body" idx="1"/>
          </p:nvPr>
        </p:nvSpPr>
        <p:spPr/>
        <p:txBody>
          <a:bodyPr>
            <a:normAutofit lnSpcReduction="10000"/>
          </a:bodyPr>
          <a:lstStyle/>
          <a:p>
            <a:pPr algn="ctr"/>
            <a:r>
              <a:rPr lang="en-GB" dirty="0"/>
              <a:t>Ideology legitimisation of contemporary democratic government </a:t>
            </a:r>
          </a:p>
        </p:txBody>
      </p:sp>
    </p:spTree>
    <p:extLst>
      <p:ext uri="{BB962C8B-B14F-4D97-AF65-F5344CB8AC3E}">
        <p14:creationId xmlns:p14="http://schemas.microsoft.com/office/powerpoint/2010/main" val="1483839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Liberalism</a:t>
            </a:r>
          </a:p>
        </p:txBody>
      </p:sp>
      <p:sp>
        <p:nvSpPr>
          <p:cNvPr id="3" name="Content Placeholder 2"/>
          <p:cNvSpPr>
            <a:spLocks noGrp="1"/>
          </p:cNvSpPr>
          <p:nvPr>
            <p:ph idx="1"/>
          </p:nvPr>
        </p:nvSpPr>
        <p:spPr>
          <a:xfrm>
            <a:off x="1251678" y="1364776"/>
            <a:ext cx="10178322" cy="4981433"/>
          </a:xfrm>
        </p:spPr>
        <p:txBody>
          <a:bodyPr>
            <a:normAutofit lnSpcReduction="10000"/>
          </a:bodyPr>
          <a:lstStyle/>
          <a:p>
            <a:r>
              <a:rPr lang="en-GB" sz="2800" b="1" dirty="0"/>
              <a:t>Liberalism is:</a:t>
            </a:r>
          </a:p>
          <a:p>
            <a:r>
              <a:rPr lang="en-GB" sz="2800" dirty="0"/>
              <a:t>Hegemonic i.e.</a:t>
            </a:r>
          </a:p>
          <a:p>
            <a:pPr lvl="1">
              <a:buFont typeface="+mj-lt"/>
              <a:buAutoNum type="arabicPeriod"/>
            </a:pPr>
            <a:r>
              <a:rPr lang="en-GB" sz="2400" dirty="0"/>
              <a:t>ruling or dominant in a political or social context.</a:t>
            </a:r>
          </a:p>
          <a:p>
            <a:pPr lvl="1">
              <a:buFont typeface="+mj-lt"/>
              <a:buAutoNum type="arabicPeriod"/>
            </a:pPr>
            <a:r>
              <a:rPr lang="en-GB" sz="2400" dirty="0"/>
              <a:t>"the bourgeoisie constituted the hegemonic class“ (Marx, 2013)</a:t>
            </a:r>
          </a:p>
          <a:p>
            <a:r>
              <a:rPr lang="en-GB" sz="2800" dirty="0"/>
              <a:t>Emerged around the 17</a:t>
            </a:r>
            <a:r>
              <a:rPr lang="en-GB" sz="2800" baseline="30000" dirty="0"/>
              <a:t>th</a:t>
            </a:r>
            <a:r>
              <a:rPr lang="en-GB" sz="2800" dirty="0"/>
              <a:t> Century </a:t>
            </a:r>
          </a:p>
          <a:p>
            <a:r>
              <a:rPr lang="en-GB" sz="2800" dirty="0"/>
              <a:t>A transition period between </a:t>
            </a:r>
          </a:p>
          <a:p>
            <a:pPr lvl="1"/>
            <a:r>
              <a:rPr lang="en-GB" sz="2400" dirty="0"/>
              <a:t>Feudalism and…</a:t>
            </a:r>
          </a:p>
          <a:p>
            <a:pPr lvl="1"/>
            <a:r>
              <a:rPr lang="en-GB" sz="2400" dirty="0"/>
              <a:t>Capitalism</a:t>
            </a:r>
          </a:p>
          <a:p>
            <a:pPr lvl="1"/>
            <a:r>
              <a:rPr lang="en-GB" sz="2400" dirty="0">
                <a:hlinkClick r:id="rId2"/>
              </a:rPr>
              <a:t>https://www.marxists.org/archive/marx/works/download/pdf/origin_family.pdf</a:t>
            </a:r>
            <a:r>
              <a:rPr lang="en-GB" sz="2400" dirty="0"/>
              <a:t> </a:t>
            </a:r>
          </a:p>
        </p:txBody>
      </p:sp>
      <p:sp>
        <p:nvSpPr>
          <p:cNvPr id="4" name="TextBox 3"/>
          <p:cNvSpPr txBox="1"/>
          <p:nvPr/>
        </p:nvSpPr>
        <p:spPr>
          <a:xfrm>
            <a:off x="8161361" y="6161543"/>
            <a:ext cx="3125337" cy="369332"/>
          </a:xfrm>
          <a:prstGeom prst="rect">
            <a:avLst/>
          </a:prstGeom>
          <a:noFill/>
        </p:spPr>
        <p:txBody>
          <a:bodyPr wrap="square" rtlCol="0">
            <a:spAutoFit/>
          </a:bodyPr>
          <a:lstStyle/>
          <a:p>
            <a:r>
              <a:rPr lang="en-GB" dirty="0"/>
              <a:t>(Engels, 1884)</a:t>
            </a:r>
          </a:p>
        </p:txBody>
      </p:sp>
    </p:spTree>
    <p:extLst>
      <p:ext uri="{BB962C8B-B14F-4D97-AF65-F5344CB8AC3E}">
        <p14:creationId xmlns:p14="http://schemas.microsoft.com/office/powerpoint/2010/main" val="25234872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Liberalism Irreducible rights</a:t>
            </a:r>
          </a:p>
        </p:txBody>
      </p:sp>
      <p:sp>
        <p:nvSpPr>
          <p:cNvPr id="3" name="Content Placeholder 2"/>
          <p:cNvSpPr>
            <a:spLocks noGrp="1"/>
          </p:cNvSpPr>
          <p:nvPr>
            <p:ph idx="1"/>
          </p:nvPr>
        </p:nvSpPr>
        <p:spPr/>
        <p:txBody>
          <a:bodyPr/>
          <a:lstStyle/>
          <a:p>
            <a:pPr lvl="0">
              <a:buClr>
                <a:srgbClr val="2A1A00"/>
              </a:buClr>
            </a:pPr>
            <a:r>
              <a:rPr lang="en-GB" dirty="0">
                <a:solidFill>
                  <a:prstClr val="black">
                    <a:lumMod val="65000"/>
                    <a:lumOff val="35000"/>
                  </a:prstClr>
                </a:solidFill>
              </a:rPr>
              <a:t>Philosophic framework</a:t>
            </a:r>
          </a:p>
          <a:p>
            <a:pPr lvl="0">
              <a:buClr>
                <a:srgbClr val="2A1A00"/>
              </a:buClr>
            </a:pPr>
            <a:r>
              <a:rPr lang="en-GB" dirty="0">
                <a:solidFill>
                  <a:prstClr val="black">
                    <a:lumMod val="65000"/>
                    <a:lumOff val="35000"/>
                  </a:prstClr>
                </a:solidFill>
              </a:rPr>
              <a:t>A moral value that:</a:t>
            </a:r>
          </a:p>
          <a:p>
            <a:pPr lvl="1">
              <a:buClr>
                <a:srgbClr val="2A1A00"/>
              </a:buClr>
            </a:pPr>
            <a:r>
              <a:rPr lang="en-GB" dirty="0">
                <a:solidFill>
                  <a:prstClr val="black">
                    <a:lumMod val="65000"/>
                    <a:lumOff val="35000"/>
                  </a:prstClr>
                </a:solidFill>
              </a:rPr>
              <a:t>Each individual is equal</a:t>
            </a:r>
          </a:p>
          <a:p>
            <a:pPr lvl="1">
              <a:buClr>
                <a:srgbClr val="2A1A00"/>
              </a:buClr>
            </a:pPr>
            <a:r>
              <a:rPr lang="en-GB" dirty="0">
                <a:solidFill>
                  <a:prstClr val="black">
                    <a:lumMod val="65000"/>
                    <a:lumOff val="35000"/>
                  </a:prstClr>
                </a:solidFill>
              </a:rPr>
              <a:t>Protect individuals from threat from others</a:t>
            </a:r>
          </a:p>
          <a:p>
            <a:pPr lvl="1">
              <a:buClr>
                <a:srgbClr val="2A1A00"/>
              </a:buClr>
            </a:pPr>
            <a:r>
              <a:rPr lang="en-GB" dirty="0">
                <a:solidFill>
                  <a:prstClr val="black">
                    <a:lumMod val="65000"/>
                    <a:lumOff val="35000"/>
                  </a:prstClr>
                </a:solidFill>
              </a:rPr>
              <a:t>From Social Groups and from…</a:t>
            </a:r>
          </a:p>
          <a:p>
            <a:pPr lvl="1">
              <a:buClr>
                <a:srgbClr val="2A1A00"/>
              </a:buClr>
            </a:pPr>
            <a:r>
              <a:rPr lang="en-GB" dirty="0">
                <a:solidFill>
                  <a:prstClr val="black">
                    <a:lumMod val="65000"/>
                    <a:lumOff val="35000"/>
                  </a:prstClr>
                </a:solidFill>
              </a:rPr>
              <a:t>‘The State’</a:t>
            </a:r>
          </a:p>
          <a:p>
            <a:pPr lvl="1">
              <a:buClr>
                <a:srgbClr val="2A1A00"/>
              </a:buClr>
            </a:pPr>
            <a:endParaRPr lang="en-GB" dirty="0">
              <a:solidFill>
                <a:prstClr val="black">
                  <a:lumMod val="65000"/>
                  <a:lumOff val="35000"/>
                </a:prstClr>
              </a:solidFill>
            </a:endParaRPr>
          </a:p>
          <a:p>
            <a:pPr marL="457200" lvl="1" indent="0" algn="r">
              <a:buClr>
                <a:srgbClr val="2A1A00"/>
              </a:buClr>
              <a:buNone/>
            </a:pPr>
            <a:r>
              <a:rPr lang="en-GB" dirty="0">
                <a:solidFill>
                  <a:prstClr val="black">
                    <a:lumMod val="65000"/>
                    <a:lumOff val="35000"/>
                  </a:prstClr>
                </a:solidFill>
              </a:rPr>
              <a:t>(Morphet, 2014)</a:t>
            </a:r>
          </a:p>
          <a:p>
            <a:endParaRPr lang="en-GB" dirty="0"/>
          </a:p>
        </p:txBody>
      </p:sp>
    </p:spTree>
    <p:extLst>
      <p:ext uri="{BB962C8B-B14F-4D97-AF65-F5344CB8AC3E}">
        <p14:creationId xmlns:p14="http://schemas.microsoft.com/office/powerpoint/2010/main" val="33824128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Liberalism - Principles</a:t>
            </a:r>
          </a:p>
        </p:txBody>
      </p:sp>
      <p:sp>
        <p:nvSpPr>
          <p:cNvPr id="3" name="Content Placeholder 2"/>
          <p:cNvSpPr>
            <a:spLocks noGrp="1"/>
          </p:cNvSpPr>
          <p:nvPr>
            <p:ph idx="1"/>
          </p:nvPr>
        </p:nvSpPr>
        <p:spPr/>
        <p:txBody>
          <a:bodyPr/>
          <a:lstStyle/>
          <a:p>
            <a:r>
              <a:rPr lang="en-GB" sz="2800" dirty="0"/>
              <a:t>Limited state and government by ‘consent’</a:t>
            </a:r>
          </a:p>
          <a:p>
            <a:r>
              <a:rPr lang="en-GB" sz="2800" dirty="0"/>
              <a:t>Primarily concerned with ‘Defending the Freedom of Individuals’… against</a:t>
            </a:r>
          </a:p>
          <a:p>
            <a:r>
              <a:rPr lang="en-GB" sz="2800" dirty="0"/>
              <a:t>The reach of the Law (i.e. Negative Liberty) </a:t>
            </a:r>
          </a:p>
          <a:p>
            <a:r>
              <a:rPr lang="en-GB" sz="3600" dirty="0"/>
              <a:t>However…</a:t>
            </a:r>
          </a:p>
        </p:txBody>
      </p:sp>
    </p:spTree>
    <p:extLst>
      <p:ext uri="{BB962C8B-B14F-4D97-AF65-F5344CB8AC3E}">
        <p14:creationId xmlns:p14="http://schemas.microsoft.com/office/powerpoint/2010/main" val="20301161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19</a:t>
            </a:r>
            <a:r>
              <a:rPr lang="en-GB" baseline="30000" dirty="0"/>
              <a:t>th</a:t>
            </a:r>
            <a:r>
              <a:rPr lang="en-GB" dirty="0"/>
              <a:t> Century Liberalism</a:t>
            </a:r>
          </a:p>
        </p:txBody>
      </p:sp>
      <p:sp>
        <p:nvSpPr>
          <p:cNvPr id="3" name="Content Placeholder 2"/>
          <p:cNvSpPr>
            <a:spLocks noGrp="1"/>
          </p:cNvSpPr>
          <p:nvPr>
            <p:ph idx="1"/>
          </p:nvPr>
        </p:nvSpPr>
        <p:spPr/>
        <p:txBody>
          <a:bodyPr>
            <a:normAutofit lnSpcReduction="10000"/>
          </a:bodyPr>
          <a:lstStyle/>
          <a:p>
            <a:r>
              <a:rPr lang="en-GB" dirty="0"/>
              <a:t>A focus on ‘Positive Liberty’</a:t>
            </a:r>
          </a:p>
          <a:p>
            <a:r>
              <a:rPr lang="en-GB" dirty="0"/>
              <a:t>Enabling individuals to lead:</a:t>
            </a:r>
          </a:p>
          <a:p>
            <a:r>
              <a:rPr lang="en-GB" dirty="0"/>
              <a:t>Free and autonomous lives</a:t>
            </a:r>
          </a:p>
          <a:p>
            <a:r>
              <a:rPr lang="en-GB" dirty="0"/>
              <a:t>Despite their ‘Social and Economic Circumstances’…Which might limit them </a:t>
            </a:r>
          </a:p>
          <a:p>
            <a:r>
              <a:rPr lang="en-GB" sz="2800" dirty="0"/>
              <a:t>Greater Role for the state…</a:t>
            </a:r>
          </a:p>
          <a:p>
            <a:r>
              <a:rPr lang="en-GB" dirty="0"/>
              <a:t>A ‘Liberal’ is then someone who defends </a:t>
            </a:r>
          </a:p>
          <a:p>
            <a:pPr lvl="1"/>
            <a:r>
              <a:rPr lang="en-GB" dirty="0"/>
              <a:t>State intervention and activism to ensure the </a:t>
            </a:r>
          </a:p>
          <a:p>
            <a:pPr lvl="1"/>
            <a:r>
              <a:rPr lang="en-GB" dirty="0"/>
              <a:t>Equality of Opportunity for all </a:t>
            </a:r>
          </a:p>
          <a:p>
            <a:pPr marL="457200" lvl="1" indent="0" algn="r">
              <a:buNone/>
            </a:pPr>
            <a:r>
              <a:rPr lang="en-GB" dirty="0"/>
              <a:t>(Smits, 2016)</a:t>
            </a:r>
          </a:p>
          <a:p>
            <a:endParaRPr lang="en-GB" dirty="0"/>
          </a:p>
        </p:txBody>
      </p:sp>
    </p:spTree>
    <p:extLst>
      <p:ext uri="{BB962C8B-B14F-4D97-AF65-F5344CB8AC3E}">
        <p14:creationId xmlns:p14="http://schemas.microsoft.com/office/powerpoint/2010/main" val="3448801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Liberal - Protection</a:t>
            </a:r>
          </a:p>
        </p:txBody>
      </p:sp>
      <p:sp>
        <p:nvSpPr>
          <p:cNvPr id="3" name="Content Placeholder 2"/>
          <p:cNvSpPr>
            <a:spLocks noGrp="1"/>
          </p:cNvSpPr>
          <p:nvPr>
            <p:ph idx="1"/>
          </p:nvPr>
        </p:nvSpPr>
        <p:spPr>
          <a:xfrm>
            <a:off x="1251678" y="2286001"/>
            <a:ext cx="10178322" cy="4101151"/>
          </a:xfrm>
        </p:spPr>
        <p:txBody>
          <a:bodyPr/>
          <a:lstStyle/>
          <a:p>
            <a:r>
              <a:rPr lang="en-GB" dirty="0"/>
              <a:t>Protect people from</a:t>
            </a:r>
          </a:p>
          <a:p>
            <a:r>
              <a:rPr lang="en-GB" dirty="0"/>
              <a:t>Powerful and damaging opinions of others</a:t>
            </a:r>
          </a:p>
          <a:p>
            <a:r>
              <a:rPr lang="en-GB" dirty="0"/>
              <a:t>Against groups (but not always negative groupings)</a:t>
            </a:r>
          </a:p>
          <a:p>
            <a:r>
              <a:rPr lang="en-GB" dirty="0"/>
              <a:t>Impact of Modern ‘Multiculturalist’ Liberals impact:</a:t>
            </a:r>
          </a:p>
          <a:p>
            <a:r>
              <a:rPr lang="en-GB" dirty="0"/>
              <a:t>Individual identity</a:t>
            </a:r>
          </a:p>
          <a:p>
            <a:r>
              <a:rPr lang="en-GB" dirty="0"/>
              <a:t>Self-respect</a:t>
            </a:r>
          </a:p>
          <a:p>
            <a:r>
              <a:rPr lang="en-GB" dirty="0"/>
              <a:t>Minority groups are protected not because…</a:t>
            </a:r>
          </a:p>
          <a:p>
            <a:pPr lvl="1"/>
            <a:r>
              <a:rPr lang="en-GB" sz="2400" dirty="0"/>
              <a:t>They have value in themselves but because they have value to their members…</a:t>
            </a:r>
          </a:p>
          <a:p>
            <a:endParaRPr lang="en-GB" dirty="0"/>
          </a:p>
          <a:p>
            <a:endParaRPr lang="en-GB" dirty="0"/>
          </a:p>
        </p:txBody>
      </p:sp>
    </p:spTree>
    <p:extLst>
      <p:ext uri="{BB962C8B-B14F-4D97-AF65-F5344CB8AC3E}">
        <p14:creationId xmlns:p14="http://schemas.microsoft.com/office/powerpoint/2010/main" val="19000057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6000" dirty="0"/>
              <a:t>Communitarianism</a:t>
            </a:r>
            <a:r>
              <a:rPr lang="en-GB" dirty="0"/>
              <a:t> </a:t>
            </a:r>
          </a:p>
        </p:txBody>
      </p:sp>
      <p:sp>
        <p:nvSpPr>
          <p:cNvPr id="3" name="Text Placeholder 2"/>
          <p:cNvSpPr>
            <a:spLocks noGrp="1"/>
          </p:cNvSpPr>
          <p:nvPr>
            <p:ph type="body" idx="1"/>
          </p:nvPr>
        </p:nvSpPr>
        <p:spPr/>
        <p:txBody>
          <a:bodyPr/>
          <a:lstStyle/>
          <a:p>
            <a:r>
              <a:rPr lang="en-GB" dirty="0"/>
              <a:t>A Theoretical Framework</a:t>
            </a:r>
          </a:p>
        </p:txBody>
      </p:sp>
    </p:spTree>
    <p:extLst>
      <p:ext uri="{BB962C8B-B14F-4D97-AF65-F5344CB8AC3E}">
        <p14:creationId xmlns:p14="http://schemas.microsoft.com/office/powerpoint/2010/main" val="8351409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Proposed changes to Liberalism</a:t>
            </a:r>
          </a:p>
        </p:txBody>
      </p:sp>
      <p:sp>
        <p:nvSpPr>
          <p:cNvPr id="3" name="Content Placeholder 2"/>
          <p:cNvSpPr>
            <a:spLocks noGrp="1"/>
          </p:cNvSpPr>
          <p:nvPr>
            <p:ph idx="1"/>
          </p:nvPr>
        </p:nvSpPr>
        <p:spPr>
          <a:xfrm>
            <a:off x="1251678" y="1705971"/>
            <a:ext cx="10178322" cy="4173622"/>
          </a:xfrm>
        </p:spPr>
        <p:txBody>
          <a:bodyPr>
            <a:normAutofit/>
          </a:bodyPr>
          <a:lstStyle/>
          <a:p>
            <a:r>
              <a:rPr lang="en-GB" sz="2400" dirty="0"/>
              <a:t>From around the 1980s</a:t>
            </a:r>
          </a:p>
          <a:p>
            <a:r>
              <a:rPr lang="en-GB" sz="2400" dirty="0"/>
              <a:t>Significant ‘normative’ challenges</a:t>
            </a:r>
          </a:p>
          <a:p>
            <a:r>
              <a:rPr lang="en-GB" sz="2400" dirty="0"/>
              <a:t>Criticising the emphasis on ‘Individual’ rights as an</a:t>
            </a:r>
          </a:p>
          <a:p>
            <a:r>
              <a:rPr lang="en-GB" sz="2400" dirty="0"/>
              <a:t>‘Atomistic’ view of the individual </a:t>
            </a:r>
          </a:p>
          <a:p>
            <a:pPr lvl="1"/>
            <a:r>
              <a:rPr lang="en-GB" sz="2000" dirty="0"/>
              <a:t>i.e. detached from communal or social context</a:t>
            </a:r>
          </a:p>
          <a:p>
            <a:pPr lvl="1"/>
            <a:r>
              <a:rPr lang="en-GB" sz="2000" dirty="0"/>
              <a:t>Challenging the liberal opinion of what a person is…their ontology</a:t>
            </a:r>
          </a:p>
          <a:p>
            <a:pPr lvl="1"/>
            <a:r>
              <a:rPr lang="en-GB" sz="2000" dirty="0"/>
              <a:t>Therefore if their view of the individual is wrong it follows then…</a:t>
            </a:r>
          </a:p>
          <a:p>
            <a:pPr lvl="1"/>
            <a:r>
              <a:rPr lang="en-GB" sz="2000" dirty="0"/>
              <a:t>That their political standpoint was also wrong</a:t>
            </a:r>
          </a:p>
          <a:p>
            <a:endParaRPr lang="en-GB" sz="2400" dirty="0"/>
          </a:p>
        </p:txBody>
      </p:sp>
    </p:spTree>
    <p:extLst>
      <p:ext uri="{BB962C8B-B14F-4D97-AF65-F5344CB8AC3E}">
        <p14:creationId xmlns:p14="http://schemas.microsoft.com/office/powerpoint/2010/main" val="35890986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Social Context</a:t>
            </a:r>
          </a:p>
        </p:txBody>
      </p:sp>
      <p:sp>
        <p:nvSpPr>
          <p:cNvPr id="3" name="Content Placeholder 2"/>
          <p:cNvSpPr>
            <a:spLocks noGrp="1"/>
          </p:cNvSpPr>
          <p:nvPr>
            <p:ph idx="1"/>
          </p:nvPr>
        </p:nvSpPr>
        <p:spPr>
          <a:xfrm>
            <a:off x="1251678" y="1337481"/>
            <a:ext cx="10178322" cy="4542111"/>
          </a:xfrm>
        </p:spPr>
        <p:txBody>
          <a:bodyPr>
            <a:normAutofit/>
          </a:bodyPr>
          <a:lstStyle/>
          <a:p>
            <a:r>
              <a:rPr lang="en-GB" sz="2400" dirty="0"/>
              <a:t>A Network of Social Relations</a:t>
            </a:r>
          </a:p>
          <a:p>
            <a:r>
              <a:rPr lang="en-GB" sz="2400" dirty="0"/>
              <a:t>Society comprising of ‘Institutions’</a:t>
            </a:r>
          </a:p>
          <a:p>
            <a:r>
              <a:rPr lang="en-GB" sz="2400" dirty="0"/>
              <a:t>E.g. family, ethnic groups, religious communities -rather than…</a:t>
            </a:r>
          </a:p>
          <a:p>
            <a:r>
              <a:rPr lang="en-GB" sz="2400" dirty="0"/>
              <a:t>‘The State’</a:t>
            </a:r>
          </a:p>
          <a:p>
            <a:r>
              <a:rPr lang="en-GB" sz="2400" dirty="0"/>
              <a:t>Society’s Moral values – linked to the political landscape</a:t>
            </a:r>
          </a:p>
          <a:p>
            <a:r>
              <a:rPr lang="en-GB" sz="2400" dirty="0"/>
              <a:t> Shared ‘norms and values’</a:t>
            </a:r>
          </a:p>
          <a:p>
            <a:r>
              <a:rPr lang="en-GB" sz="2400" dirty="0"/>
              <a:t>Reinforcing links to ‘Communities’ over that of ‘The State’</a:t>
            </a:r>
          </a:p>
          <a:p>
            <a:r>
              <a:rPr lang="en-GB" sz="2400" dirty="0"/>
              <a:t>In reply Liberals argue that these important affiliations are both in the public interest and important to individual identity  </a:t>
            </a:r>
          </a:p>
        </p:txBody>
      </p:sp>
    </p:spTree>
    <p:extLst>
      <p:ext uri="{BB962C8B-B14F-4D97-AF65-F5344CB8AC3E}">
        <p14:creationId xmlns:p14="http://schemas.microsoft.com/office/powerpoint/2010/main" val="3749326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Marxism and Socialism</a:t>
            </a:r>
          </a:p>
        </p:txBody>
      </p:sp>
      <p:sp>
        <p:nvSpPr>
          <p:cNvPr id="3" name="Text Placeholder 2"/>
          <p:cNvSpPr>
            <a:spLocks noGrp="1"/>
          </p:cNvSpPr>
          <p:nvPr>
            <p:ph type="body" idx="1"/>
          </p:nvPr>
        </p:nvSpPr>
        <p:spPr/>
        <p:txBody>
          <a:bodyPr/>
          <a:lstStyle/>
          <a:p>
            <a:r>
              <a:rPr lang="en-GB" dirty="0"/>
              <a:t>A 19</a:t>
            </a:r>
            <a:r>
              <a:rPr lang="en-GB" baseline="30000" dirty="0"/>
              <a:t>th</a:t>
            </a:r>
            <a:r>
              <a:rPr lang="en-GB" dirty="0"/>
              <a:t> Century Theoretical framework</a:t>
            </a:r>
          </a:p>
        </p:txBody>
      </p:sp>
    </p:spTree>
    <p:extLst>
      <p:ext uri="{BB962C8B-B14F-4D97-AF65-F5344CB8AC3E}">
        <p14:creationId xmlns:p14="http://schemas.microsoft.com/office/powerpoint/2010/main" val="238286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Theorists</a:t>
            </a:r>
          </a:p>
        </p:txBody>
      </p:sp>
      <p:sp>
        <p:nvSpPr>
          <p:cNvPr id="3" name="Content Placeholder 2"/>
          <p:cNvSpPr>
            <a:spLocks noGrp="1"/>
          </p:cNvSpPr>
          <p:nvPr>
            <p:ph sz="half" idx="1"/>
          </p:nvPr>
        </p:nvSpPr>
        <p:spPr/>
        <p:txBody>
          <a:bodyPr>
            <a:normAutofit fontScale="92500" lnSpcReduction="20000"/>
          </a:bodyPr>
          <a:lstStyle/>
          <a:p>
            <a:pPr lvl="0">
              <a:buClr>
                <a:srgbClr val="2A1A00"/>
              </a:buClr>
            </a:pPr>
            <a:r>
              <a:rPr lang="en-GB" dirty="0">
                <a:solidFill>
                  <a:prstClr val="black">
                    <a:lumMod val="65000"/>
                    <a:lumOff val="35000"/>
                  </a:prstClr>
                </a:solidFill>
              </a:rPr>
              <a:t>Karl Marx </a:t>
            </a:r>
          </a:p>
          <a:p>
            <a:pPr lvl="0">
              <a:buClr>
                <a:srgbClr val="2A1A00"/>
              </a:buClr>
            </a:pPr>
            <a:r>
              <a:rPr lang="en-GB" dirty="0">
                <a:solidFill>
                  <a:prstClr val="black">
                    <a:lumMod val="65000"/>
                    <a:lumOff val="35000"/>
                  </a:prstClr>
                </a:solidFill>
              </a:rPr>
              <a:t>Analysed societies in that history progresses via:</a:t>
            </a:r>
          </a:p>
          <a:p>
            <a:pPr lvl="1">
              <a:buClr>
                <a:srgbClr val="2A1A00"/>
              </a:buClr>
            </a:pPr>
            <a:r>
              <a:rPr lang="en-GB" dirty="0">
                <a:solidFill>
                  <a:prstClr val="black">
                    <a:lumMod val="65000"/>
                    <a:lumOff val="35000"/>
                  </a:prstClr>
                </a:solidFill>
              </a:rPr>
              <a:t>Economic terms</a:t>
            </a:r>
          </a:p>
          <a:p>
            <a:pPr lvl="1">
              <a:buClr>
                <a:srgbClr val="2A1A00"/>
              </a:buClr>
            </a:pPr>
            <a:r>
              <a:rPr lang="en-GB" dirty="0">
                <a:solidFill>
                  <a:prstClr val="black">
                    <a:lumMod val="65000"/>
                    <a:lumOff val="35000"/>
                  </a:prstClr>
                </a:solidFill>
              </a:rPr>
              <a:t>Progression due to material factors</a:t>
            </a:r>
          </a:p>
          <a:p>
            <a:pPr lvl="1">
              <a:buClr>
                <a:srgbClr val="2A1A00"/>
              </a:buClr>
            </a:pPr>
            <a:r>
              <a:rPr lang="en-GB" dirty="0">
                <a:solidFill>
                  <a:prstClr val="black">
                    <a:lumMod val="65000"/>
                    <a:lumOff val="35000"/>
                  </a:prstClr>
                </a:solidFill>
              </a:rPr>
              <a:t>Economic organisation</a:t>
            </a:r>
          </a:p>
          <a:p>
            <a:pPr lvl="1">
              <a:buClr>
                <a:srgbClr val="2A1A00"/>
              </a:buClr>
            </a:pPr>
            <a:r>
              <a:rPr lang="en-GB" dirty="0">
                <a:solidFill>
                  <a:prstClr val="black">
                    <a:lumMod val="65000"/>
                    <a:lumOff val="35000"/>
                  </a:prstClr>
                </a:solidFill>
              </a:rPr>
              <a:t>Power structures</a:t>
            </a:r>
          </a:p>
          <a:p>
            <a:pPr lvl="1">
              <a:buClr>
                <a:srgbClr val="2A1A00"/>
              </a:buClr>
            </a:pPr>
            <a:r>
              <a:rPr lang="en-GB" dirty="0">
                <a:solidFill>
                  <a:prstClr val="black">
                    <a:lumMod val="65000"/>
                    <a:lumOff val="35000"/>
                  </a:prstClr>
                </a:solidFill>
              </a:rPr>
              <a:t>Social groups</a:t>
            </a:r>
          </a:p>
          <a:p>
            <a:pPr lvl="1">
              <a:buClr>
                <a:srgbClr val="2A1A00"/>
              </a:buClr>
            </a:pPr>
            <a:endParaRPr lang="en-GB" dirty="0">
              <a:solidFill>
                <a:prstClr val="black">
                  <a:lumMod val="65000"/>
                  <a:lumOff val="35000"/>
                </a:prstClr>
              </a:solidFill>
            </a:endParaRPr>
          </a:p>
          <a:p>
            <a:pPr marL="457200" lvl="1" indent="0" algn="r">
              <a:buClr>
                <a:srgbClr val="2A1A00"/>
              </a:buClr>
              <a:buNone/>
            </a:pPr>
            <a:r>
              <a:rPr lang="en-GB" dirty="0">
                <a:solidFill>
                  <a:prstClr val="black">
                    <a:lumMod val="65000"/>
                    <a:lumOff val="35000"/>
                  </a:prstClr>
                </a:solidFill>
              </a:rPr>
              <a:t>(Heywood, 2015)</a:t>
            </a:r>
          </a:p>
          <a:p>
            <a:pPr lvl="1">
              <a:buClr>
                <a:srgbClr val="2A1A00"/>
              </a:buClr>
            </a:pPr>
            <a:endParaRPr lang="en-GB" dirty="0"/>
          </a:p>
        </p:txBody>
      </p:sp>
      <p:sp>
        <p:nvSpPr>
          <p:cNvPr id="4" name="Content Placeholder 3"/>
          <p:cNvSpPr>
            <a:spLocks noGrp="1"/>
          </p:cNvSpPr>
          <p:nvPr>
            <p:ph sz="half" idx="2"/>
          </p:nvPr>
        </p:nvSpPr>
        <p:spPr/>
        <p:txBody>
          <a:bodyPr>
            <a:normAutofit fontScale="92500" lnSpcReduction="20000"/>
          </a:bodyPr>
          <a:lstStyle/>
          <a:p>
            <a:r>
              <a:rPr lang="en-GB" dirty="0">
                <a:solidFill>
                  <a:prstClr val="black">
                    <a:lumMod val="65000"/>
                    <a:lumOff val="35000"/>
                  </a:prstClr>
                </a:solidFill>
              </a:rPr>
              <a:t>Friedrich Engels</a:t>
            </a:r>
          </a:p>
          <a:p>
            <a:r>
              <a:rPr lang="en-GB" dirty="0">
                <a:solidFill>
                  <a:prstClr val="black">
                    <a:lumMod val="65000"/>
                    <a:lumOff val="35000"/>
                  </a:prstClr>
                </a:solidFill>
              </a:rPr>
              <a:t>Claimed as Marx’s ‘</a:t>
            </a:r>
            <a:r>
              <a:rPr lang="en-GB" i="1" dirty="0">
                <a:solidFill>
                  <a:prstClr val="black">
                    <a:lumMod val="65000"/>
                    <a:lumOff val="35000"/>
                  </a:prstClr>
                </a:solidFill>
              </a:rPr>
              <a:t>alter ego</a:t>
            </a:r>
            <a:r>
              <a:rPr lang="en-GB" dirty="0">
                <a:solidFill>
                  <a:prstClr val="black">
                    <a:lumMod val="65000"/>
                    <a:lumOff val="35000"/>
                  </a:prstClr>
                </a:solidFill>
              </a:rPr>
              <a:t>’ by many</a:t>
            </a:r>
          </a:p>
          <a:p>
            <a:r>
              <a:rPr lang="en-GB" dirty="0">
                <a:solidFill>
                  <a:prstClr val="black">
                    <a:lumMod val="65000"/>
                    <a:lumOff val="35000"/>
                  </a:prstClr>
                </a:solidFill>
              </a:rPr>
              <a:t>Engels broke with Marx when he argued that 'historical evolution is an aspect of general (natural) evolution and basically subject to the same natural "laws“</a:t>
            </a:r>
          </a:p>
          <a:p>
            <a:endParaRPr lang="en-GB" dirty="0">
              <a:solidFill>
                <a:prstClr val="black">
                  <a:lumMod val="65000"/>
                  <a:lumOff val="35000"/>
                </a:prstClr>
              </a:solidFill>
            </a:endParaRPr>
          </a:p>
          <a:p>
            <a:r>
              <a:rPr lang="en-GB" dirty="0">
                <a:solidFill>
                  <a:prstClr val="black">
                    <a:lumMod val="65000"/>
                    <a:lumOff val="35000"/>
                  </a:prstClr>
                </a:solidFill>
                <a:hlinkClick r:id="rId2"/>
              </a:rPr>
              <a:t>http://pubs.socialistreviewindex.org.uk/isj65/rees.htm</a:t>
            </a:r>
            <a:r>
              <a:rPr lang="en-GB" dirty="0">
                <a:solidFill>
                  <a:prstClr val="black">
                    <a:lumMod val="65000"/>
                    <a:lumOff val="35000"/>
                  </a:prstClr>
                </a:solidFill>
              </a:rPr>
              <a:t> </a:t>
            </a:r>
          </a:p>
          <a:p>
            <a:endParaRPr lang="en-GB" dirty="0">
              <a:solidFill>
                <a:prstClr val="black">
                  <a:lumMod val="65000"/>
                  <a:lumOff val="35000"/>
                </a:prstClr>
              </a:solidFill>
            </a:endParaRPr>
          </a:p>
          <a:p>
            <a:pPr marL="0" indent="0" algn="r">
              <a:buNone/>
            </a:pPr>
            <a:r>
              <a:rPr lang="en-GB" dirty="0">
                <a:solidFill>
                  <a:prstClr val="black">
                    <a:lumMod val="65000"/>
                    <a:lumOff val="35000"/>
                  </a:prstClr>
                </a:solidFill>
              </a:rPr>
              <a:t>(Rees, 1994)</a:t>
            </a:r>
          </a:p>
          <a:p>
            <a:endParaRPr lang="en-GB" dirty="0"/>
          </a:p>
        </p:txBody>
      </p:sp>
    </p:spTree>
    <p:extLst>
      <p:ext uri="{BB962C8B-B14F-4D97-AF65-F5344CB8AC3E}">
        <p14:creationId xmlns:p14="http://schemas.microsoft.com/office/powerpoint/2010/main" val="7337683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Marx and Capitalism</a:t>
            </a:r>
          </a:p>
        </p:txBody>
      </p:sp>
      <p:sp>
        <p:nvSpPr>
          <p:cNvPr id="3" name="Content Placeholder 2"/>
          <p:cNvSpPr>
            <a:spLocks noGrp="1"/>
          </p:cNvSpPr>
          <p:nvPr>
            <p:ph idx="1"/>
          </p:nvPr>
        </p:nvSpPr>
        <p:spPr>
          <a:xfrm>
            <a:off x="1251678" y="1705971"/>
            <a:ext cx="10178322" cy="4173622"/>
          </a:xfrm>
        </p:spPr>
        <p:txBody>
          <a:bodyPr/>
          <a:lstStyle/>
          <a:p>
            <a:r>
              <a:rPr lang="en-GB" sz="2400" dirty="0"/>
              <a:t>History progresses forward</a:t>
            </a:r>
          </a:p>
          <a:p>
            <a:r>
              <a:rPr lang="en-GB" sz="2400" dirty="0"/>
              <a:t>Contradictions in each ‘System’ of production are revealed</a:t>
            </a:r>
          </a:p>
          <a:p>
            <a:r>
              <a:rPr lang="en-GB" sz="2400" dirty="0"/>
              <a:t>Capitalism as the ‘Penultimate’ stage of economic development</a:t>
            </a:r>
          </a:p>
          <a:p>
            <a:r>
              <a:rPr lang="en-GB" sz="2400" dirty="0"/>
              <a:t>Revolution resulting due to ‘Exploitation’ of workers leading to…</a:t>
            </a:r>
          </a:p>
          <a:p>
            <a:r>
              <a:rPr lang="en-GB" sz="2400" dirty="0"/>
              <a:t>Uniting to break free from ‘Oppression’ and…</a:t>
            </a:r>
          </a:p>
          <a:p>
            <a:r>
              <a:rPr lang="en-GB" sz="2400" dirty="0"/>
              <a:t>Replacing ‘Capitalism with ‘Socialism’</a:t>
            </a:r>
          </a:p>
          <a:p>
            <a:r>
              <a:rPr lang="en-GB" sz="2400" dirty="0"/>
              <a:t>Wealth would be earner before distribution to everyone based on their:</a:t>
            </a:r>
          </a:p>
          <a:p>
            <a:r>
              <a:rPr lang="en-GB" sz="2800" dirty="0"/>
              <a:t>‘Needs’ rather than ‘a principle of Equality’ </a:t>
            </a:r>
            <a:endParaRPr lang="en-GB" dirty="0"/>
          </a:p>
        </p:txBody>
      </p:sp>
    </p:spTree>
    <p:extLst>
      <p:ext uri="{BB962C8B-B14F-4D97-AF65-F5344CB8AC3E}">
        <p14:creationId xmlns:p14="http://schemas.microsoft.com/office/powerpoint/2010/main" val="16686388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Marxism &amp; Systems</a:t>
            </a:r>
          </a:p>
        </p:txBody>
      </p:sp>
      <p:sp>
        <p:nvSpPr>
          <p:cNvPr id="3" name="Content Placeholder 2"/>
          <p:cNvSpPr>
            <a:spLocks noGrp="1"/>
          </p:cNvSpPr>
          <p:nvPr>
            <p:ph idx="1"/>
          </p:nvPr>
        </p:nvSpPr>
        <p:spPr/>
        <p:txBody>
          <a:bodyPr/>
          <a:lstStyle/>
          <a:p>
            <a:r>
              <a:rPr lang="en-GB" dirty="0"/>
              <a:t>Claiming that:</a:t>
            </a:r>
          </a:p>
          <a:p>
            <a:r>
              <a:rPr lang="en-GB" dirty="0"/>
              <a:t>Economic systems drive society</a:t>
            </a:r>
          </a:p>
          <a:p>
            <a:r>
              <a:rPr lang="en-GB" dirty="0"/>
              <a:t>Determines its progress via…</a:t>
            </a:r>
          </a:p>
          <a:p>
            <a:pPr lvl="1"/>
            <a:r>
              <a:rPr lang="en-GB" dirty="0"/>
              <a:t>Moral and Religious principles</a:t>
            </a:r>
          </a:p>
          <a:p>
            <a:pPr lvl="1"/>
            <a:r>
              <a:rPr lang="en-GB" dirty="0"/>
              <a:t>Described as:</a:t>
            </a:r>
          </a:p>
          <a:p>
            <a:r>
              <a:rPr lang="en-GB" dirty="0"/>
              <a:t>An Ontology</a:t>
            </a:r>
          </a:p>
          <a:p>
            <a:pPr lvl="1"/>
            <a:r>
              <a:rPr lang="en-GB" dirty="0"/>
              <a:t>‘Superstructural’</a:t>
            </a:r>
          </a:p>
          <a:p>
            <a:pPr lvl="1"/>
            <a:r>
              <a:rPr lang="en-GB" dirty="0"/>
              <a:t>Reflecting economic relations NOT causing them</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5856777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Feminism</a:t>
            </a:r>
          </a:p>
        </p:txBody>
      </p:sp>
      <p:sp>
        <p:nvSpPr>
          <p:cNvPr id="3" name="Text Placeholder 2"/>
          <p:cNvSpPr>
            <a:spLocks noGrp="1"/>
          </p:cNvSpPr>
          <p:nvPr>
            <p:ph type="body" idx="1"/>
          </p:nvPr>
        </p:nvSpPr>
        <p:spPr/>
        <p:txBody>
          <a:bodyPr/>
          <a:lstStyle/>
          <a:p>
            <a:r>
              <a:rPr lang="en-GB" dirty="0"/>
              <a:t>A diverse set of views</a:t>
            </a:r>
          </a:p>
        </p:txBody>
      </p:sp>
    </p:spTree>
    <p:extLst>
      <p:ext uri="{BB962C8B-B14F-4D97-AF65-F5344CB8AC3E}">
        <p14:creationId xmlns:p14="http://schemas.microsoft.com/office/powerpoint/2010/main" val="26938024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Feminisms</a:t>
            </a:r>
          </a:p>
        </p:txBody>
      </p:sp>
      <p:sp>
        <p:nvSpPr>
          <p:cNvPr id="3" name="Content Placeholder 2"/>
          <p:cNvSpPr>
            <a:spLocks noGrp="1"/>
          </p:cNvSpPr>
          <p:nvPr>
            <p:ph idx="1"/>
          </p:nvPr>
        </p:nvSpPr>
        <p:spPr/>
        <p:txBody>
          <a:bodyPr/>
          <a:lstStyle/>
          <a:p>
            <a:r>
              <a:rPr lang="en-GB" dirty="0"/>
              <a:t>A diverse set of views</a:t>
            </a:r>
          </a:p>
          <a:p>
            <a:r>
              <a:rPr lang="en-GB" dirty="0"/>
              <a:t>Described as: Feminisms</a:t>
            </a:r>
          </a:p>
          <a:p>
            <a:r>
              <a:rPr lang="en-GB" dirty="0"/>
              <a:t>Sharing fundamental commitments</a:t>
            </a:r>
          </a:p>
          <a:p>
            <a:r>
              <a:rPr lang="en-GB" dirty="0"/>
              <a:t>Equality for Women</a:t>
            </a:r>
          </a:p>
          <a:p>
            <a:r>
              <a:rPr lang="en-GB" dirty="0"/>
              <a:t>Ending ‘Subordination’ to men</a:t>
            </a:r>
          </a:p>
          <a:p>
            <a:r>
              <a:rPr lang="en-GB" dirty="0"/>
              <a:t>Legal, Political and Social</a:t>
            </a:r>
          </a:p>
          <a:p>
            <a:r>
              <a:rPr lang="en-GB" dirty="0"/>
              <a:t>No specific economic theory</a:t>
            </a:r>
          </a:p>
          <a:p>
            <a:endParaRPr lang="en-GB" dirty="0"/>
          </a:p>
          <a:p>
            <a:endParaRPr lang="en-GB" dirty="0"/>
          </a:p>
        </p:txBody>
      </p:sp>
    </p:spTree>
    <p:extLst>
      <p:ext uri="{BB962C8B-B14F-4D97-AF65-F5344CB8AC3E}">
        <p14:creationId xmlns:p14="http://schemas.microsoft.com/office/powerpoint/2010/main" val="26626533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Feminist arguments </a:t>
            </a:r>
          </a:p>
        </p:txBody>
      </p:sp>
      <p:sp>
        <p:nvSpPr>
          <p:cNvPr id="3" name="Content Placeholder 2"/>
          <p:cNvSpPr>
            <a:spLocks noGrp="1"/>
          </p:cNvSpPr>
          <p:nvPr>
            <p:ph idx="1"/>
          </p:nvPr>
        </p:nvSpPr>
        <p:spPr/>
        <p:txBody>
          <a:bodyPr>
            <a:normAutofit lnSpcReduction="10000"/>
          </a:bodyPr>
          <a:lstStyle/>
          <a:p>
            <a:r>
              <a:rPr lang="en-GB" dirty="0"/>
              <a:t>Liberal feminists, Radical feminists, Socialist Feminists Argue that</a:t>
            </a:r>
          </a:p>
          <a:p>
            <a:r>
              <a:rPr lang="en-GB" dirty="0"/>
              <a:t>Patriarchy is:</a:t>
            </a:r>
          </a:p>
          <a:p>
            <a:pPr lvl="1"/>
            <a:r>
              <a:rPr lang="en-GB" dirty="0"/>
              <a:t>Trans-cultural</a:t>
            </a:r>
          </a:p>
          <a:p>
            <a:pPr lvl="1"/>
            <a:r>
              <a:rPr lang="en-GB" dirty="0"/>
              <a:t>Trans-Historical and…</a:t>
            </a:r>
          </a:p>
          <a:p>
            <a:r>
              <a:rPr lang="en-GB" dirty="0"/>
              <a:t>The Primary driver for exploitation</a:t>
            </a:r>
          </a:p>
          <a:p>
            <a:pPr lvl="1"/>
            <a:r>
              <a:rPr lang="en-GB" dirty="0"/>
              <a:t>Needing to be resolved before any change is possible</a:t>
            </a:r>
          </a:p>
          <a:p>
            <a:pPr lvl="1"/>
            <a:r>
              <a:rPr lang="en-GB" dirty="0"/>
              <a:t>A Social Movement and a System of Ideas</a:t>
            </a:r>
          </a:p>
          <a:p>
            <a:pPr lvl="1"/>
            <a:r>
              <a:rPr lang="en-GB" dirty="0"/>
              <a:t>Emergent of Theory and Practice – ‘Requiring women's critical reflections on their experiences’</a:t>
            </a:r>
          </a:p>
          <a:p>
            <a:pPr lvl="1"/>
            <a:r>
              <a:rPr lang="en-GB" dirty="0"/>
              <a:t>Equal Rights based in the ‘Liberal Tradition’</a:t>
            </a:r>
          </a:p>
        </p:txBody>
      </p:sp>
    </p:spTree>
    <p:extLst>
      <p:ext uri="{BB962C8B-B14F-4D97-AF65-F5344CB8AC3E}">
        <p14:creationId xmlns:p14="http://schemas.microsoft.com/office/powerpoint/2010/main" val="26513963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Feminist Political Theory - Intersectionality</a:t>
            </a:r>
          </a:p>
        </p:txBody>
      </p:sp>
      <p:sp>
        <p:nvSpPr>
          <p:cNvPr id="3" name="Content Placeholder 2"/>
          <p:cNvSpPr>
            <a:spLocks noGrp="1"/>
          </p:cNvSpPr>
          <p:nvPr>
            <p:ph idx="1"/>
          </p:nvPr>
        </p:nvSpPr>
        <p:spPr/>
        <p:txBody>
          <a:bodyPr/>
          <a:lstStyle/>
          <a:p>
            <a:r>
              <a:rPr lang="en-GB" dirty="0"/>
              <a:t>Individual identity or subjectivity is always constituted by:</a:t>
            </a:r>
          </a:p>
          <a:p>
            <a:r>
              <a:rPr lang="en-GB" dirty="0"/>
              <a:t>NOT one ‘Axis’ of identity – Gender but…</a:t>
            </a:r>
          </a:p>
          <a:p>
            <a:r>
              <a:rPr lang="en-GB" dirty="0"/>
              <a:t>Many mutual reinforcing Axis of Identity’</a:t>
            </a:r>
          </a:p>
          <a:p>
            <a:r>
              <a:rPr lang="en-GB" dirty="0"/>
              <a:t>Social Difference – Hierarchy </a:t>
            </a:r>
          </a:p>
          <a:p>
            <a:r>
              <a:rPr lang="en-GB" dirty="0"/>
              <a:t>Race – Class – Sexuality</a:t>
            </a:r>
          </a:p>
          <a:p>
            <a:r>
              <a:rPr lang="en-GB" dirty="0"/>
              <a:t>Claiming these must be considered if Gender within a Patriarchy is to be understood</a:t>
            </a:r>
          </a:p>
          <a:p>
            <a:r>
              <a:rPr lang="en-GB" sz="2800" dirty="0"/>
              <a:t>A Focus on the way Gender is strategically Deployed or Performed</a:t>
            </a:r>
          </a:p>
        </p:txBody>
      </p:sp>
      <p:sp>
        <p:nvSpPr>
          <p:cNvPr id="4" name="TextBox 3"/>
          <p:cNvSpPr txBox="1"/>
          <p:nvPr/>
        </p:nvSpPr>
        <p:spPr>
          <a:xfrm>
            <a:off x="7126941" y="5988424"/>
            <a:ext cx="4303059" cy="369332"/>
          </a:xfrm>
          <a:prstGeom prst="rect">
            <a:avLst/>
          </a:prstGeom>
          <a:noFill/>
        </p:spPr>
        <p:txBody>
          <a:bodyPr wrap="square" rtlCol="0">
            <a:spAutoFit/>
          </a:bodyPr>
          <a:lstStyle/>
          <a:p>
            <a:r>
              <a:rPr lang="en-GB" dirty="0"/>
              <a:t>(Smits, 2016; Nandy </a:t>
            </a:r>
            <a:r>
              <a:rPr lang="en-GB" i="1" dirty="0"/>
              <a:t>et al</a:t>
            </a:r>
            <a:r>
              <a:rPr lang="en-GB" dirty="0"/>
              <a:t>, 2016)  </a:t>
            </a:r>
          </a:p>
        </p:txBody>
      </p:sp>
    </p:spTree>
    <p:extLst>
      <p:ext uri="{BB962C8B-B14F-4D97-AF65-F5344CB8AC3E}">
        <p14:creationId xmlns:p14="http://schemas.microsoft.com/office/powerpoint/2010/main" val="15281228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Conservatism</a:t>
            </a:r>
          </a:p>
        </p:txBody>
      </p:sp>
      <p:sp>
        <p:nvSpPr>
          <p:cNvPr id="3" name="Text Placeholder 2"/>
          <p:cNvSpPr>
            <a:spLocks noGrp="1"/>
          </p:cNvSpPr>
          <p:nvPr>
            <p:ph type="body" idx="1"/>
          </p:nvPr>
        </p:nvSpPr>
        <p:spPr/>
        <p:txBody>
          <a:bodyPr/>
          <a:lstStyle/>
          <a:p>
            <a:r>
              <a:rPr lang="en-GB" dirty="0"/>
              <a:t>Demarcation from Other Frameworks?</a:t>
            </a:r>
          </a:p>
        </p:txBody>
      </p:sp>
    </p:spTree>
    <p:extLst>
      <p:ext uri="{BB962C8B-B14F-4D97-AF65-F5344CB8AC3E}">
        <p14:creationId xmlns:p14="http://schemas.microsoft.com/office/powerpoint/2010/main" val="17081438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Conservatism</a:t>
            </a:r>
          </a:p>
        </p:txBody>
      </p:sp>
      <p:sp>
        <p:nvSpPr>
          <p:cNvPr id="3" name="Content Placeholder 2"/>
          <p:cNvSpPr>
            <a:spLocks noGrp="1"/>
          </p:cNvSpPr>
          <p:nvPr>
            <p:ph idx="1"/>
          </p:nvPr>
        </p:nvSpPr>
        <p:spPr/>
        <p:txBody>
          <a:bodyPr>
            <a:normAutofit lnSpcReduction="10000"/>
          </a:bodyPr>
          <a:lstStyle/>
          <a:p>
            <a:r>
              <a:rPr lang="en-GB" dirty="0"/>
              <a:t>Not as easy to demarcate</a:t>
            </a:r>
          </a:p>
          <a:p>
            <a:r>
              <a:rPr lang="en-GB" dirty="0"/>
              <a:t>Similar to Liberalism in this respect</a:t>
            </a:r>
          </a:p>
          <a:p>
            <a:r>
              <a:rPr lang="en-GB" dirty="0"/>
              <a:t>Common usage distinct from the theoretical framework</a:t>
            </a:r>
          </a:p>
          <a:p>
            <a:r>
              <a:rPr lang="en-GB" dirty="0"/>
              <a:t>Many terms and beliefs could be described as ‘Libertarian’ (in the classical sense) i.e.</a:t>
            </a:r>
          </a:p>
          <a:p>
            <a:pPr lvl="1"/>
            <a:r>
              <a:rPr lang="en-GB" dirty="0"/>
              <a:t>Respect for property</a:t>
            </a:r>
          </a:p>
          <a:p>
            <a:pPr lvl="1"/>
            <a:r>
              <a:rPr lang="en-GB" dirty="0"/>
              <a:t>Respect for individuals</a:t>
            </a:r>
          </a:p>
          <a:p>
            <a:pPr lvl="1"/>
            <a:r>
              <a:rPr lang="en-GB" dirty="0"/>
              <a:t>A limited state</a:t>
            </a:r>
          </a:p>
          <a:p>
            <a:pPr lvl="1"/>
            <a:r>
              <a:rPr lang="en-GB" dirty="0"/>
              <a:t>Less Government regulation</a:t>
            </a:r>
          </a:p>
          <a:p>
            <a:pPr lvl="1"/>
            <a:r>
              <a:rPr lang="en-GB" dirty="0"/>
              <a:t>BUT support for regulation that supports – private and social conduct</a:t>
            </a:r>
          </a:p>
          <a:p>
            <a:endParaRPr lang="en-GB" dirty="0"/>
          </a:p>
          <a:p>
            <a:endParaRPr lang="en-GB" dirty="0"/>
          </a:p>
        </p:txBody>
      </p:sp>
      <p:sp>
        <p:nvSpPr>
          <p:cNvPr id="4" name="TextBox 3"/>
          <p:cNvSpPr txBox="1"/>
          <p:nvPr/>
        </p:nvSpPr>
        <p:spPr>
          <a:xfrm>
            <a:off x="8059271" y="6302188"/>
            <a:ext cx="3370729" cy="369332"/>
          </a:xfrm>
          <a:prstGeom prst="rect">
            <a:avLst/>
          </a:prstGeom>
          <a:noFill/>
        </p:spPr>
        <p:txBody>
          <a:bodyPr wrap="square" rtlCol="0">
            <a:spAutoFit/>
          </a:bodyPr>
          <a:lstStyle/>
          <a:p>
            <a:r>
              <a:rPr lang="en-GB" dirty="0"/>
              <a:t>(Smits, 2016; McCormick,2016)</a:t>
            </a:r>
          </a:p>
        </p:txBody>
      </p:sp>
    </p:spTree>
    <p:extLst>
      <p:ext uri="{BB962C8B-B14F-4D97-AF65-F5344CB8AC3E}">
        <p14:creationId xmlns:p14="http://schemas.microsoft.com/office/powerpoint/2010/main" val="41635589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Positioning</a:t>
            </a:r>
          </a:p>
        </p:txBody>
      </p:sp>
      <p:sp>
        <p:nvSpPr>
          <p:cNvPr id="3" name="Content Placeholder 2"/>
          <p:cNvSpPr>
            <a:spLocks noGrp="1"/>
          </p:cNvSpPr>
          <p:nvPr>
            <p:ph idx="1"/>
          </p:nvPr>
        </p:nvSpPr>
        <p:spPr>
          <a:xfrm>
            <a:off x="1251678" y="1874517"/>
            <a:ext cx="10178322" cy="4005075"/>
          </a:xfrm>
        </p:spPr>
        <p:txBody>
          <a:bodyPr>
            <a:normAutofit/>
          </a:bodyPr>
          <a:lstStyle/>
          <a:p>
            <a:pPr marL="0" indent="0" algn="ctr">
              <a:buNone/>
            </a:pPr>
            <a:r>
              <a:rPr lang="en-GB" sz="2800" dirty="0"/>
              <a:t>Views oppose regulation of the economy…but</a:t>
            </a:r>
          </a:p>
          <a:p>
            <a:pPr marL="0" indent="0" algn="ctr">
              <a:buNone/>
            </a:pPr>
            <a:endParaRPr lang="en-GB" sz="2800" dirty="0"/>
          </a:p>
          <a:p>
            <a:pPr marL="0" indent="0" algn="ctr">
              <a:buNone/>
            </a:pPr>
            <a:r>
              <a:rPr lang="en-GB" sz="2800" dirty="0"/>
              <a:t>Support regulation of Private Behaviour and Moral Views</a:t>
            </a:r>
          </a:p>
          <a:p>
            <a:endParaRPr lang="en-GB" dirty="0"/>
          </a:p>
          <a:p>
            <a:endParaRPr lang="en-GB" dirty="0"/>
          </a:p>
          <a:p>
            <a:endParaRPr lang="en-GB" dirty="0"/>
          </a:p>
          <a:p>
            <a:endParaRPr lang="en-GB" dirty="0"/>
          </a:p>
          <a:p>
            <a:pPr marL="0" indent="0" algn="r">
              <a:buNone/>
            </a:pPr>
            <a:r>
              <a:rPr lang="en-GB" dirty="0"/>
              <a:t>(Hinton, 2015)</a:t>
            </a:r>
          </a:p>
        </p:txBody>
      </p:sp>
    </p:spTree>
    <p:extLst>
      <p:ext uri="{BB962C8B-B14F-4D97-AF65-F5344CB8AC3E}">
        <p14:creationId xmlns:p14="http://schemas.microsoft.com/office/powerpoint/2010/main" val="35848993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Theoretical Framework</a:t>
            </a:r>
          </a:p>
        </p:txBody>
      </p:sp>
      <p:sp>
        <p:nvSpPr>
          <p:cNvPr id="3" name="Content Placeholder 2"/>
          <p:cNvSpPr>
            <a:spLocks noGrp="1"/>
          </p:cNvSpPr>
          <p:nvPr>
            <p:ph idx="1"/>
          </p:nvPr>
        </p:nvSpPr>
        <p:spPr/>
        <p:txBody>
          <a:bodyPr>
            <a:normAutofit lnSpcReduction="10000"/>
          </a:bodyPr>
          <a:lstStyle/>
          <a:p>
            <a:r>
              <a:rPr lang="en-GB" dirty="0"/>
              <a:t>Developed in response to Radical and Revolutionary movements</a:t>
            </a:r>
          </a:p>
          <a:p>
            <a:r>
              <a:rPr lang="en-GB" dirty="0"/>
              <a:t>During the 18</a:t>
            </a:r>
            <a:r>
              <a:rPr lang="en-GB" baseline="30000" dirty="0"/>
              <a:t>th</a:t>
            </a:r>
            <a:r>
              <a:rPr lang="en-GB" dirty="0"/>
              <a:t> Century</a:t>
            </a:r>
          </a:p>
          <a:p>
            <a:r>
              <a:rPr lang="en-GB" dirty="0"/>
              <a:t>French Revolution </a:t>
            </a:r>
            <a:r>
              <a:rPr lang="en-GB" dirty="0">
                <a:solidFill>
                  <a:srgbClr val="FF0000"/>
                </a:solidFill>
              </a:rPr>
              <a:t>(suggested reading A Very Short Introduction to The Enlightenment)</a:t>
            </a:r>
          </a:p>
          <a:p>
            <a:r>
              <a:rPr lang="en-GB" dirty="0"/>
              <a:t>Conservatives resisted the demands for wholesale change from ‘Abstract Ideas’ i.e.</a:t>
            </a:r>
          </a:p>
          <a:p>
            <a:pPr lvl="1"/>
            <a:r>
              <a:rPr lang="en-GB" dirty="0"/>
              <a:t>Social institutions</a:t>
            </a:r>
          </a:p>
          <a:p>
            <a:pPr lvl="1"/>
            <a:r>
              <a:rPr lang="en-GB" dirty="0"/>
              <a:t>Fundamental ideas/ideologies</a:t>
            </a:r>
          </a:p>
          <a:p>
            <a:pPr lvl="1"/>
            <a:r>
              <a:rPr lang="en-GB" dirty="0"/>
              <a:t>Traditional values and beliefs</a:t>
            </a:r>
          </a:p>
          <a:p>
            <a:pPr lvl="1"/>
            <a:endParaRPr lang="en-GB" dirty="0"/>
          </a:p>
          <a:p>
            <a:pPr marL="457200" lvl="1" indent="0" algn="r">
              <a:buNone/>
            </a:pPr>
            <a:r>
              <a:rPr lang="en-GB" dirty="0"/>
              <a:t>(Morphet, 2014; Schofield &amp; Griffith, 2016)</a:t>
            </a:r>
          </a:p>
          <a:p>
            <a:endParaRPr lang="en-GB" dirty="0"/>
          </a:p>
        </p:txBody>
      </p:sp>
    </p:spTree>
    <p:extLst>
      <p:ext uri="{BB962C8B-B14F-4D97-AF65-F5344CB8AC3E}">
        <p14:creationId xmlns:p14="http://schemas.microsoft.com/office/powerpoint/2010/main" val="1592308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Conservative Argument</a:t>
            </a:r>
          </a:p>
        </p:txBody>
      </p:sp>
      <p:sp>
        <p:nvSpPr>
          <p:cNvPr id="3" name="Content Placeholder 2"/>
          <p:cNvSpPr>
            <a:spLocks noGrp="1"/>
          </p:cNvSpPr>
          <p:nvPr>
            <p:ph idx="1"/>
          </p:nvPr>
        </p:nvSpPr>
        <p:spPr/>
        <p:txBody>
          <a:bodyPr>
            <a:normAutofit lnSpcReduction="10000"/>
          </a:bodyPr>
          <a:lstStyle/>
          <a:p>
            <a:r>
              <a:rPr lang="en-GB" dirty="0"/>
              <a:t>Established Institutions deserve respect</a:t>
            </a:r>
          </a:p>
          <a:p>
            <a:r>
              <a:rPr lang="en-GB" dirty="0"/>
              <a:t>Protection</a:t>
            </a:r>
          </a:p>
          <a:p>
            <a:r>
              <a:rPr lang="en-GB" dirty="0"/>
              <a:t>The Role they play/had played/currently play</a:t>
            </a:r>
          </a:p>
          <a:p>
            <a:r>
              <a:rPr lang="en-GB" dirty="0"/>
              <a:t>Meeting Human Needs</a:t>
            </a:r>
          </a:p>
          <a:p>
            <a:r>
              <a:rPr lang="en-GB" dirty="0"/>
              <a:t>Called to reject ‘Utopian Ideas’</a:t>
            </a:r>
          </a:p>
          <a:p>
            <a:r>
              <a:rPr lang="en-GB" dirty="0"/>
              <a:t>Link this to resistance to social change</a:t>
            </a:r>
          </a:p>
          <a:p>
            <a:pPr lvl="1"/>
            <a:r>
              <a:rPr lang="en-GB" dirty="0"/>
              <a:t>Gay Marriages</a:t>
            </a:r>
          </a:p>
          <a:p>
            <a:pPr lvl="1"/>
            <a:endParaRPr lang="en-GB" dirty="0"/>
          </a:p>
          <a:p>
            <a:pPr marL="457200" lvl="1" indent="0" algn="r">
              <a:buNone/>
            </a:pPr>
            <a:r>
              <a:rPr lang="en-GB" dirty="0"/>
              <a:t>(Smits, 2016)</a:t>
            </a:r>
          </a:p>
        </p:txBody>
      </p:sp>
    </p:spTree>
    <p:extLst>
      <p:ext uri="{BB962C8B-B14F-4D97-AF65-F5344CB8AC3E}">
        <p14:creationId xmlns:p14="http://schemas.microsoft.com/office/powerpoint/2010/main" val="22064638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Secular Thinking</a:t>
            </a:r>
          </a:p>
        </p:txBody>
      </p:sp>
      <p:sp>
        <p:nvSpPr>
          <p:cNvPr id="3" name="Content Placeholder 2"/>
          <p:cNvSpPr>
            <a:spLocks noGrp="1"/>
          </p:cNvSpPr>
          <p:nvPr>
            <p:ph idx="1"/>
          </p:nvPr>
        </p:nvSpPr>
        <p:spPr>
          <a:xfrm>
            <a:off x="1251678" y="1470213"/>
            <a:ext cx="10178322" cy="4409380"/>
          </a:xfrm>
        </p:spPr>
        <p:txBody>
          <a:bodyPr/>
          <a:lstStyle/>
          <a:p>
            <a:r>
              <a:rPr lang="en-GB" dirty="0"/>
              <a:t>But retains elements of Religious beliefs</a:t>
            </a:r>
          </a:p>
          <a:p>
            <a:r>
              <a:rPr lang="en-GB" dirty="0"/>
              <a:t>Mostly Christian value based</a:t>
            </a:r>
          </a:p>
          <a:p>
            <a:r>
              <a:rPr lang="en-GB" dirty="0"/>
              <a:t>Christian Conservatives</a:t>
            </a:r>
          </a:p>
          <a:p>
            <a:r>
              <a:rPr lang="en-GB" dirty="0"/>
              <a:t>Philosophical debates over social nd oral issues</a:t>
            </a:r>
          </a:p>
          <a:p>
            <a:r>
              <a:rPr lang="en-GB" dirty="0"/>
              <a:t>Natural Law</a:t>
            </a:r>
          </a:p>
          <a:p>
            <a:r>
              <a:rPr lang="en-GB" dirty="0"/>
              <a:t>A ‘Natural Order of Things’ i.e. ‘Gods Law’</a:t>
            </a:r>
          </a:p>
          <a:p>
            <a:r>
              <a:rPr lang="en-GB" dirty="0"/>
              <a:t>Human conscience</a:t>
            </a:r>
          </a:p>
          <a:p>
            <a:r>
              <a:rPr lang="en-GB" dirty="0"/>
              <a:t>Social conservatism combined with liberalism i.e. New Right Politics</a:t>
            </a:r>
          </a:p>
          <a:p>
            <a:endParaRPr lang="en-GB" dirty="0"/>
          </a:p>
          <a:p>
            <a:pPr marL="0" indent="0" algn="r">
              <a:buNone/>
            </a:pPr>
            <a:r>
              <a:rPr lang="en-GB" dirty="0"/>
              <a:t>(Smits, 2016)</a:t>
            </a:r>
          </a:p>
          <a:p>
            <a:endParaRPr lang="en-GB" dirty="0"/>
          </a:p>
          <a:p>
            <a:endParaRPr lang="en-GB" dirty="0"/>
          </a:p>
          <a:p>
            <a:endParaRPr lang="en-GB" dirty="0"/>
          </a:p>
        </p:txBody>
      </p:sp>
    </p:spTree>
    <p:extLst>
      <p:ext uri="{BB962C8B-B14F-4D97-AF65-F5344CB8AC3E}">
        <p14:creationId xmlns:p14="http://schemas.microsoft.com/office/powerpoint/2010/main" val="353213387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Nationalism</a:t>
            </a:r>
          </a:p>
        </p:txBody>
      </p:sp>
      <p:sp>
        <p:nvSpPr>
          <p:cNvPr id="3" name="Text Placeholder 2"/>
          <p:cNvSpPr>
            <a:spLocks noGrp="1"/>
          </p:cNvSpPr>
          <p:nvPr>
            <p:ph type="body" idx="1"/>
          </p:nvPr>
        </p:nvSpPr>
        <p:spPr/>
        <p:txBody>
          <a:bodyPr/>
          <a:lstStyle/>
          <a:p>
            <a:r>
              <a:rPr lang="en-GB" dirty="0"/>
              <a:t>Theoretical Framework </a:t>
            </a:r>
          </a:p>
        </p:txBody>
      </p:sp>
    </p:spTree>
    <p:extLst>
      <p:ext uri="{BB962C8B-B14F-4D97-AF65-F5344CB8AC3E}">
        <p14:creationId xmlns:p14="http://schemas.microsoft.com/office/powerpoint/2010/main" val="9064722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Nationalism</a:t>
            </a:r>
          </a:p>
        </p:txBody>
      </p:sp>
      <p:sp>
        <p:nvSpPr>
          <p:cNvPr id="3" name="Content Placeholder 2"/>
          <p:cNvSpPr>
            <a:spLocks noGrp="1"/>
          </p:cNvSpPr>
          <p:nvPr>
            <p:ph idx="1"/>
          </p:nvPr>
        </p:nvSpPr>
        <p:spPr/>
        <p:txBody>
          <a:bodyPr>
            <a:normAutofit lnSpcReduction="10000"/>
          </a:bodyPr>
          <a:lstStyle/>
          <a:p>
            <a:r>
              <a:rPr lang="en-GB" dirty="0"/>
              <a:t>A modern set of ideas</a:t>
            </a:r>
          </a:p>
          <a:p>
            <a:r>
              <a:rPr lang="en-GB" dirty="0"/>
              <a:t>A Theoretical Framework</a:t>
            </a:r>
          </a:p>
          <a:p>
            <a:r>
              <a:rPr lang="en-GB" dirty="0"/>
              <a:t>An ideology of social movement</a:t>
            </a:r>
          </a:p>
          <a:p>
            <a:r>
              <a:rPr lang="en-GB" dirty="0"/>
              <a:t>Unlike other paradigms</a:t>
            </a:r>
          </a:p>
          <a:p>
            <a:r>
              <a:rPr lang="en-GB" dirty="0"/>
              <a:t>Nationalists can be</a:t>
            </a:r>
          </a:p>
          <a:p>
            <a:pPr lvl="1"/>
            <a:r>
              <a:rPr lang="en-GB" dirty="0"/>
              <a:t>Liberal, Socialist, conservatives, feminists </a:t>
            </a:r>
          </a:p>
          <a:p>
            <a:pPr lvl="1"/>
            <a:r>
              <a:rPr lang="en-GB" dirty="0"/>
              <a:t>or any combination</a:t>
            </a:r>
          </a:p>
          <a:p>
            <a:pPr lvl="1"/>
            <a:endParaRPr lang="en-GB" dirty="0"/>
          </a:p>
          <a:p>
            <a:pPr marL="457200" lvl="1" indent="0" algn="r">
              <a:buNone/>
            </a:pPr>
            <a:r>
              <a:rPr lang="en-GB" dirty="0"/>
              <a:t>(Schofield &amp; Griffith, 2016)</a:t>
            </a:r>
          </a:p>
        </p:txBody>
      </p:sp>
    </p:spTree>
    <p:extLst>
      <p:ext uri="{BB962C8B-B14F-4D97-AF65-F5344CB8AC3E}">
        <p14:creationId xmlns:p14="http://schemas.microsoft.com/office/powerpoint/2010/main" val="171645964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An Alternative Ontology</a:t>
            </a:r>
          </a:p>
        </p:txBody>
      </p:sp>
      <p:sp>
        <p:nvSpPr>
          <p:cNvPr id="3" name="Content Placeholder 2"/>
          <p:cNvSpPr>
            <a:spLocks noGrp="1"/>
          </p:cNvSpPr>
          <p:nvPr>
            <p:ph idx="1"/>
          </p:nvPr>
        </p:nvSpPr>
        <p:spPr>
          <a:xfrm>
            <a:off x="1251678" y="2339789"/>
            <a:ext cx="10178322" cy="3593591"/>
          </a:xfrm>
        </p:spPr>
        <p:txBody>
          <a:bodyPr>
            <a:normAutofit lnSpcReduction="10000"/>
          </a:bodyPr>
          <a:lstStyle/>
          <a:p>
            <a:r>
              <a:rPr lang="en-GB" dirty="0"/>
              <a:t>Or The Person</a:t>
            </a:r>
          </a:p>
          <a:p>
            <a:r>
              <a:rPr lang="en-GB" dirty="0"/>
              <a:t>A set of Related Normative principles/commitments</a:t>
            </a:r>
          </a:p>
          <a:p>
            <a:r>
              <a:rPr lang="en-GB" dirty="0"/>
              <a:t>Nationalism assumes:</a:t>
            </a:r>
          </a:p>
          <a:p>
            <a:pPr lvl="1"/>
            <a:r>
              <a:rPr lang="en-GB" dirty="0"/>
              <a:t>We are ‘fundamentally defined by our membership of a nation’</a:t>
            </a:r>
          </a:p>
          <a:p>
            <a:pPr lvl="1"/>
            <a:r>
              <a:rPr lang="en-GB" dirty="0"/>
              <a:t>It Binds us together</a:t>
            </a:r>
          </a:p>
          <a:p>
            <a:pPr lvl="1"/>
            <a:r>
              <a:rPr lang="en-GB" dirty="0"/>
              <a:t>A set of ties of sentiment and mutual obligation</a:t>
            </a:r>
          </a:p>
          <a:p>
            <a:pPr lvl="1"/>
            <a:r>
              <a:rPr lang="en-GB" dirty="0"/>
              <a:t>Asserting that we have only ‘Limited obligation’ outside of our boundaries</a:t>
            </a:r>
          </a:p>
          <a:p>
            <a:pPr lvl="1"/>
            <a:r>
              <a:rPr lang="en-GB" dirty="0"/>
              <a:t>Redistribution of resources, go to war, or protect others (if their government fails to do so)</a:t>
            </a:r>
          </a:p>
          <a:p>
            <a:pPr marL="0" indent="0" algn="r">
              <a:buNone/>
            </a:pPr>
            <a:r>
              <a:rPr lang="en-GB" dirty="0"/>
              <a:t>(Smits, 2016; Morphet, 2014; Nandy </a:t>
            </a:r>
            <a:r>
              <a:rPr lang="en-GB" i="1" dirty="0"/>
              <a:t>et al</a:t>
            </a:r>
            <a:r>
              <a:rPr lang="en-GB" dirty="0"/>
              <a:t>, 2016)</a:t>
            </a:r>
          </a:p>
        </p:txBody>
      </p:sp>
    </p:spTree>
    <p:extLst>
      <p:ext uri="{BB962C8B-B14F-4D97-AF65-F5344CB8AC3E}">
        <p14:creationId xmlns:p14="http://schemas.microsoft.com/office/powerpoint/2010/main" val="191139968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6600" dirty="0"/>
              <a:t>Cosmopolitanism</a:t>
            </a:r>
            <a:r>
              <a:rPr lang="en-GB" dirty="0"/>
              <a:t> </a:t>
            </a:r>
          </a:p>
        </p:txBody>
      </p:sp>
      <p:sp>
        <p:nvSpPr>
          <p:cNvPr id="3" name="Text Placeholder 2"/>
          <p:cNvSpPr>
            <a:spLocks noGrp="1"/>
          </p:cNvSpPr>
          <p:nvPr>
            <p:ph type="body" idx="1"/>
          </p:nvPr>
        </p:nvSpPr>
        <p:spPr/>
        <p:txBody>
          <a:bodyPr/>
          <a:lstStyle/>
          <a:p>
            <a:r>
              <a:rPr lang="en-GB" dirty="0"/>
              <a:t>A Contrast with Nationalism </a:t>
            </a:r>
          </a:p>
        </p:txBody>
      </p:sp>
    </p:spTree>
    <p:extLst>
      <p:ext uri="{BB962C8B-B14F-4D97-AF65-F5344CB8AC3E}">
        <p14:creationId xmlns:p14="http://schemas.microsoft.com/office/powerpoint/2010/main" val="5043956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Principles</a:t>
            </a:r>
          </a:p>
        </p:txBody>
      </p:sp>
      <p:sp>
        <p:nvSpPr>
          <p:cNvPr id="3" name="Content Placeholder 2"/>
          <p:cNvSpPr>
            <a:spLocks noGrp="1"/>
          </p:cNvSpPr>
          <p:nvPr>
            <p:ph idx="1"/>
          </p:nvPr>
        </p:nvSpPr>
        <p:spPr>
          <a:xfrm>
            <a:off x="1251678" y="2357719"/>
            <a:ext cx="10178322" cy="3593591"/>
          </a:xfrm>
        </p:spPr>
        <p:txBody>
          <a:bodyPr/>
          <a:lstStyle/>
          <a:p>
            <a:r>
              <a:rPr lang="en-GB" dirty="0"/>
              <a:t>All Human Beings belong to a:</a:t>
            </a:r>
          </a:p>
          <a:p>
            <a:pPr lvl="1"/>
            <a:r>
              <a:rPr lang="en-GB" dirty="0"/>
              <a:t>Universal Community</a:t>
            </a:r>
          </a:p>
          <a:p>
            <a:pPr lvl="1"/>
            <a:r>
              <a:rPr lang="en-GB" dirty="0"/>
              <a:t>Common Humanity with…</a:t>
            </a:r>
          </a:p>
          <a:p>
            <a:pPr lvl="1"/>
            <a:r>
              <a:rPr lang="en-GB" dirty="0"/>
              <a:t>Equal Moral status</a:t>
            </a:r>
          </a:p>
          <a:p>
            <a:pPr lvl="1"/>
            <a:r>
              <a:rPr lang="en-GB" dirty="0"/>
              <a:t>Giving </a:t>
            </a:r>
            <a:r>
              <a:rPr lang="en-GB" sz="2400" dirty="0"/>
              <a:t>full weight </a:t>
            </a:r>
            <a:r>
              <a:rPr lang="en-GB" dirty="0"/>
              <a:t>to the needs of others outside of our </a:t>
            </a:r>
          </a:p>
          <a:p>
            <a:pPr lvl="2"/>
            <a:r>
              <a:rPr lang="en-GB" dirty="0"/>
              <a:t>National Communities</a:t>
            </a:r>
          </a:p>
          <a:p>
            <a:pPr lvl="2"/>
            <a:r>
              <a:rPr lang="en-GB" dirty="0"/>
              <a:t>Based on:</a:t>
            </a:r>
          </a:p>
          <a:p>
            <a:pPr lvl="2"/>
            <a:r>
              <a:rPr lang="en-GB" dirty="0"/>
              <a:t>Ancient Greek/Roman teachings, Stoic philosophers,  (3</a:t>
            </a:r>
            <a:r>
              <a:rPr lang="en-GB" baseline="30000" dirty="0"/>
              <a:t>rd</a:t>
            </a:r>
            <a:r>
              <a:rPr lang="en-GB" dirty="0"/>
              <a:t> Century B.C.)</a:t>
            </a:r>
          </a:p>
          <a:p>
            <a:pPr marL="914400" lvl="2" indent="0" algn="r">
              <a:buNone/>
            </a:pPr>
            <a:r>
              <a:rPr lang="en-GB" dirty="0"/>
              <a:t>(Schofield &amp; Griffith, 2016) </a:t>
            </a:r>
          </a:p>
        </p:txBody>
      </p:sp>
    </p:spTree>
    <p:extLst>
      <p:ext uri="{BB962C8B-B14F-4D97-AF65-F5344CB8AC3E}">
        <p14:creationId xmlns:p14="http://schemas.microsoft.com/office/powerpoint/2010/main" val="20294251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Early Christian Roots</a:t>
            </a:r>
          </a:p>
        </p:txBody>
      </p:sp>
      <p:sp>
        <p:nvSpPr>
          <p:cNvPr id="3" name="Content Placeholder 2"/>
          <p:cNvSpPr>
            <a:spLocks noGrp="1"/>
          </p:cNvSpPr>
          <p:nvPr>
            <p:ph idx="1"/>
          </p:nvPr>
        </p:nvSpPr>
        <p:spPr>
          <a:xfrm>
            <a:off x="1242713" y="2286001"/>
            <a:ext cx="10178322" cy="3593591"/>
          </a:xfrm>
        </p:spPr>
        <p:txBody>
          <a:bodyPr>
            <a:normAutofit lnSpcReduction="10000"/>
          </a:bodyPr>
          <a:lstStyle/>
          <a:p>
            <a:r>
              <a:rPr lang="en-GB" dirty="0"/>
              <a:t>Modern variation:</a:t>
            </a:r>
          </a:p>
          <a:p>
            <a:pPr lvl="1"/>
            <a:r>
              <a:rPr lang="en-GB" dirty="0"/>
              <a:t>Associated with Universal Human Rights</a:t>
            </a:r>
          </a:p>
          <a:p>
            <a:pPr lvl="1"/>
            <a:r>
              <a:rPr lang="en-GB" dirty="0"/>
              <a:t>Challenging Nationalism</a:t>
            </a:r>
          </a:p>
          <a:p>
            <a:pPr lvl="1"/>
            <a:r>
              <a:rPr lang="en-GB" dirty="0"/>
              <a:t>Cosmopolitans argue that:</a:t>
            </a:r>
          </a:p>
          <a:p>
            <a:pPr lvl="2"/>
            <a:r>
              <a:rPr lang="en-GB" dirty="0"/>
              <a:t>Wealthy Countries should redistribute (Revisit - MUD/RED/ and ?)</a:t>
            </a:r>
          </a:p>
          <a:p>
            <a:pPr lvl="2"/>
            <a:r>
              <a:rPr lang="en-GB" dirty="0"/>
              <a:t>Met the needs of Poorer nations</a:t>
            </a:r>
          </a:p>
          <a:p>
            <a:pPr lvl="2"/>
            <a:r>
              <a:rPr lang="en-GB" dirty="0"/>
              <a:t>Prevent Human Rights violations </a:t>
            </a:r>
          </a:p>
          <a:p>
            <a:pPr lvl="2"/>
            <a:r>
              <a:rPr lang="en-GB" dirty="0"/>
              <a:t>It does NOT imply any economic or political arrangements within states</a:t>
            </a:r>
          </a:p>
          <a:p>
            <a:pPr lvl="2"/>
            <a:r>
              <a:rPr lang="en-GB" dirty="0"/>
              <a:t>(Liberalism/Marxism etc…)</a:t>
            </a:r>
          </a:p>
          <a:p>
            <a:pPr marL="914400" lvl="2" indent="0" algn="r">
              <a:buNone/>
            </a:pPr>
            <a:r>
              <a:rPr lang="en-GB" dirty="0"/>
              <a:t>(Schofield &amp; Griffith, 2016; Nandy </a:t>
            </a:r>
            <a:r>
              <a:rPr lang="en-GB" i="1" dirty="0"/>
              <a:t>et al</a:t>
            </a:r>
            <a:r>
              <a:rPr lang="en-GB" dirty="0"/>
              <a:t>,  2016)</a:t>
            </a:r>
          </a:p>
          <a:p>
            <a:pPr lvl="2"/>
            <a:endParaRPr lang="en-GB" dirty="0"/>
          </a:p>
        </p:txBody>
      </p:sp>
    </p:spTree>
    <p:extLst>
      <p:ext uri="{BB962C8B-B14F-4D97-AF65-F5344CB8AC3E}">
        <p14:creationId xmlns:p14="http://schemas.microsoft.com/office/powerpoint/2010/main" val="5595280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Modern Associations</a:t>
            </a:r>
          </a:p>
        </p:txBody>
      </p:sp>
      <p:sp>
        <p:nvSpPr>
          <p:cNvPr id="3" name="Content Placeholder 2"/>
          <p:cNvSpPr>
            <a:spLocks noGrp="1"/>
          </p:cNvSpPr>
          <p:nvPr>
            <p:ph idx="1"/>
          </p:nvPr>
        </p:nvSpPr>
        <p:spPr/>
        <p:txBody>
          <a:bodyPr/>
          <a:lstStyle/>
          <a:p>
            <a:r>
              <a:rPr lang="en-GB" dirty="0"/>
              <a:t>Closely linked to Liberal values and ontology</a:t>
            </a:r>
          </a:p>
          <a:p>
            <a:r>
              <a:rPr lang="en-GB" dirty="0"/>
              <a:t>Why?</a:t>
            </a:r>
          </a:p>
          <a:p>
            <a:pPr marL="0" indent="0" algn="ctr">
              <a:buNone/>
            </a:pPr>
            <a:r>
              <a:rPr lang="en-GB" dirty="0"/>
              <a:t>‘</a:t>
            </a:r>
            <a:r>
              <a:rPr lang="en-GB" sz="3200" dirty="0"/>
              <a:t>A Liberal belief in the equal Moral status of all individuals’</a:t>
            </a:r>
          </a:p>
          <a:p>
            <a:pPr marL="0" indent="0" algn="ctr">
              <a:buNone/>
            </a:pPr>
            <a:endParaRPr lang="en-GB" sz="3200" dirty="0"/>
          </a:p>
          <a:p>
            <a:pPr marL="0" indent="0" algn="ctr">
              <a:buNone/>
            </a:pPr>
            <a:endParaRPr lang="en-GB" sz="3200" dirty="0"/>
          </a:p>
          <a:p>
            <a:pPr marL="0" indent="0" algn="r">
              <a:buNone/>
            </a:pPr>
            <a:r>
              <a:rPr lang="en-GB" sz="2400" dirty="0"/>
              <a:t>(Smits, 2016)</a:t>
            </a:r>
            <a:endParaRPr lang="en-GB" dirty="0"/>
          </a:p>
        </p:txBody>
      </p:sp>
    </p:spTree>
    <p:extLst>
      <p:ext uri="{BB962C8B-B14F-4D97-AF65-F5344CB8AC3E}">
        <p14:creationId xmlns:p14="http://schemas.microsoft.com/office/powerpoint/2010/main" val="323219111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Modern Associations</a:t>
            </a:r>
          </a:p>
        </p:txBody>
      </p:sp>
      <p:sp>
        <p:nvSpPr>
          <p:cNvPr id="3" name="Content Placeholder 2"/>
          <p:cNvSpPr>
            <a:spLocks noGrp="1"/>
          </p:cNvSpPr>
          <p:nvPr>
            <p:ph idx="1"/>
          </p:nvPr>
        </p:nvSpPr>
        <p:spPr/>
        <p:txBody>
          <a:bodyPr/>
          <a:lstStyle/>
          <a:p>
            <a:r>
              <a:rPr lang="en-GB" dirty="0"/>
              <a:t>Closely linked to Liberal values and ontology</a:t>
            </a:r>
          </a:p>
          <a:p>
            <a:r>
              <a:rPr lang="en-GB" dirty="0"/>
              <a:t>Why?</a:t>
            </a:r>
          </a:p>
        </p:txBody>
      </p:sp>
    </p:spTree>
    <p:extLst>
      <p:ext uri="{BB962C8B-B14F-4D97-AF65-F5344CB8AC3E}">
        <p14:creationId xmlns:p14="http://schemas.microsoft.com/office/powerpoint/2010/main" val="317546249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000" dirty="0"/>
              <a:t>Utilitarianism</a:t>
            </a:r>
          </a:p>
        </p:txBody>
      </p:sp>
      <p:sp>
        <p:nvSpPr>
          <p:cNvPr id="3" name="Text Placeholder 2"/>
          <p:cNvSpPr>
            <a:spLocks noGrp="1"/>
          </p:cNvSpPr>
          <p:nvPr>
            <p:ph type="body" idx="1"/>
          </p:nvPr>
        </p:nvSpPr>
        <p:spPr/>
        <p:txBody>
          <a:bodyPr/>
          <a:lstStyle/>
          <a:p>
            <a:r>
              <a:rPr lang="en-GB" dirty="0"/>
              <a:t>A Philosophical Tradition </a:t>
            </a:r>
          </a:p>
        </p:txBody>
      </p:sp>
    </p:spTree>
    <p:extLst>
      <p:ext uri="{BB962C8B-B14F-4D97-AF65-F5344CB8AC3E}">
        <p14:creationId xmlns:p14="http://schemas.microsoft.com/office/powerpoint/2010/main" val="48554819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Utilitarianism</a:t>
            </a:r>
          </a:p>
        </p:txBody>
      </p:sp>
      <p:sp>
        <p:nvSpPr>
          <p:cNvPr id="3" name="Content Placeholder 2"/>
          <p:cNvSpPr>
            <a:spLocks noGrp="1"/>
          </p:cNvSpPr>
          <p:nvPr>
            <p:ph idx="1"/>
          </p:nvPr>
        </p:nvSpPr>
        <p:spPr/>
        <p:txBody>
          <a:bodyPr>
            <a:normAutofit lnSpcReduction="10000"/>
          </a:bodyPr>
          <a:lstStyle/>
          <a:p>
            <a:r>
              <a:rPr lang="en-GB" dirty="0"/>
              <a:t>Judge the WORTH of an Action</a:t>
            </a:r>
          </a:p>
          <a:p>
            <a:r>
              <a:rPr lang="en-GB" dirty="0"/>
              <a:t>A Regulation</a:t>
            </a:r>
          </a:p>
          <a:p>
            <a:r>
              <a:rPr lang="en-GB" dirty="0"/>
              <a:t>A Policy</a:t>
            </a:r>
          </a:p>
          <a:p>
            <a:pPr lvl="1"/>
            <a:r>
              <a:rPr lang="en-GB" dirty="0"/>
              <a:t>By how much it contributes to utility</a:t>
            </a:r>
          </a:p>
          <a:p>
            <a:pPr lvl="1"/>
            <a:r>
              <a:rPr lang="en-GB" dirty="0"/>
              <a:t>Defined by its effects on</a:t>
            </a:r>
          </a:p>
          <a:p>
            <a:pPr lvl="2"/>
            <a:r>
              <a:rPr lang="en-GB" dirty="0"/>
              <a:t>Happiness</a:t>
            </a:r>
          </a:p>
          <a:p>
            <a:pPr lvl="2"/>
            <a:r>
              <a:rPr lang="en-GB" dirty="0"/>
              <a:t>Good</a:t>
            </a:r>
          </a:p>
          <a:p>
            <a:pPr lvl="2"/>
            <a:r>
              <a:rPr lang="en-GB" dirty="0"/>
              <a:t>Satisfaction</a:t>
            </a:r>
          </a:p>
          <a:p>
            <a:pPr lvl="2"/>
            <a:r>
              <a:rPr lang="en-GB" dirty="0"/>
              <a:t>Welfare</a:t>
            </a:r>
          </a:p>
          <a:p>
            <a:pPr marL="914400" lvl="2" indent="0" algn="r">
              <a:buNone/>
            </a:pPr>
            <a:r>
              <a:rPr lang="en-GB" dirty="0"/>
              <a:t>(Nandy </a:t>
            </a:r>
            <a:r>
              <a:rPr lang="en-GB" i="1" dirty="0"/>
              <a:t>et al</a:t>
            </a:r>
            <a:r>
              <a:rPr lang="en-GB" dirty="0"/>
              <a:t>, 2016; Smits, 2016) </a:t>
            </a:r>
          </a:p>
        </p:txBody>
      </p:sp>
    </p:spTree>
    <p:extLst>
      <p:ext uri="{BB962C8B-B14F-4D97-AF65-F5344CB8AC3E}">
        <p14:creationId xmlns:p14="http://schemas.microsoft.com/office/powerpoint/2010/main" val="400830479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2A1A00"/>
                </a:solidFill>
              </a:rPr>
              <a:t>Utilitarianism</a:t>
            </a:r>
            <a:endParaRPr lang="en-GB" dirty="0"/>
          </a:p>
        </p:txBody>
      </p:sp>
      <p:sp>
        <p:nvSpPr>
          <p:cNvPr id="3" name="Content Placeholder 2"/>
          <p:cNvSpPr>
            <a:spLocks noGrp="1"/>
          </p:cNvSpPr>
          <p:nvPr>
            <p:ph idx="1"/>
          </p:nvPr>
        </p:nvSpPr>
        <p:spPr/>
        <p:txBody>
          <a:bodyPr>
            <a:normAutofit fontScale="92500" lnSpcReduction="20000"/>
          </a:bodyPr>
          <a:lstStyle/>
          <a:p>
            <a:r>
              <a:rPr lang="en-GB" dirty="0"/>
              <a:t>Moral Principles or ideas</a:t>
            </a:r>
          </a:p>
          <a:p>
            <a:r>
              <a:rPr lang="en-GB" dirty="0"/>
              <a:t>Unlike other frameworks in that:</a:t>
            </a:r>
          </a:p>
          <a:p>
            <a:pPr lvl="1"/>
            <a:r>
              <a:rPr lang="en-GB" dirty="0"/>
              <a:t>Increased Ethical focus</a:t>
            </a:r>
          </a:p>
          <a:p>
            <a:pPr lvl="1"/>
            <a:r>
              <a:rPr lang="en-GB" dirty="0"/>
              <a:t>Human action</a:t>
            </a:r>
          </a:p>
          <a:p>
            <a:pPr lvl="1"/>
            <a:r>
              <a:rPr lang="en-GB" dirty="0"/>
              <a:t>No specific political structure</a:t>
            </a:r>
          </a:p>
          <a:p>
            <a:pPr lvl="1"/>
            <a:r>
              <a:rPr lang="en-GB" dirty="0"/>
              <a:t>Assumes that</a:t>
            </a:r>
          </a:p>
          <a:p>
            <a:pPr lvl="2"/>
            <a:r>
              <a:rPr lang="en-GB" dirty="0"/>
              <a:t>Any Political or Economical system should be judged by how much it contributes to Happiness, Good, Satisfaction, &amp; Welfare</a:t>
            </a:r>
          </a:p>
          <a:p>
            <a:pPr lvl="2"/>
            <a:r>
              <a:rPr lang="en-GB" dirty="0"/>
              <a:t> it is not an Ideology, nor a social movement it merely permits every Political Issue</a:t>
            </a:r>
          </a:p>
          <a:p>
            <a:pPr lvl="2"/>
            <a:endParaRPr lang="en-GB" dirty="0"/>
          </a:p>
          <a:p>
            <a:pPr marL="914400" lvl="2" indent="0" algn="r">
              <a:buNone/>
            </a:pPr>
            <a:r>
              <a:rPr lang="en-GB" dirty="0"/>
              <a:t>(Smits, 2016)</a:t>
            </a:r>
          </a:p>
          <a:p>
            <a:pPr lvl="1"/>
            <a:endParaRPr lang="en-GB" dirty="0"/>
          </a:p>
          <a:p>
            <a:endParaRPr lang="en-GB" dirty="0"/>
          </a:p>
        </p:txBody>
      </p:sp>
    </p:spTree>
    <p:extLst>
      <p:ext uri="{BB962C8B-B14F-4D97-AF65-F5344CB8AC3E}">
        <p14:creationId xmlns:p14="http://schemas.microsoft.com/office/powerpoint/2010/main" val="312720682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98494" y="609600"/>
            <a:ext cx="9914965" cy="3693319"/>
          </a:xfrm>
          <a:prstGeom prst="rect">
            <a:avLst/>
          </a:prstGeom>
          <a:noFill/>
        </p:spPr>
        <p:txBody>
          <a:bodyPr wrap="square" rtlCol="0">
            <a:spAutoFit/>
          </a:bodyPr>
          <a:lstStyle/>
          <a:p>
            <a:r>
              <a:rPr lang="en-GB" dirty="0"/>
              <a:t>References:</a:t>
            </a:r>
          </a:p>
          <a:p>
            <a:endParaRPr lang="en-GB" dirty="0"/>
          </a:p>
          <a:p>
            <a:r>
              <a:rPr lang="en-GB" dirty="0"/>
              <a:t>Berlin, I., 1969, ‘Two Concepts of Liberty’, in I. Berlin, </a:t>
            </a:r>
            <a:r>
              <a:rPr lang="en-GB" i="1" dirty="0"/>
              <a:t>Four Essays on Liberty</a:t>
            </a:r>
            <a:r>
              <a:rPr lang="en-GB" dirty="0"/>
              <a:t>, London: Oxford University Press. New ed. in Berlin 2002.</a:t>
            </a:r>
            <a:endParaRPr lang="en-GB" b="1" dirty="0"/>
          </a:p>
          <a:p>
            <a:r>
              <a:rPr lang="en-GB" dirty="0"/>
              <a:t>Hinton, T (2015) The Original Position. Cambridge, UK: Cambridge University Press. </a:t>
            </a:r>
          </a:p>
          <a:p>
            <a:r>
              <a:rPr lang="en-GB" dirty="0"/>
              <a:t>McCormick, J (2016) Why Europe Matters For Britain, ‘</a:t>
            </a:r>
            <a:r>
              <a:rPr lang="en-GB" i="1" dirty="0"/>
              <a:t>The Case for Remaining’, </a:t>
            </a:r>
            <a:r>
              <a:rPr lang="en-GB" dirty="0"/>
              <a:t>London, UK: Palgrave McMillan. </a:t>
            </a:r>
          </a:p>
          <a:p>
            <a:r>
              <a:rPr lang="en-GB" dirty="0"/>
              <a:t>Morphet, J (2014) How Europe Shapes British Public Policy. Bristol, UK: Policy Press.  </a:t>
            </a:r>
          </a:p>
          <a:p>
            <a:r>
              <a:rPr lang="en-GB" dirty="0"/>
              <a:t>Nandy, L; Lucas, C &amp; Bowers, C (2016) The Alternative, </a:t>
            </a:r>
            <a:r>
              <a:rPr lang="en-GB" i="1" dirty="0"/>
              <a:t>Towards A New Progressive Politics. </a:t>
            </a:r>
            <a:r>
              <a:rPr lang="en-GB" dirty="0"/>
              <a:t>London, UK: Biteback Publishing Ltd. </a:t>
            </a:r>
          </a:p>
          <a:p>
            <a:r>
              <a:rPr lang="en-GB" dirty="0"/>
              <a:t>Schofield, M &amp; Griffith, T (2016) Plato, </a:t>
            </a:r>
            <a:r>
              <a:rPr lang="en-GB" i="1" dirty="0"/>
              <a:t>The Laws, </a:t>
            </a:r>
            <a:r>
              <a:rPr lang="en-GB" dirty="0"/>
              <a:t>Cambridge, UK: Cambridge Texts.</a:t>
            </a:r>
          </a:p>
          <a:p>
            <a:r>
              <a:rPr lang="en-GB" dirty="0"/>
              <a:t>Smits, K (2016) Applying Political Theory. 2</a:t>
            </a:r>
            <a:r>
              <a:rPr lang="en-GB" baseline="30000" dirty="0"/>
              <a:t>nd</a:t>
            </a:r>
            <a:r>
              <a:rPr lang="en-GB" dirty="0"/>
              <a:t> Ed. London, UK: Palgrave McMillan. </a:t>
            </a:r>
          </a:p>
          <a:p>
            <a:endParaRPr lang="en-GB" dirty="0"/>
          </a:p>
        </p:txBody>
      </p:sp>
    </p:spTree>
    <p:extLst>
      <p:ext uri="{BB962C8B-B14F-4D97-AF65-F5344CB8AC3E}">
        <p14:creationId xmlns:p14="http://schemas.microsoft.com/office/powerpoint/2010/main" val="1672140697"/>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TM10001106[[fn=Badge]]</Template>
  <TotalTime>583</TotalTime>
  <Words>2672</Words>
  <Application>Microsoft Office PowerPoint</Application>
  <PresentationFormat>Widescreen</PresentationFormat>
  <Paragraphs>446</Paragraphs>
  <Slides>56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56</vt:i4>
      </vt:variant>
    </vt:vector>
  </HeadingPairs>
  <TitlesOfParts>
    <vt:vector size="61" baseType="lpstr">
      <vt:lpstr>Arial</vt:lpstr>
      <vt:lpstr>Calibri</vt:lpstr>
      <vt:lpstr>Gill Sans MT</vt:lpstr>
      <vt:lpstr>Impact</vt:lpstr>
      <vt:lpstr>Badge</vt:lpstr>
      <vt:lpstr>Applying Political Theory</vt:lpstr>
      <vt:lpstr>Group work 10 mins</vt:lpstr>
      <vt:lpstr>Normative Concepts</vt:lpstr>
      <vt:lpstr>Justice </vt:lpstr>
      <vt:lpstr>Rights </vt:lpstr>
      <vt:lpstr>Liberty/ Freedom </vt:lpstr>
      <vt:lpstr>PowerPoint Presentation</vt:lpstr>
      <vt:lpstr>Theory of positive and negative liberty</vt:lpstr>
      <vt:lpstr>PowerPoint Presentation</vt:lpstr>
      <vt:lpstr>Positive Liberty</vt:lpstr>
      <vt:lpstr>Positive Liberty</vt:lpstr>
      <vt:lpstr>Negative Liberty</vt:lpstr>
      <vt:lpstr>Individual Autonomy</vt:lpstr>
      <vt:lpstr>Individual Autonomy</vt:lpstr>
      <vt:lpstr>Individual Autonomy </vt:lpstr>
      <vt:lpstr>Equality </vt:lpstr>
      <vt:lpstr>Equality</vt:lpstr>
      <vt:lpstr>Equality</vt:lpstr>
      <vt:lpstr>Democracy </vt:lpstr>
      <vt:lpstr>Mass Democracy</vt:lpstr>
      <vt:lpstr>Theoretical Paradigms and Frameworks</vt:lpstr>
      <vt:lpstr>Liberalism </vt:lpstr>
      <vt:lpstr>Liberalism</vt:lpstr>
      <vt:lpstr>Liberalism Irreducible rights</vt:lpstr>
      <vt:lpstr>Liberalism - Principles</vt:lpstr>
      <vt:lpstr>19th Century Liberalism</vt:lpstr>
      <vt:lpstr>Liberal - Protection</vt:lpstr>
      <vt:lpstr>Communitarianism </vt:lpstr>
      <vt:lpstr>Proposed changes to Liberalism</vt:lpstr>
      <vt:lpstr>Social Context</vt:lpstr>
      <vt:lpstr>Marxism and Socialism</vt:lpstr>
      <vt:lpstr>Theorists</vt:lpstr>
      <vt:lpstr>Marx and Capitalism</vt:lpstr>
      <vt:lpstr>Marxism &amp; Systems</vt:lpstr>
      <vt:lpstr>Feminism</vt:lpstr>
      <vt:lpstr>Feminisms</vt:lpstr>
      <vt:lpstr>Feminist arguments </vt:lpstr>
      <vt:lpstr>Feminist Political Theory - Intersectionality</vt:lpstr>
      <vt:lpstr>Conservatism</vt:lpstr>
      <vt:lpstr>Conservatism</vt:lpstr>
      <vt:lpstr>Positioning</vt:lpstr>
      <vt:lpstr>Theoretical Framework</vt:lpstr>
      <vt:lpstr>The Conservative Argument</vt:lpstr>
      <vt:lpstr>Secular Thinking</vt:lpstr>
      <vt:lpstr>Nationalism</vt:lpstr>
      <vt:lpstr>Nationalism</vt:lpstr>
      <vt:lpstr>An Alternative Ontology</vt:lpstr>
      <vt:lpstr>Cosmopolitanism </vt:lpstr>
      <vt:lpstr>Principles</vt:lpstr>
      <vt:lpstr>Early Christian Roots</vt:lpstr>
      <vt:lpstr>Modern Associations</vt:lpstr>
      <vt:lpstr>Modern Associations</vt:lpstr>
      <vt:lpstr>Utilitarianism</vt:lpstr>
      <vt:lpstr>Utilitarianism</vt:lpstr>
      <vt:lpstr>Utilitarianism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Applying Political Theory</dc:title>
  <dc:creator>Phill Morgan</dc:creator>
  <cp:lastModifiedBy>Jessica Pitman (1503004)</cp:lastModifiedBy>
  <cp:revision>47</cp:revision>
  <dcterms:created xsi:type="dcterms:W3CDTF">2016-08-15T16:10:44Z</dcterms:created>
  <dcterms:modified xsi:type="dcterms:W3CDTF">2018-10-10T11:15:52Z</dcterms:modified>
</cp:coreProperties>
</file>