
<file path=[Content_Types].xml><?xml version="1.0" encoding="utf-8"?>
<Types xmlns="http://schemas.openxmlformats.org/package/2006/content-types">
  <Default Extension="png" ContentType="image/png"/>
  <Default Extension="tmp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6" r:id="rId3"/>
    <p:sldId id="257" r:id="rId4"/>
    <p:sldId id="258" r:id="rId5"/>
    <p:sldId id="259" r:id="rId6"/>
    <p:sldId id="272" r:id="rId7"/>
    <p:sldId id="270" r:id="rId8"/>
    <p:sldId id="271" r:id="rId9"/>
    <p:sldId id="260" r:id="rId10"/>
    <p:sldId id="261" r:id="rId11"/>
    <p:sldId id="277" r:id="rId12"/>
    <p:sldId id="273" r:id="rId13"/>
    <p:sldId id="262" r:id="rId14"/>
    <p:sldId id="263" r:id="rId15"/>
    <p:sldId id="267" r:id="rId16"/>
    <p:sldId id="264" r:id="rId17"/>
    <p:sldId id="265" r:id="rId18"/>
    <p:sldId id="278" r:id="rId19"/>
    <p:sldId id="274" r:id="rId20"/>
    <p:sldId id="268" r:id="rId21"/>
    <p:sldId id="269" r:id="rId22"/>
    <p:sldId id="275" r:id="rId23"/>
    <p:sldId id="279" r:id="rId24"/>
    <p:sldId id="282" r:id="rId25"/>
    <p:sldId id="283" r:id="rId26"/>
    <p:sldId id="284" r:id="rId27"/>
    <p:sldId id="285" r:id="rId28"/>
    <p:sldId id="280" r:id="rId29"/>
    <p:sldId id="281" r:id="rId3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3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6B78891F-97D3-4692-A304-9AAE9508351D}" type="datetimeFigureOut">
              <a:rPr lang="en-GB" smtClean="0"/>
              <a:t>05/10/2020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E4B823-850F-4C71-A6BA-AE828B5DC191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61370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8891F-97D3-4692-A304-9AAE9508351D}" type="datetimeFigureOut">
              <a:rPr lang="en-GB" smtClean="0"/>
              <a:t>05/10/2020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E4B823-850F-4C71-A6BA-AE828B5DC1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8686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8891F-97D3-4692-A304-9AAE9508351D}" type="datetimeFigureOut">
              <a:rPr lang="en-GB" smtClean="0"/>
              <a:t>05/10/2020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E4B823-850F-4C71-A6BA-AE828B5DC191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60306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8891F-97D3-4692-A304-9AAE9508351D}" type="datetimeFigureOut">
              <a:rPr lang="en-GB" smtClean="0"/>
              <a:t>05/10/2020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E4B823-850F-4C71-A6BA-AE828B5DC1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85343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8891F-97D3-4692-A304-9AAE9508351D}" type="datetimeFigureOut">
              <a:rPr lang="en-GB" smtClean="0"/>
              <a:t>05/10/2020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E4B823-850F-4C71-A6BA-AE828B5DC1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60228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8891F-97D3-4692-A304-9AAE9508351D}" type="datetimeFigureOut">
              <a:rPr lang="en-GB" smtClean="0"/>
              <a:t>05/10/2020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E4B823-850F-4C71-A6BA-AE828B5DC1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60028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8891F-97D3-4692-A304-9AAE9508351D}" type="datetimeFigureOut">
              <a:rPr lang="en-GB" smtClean="0"/>
              <a:t>05/10/2020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E4B823-850F-4C71-A6BA-AE828B5DC1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89936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8891F-97D3-4692-A304-9AAE9508351D}" type="datetimeFigureOut">
              <a:rPr lang="en-GB" smtClean="0"/>
              <a:t>05/10/2020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E4B823-850F-4C71-A6BA-AE828B5DC1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5421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8891F-97D3-4692-A304-9AAE9508351D}" type="datetimeFigureOut">
              <a:rPr lang="en-GB" smtClean="0"/>
              <a:t>05/10/2020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E4B823-850F-4C71-A6BA-AE828B5DC191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47880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8891F-97D3-4692-A304-9AAE9508351D}" type="datetimeFigureOut">
              <a:rPr lang="en-GB" smtClean="0"/>
              <a:t>05/10/2020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E4B823-850F-4C71-A6BA-AE828B5DC1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24550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8891F-97D3-4692-A304-9AAE9508351D}" type="datetimeFigureOut">
              <a:rPr lang="en-GB" smtClean="0"/>
              <a:t>05/10/2020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E4B823-850F-4C71-A6BA-AE828B5DC191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74797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6B78891F-97D3-4692-A304-9AAE9508351D}" type="datetimeFigureOut">
              <a:rPr lang="en-GB" smtClean="0"/>
              <a:t>05/10/2020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2E4B823-850F-4C71-A6BA-AE828B5DC191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521089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bac.co.uk/cymwysterau/cerddoriaeth-tgau/#tab_overview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jec.co.uk/media/p2ohtvdr/wjec-gcse-music-spec-from-2016-e.pdf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mp"/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qa.org.uk/subjects/music/gcse/music-8271/subject-content/performing-music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mp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mp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mp"/><Relationship Id="rId2" Type="http://schemas.openxmlformats.org/officeDocument/2006/relationships/image" Target="../media/image9.tmp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mp"/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mp"/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800" dirty="0">
                <a:solidFill>
                  <a:schemeClr val="accent2">
                    <a:lumMod val="75000"/>
                  </a:schemeClr>
                </a:solidFill>
              </a:rPr>
              <a:t>Music / </a:t>
            </a:r>
            <a:r>
              <a:rPr lang="en-GB" sz="4800" dirty="0" err="1">
                <a:solidFill>
                  <a:schemeClr val="accent2">
                    <a:lumMod val="75000"/>
                  </a:schemeClr>
                </a:solidFill>
              </a:rPr>
              <a:t>Cerddoriaeth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05/10/20 Session 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26194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wednesday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Reminder - instruments!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73853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Gcse</a:t>
            </a:r>
            <a:r>
              <a:rPr lang="en-GB" dirty="0" smtClean="0"/>
              <a:t> music / </a:t>
            </a:r>
            <a:r>
              <a:rPr lang="en-GB" dirty="0" err="1" smtClean="0"/>
              <a:t>tgau</a:t>
            </a:r>
            <a:r>
              <a:rPr lang="en-GB" dirty="0" smtClean="0"/>
              <a:t> </a:t>
            </a:r>
            <a:r>
              <a:rPr lang="en-GB" dirty="0" err="1" smtClean="0"/>
              <a:t>cerddoriaeth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8648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68930" y="109504"/>
            <a:ext cx="4783845" cy="674849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8778240" y="3051810"/>
            <a:ext cx="32004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CYMRAEG:</a:t>
            </a:r>
          </a:p>
          <a:p>
            <a:r>
              <a:rPr lang="en-GB" dirty="0">
                <a:hlinkClick r:id="rId3"/>
              </a:rPr>
              <a:t>https://www.cbac.co.uk/cymwysterau/cerddoriaeth-tgau/#</a:t>
            </a:r>
            <a:r>
              <a:rPr lang="en-GB" dirty="0" smtClean="0">
                <a:hlinkClick r:id="rId3"/>
              </a:rPr>
              <a:t>tab_overview</a:t>
            </a:r>
            <a:endParaRPr lang="en-GB" dirty="0"/>
          </a:p>
          <a:p>
            <a:r>
              <a:rPr lang="en-GB" dirty="0" err="1" smtClean="0">
                <a:solidFill>
                  <a:srgbClr val="FF0000"/>
                </a:solidFill>
              </a:rPr>
              <a:t>Angen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gwasgu</a:t>
            </a:r>
            <a:r>
              <a:rPr lang="en-GB" dirty="0" smtClean="0">
                <a:solidFill>
                  <a:srgbClr val="FF0000"/>
                </a:solidFill>
              </a:rPr>
              <a:t> ‘</a:t>
            </a:r>
            <a:r>
              <a:rPr lang="en-GB" dirty="0" err="1" smtClean="0">
                <a:solidFill>
                  <a:srgbClr val="FF0000"/>
                </a:solidFill>
              </a:rPr>
              <a:t>Llwytho</a:t>
            </a:r>
            <a:r>
              <a:rPr lang="en-GB" dirty="0" smtClean="0">
                <a:solidFill>
                  <a:srgbClr val="FF0000"/>
                </a:solidFill>
              </a:rPr>
              <a:t> i </a:t>
            </a:r>
            <a:r>
              <a:rPr lang="en-GB" dirty="0" err="1" smtClean="0">
                <a:solidFill>
                  <a:srgbClr val="FF0000"/>
                </a:solidFill>
              </a:rPr>
              <a:t>lawr</a:t>
            </a:r>
            <a:r>
              <a:rPr lang="en-GB" dirty="0" smtClean="0">
                <a:solidFill>
                  <a:srgbClr val="FF0000"/>
                </a:solidFill>
              </a:rPr>
              <a:t>’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28650" y="2674620"/>
            <a:ext cx="176022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ENGLISH (pdf):</a:t>
            </a:r>
          </a:p>
          <a:p>
            <a:r>
              <a:rPr lang="en-GB" dirty="0">
                <a:hlinkClick r:id="rId4"/>
              </a:rPr>
              <a:t>https://www.wjec.co.uk/media/p2ohtvdr/wjec-gcse-music-spec-from-2016-e.pdf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58990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Screen Clippin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52887" y="-81956"/>
            <a:ext cx="6778925" cy="6885322"/>
          </a:xfrm>
        </p:spPr>
      </p:pic>
      <p:pic>
        <p:nvPicPr>
          <p:cNvPr id="5" name="Picture 4" descr="Screen Clipp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4755" y="56149"/>
            <a:ext cx="6145352" cy="6801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67490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appraising / </a:t>
            </a:r>
            <a:r>
              <a:rPr lang="en-GB" dirty="0" err="1" smtClean="0"/>
              <a:t>gwerthuso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5047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1132936"/>
            <a:ext cx="9720072" cy="951896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gcse</a:t>
            </a:r>
            <a:r>
              <a:rPr lang="en-GB" dirty="0"/>
              <a:t> specification: appraising (unit 3</a:t>
            </a:r>
            <a:r>
              <a:rPr lang="en-GB" dirty="0" smtClean="0"/>
              <a:t>)</a:t>
            </a:r>
            <a:br>
              <a:rPr lang="en-GB" dirty="0" smtClean="0"/>
            </a:br>
            <a:r>
              <a:rPr lang="en-GB" dirty="0" smtClean="0"/>
              <a:t>basic information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Written examination: 1 hour (approximately) </a:t>
            </a:r>
            <a:endParaRPr lang="en-GB" dirty="0" smtClean="0"/>
          </a:p>
          <a:p>
            <a:r>
              <a:rPr lang="en-GB" dirty="0" smtClean="0"/>
              <a:t>30</a:t>
            </a:r>
            <a:r>
              <a:rPr lang="en-GB" dirty="0"/>
              <a:t>% of qualification </a:t>
            </a:r>
            <a:endParaRPr lang="en-GB" dirty="0" smtClean="0"/>
          </a:p>
          <a:p>
            <a:r>
              <a:rPr lang="en-GB" dirty="0" smtClean="0"/>
              <a:t>72 </a:t>
            </a:r>
            <a:r>
              <a:rPr lang="en-GB" dirty="0"/>
              <a:t>marks 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err="1">
                <a:solidFill>
                  <a:srgbClr val="FF0000"/>
                </a:solidFill>
              </a:rPr>
              <a:t>Arholiad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ysgrifenedig</a:t>
            </a:r>
            <a:r>
              <a:rPr lang="en-GB" dirty="0">
                <a:solidFill>
                  <a:srgbClr val="FF0000"/>
                </a:solidFill>
              </a:rPr>
              <a:t>: </a:t>
            </a:r>
            <a:r>
              <a:rPr lang="en-GB" dirty="0" err="1">
                <a:solidFill>
                  <a:srgbClr val="FF0000"/>
                </a:solidFill>
              </a:rPr>
              <a:t>tua</a:t>
            </a:r>
            <a:r>
              <a:rPr lang="en-GB" dirty="0">
                <a:solidFill>
                  <a:srgbClr val="FF0000"/>
                </a:solidFill>
              </a:rPr>
              <a:t> 1 </a:t>
            </a:r>
            <a:r>
              <a:rPr lang="en-GB" dirty="0" err="1">
                <a:solidFill>
                  <a:srgbClr val="FF0000"/>
                </a:solidFill>
              </a:rPr>
              <a:t>awr</a:t>
            </a:r>
            <a:r>
              <a:rPr lang="en-GB" dirty="0">
                <a:solidFill>
                  <a:srgbClr val="FF0000"/>
                </a:solidFill>
              </a:rPr>
              <a:t> </a:t>
            </a:r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 smtClean="0">
                <a:solidFill>
                  <a:srgbClr val="FF0000"/>
                </a:solidFill>
              </a:rPr>
              <a:t>30</a:t>
            </a:r>
            <a:r>
              <a:rPr lang="en-GB" dirty="0">
                <a:solidFill>
                  <a:srgbClr val="FF0000"/>
                </a:solidFill>
              </a:rPr>
              <a:t>% </a:t>
            </a:r>
            <a:r>
              <a:rPr lang="en-GB" dirty="0" err="1">
                <a:solidFill>
                  <a:srgbClr val="FF0000"/>
                </a:solidFill>
              </a:rPr>
              <a:t>o'r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cymhwyster</a:t>
            </a:r>
            <a:r>
              <a:rPr lang="en-GB" dirty="0">
                <a:solidFill>
                  <a:srgbClr val="FF0000"/>
                </a:solidFill>
              </a:rPr>
              <a:t> </a:t>
            </a:r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 smtClean="0">
                <a:solidFill>
                  <a:srgbClr val="FF0000"/>
                </a:solidFill>
              </a:rPr>
              <a:t>72 </a:t>
            </a:r>
            <a:r>
              <a:rPr lang="en-GB" dirty="0">
                <a:solidFill>
                  <a:srgbClr val="FF0000"/>
                </a:solidFill>
              </a:rPr>
              <a:t>marc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306471" y="5016698"/>
            <a:ext cx="7861111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dirty="0" smtClean="0">
                <a:solidFill>
                  <a:srgbClr val="92D050"/>
                </a:solidFill>
              </a:rPr>
              <a:t>In case you are wondering - although it may seem odd, we are deliberately looking at Unit 3 first as it provides the context for elements of Units 1 and 2.</a:t>
            </a:r>
            <a:endParaRPr lang="en-GB" sz="2600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06134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Musical elements for </a:t>
            </a:r>
            <a:r>
              <a:rPr lang="en-GB" dirty="0" err="1" smtClean="0"/>
              <a:t>gcse</a:t>
            </a:r>
            <a:r>
              <a:rPr lang="en-GB" dirty="0" smtClean="0"/>
              <a:t>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• melody </a:t>
            </a:r>
            <a:endParaRPr lang="en-GB" dirty="0" smtClean="0"/>
          </a:p>
          <a:p>
            <a:r>
              <a:rPr lang="en-GB" dirty="0" smtClean="0"/>
              <a:t>• harmony</a:t>
            </a:r>
          </a:p>
          <a:p>
            <a:r>
              <a:rPr lang="en-GB" dirty="0" smtClean="0"/>
              <a:t>• tonality</a:t>
            </a:r>
          </a:p>
          <a:p>
            <a:r>
              <a:rPr lang="en-GB" dirty="0" smtClean="0"/>
              <a:t>• </a:t>
            </a:r>
            <a:r>
              <a:rPr lang="en-GB" dirty="0"/>
              <a:t>form and structure </a:t>
            </a:r>
            <a:endParaRPr lang="en-GB" dirty="0" smtClean="0"/>
          </a:p>
          <a:p>
            <a:r>
              <a:rPr lang="en-GB" dirty="0" smtClean="0"/>
              <a:t>• </a:t>
            </a:r>
            <a:r>
              <a:rPr lang="en-GB" dirty="0"/>
              <a:t>dynamics </a:t>
            </a:r>
            <a:endParaRPr lang="en-GB" dirty="0" smtClean="0"/>
          </a:p>
          <a:p>
            <a:r>
              <a:rPr lang="en-GB" dirty="0" smtClean="0"/>
              <a:t>• </a:t>
            </a:r>
            <a:r>
              <a:rPr lang="en-GB" dirty="0"/>
              <a:t>timbre </a:t>
            </a:r>
            <a:endParaRPr lang="en-GB" dirty="0" smtClean="0"/>
          </a:p>
          <a:p>
            <a:r>
              <a:rPr lang="en-GB" dirty="0" smtClean="0"/>
              <a:t>• </a:t>
            </a:r>
            <a:r>
              <a:rPr lang="en-GB" dirty="0"/>
              <a:t>texture </a:t>
            </a:r>
            <a:endParaRPr lang="en-GB" dirty="0" smtClean="0"/>
          </a:p>
          <a:p>
            <a:r>
              <a:rPr lang="en-GB" dirty="0" smtClean="0"/>
              <a:t>• tempo</a:t>
            </a:r>
          </a:p>
          <a:p>
            <a:r>
              <a:rPr lang="en-GB" dirty="0" smtClean="0"/>
              <a:t>• </a:t>
            </a:r>
            <a:r>
              <a:rPr lang="en-GB" dirty="0"/>
              <a:t>rhythm </a:t>
            </a:r>
            <a:endParaRPr lang="en-GB" dirty="0" smtClean="0"/>
          </a:p>
          <a:p>
            <a:r>
              <a:rPr lang="en-GB" dirty="0" smtClean="0"/>
              <a:t>• </a:t>
            </a:r>
            <a:r>
              <a:rPr lang="en-GB" dirty="0"/>
              <a:t>metre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alaw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• </a:t>
            </a:r>
            <a:r>
              <a:rPr lang="en-GB" dirty="0" err="1">
                <a:solidFill>
                  <a:srgbClr val="FF0000"/>
                </a:solidFill>
              </a:rPr>
              <a:t>harmoni</a:t>
            </a:r>
            <a:r>
              <a:rPr lang="en-GB" dirty="0">
                <a:solidFill>
                  <a:srgbClr val="FF0000"/>
                </a:solidFill>
              </a:rPr>
              <a:t> </a:t>
            </a:r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 smtClean="0">
                <a:solidFill>
                  <a:srgbClr val="FF0000"/>
                </a:solidFill>
              </a:rPr>
              <a:t>• </a:t>
            </a:r>
            <a:r>
              <a:rPr lang="en-GB" dirty="0" err="1">
                <a:solidFill>
                  <a:srgbClr val="FF0000"/>
                </a:solidFill>
              </a:rPr>
              <a:t>cyweiredd</a:t>
            </a:r>
            <a:r>
              <a:rPr lang="en-GB" dirty="0">
                <a:solidFill>
                  <a:srgbClr val="FF0000"/>
                </a:solidFill>
              </a:rPr>
              <a:t> </a:t>
            </a:r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 smtClean="0">
                <a:solidFill>
                  <a:srgbClr val="FF0000"/>
                </a:solidFill>
              </a:rPr>
              <a:t>• </a:t>
            </a:r>
            <a:r>
              <a:rPr lang="en-GB" dirty="0" err="1">
                <a:solidFill>
                  <a:srgbClr val="FF0000"/>
                </a:solidFill>
              </a:rPr>
              <a:t>ffurf</a:t>
            </a:r>
            <a:r>
              <a:rPr lang="en-GB" dirty="0">
                <a:solidFill>
                  <a:srgbClr val="FF0000"/>
                </a:solidFill>
              </a:rPr>
              <a:t> ac </a:t>
            </a:r>
            <a:r>
              <a:rPr lang="en-GB" dirty="0" err="1">
                <a:solidFill>
                  <a:srgbClr val="FF0000"/>
                </a:solidFill>
              </a:rPr>
              <a:t>adeiledd</a:t>
            </a:r>
            <a:r>
              <a:rPr lang="en-GB" dirty="0">
                <a:solidFill>
                  <a:srgbClr val="FF0000"/>
                </a:solidFill>
              </a:rPr>
              <a:t> </a:t>
            </a:r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 smtClean="0">
                <a:solidFill>
                  <a:srgbClr val="FF0000"/>
                </a:solidFill>
              </a:rPr>
              <a:t>• </a:t>
            </a:r>
            <a:r>
              <a:rPr lang="en-GB" dirty="0" err="1">
                <a:solidFill>
                  <a:srgbClr val="FF0000"/>
                </a:solidFill>
              </a:rPr>
              <a:t>dynameg</a:t>
            </a:r>
            <a:r>
              <a:rPr lang="en-GB" dirty="0">
                <a:solidFill>
                  <a:srgbClr val="FF0000"/>
                </a:solidFill>
              </a:rPr>
              <a:t> </a:t>
            </a:r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 smtClean="0">
                <a:solidFill>
                  <a:srgbClr val="FF0000"/>
                </a:solidFill>
              </a:rPr>
              <a:t>• </a:t>
            </a:r>
            <a:r>
              <a:rPr lang="en-GB" dirty="0" err="1" smtClean="0">
                <a:solidFill>
                  <a:srgbClr val="FF0000"/>
                </a:solidFill>
              </a:rPr>
              <a:t>ansawdd</a:t>
            </a:r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 smtClean="0">
                <a:solidFill>
                  <a:srgbClr val="FF0000"/>
                </a:solidFill>
              </a:rPr>
              <a:t>• </a:t>
            </a:r>
            <a:r>
              <a:rPr lang="en-GB" dirty="0" err="1">
                <a:solidFill>
                  <a:srgbClr val="FF0000"/>
                </a:solidFill>
              </a:rPr>
              <a:t>gwead</a:t>
            </a:r>
            <a:r>
              <a:rPr lang="en-GB" dirty="0">
                <a:solidFill>
                  <a:srgbClr val="FF0000"/>
                </a:solidFill>
              </a:rPr>
              <a:t> </a:t>
            </a:r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 smtClean="0">
                <a:solidFill>
                  <a:srgbClr val="FF0000"/>
                </a:solidFill>
              </a:rPr>
              <a:t>• </a:t>
            </a:r>
            <a:r>
              <a:rPr lang="en-GB" dirty="0">
                <a:solidFill>
                  <a:srgbClr val="FF0000"/>
                </a:solidFill>
              </a:rPr>
              <a:t>tempo </a:t>
            </a:r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 smtClean="0">
                <a:solidFill>
                  <a:srgbClr val="FF0000"/>
                </a:solidFill>
              </a:rPr>
              <a:t>• </a:t>
            </a:r>
            <a:r>
              <a:rPr lang="en-GB" dirty="0">
                <a:solidFill>
                  <a:srgbClr val="FF0000"/>
                </a:solidFill>
              </a:rPr>
              <a:t>rhythm </a:t>
            </a:r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 smtClean="0">
                <a:solidFill>
                  <a:srgbClr val="FF0000"/>
                </a:solidFill>
              </a:rPr>
              <a:t>• </a:t>
            </a:r>
            <a:r>
              <a:rPr lang="en-GB" dirty="0" err="1">
                <a:solidFill>
                  <a:srgbClr val="FF0000"/>
                </a:solidFill>
              </a:rPr>
              <a:t>mesur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68102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Task 1 – </a:t>
            </a:r>
            <a:r>
              <a:rPr lang="en-GB" dirty="0" err="1" smtClean="0"/>
              <a:t>gcse</a:t>
            </a:r>
            <a:r>
              <a:rPr lang="en-GB" dirty="0" smtClean="0"/>
              <a:t> specification: appraising (unit 3)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1542197"/>
            <a:ext cx="9720073" cy="4767163"/>
          </a:xfrm>
        </p:spPr>
        <p:txBody>
          <a:bodyPr>
            <a:normAutofit/>
          </a:bodyPr>
          <a:lstStyle/>
          <a:p>
            <a:r>
              <a:rPr lang="en-GB" sz="3000" dirty="0" smtClean="0"/>
              <a:t>Read pages 6 &amp; 7 and 15-18. Create four basic mind maps –one for each of the four areas of study.  Start with something like this:</a:t>
            </a:r>
            <a:endParaRPr lang="en-GB" sz="3000" dirty="0"/>
          </a:p>
        </p:txBody>
      </p:sp>
      <p:sp>
        <p:nvSpPr>
          <p:cNvPr id="4" name="Oval 3"/>
          <p:cNvSpPr/>
          <p:nvPr/>
        </p:nvSpPr>
        <p:spPr>
          <a:xfrm>
            <a:off x="3851910" y="3337560"/>
            <a:ext cx="4309110" cy="21374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Musical Forms and Devices / </a:t>
            </a:r>
            <a:r>
              <a:rPr lang="en-GB" sz="2800" dirty="0" err="1"/>
              <a:t>Ffurfiau</a:t>
            </a:r>
            <a:r>
              <a:rPr lang="en-GB" sz="2800" dirty="0"/>
              <a:t> a </a:t>
            </a:r>
            <a:r>
              <a:rPr lang="en-GB" sz="2800" dirty="0" err="1"/>
              <a:t>Dyfeisiau</a:t>
            </a:r>
            <a:r>
              <a:rPr lang="en-GB" sz="2800" dirty="0"/>
              <a:t> </a:t>
            </a:r>
            <a:r>
              <a:rPr lang="en-GB" sz="2800" dirty="0" err="1"/>
              <a:t>Cerddorol</a:t>
            </a:r>
            <a:endParaRPr lang="en-GB" sz="2800" dirty="0"/>
          </a:p>
        </p:txBody>
      </p:sp>
      <p:cxnSp>
        <p:nvCxnSpPr>
          <p:cNvPr id="6" name="Straight Arrow Connector 5"/>
          <p:cNvCxnSpPr/>
          <p:nvPr/>
        </p:nvCxnSpPr>
        <p:spPr>
          <a:xfrm flipV="1">
            <a:off x="7740770" y="3306792"/>
            <a:ext cx="1581509" cy="73037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>
            <a:off x="7277531" y="5091152"/>
            <a:ext cx="1213449" cy="7676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H="1" flipV="1">
            <a:off x="3411940" y="4037162"/>
            <a:ext cx="584968" cy="3048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9270519" y="3071227"/>
            <a:ext cx="2634363" cy="954107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Baroque </a:t>
            </a:r>
            <a:r>
              <a:rPr lang="en-GB" sz="2800" dirty="0"/>
              <a:t>/ </a:t>
            </a:r>
            <a:r>
              <a:rPr lang="en-GB" sz="2800" dirty="0" err="1" smtClean="0"/>
              <a:t>Baróc</a:t>
            </a:r>
            <a:r>
              <a:rPr lang="en-GB" sz="2800" dirty="0" smtClean="0"/>
              <a:t> 1600-1750</a:t>
            </a:r>
            <a:endParaRPr lang="en-GB" sz="2800" dirty="0"/>
          </a:p>
        </p:txBody>
      </p:sp>
      <p:sp>
        <p:nvSpPr>
          <p:cNvPr id="15" name="TextBox 14"/>
          <p:cNvSpPr txBox="1"/>
          <p:nvPr/>
        </p:nvSpPr>
        <p:spPr>
          <a:xfrm>
            <a:off x="134797" y="3194923"/>
            <a:ext cx="3717113" cy="954107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Romantic / </a:t>
            </a:r>
            <a:r>
              <a:rPr lang="en-GB" sz="2800" dirty="0" err="1" smtClean="0"/>
              <a:t>Rhamantaidd</a:t>
            </a:r>
            <a:endParaRPr lang="en-GB" sz="2800" dirty="0" smtClean="0"/>
          </a:p>
          <a:p>
            <a:r>
              <a:rPr lang="en-GB" sz="2800" dirty="0" smtClean="0"/>
              <a:t>????-????</a:t>
            </a:r>
            <a:endParaRPr lang="en-GB" sz="2800" dirty="0"/>
          </a:p>
        </p:txBody>
      </p:sp>
      <p:sp>
        <p:nvSpPr>
          <p:cNvPr id="16" name="TextBox 15"/>
          <p:cNvSpPr txBox="1"/>
          <p:nvPr/>
        </p:nvSpPr>
        <p:spPr>
          <a:xfrm>
            <a:off x="8403566" y="5474969"/>
            <a:ext cx="2941682" cy="954107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Classical / </a:t>
            </a:r>
            <a:r>
              <a:rPr lang="en-GB" sz="2800" dirty="0" err="1" smtClean="0"/>
              <a:t>Clasurol</a:t>
            </a:r>
            <a:endParaRPr lang="en-GB" sz="2800" dirty="0" smtClean="0"/>
          </a:p>
          <a:p>
            <a:r>
              <a:rPr lang="en-GB" sz="2800" dirty="0" smtClean="0"/>
              <a:t>????-????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423081" y="5535339"/>
            <a:ext cx="3573826" cy="9233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If you don’t already know, research the rough dates of each of these periods of music and add them.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8588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1570" y="354842"/>
            <a:ext cx="9952631" cy="5954518"/>
          </a:xfrm>
        </p:spPr>
        <p:txBody>
          <a:bodyPr>
            <a:normAutofit/>
          </a:bodyPr>
          <a:lstStyle/>
          <a:p>
            <a:r>
              <a:rPr lang="en-GB" sz="3000" dirty="0" smtClean="0"/>
              <a:t>Then add some ideas of the context in which you would teach the elements/topics/periods that have been named in the specification; e.g.:</a:t>
            </a:r>
            <a:endParaRPr lang="en-GB" sz="3000" dirty="0"/>
          </a:p>
        </p:txBody>
      </p:sp>
      <p:sp>
        <p:nvSpPr>
          <p:cNvPr id="4" name="Oval 3"/>
          <p:cNvSpPr/>
          <p:nvPr/>
        </p:nvSpPr>
        <p:spPr>
          <a:xfrm>
            <a:off x="3431660" y="2426747"/>
            <a:ext cx="4309110" cy="21374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800" dirty="0" smtClean="0"/>
              <a:t>Musical Forms and Devices</a:t>
            </a:r>
            <a:endParaRPr lang="en-GB" sz="3800" dirty="0"/>
          </a:p>
        </p:txBody>
      </p:sp>
      <p:cxnSp>
        <p:nvCxnSpPr>
          <p:cNvPr id="6" name="Straight Arrow Connector 5"/>
          <p:cNvCxnSpPr>
            <a:stCxn id="4" idx="7"/>
          </p:cNvCxnSpPr>
          <p:nvPr/>
        </p:nvCxnSpPr>
        <p:spPr>
          <a:xfrm flipV="1">
            <a:off x="7109715" y="1918371"/>
            <a:ext cx="1601247" cy="82139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>
            <a:off x="7109715" y="3889612"/>
            <a:ext cx="631055" cy="156053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H="1" flipV="1">
            <a:off x="2346385" y="2973238"/>
            <a:ext cx="1423165" cy="4673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8710962" y="1439268"/>
            <a:ext cx="2562089" cy="35394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Baroque</a:t>
            </a:r>
          </a:p>
          <a:p>
            <a:r>
              <a:rPr lang="en-GB" sz="2800" dirty="0" smtClean="0"/>
              <a:t>Imitation</a:t>
            </a:r>
          </a:p>
          <a:p>
            <a:r>
              <a:rPr lang="en-GB" sz="2800" dirty="0" smtClean="0"/>
              <a:t>Drone</a:t>
            </a:r>
          </a:p>
          <a:p>
            <a:r>
              <a:rPr lang="en-GB" sz="2800" dirty="0" smtClean="0"/>
              <a:t>Pedal</a:t>
            </a:r>
          </a:p>
          <a:p>
            <a:r>
              <a:rPr lang="en-GB" sz="2800" dirty="0" smtClean="0"/>
              <a:t>Canon</a:t>
            </a:r>
          </a:p>
          <a:p>
            <a:r>
              <a:rPr lang="en-GB" sz="2800" dirty="0" err="1" smtClean="0"/>
              <a:t>Alberti</a:t>
            </a:r>
            <a:r>
              <a:rPr lang="en-GB" sz="2800" dirty="0" smtClean="0"/>
              <a:t> bass</a:t>
            </a:r>
          </a:p>
          <a:p>
            <a:r>
              <a:rPr lang="en-GB" sz="2800" dirty="0" smtClean="0"/>
              <a:t>Chord progressions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82388" y="2701015"/>
            <a:ext cx="2429302" cy="138499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Romantic</a:t>
            </a:r>
          </a:p>
          <a:p>
            <a:r>
              <a:rPr lang="en-GB" sz="2800" dirty="0" smtClean="0"/>
              <a:t>Rhythmic and melodic motifs</a:t>
            </a:r>
            <a:endParaRPr lang="en-GB" sz="2800" dirty="0"/>
          </a:p>
        </p:txBody>
      </p:sp>
      <p:sp>
        <p:nvSpPr>
          <p:cNvPr id="16" name="TextBox 15"/>
          <p:cNvSpPr txBox="1"/>
          <p:nvPr/>
        </p:nvSpPr>
        <p:spPr>
          <a:xfrm>
            <a:off x="7540645" y="5450143"/>
            <a:ext cx="2340634" cy="954107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Classical</a:t>
            </a:r>
          </a:p>
          <a:p>
            <a:r>
              <a:rPr lang="en-GB" sz="2800" dirty="0"/>
              <a:t>O</a:t>
            </a:r>
            <a:r>
              <a:rPr lang="en-GB" sz="2800" dirty="0" smtClean="0"/>
              <a:t>rnamentation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682387" y="5131558"/>
            <a:ext cx="6111817" cy="1477328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Think about the type of music that would typically include the element/topic that you need to teach.</a:t>
            </a:r>
            <a:endParaRPr lang="en-GB" sz="3000" dirty="0"/>
          </a:p>
        </p:txBody>
      </p:sp>
      <p:sp>
        <p:nvSpPr>
          <p:cNvPr id="2" name="TextBox 1"/>
          <p:cNvSpPr txBox="1"/>
          <p:nvPr/>
        </p:nvSpPr>
        <p:spPr>
          <a:xfrm>
            <a:off x="10744201" y="341341"/>
            <a:ext cx="1201947" cy="369332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92D050"/>
                </a:solidFill>
              </a:rPr>
              <a:t>20 minutes</a:t>
            </a:r>
            <a:endParaRPr lang="en-GB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98326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7404" y="585216"/>
            <a:ext cx="9806796" cy="1499616"/>
          </a:xfrm>
        </p:spPr>
        <p:txBody>
          <a:bodyPr/>
          <a:lstStyle/>
          <a:p>
            <a:r>
              <a:rPr lang="en-GB" dirty="0" smtClean="0"/>
              <a:t>appraising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871870" y="2838893"/>
            <a:ext cx="204145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WJEC Mind map resource for appraising (current syllabus)</a:t>
            </a:r>
            <a:endParaRPr lang="en-GB" dirty="0"/>
          </a:p>
        </p:txBody>
      </p:sp>
      <p:pic>
        <p:nvPicPr>
          <p:cNvPr id="6" name="Content Placeholder 4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4949" y="-35734"/>
            <a:ext cx="9007640" cy="6670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6115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Performing / </a:t>
            </a:r>
            <a:r>
              <a:rPr lang="en-GB" dirty="0" err="1" smtClean="0"/>
              <a:t>perfformio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99588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1058174"/>
            <a:ext cx="9720072" cy="1026658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gcse</a:t>
            </a:r>
            <a:r>
              <a:rPr lang="en-GB" dirty="0" smtClean="0"/>
              <a:t> </a:t>
            </a:r>
            <a:r>
              <a:rPr lang="en-GB" dirty="0"/>
              <a:t>specification: </a:t>
            </a:r>
            <a:r>
              <a:rPr lang="en-GB" dirty="0" smtClean="0"/>
              <a:t>performing </a:t>
            </a:r>
            <a:r>
              <a:rPr lang="en-GB" dirty="0"/>
              <a:t>(unit </a:t>
            </a:r>
            <a:r>
              <a:rPr lang="en-GB" dirty="0" smtClean="0"/>
              <a:t>1)</a:t>
            </a:r>
            <a:br>
              <a:rPr lang="en-GB" dirty="0" smtClean="0"/>
            </a:br>
            <a:r>
              <a:rPr lang="en-GB" dirty="0" smtClean="0"/>
              <a:t>basic information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Total duration of performances: 4-6 minutes </a:t>
            </a:r>
            <a:endParaRPr lang="en-GB" dirty="0" smtClean="0"/>
          </a:p>
          <a:p>
            <a:r>
              <a:rPr lang="en-GB" dirty="0" smtClean="0"/>
              <a:t>Non-exam </a:t>
            </a:r>
            <a:r>
              <a:rPr lang="en-GB" dirty="0"/>
              <a:t>assessment: internally assessed, externally </a:t>
            </a:r>
            <a:r>
              <a:rPr lang="en-GB" dirty="0" smtClean="0"/>
              <a:t>moderated</a:t>
            </a:r>
          </a:p>
          <a:p>
            <a:r>
              <a:rPr lang="en-GB" dirty="0" smtClean="0"/>
              <a:t>35</a:t>
            </a:r>
            <a:r>
              <a:rPr lang="en-GB" dirty="0"/>
              <a:t>% of qualification </a:t>
            </a:r>
            <a:endParaRPr lang="en-GB" dirty="0" smtClean="0"/>
          </a:p>
          <a:p>
            <a:r>
              <a:rPr lang="en-GB" dirty="0" smtClean="0"/>
              <a:t>84 </a:t>
            </a:r>
            <a:r>
              <a:rPr lang="en-GB" dirty="0"/>
              <a:t>marks 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 err="1">
                <a:solidFill>
                  <a:srgbClr val="FF0000"/>
                </a:solidFill>
              </a:rPr>
              <a:t>Cyfanswm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hyd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perfformiadau</a:t>
            </a:r>
            <a:r>
              <a:rPr lang="en-GB" dirty="0">
                <a:solidFill>
                  <a:srgbClr val="FF0000"/>
                </a:solidFill>
              </a:rPr>
              <a:t>: 4-6 </a:t>
            </a:r>
            <a:r>
              <a:rPr lang="en-GB" dirty="0" err="1">
                <a:solidFill>
                  <a:srgbClr val="FF0000"/>
                </a:solidFill>
              </a:rPr>
              <a:t>munud</a:t>
            </a:r>
            <a:r>
              <a:rPr lang="en-GB" dirty="0">
                <a:solidFill>
                  <a:srgbClr val="FF0000"/>
                </a:solidFill>
              </a:rPr>
              <a:t> </a:t>
            </a:r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 err="1" smtClean="0">
                <a:solidFill>
                  <a:srgbClr val="FF0000"/>
                </a:solidFill>
              </a:rPr>
              <a:t>Asesiad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>
                <a:solidFill>
                  <a:srgbClr val="FF0000"/>
                </a:solidFill>
              </a:rPr>
              <a:t>di-</a:t>
            </a:r>
            <a:r>
              <a:rPr lang="en-GB" dirty="0" err="1">
                <a:solidFill>
                  <a:srgbClr val="FF0000"/>
                </a:solidFill>
              </a:rPr>
              <a:t>arholiad</a:t>
            </a:r>
            <a:r>
              <a:rPr lang="en-GB" dirty="0">
                <a:solidFill>
                  <a:srgbClr val="FF0000"/>
                </a:solidFill>
              </a:rPr>
              <a:t>: </a:t>
            </a:r>
            <a:r>
              <a:rPr lang="en-GB" dirty="0" err="1">
                <a:solidFill>
                  <a:srgbClr val="FF0000"/>
                </a:solidFill>
              </a:rPr>
              <a:t>wedi'i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asesu'n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fewnol</a:t>
            </a:r>
            <a:r>
              <a:rPr lang="en-GB" dirty="0">
                <a:solidFill>
                  <a:srgbClr val="FF0000"/>
                </a:solidFill>
              </a:rPr>
              <a:t>, </a:t>
            </a:r>
            <a:r>
              <a:rPr lang="en-GB" dirty="0" err="1">
                <a:solidFill>
                  <a:srgbClr val="FF0000"/>
                </a:solidFill>
              </a:rPr>
              <a:t>wedi'i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safoni'n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allanol</a:t>
            </a:r>
            <a:r>
              <a:rPr lang="en-GB" dirty="0">
                <a:solidFill>
                  <a:srgbClr val="FF0000"/>
                </a:solidFill>
              </a:rPr>
              <a:t> </a:t>
            </a:r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 smtClean="0">
                <a:solidFill>
                  <a:srgbClr val="FF0000"/>
                </a:solidFill>
              </a:rPr>
              <a:t>35</a:t>
            </a:r>
            <a:r>
              <a:rPr lang="en-GB" dirty="0">
                <a:solidFill>
                  <a:srgbClr val="FF0000"/>
                </a:solidFill>
              </a:rPr>
              <a:t>% </a:t>
            </a:r>
            <a:r>
              <a:rPr lang="en-GB" dirty="0" err="1">
                <a:solidFill>
                  <a:srgbClr val="FF0000"/>
                </a:solidFill>
              </a:rPr>
              <a:t>o'r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cymhwyster</a:t>
            </a:r>
            <a:r>
              <a:rPr lang="en-GB" dirty="0">
                <a:solidFill>
                  <a:srgbClr val="FF0000"/>
                </a:solidFill>
              </a:rPr>
              <a:t> </a:t>
            </a:r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 smtClean="0">
                <a:solidFill>
                  <a:srgbClr val="FF0000"/>
                </a:solidFill>
              </a:rPr>
              <a:t>84 </a:t>
            </a:r>
            <a:r>
              <a:rPr lang="en-GB" dirty="0">
                <a:solidFill>
                  <a:srgbClr val="FF0000"/>
                </a:solidFill>
              </a:rPr>
              <a:t>marc </a:t>
            </a:r>
          </a:p>
        </p:txBody>
      </p:sp>
    </p:spTree>
    <p:extLst>
      <p:ext uri="{BB962C8B-B14F-4D97-AF65-F5344CB8AC3E}">
        <p14:creationId xmlns:p14="http://schemas.microsoft.com/office/powerpoint/2010/main" val="20888554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1144438"/>
            <a:ext cx="9720072" cy="94039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Task 2 - </a:t>
            </a:r>
            <a:r>
              <a:rPr lang="en-GB" dirty="0" err="1" smtClean="0"/>
              <a:t>gcse</a:t>
            </a:r>
            <a:r>
              <a:rPr lang="en-GB" dirty="0" smtClean="0"/>
              <a:t> </a:t>
            </a:r>
            <a:r>
              <a:rPr lang="en-GB" dirty="0"/>
              <a:t>specification: performing (unit 1</a:t>
            </a:r>
            <a:r>
              <a:rPr lang="en-GB" dirty="0" smtClean="0"/>
              <a:t>)</a:t>
            </a:r>
            <a:br>
              <a:rPr lang="en-GB" dirty="0" smtClean="0"/>
            </a:br>
            <a:r>
              <a:rPr lang="en-GB" dirty="0" smtClean="0"/>
              <a:t>read pages 8-11 and answer the questions.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How many pieces do pupils have to play?</a:t>
            </a:r>
          </a:p>
          <a:p>
            <a:r>
              <a:rPr lang="en-GB" dirty="0" smtClean="0"/>
              <a:t>Individually? Ensemble?</a:t>
            </a:r>
          </a:p>
          <a:p>
            <a:r>
              <a:rPr lang="en-GB" dirty="0" smtClean="0"/>
              <a:t>What types of performance are accepted?</a:t>
            </a:r>
          </a:p>
          <a:p>
            <a:r>
              <a:rPr lang="en-GB" dirty="0" smtClean="0"/>
              <a:t>Expected standard?</a:t>
            </a:r>
          </a:p>
          <a:p>
            <a:r>
              <a:rPr lang="en-GB" dirty="0" smtClean="0"/>
              <a:t>What </a:t>
            </a:r>
            <a:r>
              <a:rPr lang="en-GB" dirty="0" smtClean="0"/>
              <a:t>is the relevance of</a:t>
            </a:r>
            <a:r>
              <a:rPr lang="en-GB" dirty="0" smtClean="0"/>
              <a:t> </a:t>
            </a:r>
            <a:r>
              <a:rPr lang="en-GB" dirty="0" smtClean="0"/>
              <a:t>the four areas of study?</a:t>
            </a:r>
          </a:p>
          <a:p>
            <a:r>
              <a:rPr lang="en-GB" dirty="0" smtClean="0"/>
              <a:t>Should pupils play more than one instrument?</a:t>
            </a:r>
          </a:p>
          <a:p>
            <a:r>
              <a:rPr lang="en-GB" dirty="0" smtClean="0"/>
              <a:t>Should the exam take place in January?</a:t>
            </a:r>
          </a:p>
          <a:p>
            <a:r>
              <a:rPr lang="en-GB" dirty="0" smtClean="0"/>
              <a:t>Can pupils record themselves at home?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19" y="2286000"/>
            <a:ext cx="5365617" cy="4023360"/>
          </a:xfrm>
        </p:spPr>
        <p:txBody>
          <a:bodyPr>
            <a:normAutofit fontScale="92500"/>
          </a:bodyPr>
          <a:lstStyle/>
          <a:p>
            <a:r>
              <a:rPr lang="en-GB" dirty="0" err="1">
                <a:solidFill>
                  <a:srgbClr val="FF0000"/>
                </a:solidFill>
              </a:rPr>
              <a:t>Sawl</a:t>
            </a:r>
            <a:r>
              <a:rPr lang="en-GB" dirty="0">
                <a:solidFill>
                  <a:srgbClr val="FF0000"/>
                </a:solidFill>
              </a:rPr>
              <a:t> darn </a:t>
            </a:r>
            <a:r>
              <a:rPr lang="en-GB" dirty="0" err="1">
                <a:solidFill>
                  <a:srgbClr val="FF0000"/>
                </a:solidFill>
              </a:rPr>
              <a:t>sydd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angen</a:t>
            </a:r>
            <a:r>
              <a:rPr lang="en-GB" dirty="0" smtClean="0">
                <a:solidFill>
                  <a:srgbClr val="FF0000"/>
                </a:solidFill>
              </a:rPr>
              <a:t> i </a:t>
            </a:r>
            <a:r>
              <a:rPr lang="en-GB" dirty="0" err="1">
                <a:solidFill>
                  <a:srgbClr val="FF0000"/>
                </a:solidFill>
              </a:rPr>
              <a:t>ddisgyblion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chwarae</a:t>
            </a:r>
            <a:r>
              <a:rPr lang="en-GB" dirty="0">
                <a:solidFill>
                  <a:srgbClr val="FF0000"/>
                </a:solidFill>
              </a:rPr>
              <a:t>?</a:t>
            </a:r>
          </a:p>
          <a:p>
            <a:r>
              <a:rPr lang="en-GB" dirty="0" err="1">
                <a:solidFill>
                  <a:srgbClr val="FF0000"/>
                </a:solidFill>
              </a:rPr>
              <a:t>Unigol</a:t>
            </a:r>
            <a:r>
              <a:rPr lang="en-GB" dirty="0">
                <a:solidFill>
                  <a:srgbClr val="FF0000"/>
                </a:solidFill>
              </a:rPr>
              <a:t>? Ensemble?</a:t>
            </a:r>
          </a:p>
          <a:p>
            <a:r>
              <a:rPr lang="en-GB" dirty="0">
                <a:solidFill>
                  <a:srgbClr val="FF0000"/>
                </a:solidFill>
              </a:rPr>
              <a:t>Pa </a:t>
            </a:r>
            <a:r>
              <a:rPr lang="en-GB" dirty="0" err="1">
                <a:solidFill>
                  <a:srgbClr val="FF0000"/>
                </a:solidFill>
              </a:rPr>
              <a:t>fathau</a:t>
            </a:r>
            <a:r>
              <a:rPr lang="en-GB" dirty="0">
                <a:solidFill>
                  <a:srgbClr val="FF0000"/>
                </a:solidFill>
              </a:rPr>
              <a:t> o </a:t>
            </a:r>
            <a:r>
              <a:rPr lang="en-GB" dirty="0" err="1">
                <a:solidFill>
                  <a:srgbClr val="FF0000"/>
                </a:solidFill>
              </a:rPr>
              <a:t>berfformiad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sy'n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cael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eu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derbyn</a:t>
            </a:r>
            <a:r>
              <a:rPr lang="en-GB" dirty="0">
                <a:solidFill>
                  <a:srgbClr val="FF0000"/>
                </a:solidFill>
              </a:rPr>
              <a:t>?</a:t>
            </a:r>
          </a:p>
          <a:p>
            <a:r>
              <a:rPr lang="en-GB" dirty="0" err="1">
                <a:solidFill>
                  <a:srgbClr val="FF0000"/>
                </a:solidFill>
              </a:rPr>
              <a:t>Safon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ddisgwyliedig</a:t>
            </a:r>
            <a:r>
              <a:rPr lang="en-GB" dirty="0">
                <a:solidFill>
                  <a:srgbClr val="FF0000"/>
                </a:solidFill>
              </a:rPr>
              <a:t>?</a:t>
            </a:r>
          </a:p>
          <a:p>
            <a:r>
              <a:rPr lang="en-GB" dirty="0">
                <a:solidFill>
                  <a:srgbClr val="FF0000"/>
                </a:solidFill>
              </a:rPr>
              <a:t>Beth </a:t>
            </a:r>
            <a:r>
              <a:rPr lang="en-GB" dirty="0" err="1" smtClean="0">
                <a:solidFill>
                  <a:srgbClr val="FF0000"/>
                </a:solidFill>
              </a:rPr>
              <a:t>yw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perthnasedd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>
                <a:solidFill>
                  <a:srgbClr val="FF0000"/>
                </a:solidFill>
              </a:rPr>
              <a:t>y </a:t>
            </a:r>
            <a:r>
              <a:rPr lang="en-GB" dirty="0" err="1">
                <a:solidFill>
                  <a:srgbClr val="FF0000"/>
                </a:solidFill>
              </a:rPr>
              <a:t>pedwar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maes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astudio</a:t>
            </a:r>
            <a:r>
              <a:rPr lang="en-GB" dirty="0">
                <a:solidFill>
                  <a:srgbClr val="FF0000"/>
                </a:solidFill>
              </a:rPr>
              <a:t>?</a:t>
            </a:r>
          </a:p>
          <a:p>
            <a:r>
              <a:rPr lang="en-GB" dirty="0">
                <a:solidFill>
                  <a:srgbClr val="FF0000"/>
                </a:solidFill>
              </a:rPr>
              <a:t>A </a:t>
            </a:r>
            <a:r>
              <a:rPr lang="en-GB" dirty="0" err="1">
                <a:solidFill>
                  <a:srgbClr val="FF0000"/>
                </a:solidFill>
              </a:rPr>
              <a:t>ddylai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disgyblion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chwarae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mwy</a:t>
            </a:r>
            <a:r>
              <a:rPr lang="en-GB" dirty="0">
                <a:solidFill>
                  <a:srgbClr val="FF0000"/>
                </a:solidFill>
              </a:rPr>
              <a:t> nag un </a:t>
            </a:r>
            <a:r>
              <a:rPr lang="en-GB" dirty="0" err="1">
                <a:solidFill>
                  <a:srgbClr val="FF0000"/>
                </a:solidFill>
              </a:rPr>
              <a:t>offeryn</a:t>
            </a:r>
            <a:r>
              <a:rPr lang="en-GB" dirty="0">
                <a:solidFill>
                  <a:srgbClr val="FF0000"/>
                </a:solidFill>
              </a:rPr>
              <a:t>?</a:t>
            </a:r>
          </a:p>
          <a:p>
            <a:r>
              <a:rPr lang="en-GB" dirty="0">
                <a:solidFill>
                  <a:srgbClr val="FF0000"/>
                </a:solidFill>
              </a:rPr>
              <a:t>A </a:t>
            </a:r>
            <a:r>
              <a:rPr lang="en-GB" dirty="0" err="1">
                <a:solidFill>
                  <a:srgbClr val="FF0000"/>
                </a:solidFill>
              </a:rPr>
              <a:t>ddylai'r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arholiad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gael</a:t>
            </a:r>
            <a:r>
              <a:rPr lang="en-GB" dirty="0">
                <a:solidFill>
                  <a:srgbClr val="FF0000"/>
                </a:solidFill>
              </a:rPr>
              <a:t> ei </a:t>
            </a:r>
            <a:r>
              <a:rPr lang="en-GB" dirty="0" err="1">
                <a:solidFill>
                  <a:srgbClr val="FF0000"/>
                </a:solidFill>
              </a:rPr>
              <a:t>gynnal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ym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mis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Ionawr</a:t>
            </a:r>
            <a:r>
              <a:rPr lang="en-GB" dirty="0">
                <a:solidFill>
                  <a:srgbClr val="FF0000"/>
                </a:solidFill>
              </a:rPr>
              <a:t>?</a:t>
            </a:r>
          </a:p>
          <a:p>
            <a:r>
              <a:rPr lang="en-GB" dirty="0">
                <a:solidFill>
                  <a:srgbClr val="FF0000"/>
                </a:solidFill>
              </a:rPr>
              <a:t>A all </a:t>
            </a:r>
            <a:r>
              <a:rPr lang="en-GB" dirty="0" err="1">
                <a:solidFill>
                  <a:srgbClr val="FF0000"/>
                </a:solidFill>
              </a:rPr>
              <a:t>disgyblion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recordio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eu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hunain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gartref</a:t>
            </a:r>
            <a:r>
              <a:rPr lang="en-GB" dirty="0">
                <a:solidFill>
                  <a:srgbClr val="FF0000"/>
                </a:solidFill>
              </a:rPr>
              <a:t>?</a:t>
            </a:r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4951561" y="6141196"/>
            <a:ext cx="1201948" cy="369332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92D050"/>
                </a:solidFill>
              </a:rPr>
              <a:t>10 minutes</a:t>
            </a:r>
            <a:endParaRPr lang="en-GB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0391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Consider each of the situations on the next slide.  </a:t>
            </a:r>
          </a:p>
          <a:p>
            <a:r>
              <a:rPr lang="en-GB" dirty="0" smtClean="0"/>
              <a:t>What answer and/or advice would you give each pupil?</a:t>
            </a:r>
          </a:p>
          <a:p>
            <a:endParaRPr lang="en-GB" dirty="0"/>
          </a:p>
          <a:p>
            <a:r>
              <a:rPr lang="en-GB" dirty="0" err="1">
                <a:solidFill>
                  <a:srgbClr val="FF0000"/>
                </a:solidFill>
              </a:rPr>
              <a:t>Ystyriwch</a:t>
            </a:r>
            <a:r>
              <a:rPr lang="en-GB" dirty="0">
                <a:solidFill>
                  <a:srgbClr val="FF0000"/>
                </a:solidFill>
              </a:rPr>
              <a:t> bob un </a:t>
            </a:r>
            <a:r>
              <a:rPr lang="en-GB" dirty="0" err="1">
                <a:solidFill>
                  <a:srgbClr val="FF0000"/>
                </a:solidFill>
              </a:rPr>
              <a:t>o'r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sefyllfaoedd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ar</a:t>
            </a:r>
            <a:r>
              <a:rPr lang="en-GB" dirty="0">
                <a:solidFill>
                  <a:srgbClr val="FF0000"/>
                </a:solidFill>
              </a:rPr>
              <a:t> y </a:t>
            </a:r>
            <a:r>
              <a:rPr lang="en-GB" dirty="0" err="1">
                <a:solidFill>
                  <a:srgbClr val="FF0000"/>
                </a:solidFill>
              </a:rPr>
              <a:t>sleid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nesaf</a:t>
            </a:r>
            <a:r>
              <a:rPr lang="en-GB" dirty="0">
                <a:solidFill>
                  <a:srgbClr val="FF0000"/>
                </a:solidFill>
              </a:rPr>
              <a:t>.  </a:t>
            </a:r>
          </a:p>
          <a:p>
            <a:r>
              <a:rPr lang="en-GB" dirty="0">
                <a:solidFill>
                  <a:srgbClr val="FF0000"/>
                </a:solidFill>
              </a:rPr>
              <a:t>Pa </a:t>
            </a:r>
            <a:r>
              <a:rPr lang="en-GB" dirty="0" err="1">
                <a:solidFill>
                  <a:srgbClr val="FF0000"/>
                </a:solidFill>
              </a:rPr>
              <a:t>ateb</a:t>
            </a:r>
            <a:r>
              <a:rPr lang="en-GB" dirty="0">
                <a:solidFill>
                  <a:srgbClr val="FF0000"/>
                </a:solidFill>
              </a:rPr>
              <a:t> a/</a:t>
            </a:r>
            <a:r>
              <a:rPr lang="en-GB" dirty="0" err="1">
                <a:solidFill>
                  <a:srgbClr val="FF0000"/>
                </a:solidFill>
              </a:rPr>
              <a:t>neu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gyngor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fyddech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chi'n</a:t>
            </a:r>
            <a:r>
              <a:rPr lang="en-GB" dirty="0">
                <a:solidFill>
                  <a:srgbClr val="FF0000"/>
                </a:solidFill>
              </a:rPr>
              <a:t> ei </a:t>
            </a:r>
            <a:r>
              <a:rPr lang="en-GB" dirty="0" err="1">
                <a:solidFill>
                  <a:srgbClr val="FF0000"/>
                </a:solidFill>
              </a:rPr>
              <a:t>roi</a:t>
            </a:r>
            <a:r>
              <a:rPr lang="en-GB" dirty="0">
                <a:solidFill>
                  <a:srgbClr val="FF0000"/>
                </a:solidFill>
              </a:rPr>
              <a:t> i bob </a:t>
            </a:r>
            <a:r>
              <a:rPr lang="en-GB" dirty="0" err="1">
                <a:solidFill>
                  <a:srgbClr val="FF0000"/>
                </a:solidFill>
              </a:rPr>
              <a:t>disgybl</a:t>
            </a:r>
            <a:r>
              <a:rPr lang="en-GB" dirty="0">
                <a:solidFill>
                  <a:srgbClr val="FF0000"/>
                </a:solidFill>
              </a:rPr>
              <a:t>?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8856453" y="3197525"/>
            <a:ext cx="2357887" cy="646331"/>
          </a:xfrm>
          <a:prstGeom prst="rect">
            <a:avLst/>
          </a:prstGeom>
          <a:noFill/>
          <a:ln w="28575"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92D050"/>
                </a:solidFill>
              </a:rPr>
              <a:t>5 minutes to read and think, then </a:t>
            </a:r>
            <a:r>
              <a:rPr lang="en-GB" dirty="0" smtClean="0">
                <a:solidFill>
                  <a:srgbClr val="92D050"/>
                </a:solidFill>
              </a:rPr>
              <a:t>feedback</a:t>
            </a:r>
            <a:endParaRPr lang="en-GB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56836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690708" y="3095625"/>
            <a:ext cx="2200275" cy="3762375"/>
          </a:xfrm>
          <a:prstGeom prst="rect">
            <a:avLst/>
          </a:prstGeo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Rounded Rectangular Callout 4"/>
          <p:cNvSpPr/>
          <p:nvPr/>
        </p:nvSpPr>
        <p:spPr>
          <a:xfrm>
            <a:off x="212786" y="267419"/>
            <a:ext cx="3617344" cy="2018581"/>
          </a:xfrm>
          <a:prstGeom prst="wedgeRoundRectCallout">
            <a:avLst>
              <a:gd name="adj1" fmla="val 84821"/>
              <a:gd name="adj2" fmla="val 149518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 want to play the viola part of ‘Arrival of the Queen of Sheba’ on with peripatetic teachers playing the other three parts. Is this allowed?</a:t>
            </a:r>
            <a:endParaRPr lang="en-GB" dirty="0"/>
          </a:p>
        </p:txBody>
      </p:sp>
      <p:sp>
        <p:nvSpPr>
          <p:cNvPr id="6" name="Rounded Rectangular Callout 5"/>
          <p:cNvSpPr/>
          <p:nvPr/>
        </p:nvSpPr>
        <p:spPr>
          <a:xfrm>
            <a:off x="8616029" y="338229"/>
            <a:ext cx="3352800" cy="2018581"/>
          </a:xfrm>
          <a:prstGeom prst="wedgeRoundRectCallout">
            <a:avLst>
              <a:gd name="adj1" fmla="val -109571"/>
              <a:gd name="adj2" fmla="val 140252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 want to sing along to a recording of Adele singing ‘Daydreamer’. Is that ok?</a:t>
            </a:r>
            <a:endParaRPr lang="en-GB" dirty="0"/>
          </a:p>
        </p:txBody>
      </p:sp>
      <p:sp>
        <p:nvSpPr>
          <p:cNvPr id="7" name="Rounded Rectangular Callout 6"/>
          <p:cNvSpPr/>
          <p:nvPr/>
        </p:nvSpPr>
        <p:spPr>
          <a:xfrm>
            <a:off x="207785" y="4953633"/>
            <a:ext cx="3621978" cy="1673524"/>
          </a:xfrm>
          <a:prstGeom prst="wedgeRoundRectCallout">
            <a:avLst>
              <a:gd name="adj1" fmla="val 74370"/>
              <a:gd name="adj2" fmla="val 21726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 want to play the Violin 2 part of ‘Raiders of the Lost Ark’ with the school orchestra.  Can I do that? </a:t>
            </a:r>
            <a:endParaRPr lang="en-GB" dirty="0"/>
          </a:p>
        </p:txBody>
      </p:sp>
      <p:sp>
        <p:nvSpPr>
          <p:cNvPr id="8" name="Oval Callout 7"/>
          <p:cNvSpPr/>
          <p:nvPr/>
        </p:nvSpPr>
        <p:spPr>
          <a:xfrm>
            <a:off x="8270154" y="2864782"/>
            <a:ext cx="3876136" cy="2369389"/>
          </a:xfrm>
          <a:prstGeom prst="wedgeEllipseCallout">
            <a:avLst>
              <a:gd name="adj1" fmla="val -91604"/>
              <a:gd name="adj2" fmla="val 3830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 smtClean="0"/>
              <a:t>I want to sing "</a:t>
            </a:r>
            <a:r>
              <a:rPr lang="de-DE" dirty="0"/>
              <a:t>Der Erlkönig" ['Wer reitet so spät durch Nacht und Wind?'] </a:t>
            </a:r>
            <a:r>
              <a:rPr lang="de-DE" dirty="0" smtClean="0"/>
              <a:t>by Schubert with my friend playing the piano part.</a:t>
            </a:r>
            <a:r>
              <a:rPr lang="de-DE" dirty="0"/>
              <a:t> </a:t>
            </a:r>
            <a:r>
              <a:rPr lang="de-DE" dirty="0" smtClean="0"/>
              <a:t>Is this allowed?</a:t>
            </a:r>
            <a:endParaRPr lang="en-GB" dirty="0"/>
          </a:p>
        </p:txBody>
      </p:sp>
      <p:sp>
        <p:nvSpPr>
          <p:cNvPr id="9" name="Oval Callout 8"/>
          <p:cNvSpPr/>
          <p:nvPr/>
        </p:nvSpPr>
        <p:spPr>
          <a:xfrm>
            <a:off x="4690708" y="195241"/>
            <a:ext cx="3343312" cy="2279566"/>
          </a:xfrm>
          <a:prstGeom prst="wedgeEllipseCallout">
            <a:avLst>
              <a:gd name="adj1" fmla="val -21017"/>
              <a:gd name="adj2" fmla="val 7059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 want to sing ‘Popular’ from </a:t>
            </a:r>
            <a:r>
              <a:rPr lang="en-GB" i="1" dirty="0" smtClean="0"/>
              <a:t>Wicked</a:t>
            </a:r>
            <a:r>
              <a:rPr lang="en-GB" dirty="0" smtClean="0"/>
              <a:t> with </a:t>
            </a:r>
            <a:r>
              <a:rPr lang="en-GB" dirty="0"/>
              <a:t>a</a:t>
            </a:r>
            <a:r>
              <a:rPr lang="en-GB" dirty="0" smtClean="0"/>
              <a:t> </a:t>
            </a:r>
            <a:r>
              <a:rPr lang="en-GB" dirty="0" smtClean="0"/>
              <a:t>soundtrack accompaniment.  Can I do that?</a:t>
            </a:r>
            <a:endParaRPr lang="en-GB" dirty="0"/>
          </a:p>
        </p:txBody>
      </p:sp>
      <p:sp>
        <p:nvSpPr>
          <p:cNvPr id="11" name="Rectangular Callout 10"/>
          <p:cNvSpPr/>
          <p:nvPr/>
        </p:nvSpPr>
        <p:spPr>
          <a:xfrm>
            <a:off x="210469" y="3245137"/>
            <a:ext cx="3789872" cy="1285920"/>
          </a:xfrm>
          <a:prstGeom prst="wedgeRectCallout">
            <a:avLst>
              <a:gd name="adj1" fmla="val 68114"/>
              <a:gd name="adj2" fmla="val 9498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 want to DJ, but I am currently only able to move between two tracks.  Will that be ok?</a:t>
            </a:r>
            <a:endParaRPr lang="en-GB" dirty="0"/>
          </a:p>
        </p:txBody>
      </p:sp>
      <p:sp>
        <p:nvSpPr>
          <p:cNvPr id="12" name="Rectangular Callout 11"/>
          <p:cNvSpPr/>
          <p:nvPr/>
        </p:nvSpPr>
        <p:spPr>
          <a:xfrm>
            <a:off x="7751928" y="5450566"/>
            <a:ext cx="4216901" cy="1176591"/>
          </a:xfrm>
          <a:prstGeom prst="wedgeRectCallout">
            <a:avLst>
              <a:gd name="adj1" fmla="val -66790"/>
              <a:gd name="adj2" fmla="val -1753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 can play three instruments.  Shall I play one piece on each one?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34055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a better breakdown of DJ-</a:t>
            </a:r>
            <a:r>
              <a:rPr lang="en-GB" dirty="0" err="1" smtClean="0"/>
              <a:t>ing</a:t>
            </a:r>
            <a:r>
              <a:rPr lang="en-GB" dirty="0" smtClean="0"/>
              <a:t> and related skills, see AQA’s GCSE syllabus: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https://www.aqa.org.uk/subjects/music/gcse/music-8271/subject-content/performing-music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67111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2898" y="585216"/>
            <a:ext cx="9841302" cy="1499616"/>
          </a:xfrm>
        </p:spPr>
        <p:txBody>
          <a:bodyPr/>
          <a:lstStyle/>
          <a:p>
            <a:r>
              <a:rPr lang="en-GB" dirty="0" smtClean="0"/>
              <a:t>performing</a:t>
            </a:r>
            <a:endParaRPr lang="en-GB" dirty="0"/>
          </a:p>
        </p:txBody>
      </p:sp>
      <p:pic>
        <p:nvPicPr>
          <p:cNvPr id="4" name="Content Placeholder 3" descr="Screen Clippi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93310" y="318975"/>
            <a:ext cx="8576218" cy="6411433"/>
          </a:xfrm>
        </p:spPr>
      </p:pic>
      <p:sp>
        <p:nvSpPr>
          <p:cNvPr id="3" name="TextBox 2"/>
          <p:cNvSpPr txBox="1"/>
          <p:nvPr/>
        </p:nvSpPr>
        <p:spPr>
          <a:xfrm>
            <a:off x="1127051" y="3115340"/>
            <a:ext cx="203081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WJEC Mind map resource for </a:t>
            </a:r>
            <a:r>
              <a:rPr lang="en-GB" dirty="0" smtClean="0"/>
              <a:t>performing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0422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Composing / </a:t>
            </a:r>
            <a:r>
              <a:rPr lang="en-GB" dirty="0" err="1" smtClean="0"/>
              <a:t>cyfansoddi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5985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1023668"/>
            <a:ext cx="9720072" cy="1061164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gcse</a:t>
            </a:r>
            <a:r>
              <a:rPr lang="en-GB" dirty="0" smtClean="0"/>
              <a:t> </a:t>
            </a:r>
            <a:r>
              <a:rPr lang="en-GB" dirty="0"/>
              <a:t>specification: </a:t>
            </a:r>
            <a:r>
              <a:rPr lang="en-GB" dirty="0" smtClean="0"/>
              <a:t>composing </a:t>
            </a:r>
            <a:r>
              <a:rPr lang="en-GB" dirty="0"/>
              <a:t>(unit 2</a:t>
            </a:r>
            <a:r>
              <a:rPr lang="en-GB" dirty="0" smtClean="0"/>
              <a:t>)</a:t>
            </a:r>
            <a:br>
              <a:rPr lang="en-GB" dirty="0" smtClean="0"/>
            </a:br>
            <a:r>
              <a:rPr lang="en-GB" dirty="0" smtClean="0"/>
              <a:t>basic information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Total duration of compositions: 3-6 minutes </a:t>
            </a:r>
            <a:endParaRPr lang="en-GB" dirty="0" smtClean="0"/>
          </a:p>
          <a:p>
            <a:r>
              <a:rPr lang="en-GB" dirty="0" smtClean="0"/>
              <a:t>Non-exam </a:t>
            </a:r>
            <a:r>
              <a:rPr lang="en-GB" dirty="0"/>
              <a:t>assessment: internally assessed, externally moderated </a:t>
            </a:r>
            <a:endParaRPr lang="en-GB" dirty="0" smtClean="0"/>
          </a:p>
          <a:p>
            <a:r>
              <a:rPr lang="en-GB" dirty="0" smtClean="0"/>
              <a:t>35</a:t>
            </a:r>
            <a:r>
              <a:rPr lang="en-GB" dirty="0"/>
              <a:t>% of qualification </a:t>
            </a:r>
            <a:endParaRPr lang="en-GB" dirty="0" smtClean="0"/>
          </a:p>
          <a:p>
            <a:r>
              <a:rPr lang="en-GB" dirty="0" smtClean="0"/>
              <a:t>84 </a:t>
            </a:r>
            <a:r>
              <a:rPr lang="en-GB" dirty="0"/>
              <a:t>marks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Read the information on pages 12 and 13.  Create a </a:t>
            </a:r>
            <a:r>
              <a:rPr lang="en-GB" dirty="0" err="1" smtClean="0"/>
              <a:t>mindmap</a:t>
            </a:r>
            <a:r>
              <a:rPr lang="en-GB" dirty="0" smtClean="0"/>
              <a:t>/list/other.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5038071" cy="4023360"/>
          </a:xfrm>
        </p:spPr>
        <p:txBody>
          <a:bodyPr>
            <a:normAutofit/>
          </a:bodyPr>
          <a:lstStyle/>
          <a:p>
            <a:r>
              <a:rPr lang="en-GB" dirty="0" err="1">
                <a:solidFill>
                  <a:srgbClr val="FF0000"/>
                </a:solidFill>
              </a:rPr>
              <a:t>Cyfanswm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hyd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smtClean="0">
                <a:solidFill>
                  <a:srgbClr val="FF0000"/>
                </a:solidFill>
              </a:rPr>
              <a:t>y </a:t>
            </a:r>
            <a:r>
              <a:rPr lang="en-GB" dirty="0" err="1" smtClean="0">
                <a:solidFill>
                  <a:srgbClr val="FF0000"/>
                </a:solidFill>
              </a:rPr>
              <a:t>cyfansoddiadau</a:t>
            </a:r>
            <a:r>
              <a:rPr lang="en-GB" dirty="0" smtClean="0">
                <a:solidFill>
                  <a:srgbClr val="FF0000"/>
                </a:solidFill>
              </a:rPr>
              <a:t>: 3-6 </a:t>
            </a:r>
            <a:r>
              <a:rPr lang="en-GB" dirty="0" err="1">
                <a:solidFill>
                  <a:srgbClr val="FF0000"/>
                </a:solidFill>
              </a:rPr>
              <a:t>munud</a:t>
            </a:r>
            <a:r>
              <a:rPr lang="en-GB" dirty="0">
                <a:solidFill>
                  <a:srgbClr val="FF0000"/>
                </a:solidFill>
              </a:rPr>
              <a:t> </a:t>
            </a:r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 err="1" smtClean="0">
                <a:solidFill>
                  <a:srgbClr val="FF0000"/>
                </a:solidFill>
              </a:rPr>
              <a:t>Asesiad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>
                <a:solidFill>
                  <a:srgbClr val="FF0000"/>
                </a:solidFill>
              </a:rPr>
              <a:t>di-</a:t>
            </a:r>
            <a:r>
              <a:rPr lang="en-GB" dirty="0" err="1">
                <a:solidFill>
                  <a:srgbClr val="FF0000"/>
                </a:solidFill>
              </a:rPr>
              <a:t>arholiad</a:t>
            </a:r>
            <a:r>
              <a:rPr lang="en-GB" dirty="0">
                <a:solidFill>
                  <a:srgbClr val="FF0000"/>
                </a:solidFill>
              </a:rPr>
              <a:t>: </a:t>
            </a:r>
            <a:r>
              <a:rPr lang="en-GB" dirty="0" err="1">
                <a:solidFill>
                  <a:srgbClr val="FF0000"/>
                </a:solidFill>
              </a:rPr>
              <a:t>wedi'i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asesu'n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fewnol</a:t>
            </a:r>
            <a:r>
              <a:rPr lang="en-GB" dirty="0">
                <a:solidFill>
                  <a:srgbClr val="FF0000"/>
                </a:solidFill>
              </a:rPr>
              <a:t>, </a:t>
            </a:r>
            <a:r>
              <a:rPr lang="en-GB" dirty="0" err="1">
                <a:solidFill>
                  <a:srgbClr val="FF0000"/>
                </a:solidFill>
              </a:rPr>
              <a:t>wedi'i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safoni'n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allanol</a:t>
            </a:r>
            <a:r>
              <a:rPr lang="en-GB" dirty="0">
                <a:solidFill>
                  <a:srgbClr val="FF0000"/>
                </a:solidFill>
              </a:rPr>
              <a:t> </a:t>
            </a:r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 smtClean="0">
                <a:solidFill>
                  <a:srgbClr val="FF0000"/>
                </a:solidFill>
              </a:rPr>
              <a:t>35</a:t>
            </a:r>
            <a:r>
              <a:rPr lang="en-GB" dirty="0">
                <a:solidFill>
                  <a:srgbClr val="FF0000"/>
                </a:solidFill>
              </a:rPr>
              <a:t>% </a:t>
            </a:r>
            <a:r>
              <a:rPr lang="en-GB" dirty="0" err="1">
                <a:solidFill>
                  <a:srgbClr val="FF0000"/>
                </a:solidFill>
              </a:rPr>
              <a:t>o'r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cymhwyster</a:t>
            </a:r>
            <a:r>
              <a:rPr lang="en-GB" dirty="0">
                <a:solidFill>
                  <a:srgbClr val="FF0000"/>
                </a:solidFill>
              </a:rPr>
              <a:t> </a:t>
            </a:r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 smtClean="0">
                <a:solidFill>
                  <a:srgbClr val="FF0000"/>
                </a:solidFill>
              </a:rPr>
              <a:t>84 marc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 err="1" smtClean="0">
                <a:solidFill>
                  <a:srgbClr val="FF0000"/>
                </a:solidFill>
              </a:rPr>
              <a:t>Darllenwch</a:t>
            </a:r>
            <a:r>
              <a:rPr lang="en-GB" dirty="0" smtClean="0">
                <a:solidFill>
                  <a:srgbClr val="FF0000"/>
                </a:solidFill>
              </a:rPr>
              <a:t> y </a:t>
            </a:r>
            <a:r>
              <a:rPr lang="en-GB" dirty="0" err="1" smtClean="0">
                <a:solidFill>
                  <a:srgbClr val="FF0000"/>
                </a:solidFill>
              </a:rPr>
              <a:t>wybodaeth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ar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dudalennau</a:t>
            </a:r>
            <a:r>
              <a:rPr lang="en-GB" dirty="0" smtClean="0">
                <a:solidFill>
                  <a:srgbClr val="FF0000"/>
                </a:solidFill>
              </a:rPr>
              <a:t> 12 a 13. </a:t>
            </a:r>
            <a:r>
              <a:rPr lang="en-GB" dirty="0" err="1" smtClean="0">
                <a:solidFill>
                  <a:srgbClr val="FF0000"/>
                </a:solidFill>
              </a:rPr>
              <a:t>Crewch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fap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meddwl</a:t>
            </a:r>
            <a:r>
              <a:rPr lang="en-GB" dirty="0" smtClean="0">
                <a:solidFill>
                  <a:srgbClr val="FF0000"/>
                </a:solidFill>
              </a:rPr>
              <a:t>/</a:t>
            </a:r>
            <a:r>
              <a:rPr lang="en-GB" dirty="0" err="1" smtClean="0">
                <a:solidFill>
                  <a:srgbClr val="FF0000"/>
                </a:solidFill>
              </a:rPr>
              <a:t>rhestr</a:t>
            </a:r>
            <a:r>
              <a:rPr lang="en-GB" dirty="0" smtClean="0">
                <a:solidFill>
                  <a:srgbClr val="FF0000"/>
                </a:solidFill>
              </a:rPr>
              <a:t>/</a:t>
            </a:r>
            <a:r>
              <a:rPr lang="en-GB" dirty="0" err="1" smtClean="0">
                <a:solidFill>
                  <a:srgbClr val="FF0000"/>
                </a:solidFill>
              </a:rPr>
              <a:t>arall</a:t>
            </a:r>
            <a:r>
              <a:rPr lang="en-GB" dirty="0" smtClean="0">
                <a:solidFill>
                  <a:srgbClr val="FF0000"/>
                </a:solidFill>
              </a:rPr>
              <a:t>.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940060" y="6199517"/>
            <a:ext cx="1049260" cy="369332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92D050"/>
                </a:solidFill>
              </a:rPr>
              <a:t>5 minutes</a:t>
            </a:r>
            <a:endParaRPr lang="en-GB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274840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1347216"/>
            <a:ext cx="9720072" cy="50458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Task 3 – </a:t>
            </a:r>
            <a:r>
              <a:rPr lang="en-GB" dirty="0" err="1" smtClean="0"/>
              <a:t>gcse</a:t>
            </a:r>
            <a:r>
              <a:rPr lang="en-GB" dirty="0" smtClean="0"/>
              <a:t> specification: composing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4543" y="2285999"/>
            <a:ext cx="5514464" cy="4741653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Area of study 1: Musical Forms and Devices </a:t>
            </a:r>
            <a:endParaRPr lang="en-GB" dirty="0" smtClean="0"/>
          </a:p>
          <a:p>
            <a:r>
              <a:rPr lang="en-GB" dirty="0" smtClean="0"/>
              <a:t>Compose </a:t>
            </a:r>
            <a:r>
              <a:rPr lang="en-GB" dirty="0"/>
              <a:t>a piece of music in rondo form that is to be performed at the school eisteddfod on St David's Day. </a:t>
            </a:r>
            <a:endParaRPr lang="en-GB" dirty="0" smtClean="0"/>
          </a:p>
          <a:p>
            <a:r>
              <a:rPr lang="en-GB" dirty="0" smtClean="0"/>
              <a:t>Area </a:t>
            </a:r>
            <a:r>
              <a:rPr lang="en-GB" dirty="0"/>
              <a:t>of study 2: Music for Ensemble </a:t>
            </a:r>
            <a:endParaRPr lang="en-GB" dirty="0" smtClean="0"/>
          </a:p>
          <a:p>
            <a:r>
              <a:rPr lang="en-GB" dirty="0" smtClean="0"/>
              <a:t>Compose </a:t>
            </a:r>
            <a:r>
              <a:rPr lang="en-GB" dirty="0"/>
              <a:t>a piece for four instruments to be performed on the local Jazz radio station. </a:t>
            </a:r>
            <a:endParaRPr lang="en-GB" dirty="0" smtClean="0"/>
          </a:p>
          <a:p>
            <a:r>
              <a:rPr lang="en-GB" dirty="0" smtClean="0"/>
              <a:t>Area </a:t>
            </a:r>
            <a:r>
              <a:rPr lang="en-GB" dirty="0"/>
              <a:t>of study 3: Film Music </a:t>
            </a:r>
            <a:endParaRPr lang="en-GB" dirty="0" smtClean="0"/>
          </a:p>
          <a:p>
            <a:r>
              <a:rPr lang="en-GB" dirty="0" smtClean="0"/>
              <a:t>Compose </a:t>
            </a:r>
            <a:r>
              <a:rPr lang="en-GB" dirty="0"/>
              <a:t>music for an escape sequence in a new project for youth film makers at Aberystwyth Arts Centre. </a:t>
            </a:r>
            <a:endParaRPr lang="en-GB" dirty="0" smtClean="0"/>
          </a:p>
          <a:p>
            <a:r>
              <a:rPr lang="en-GB" dirty="0" smtClean="0"/>
              <a:t>Area </a:t>
            </a:r>
            <a:r>
              <a:rPr lang="en-GB" dirty="0"/>
              <a:t>of study 4: Popular Music </a:t>
            </a:r>
            <a:endParaRPr lang="en-GB" dirty="0" smtClean="0"/>
          </a:p>
          <a:p>
            <a:r>
              <a:rPr lang="en-GB" dirty="0" smtClean="0"/>
              <a:t>Compose </a:t>
            </a:r>
            <a:r>
              <a:rPr lang="en-GB" dirty="0"/>
              <a:t>a rock song, to be performed by a student rock group in the Valleys Sound Fest.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5656340" cy="4023360"/>
          </a:xfrm>
        </p:spPr>
        <p:txBody>
          <a:bodyPr>
            <a:normAutofit fontScale="77500" lnSpcReduction="20000"/>
          </a:bodyPr>
          <a:lstStyle/>
          <a:p>
            <a:r>
              <a:rPr lang="en-GB" dirty="0" err="1">
                <a:solidFill>
                  <a:srgbClr val="FF0000"/>
                </a:solidFill>
              </a:rPr>
              <a:t>Maes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astudio</a:t>
            </a:r>
            <a:r>
              <a:rPr lang="en-GB" dirty="0">
                <a:solidFill>
                  <a:srgbClr val="FF0000"/>
                </a:solidFill>
              </a:rPr>
              <a:t> 1: </a:t>
            </a:r>
            <a:r>
              <a:rPr lang="en-GB" dirty="0" err="1">
                <a:solidFill>
                  <a:srgbClr val="FF0000"/>
                </a:solidFill>
              </a:rPr>
              <a:t>Ffurfiau</a:t>
            </a:r>
            <a:r>
              <a:rPr lang="en-GB" dirty="0">
                <a:solidFill>
                  <a:srgbClr val="FF0000"/>
                </a:solidFill>
              </a:rPr>
              <a:t> a </a:t>
            </a:r>
            <a:r>
              <a:rPr lang="en-GB" dirty="0" err="1">
                <a:solidFill>
                  <a:srgbClr val="FF0000"/>
                </a:solidFill>
              </a:rPr>
              <a:t>Dyfeisiau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Cerddorol</a:t>
            </a:r>
            <a:r>
              <a:rPr lang="en-GB" dirty="0">
                <a:solidFill>
                  <a:srgbClr val="FF0000"/>
                </a:solidFill>
              </a:rPr>
              <a:t> </a:t>
            </a:r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 err="1" smtClean="0">
                <a:solidFill>
                  <a:srgbClr val="FF0000"/>
                </a:solidFill>
              </a:rPr>
              <a:t>Cyfansoddwch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ddarn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>
                <a:solidFill>
                  <a:srgbClr val="FF0000"/>
                </a:solidFill>
              </a:rPr>
              <a:t>o </a:t>
            </a:r>
            <a:r>
              <a:rPr lang="en-GB" dirty="0" err="1">
                <a:solidFill>
                  <a:srgbClr val="FF0000"/>
                </a:solidFill>
              </a:rPr>
              <a:t>gerddoriaeth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ar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ffurf</a:t>
            </a:r>
            <a:r>
              <a:rPr lang="en-GB" dirty="0">
                <a:solidFill>
                  <a:srgbClr val="FF0000"/>
                </a:solidFill>
              </a:rPr>
              <a:t> rondo </a:t>
            </a:r>
            <a:r>
              <a:rPr lang="en-GB" dirty="0" err="1">
                <a:solidFill>
                  <a:srgbClr val="FF0000"/>
                </a:solidFill>
              </a:rPr>
              <a:t>sydd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i'w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berfformio</a:t>
            </a:r>
            <a:r>
              <a:rPr lang="en-GB" dirty="0">
                <a:solidFill>
                  <a:srgbClr val="FF0000"/>
                </a:solidFill>
              </a:rPr>
              <a:t> yn eisteddfod yr </a:t>
            </a:r>
            <a:r>
              <a:rPr lang="en-GB" dirty="0" err="1">
                <a:solidFill>
                  <a:srgbClr val="FF0000"/>
                </a:solidFill>
              </a:rPr>
              <a:t>ysgol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ar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Ddydd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Gŵyl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Dewi</a:t>
            </a:r>
            <a:r>
              <a:rPr lang="en-GB" dirty="0">
                <a:solidFill>
                  <a:srgbClr val="FF0000"/>
                </a:solidFill>
              </a:rPr>
              <a:t>. </a:t>
            </a:r>
          </a:p>
          <a:p>
            <a:r>
              <a:rPr lang="en-GB" dirty="0" err="1">
                <a:solidFill>
                  <a:srgbClr val="FF0000"/>
                </a:solidFill>
              </a:rPr>
              <a:t>Maes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astudio</a:t>
            </a:r>
            <a:r>
              <a:rPr lang="en-GB" dirty="0">
                <a:solidFill>
                  <a:srgbClr val="FF0000"/>
                </a:solidFill>
              </a:rPr>
              <a:t> 2: </a:t>
            </a:r>
            <a:r>
              <a:rPr lang="en-GB" dirty="0" err="1">
                <a:solidFill>
                  <a:srgbClr val="FF0000"/>
                </a:solidFill>
              </a:rPr>
              <a:t>Cerddoriaeth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ar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gyfer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smtClean="0">
                <a:solidFill>
                  <a:srgbClr val="FF0000"/>
                </a:solidFill>
              </a:rPr>
              <a:t>Ensemble</a:t>
            </a:r>
          </a:p>
          <a:p>
            <a:r>
              <a:rPr lang="en-GB" dirty="0" err="1" smtClean="0">
                <a:solidFill>
                  <a:srgbClr val="FF0000"/>
                </a:solidFill>
              </a:rPr>
              <a:t>Cyfansoddwch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ddarn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ar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gyfer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pedwar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offeryn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i'w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berfformio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ar</a:t>
            </a:r>
            <a:r>
              <a:rPr lang="en-GB" dirty="0">
                <a:solidFill>
                  <a:srgbClr val="FF0000"/>
                </a:solidFill>
              </a:rPr>
              <a:t> yr </a:t>
            </a:r>
            <a:r>
              <a:rPr lang="en-GB" dirty="0" err="1">
                <a:solidFill>
                  <a:srgbClr val="FF0000"/>
                </a:solidFill>
              </a:rPr>
              <a:t>orsaf</a:t>
            </a:r>
            <a:r>
              <a:rPr lang="en-GB" dirty="0">
                <a:solidFill>
                  <a:srgbClr val="FF0000"/>
                </a:solidFill>
              </a:rPr>
              <a:t> radio Jazz </a:t>
            </a:r>
            <a:r>
              <a:rPr lang="en-GB" dirty="0" err="1">
                <a:solidFill>
                  <a:srgbClr val="FF0000"/>
                </a:solidFill>
              </a:rPr>
              <a:t>leol</a:t>
            </a:r>
            <a:r>
              <a:rPr lang="en-GB" dirty="0">
                <a:solidFill>
                  <a:srgbClr val="FF0000"/>
                </a:solidFill>
              </a:rPr>
              <a:t>. </a:t>
            </a:r>
          </a:p>
          <a:p>
            <a:r>
              <a:rPr lang="en-GB" dirty="0" err="1">
                <a:solidFill>
                  <a:srgbClr val="FF0000"/>
                </a:solidFill>
              </a:rPr>
              <a:t>Maes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astudio</a:t>
            </a:r>
            <a:r>
              <a:rPr lang="en-GB" dirty="0">
                <a:solidFill>
                  <a:srgbClr val="FF0000"/>
                </a:solidFill>
              </a:rPr>
              <a:t> 3: </a:t>
            </a:r>
            <a:r>
              <a:rPr lang="en-GB" dirty="0" err="1">
                <a:solidFill>
                  <a:srgbClr val="FF0000"/>
                </a:solidFill>
              </a:rPr>
              <a:t>Cerddoriaeth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Ffilm</a:t>
            </a:r>
            <a:r>
              <a:rPr lang="en-GB" dirty="0">
                <a:solidFill>
                  <a:srgbClr val="FF0000"/>
                </a:solidFill>
              </a:rPr>
              <a:t> </a:t>
            </a:r>
          </a:p>
          <a:p>
            <a:r>
              <a:rPr lang="en-GB" dirty="0" err="1" smtClean="0">
                <a:solidFill>
                  <a:srgbClr val="FF0000"/>
                </a:solidFill>
              </a:rPr>
              <a:t>Cyfansoddwch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gerddoriaeth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ar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gyfer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dilyniant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dianc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mewn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prosiect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newydd</a:t>
            </a:r>
            <a:r>
              <a:rPr lang="en-GB" dirty="0">
                <a:solidFill>
                  <a:srgbClr val="FF0000"/>
                </a:solidFill>
              </a:rPr>
              <a:t> i </a:t>
            </a:r>
            <a:r>
              <a:rPr lang="en-GB" dirty="0" err="1" smtClean="0">
                <a:solidFill>
                  <a:srgbClr val="FF0000"/>
                </a:solidFill>
              </a:rPr>
              <a:t>grewyr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ffilmiau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ieuenctid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yng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Nghanolfan</a:t>
            </a:r>
            <a:r>
              <a:rPr lang="en-GB" dirty="0">
                <a:solidFill>
                  <a:srgbClr val="FF0000"/>
                </a:solidFill>
              </a:rPr>
              <a:t> y </a:t>
            </a:r>
            <a:r>
              <a:rPr lang="en-GB" dirty="0" err="1">
                <a:solidFill>
                  <a:srgbClr val="FF0000"/>
                </a:solidFill>
              </a:rPr>
              <a:t>Celfyddydau</a:t>
            </a:r>
            <a:r>
              <a:rPr lang="en-GB" dirty="0">
                <a:solidFill>
                  <a:srgbClr val="FF0000"/>
                </a:solidFill>
              </a:rPr>
              <a:t> Aberystwyth. </a:t>
            </a:r>
          </a:p>
          <a:p>
            <a:r>
              <a:rPr lang="en-GB" dirty="0" err="1">
                <a:solidFill>
                  <a:srgbClr val="FF0000"/>
                </a:solidFill>
              </a:rPr>
              <a:t>Maes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astudio</a:t>
            </a:r>
            <a:r>
              <a:rPr lang="en-GB" dirty="0">
                <a:solidFill>
                  <a:srgbClr val="FF0000"/>
                </a:solidFill>
              </a:rPr>
              <a:t> 4: </a:t>
            </a:r>
            <a:r>
              <a:rPr lang="en-GB" dirty="0" err="1">
                <a:solidFill>
                  <a:srgbClr val="FF0000"/>
                </a:solidFill>
              </a:rPr>
              <a:t>Cerddoriaeth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B</a:t>
            </a:r>
            <a:r>
              <a:rPr lang="en-GB" dirty="0" err="1" smtClean="0">
                <a:solidFill>
                  <a:srgbClr val="FF0000"/>
                </a:solidFill>
              </a:rPr>
              <a:t>oblogaidd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</a:p>
          <a:p>
            <a:r>
              <a:rPr lang="en-GB" dirty="0" err="1" smtClean="0">
                <a:solidFill>
                  <a:srgbClr val="FF0000"/>
                </a:solidFill>
              </a:rPr>
              <a:t>Cyfansoddwch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gân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>
                <a:solidFill>
                  <a:srgbClr val="FF0000"/>
                </a:solidFill>
              </a:rPr>
              <a:t>roc, </a:t>
            </a:r>
            <a:r>
              <a:rPr lang="en-GB" dirty="0" err="1">
                <a:solidFill>
                  <a:srgbClr val="FF0000"/>
                </a:solidFill>
              </a:rPr>
              <a:t>i'w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pherfformio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gan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grŵp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smtClean="0">
                <a:solidFill>
                  <a:srgbClr val="FF0000"/>
                </a:solidFill>
              </a:rPr>
              <a:t>roc </a:t>
            </a:r>
            <a:r>
              <a:rPr lang="en-GB" dirty="0" err="1">
                <a:solidFill>
                  <a:srgbClr val="FF0000"/>
                </a:solidFill>
              </a:rPr>
              <a:t>myfyrwyr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smtClean="0">
                <a:solidFill>
                  <a:srgbClr val="FF0000"/>
                </a:solidFill>
              </a:rPr>
              <a:t>yn y ‘Valleys </a:t>
            </a:r>
            <a:r>
              <a:rPr lang="en-GB" dirty="0">
                <a:solidFill>
                  <a:srgbClr val="FF0000"/>
                </a:solidFill>
              </a:rPr>
              <a:t>Sound </a:t>
            </a:r>
            <a:r>
              <a:rPr lang="en-GB" dirty="0" smtClean="0">
                <a:solidFill>
                  <a:srgbClr val="FF0000"/>
                </a:solidFill>
              </a:rPr>
              <a:t>Fest’.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024127" y="1667138"/>
            <a:ext cx="7852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For information, here are example briefs set by WJEC for the first composition task.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256256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3 – </a:t>
            </a:r>
            <a:r>
              <a:rPr lang="en-GB" dirty="0" err="1"/>
              <a:t>gcse</a:t>
            </a:r>
            <a:r>
              <a:rPr lang="en-GB" dirty="0"/>
              <a:t> specification: </a:t>
            </a:r>
            <a:r>
              <a:rPr lang="en-GB" dirty="0" smtClean="0"/>
              <a:t>composing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Pupils are free to choose their own brief.</a:t>
            </a:r>
          </a:p>
          <a:p>
            <a:r>
              <a:rPr lang="en-GB" dirty="0" smtClean="0"/>
              <a:t>HOWEVER, they may need some support with this.</a:t>
            </a:r>
          </a:p>
          <a:p>
            <a:r>
              <a:rPr lang="en-GB" dirty="0" smtClean="0"/>
              <a:t>Think about some suggestions that you could make of suitable briefs.</a:t>
            </a:r>
          </a:p>
          <a:p>
            <a:r>
              <a:rPr lang="en-GB" dirty="0" smtClean="0"/>
              <a:t>For example, a verse-chorus song.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Mae'r </a:t>
            </a:r>
            <a:r>
              <a:rPr lang="en-GB" dirty="0" err="1">
                <a:solidFill>
                  <a:srgbClr val="FF0000"/>
                </a:solidFill>
              </a:rPr>
              <a:t>disgyblion</a:t>
            </a:r>
            <a:r>
              <a:rPr lang="en-GB" dirty="0">
                <a:solidFill>
                  <a:srgbClr val="FF0000"/>
                </a:solidFill>
              </a:rPr>
              <a:t> yn </a:t>
            </a:r>
            <a:r>
              <a:rPr lang="en-GB" dirty="0" err="1">
                <a:solidFill>
                  <a:srgbClr val="FF0000"/>
                </a:solidFill>
              </a:rPr>
              <a:t>rhydd</a:t>
            </a:r>
            <a:r>
              <a:rPr lang="en-GB" dirty="0">
                <a:solidFill>
                  <a:srgbClr val="FF0000"/>
                </a:solidFill>
              </a:rPr>
              <a:t> i </a:t>
            </a:r>
            <a:r>
              <a:rPr lang="en-GB" dirty="0" err="1">
                <a:solidFill>
                  <a:srgbClr val="FF0000"/>
                </a:solidFill>
              </a:rPr>
              <a:t>ddewis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eu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brîff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eu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hunain</a:t>
            </a:r>
            <a:r>
              <a:rPr lang="en-GB" dirty="0">
                <a:solidFill>
                  <a:srgbClr val="FF0000"/>
                </a:solidFill>
              </a:rPr>
              <a:t>.</a:t>
            </a:r>
          </a:p>
          <a:p>
            <a:r>
              <a:rPr lang="en-GB" dirty="0">
                <a:solidFill>
                  <a:srgbClr val="FF0000"/>
                </a:solidFill>
              </a:rPr>
              <a:t>FODD BYNNAG, </a:t>
            </a:r>
            <a:r>
              <a:rPr lang="en-GB" dirty="0" err="1">
                <a:solidFill>
                  <a:srgbClr val="FF0000"/>
                </a:solidFill>
              </a:rPr>
              <a:t>efallai</a:t>
            </a:r>
            <a:r>
              <a:rPr lang="en-GB" dirty="0">
                <a:solidFill>
                  <a:srgbClr val="FF0000"/>
                </a:solidFill>
              </a:rPr>
              <a:t> y </a:t>
            </a:r>
            <a:r>
              <a:rPr lang="en-GB" dirty="0" err="1">
                <a:solidFill>
                  <a:srgbClr val="FF0000"/>
                </a:solidFill>
              </a:rPr>
              <a:t>bydd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angen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rhywfaint</a:t>
            </a:r>
            <a:r>
              <a:rPr lang="en-GB" dirty="0">
                <a:solidFill>
                  <a:srgbClr val="FF0000"/>
                </a:solidFill>
              </a:rPr>
              <a:t> o </a:t>
            </a:r>
            <a:r>
              <a:rPr lang="en-GB" dirty="0" err="1">
                <a:solidFill>
                  <a:srgbClr val="FF0000"/>
                </a:solidFill>
              </a:rPr>
              <a:t>gymorth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arnynt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gyda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hyn</a:t>
            </a:r>
            <a:r>
              <a:rPr lang="en-GB" dirty="0">
                <a:solidFill>
                  <a:srgbClr val="FF0000"/>
                </a:solidFill>
              </a:rPr>
              <a:t>.</a:t>
            </a:r>
          </a:p>
          <a:p>
            <a:r>
              <a:rPr lang="en-GB" dirty="0" err="1">
                <a:solidFill>
                  <a:srgbClr val="FF0000"/>
                </a:solidFill>
              </a:rPr>
              <a:t>Meddyliwch</a:t>
            </a:r>
            <a:r>
              <a:rPr lang="en-GB" dirty="0">
                <a:solidFill>
                  <a:srgbClr val="FF0000"/>
                </a:solidFill>
              </a:rPr>
              <a:t> am rai </a:t>
            </a:r>
            <a:r>
              <a:rPr lang="en-GB" dirty="0" err="1">
                <a:solidFill>
                  <a:srgbClr val="FF0000"/>
                </a:solidFill>
              </a:rPr>
              <a:t>awgrymiadau</a:t>
            </a:r>
            <a:r>
              <a:rPr lang="en-GB" dirty="0">
                <a:solidFill>
                  <a:srgbClr val="FF0000"/>
                </a:solidFill>
              </a:rPr>
              <a:t> y </a:t>
            </a:r>
            <a:r>
              <a:rPr lang="en-GB" dirty="0" err="1">
                <a:solidFill>
                  <a:srgbClr val="FF0000"/>
                </a:solidFill>
              </a:rPr>
              <a:t>gallech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eu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gwneud</a:t>
            </a:r>
            <a:r>
              <a:rPr lang="en-GB" dirty="0">
                <a:solidFill>
                  <a:srgbClr val="FF0000"/>
                </a:solidFill>
              </a:rPr>
              <a:t> o </a:t>
            </a:r>
            <a:r>
              <a:rPr lang="en-GB" dirty="0" err="1" smtClean="0">
                <a:solidFill>
                  <a:srgbClr val="FF0000"/>
                </a:solidFill>
              </a:rPr>
              <a:t>friffiau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addas</a:t>
            </a:r>
            <a:r>
              <a:rPr lang="en-GB" dirty="0" smtClean="0">
                <a:solidFill>
                  <a:srgbClr val="FF0000"/>
                </a:solidFill>
              </a:rPr>
              <a:t>.</a:t>
            </a:r>
          </a:p>
          <a:p>
            <a:r>
              <a:rPr lang="en-GB" dirty="0" err="1" smtClean="0">
                <a:solidFill>
                  <a:srgbClr val="FF0000"/>
                </a:solidFill>
              </a:rPr>
              <a:t>Er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enghraifft</a:t>
            </a:r>
            <a:r>
              <a:rPr lang="en-GB" dirty="0">
                <a:solidFill>
                  <a:srgbClr val="FF0000"/>
                </a:solidFill>
              </a:rPr>
              <a:t>, </a:t>
            </a:r>
            <a:r>
              <a:rPr lang="en-GB" dirty="0" err="1">
                <a:solidFill>
                  <a:srgbClr val="FF0000"/>
                </a:solidFill>
              </a:rPr>
              <a:t>cân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pennill-corws</a:t>
            </a:r>
            <a:r>
              <a:rPr lang="en-GB" dirty="0" smtClean="0">
                <a:solidFill>
                  <a:srgbClr val="FF0000"/>
                </a:solidFill>
              </a:rPr>
              <a:t>.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4232694" y="5612921"/>
            <a:ext cx="1811548" cy="369332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92D050"/>
                </a:solidFill>
              </a:rPr>
              <a:t>2 minutes to think</a:t>
            </a:r>
            <a:endParaRPr lang="en-GB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741392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891" y="585216"/>
            <a:ext cx="9887309" cy="1499616"/>
          </a:xfrm>
        </p:spPr>
        <p:txBody>
          <a:bodyPr/>
          <a:lstStyle/>
          <a:p>
            <a:r>
              <a:rPr lang="en-GB" dirty="0" smtClean="0"/>
              <a:t>composing</a:t>
            </a:r>
            <a:endParaRPr lang="en-GB" dirty="0"/>
          </a:p>
        </p:txBody>
      </p:sp>
      <p:pic>
        <p:nvPicPr>
          <p:cNvPr id="11" name="Content Placeholder 10" descr="Screen Clippi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3051" y="74951"/>
            <a:ext cx="8778949" cy="6675197"/>
          </a:xfrm>
        </p:spPr>
      </p:pic>
      <p:sp>
        <p:nvSpPr>
          <p:cNvPr id="3" name="TextBox 2"/>
          <p:cNvSpPr txBox="1"/>
          <p:nvPr/>
        </p:nvSpPr>
        <p:spPr>
          <a:xfrm>
            <a:off x="1024129" y="3540642"/>
            <a:ext cx="20274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WJEC Mind map resource for </a:t>
            </a:r>
            <a:r>
              <a:rPr lang="en-GB" dirty="0" smtClean="0"/>
              <a:t>composing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3822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2021 adaptations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16576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Screen Clippin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950" y="233761"/>
            <a:ext cx="5925236" cy="6523597"/>
          </a:xfrm>
        </p:spPr>
      </p:pic>
      <p:pic>
        <p:nvPicPr>
          <p:cNvPr id="5" name="Picture 4" descr="Screen Clipp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3720" y="233761"/>
            <a:ext cx="5896018" cy="6596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683886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Screen Clippin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52887" y="-81956"/>
            <a:ext cx="6778925" cy="6885322"/>
          </a:xfrm>
        </p:spPr>
      </p:pic>
      <p:pic>
        <p:nvPicPr>
          <p:cNvPr id="6" name="Content Placeholder 3" descr="Screen Clippi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0663" y="98906"/>
            <a:ext cx="5925236" cy="6523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763868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2413"/>
            <a:ext cx="6145352" cy="6801851"/>
          </a:xfrm>
          <a:prstGeom prst="rect">
            <a:avLst/>
          </a:prstGeom>
        </p:spPr>
      </p:pic>
      <p:pic>
        <p:nvPicPr>
          <p:cNvPr id="8" name="Content Placeholder 7" descr="Screen Clipping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4255" y="208816"/>
            <a:ext cx="5943458" cy="6649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466339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Evaluation / </a:t>
            </a:r>
            <a:r>
              <a:rPr lang="en-GB" dirty="0" err="1" smtClean="0"/>
              <a:t>gwerthuso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306" y="4757622"/>
            <a:ext cx="3040988" cy="1868069"/>
          </a:xfrm>
          <a:prstGeom prst="rect">
            <a:avLst/>
          </a:prstGeom>
        </p:spPr>
      </p:pic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0704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Evaluation of new units of 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Positives?</a:t>
            </a:r>
          </a:p>
          <a:p>
            <a:r>
              <a:rPr lang="en-GB" dirty="0" smtClean="0"/>
              <a:t>Things to develop further?</a:t>
            </a:r>
          </a:p>
          <a:p>
            <a:r>
              <a:rPr lang="en-GB" dirty="0" smtClean="0"/>
              <a:t>Any other comments – progression? </a:t>
            </a:r>
            <a:r>
              <a:rPr lang="en-GB" dirty="0"/>
              <a:t>l</a:t>
            </a:r>
            <a:r>
              <a:rPr lang="en-GB" dirty="0" smtClean="0"/>
              <a:t>ogical?</a:t>
            </a:r>
          </a:p>
          <a:p>
            <a:r>
              <a:rPr lang="en-GB" dirty="0" smtClean="0"/>
              <a:t>Is there development of literacy / numeracy / digital competence skills?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0130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Orange Red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234</TotalTime>
  <Words>1210</Words>
  <Application>Microsoft Office PowerPoint</Application>
  <PresentationFormat>Widescreen</PresentationFormat>
  <Paragraphs>165</Paragraphs>
  <Slides>29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4" baseType="lpstr">
      <vt:lpstr>Arial</vt:lpstr>
      <vt:lpstr>Tw Cen MT</vt:lpstr>
      <vt:lpstr>Tw Cen MT Condensed</vt:lpstr>
      <vt:lpstr>Wingdings 3</vt:lpstr>
      <vt:lpstr>Integral</vt:lpstr>
      <vt:lpstr>Music / Cerddoriaeth</vt:lpstr>
      <vt:lpstr>wednesday</vt:lpstr>
      <vt:lpstr>Gcse music / tgau cerddoriaeth</vt:lpstr>
      <vt:lpstr>PowerPoint Presentation</vt:lpstr>
      <vt:lpstr>PowerPoint Presentation</vt:lpstr>
      <vt:lpstr>appraising / gwerthuso</vt:lpstr>
      <vt:lpstr>gcse specification: appraising (unit 3) basic information </vt:lpstr>
      <vt:lpstr>Musical elements for gcse:</vt:lpstr>
      <vt:lpstr>Task 1 – gcse specification: appraising (unit 3) </vt:lpstr>
      <vt:lpstr>PowerPoint Presentation</vt:lpstr>
      <vt:lpstr>appraising</vt:lpstr>
      <vt:lpstr>Performing / perfformio</vt:lpstr>
      <vt:lpstr>gcse specification: performing (unit 1) basic information </vt:lpstr>
      <vt:lpstr>Task 2 - gcse specification: performing (unit 1) read pages 8-11 and answer the questions. </vt:lpstr>
      <vt:lpstr>Task 3</vt:lpstr>
      <vt:lpstr>PowerPoint Presentation</vt:lpstr>
      <vt:lpstr>PowerPoint Presentation</vt:lpstr>
      <vt:lpstr>performing</vt:lpstr>
      <vt:lpstr>Composing / cyfansoddi</vt:lpstr>
      <vt:lpstr>gcse specification: composing (unit 2) basic information </vt:lpstr>
      <vt:lpstr>Task 3 – gcse specification: composing </vt:lpstr>
      <vt:lpstr>Task 3 – gcse specification: composing</vt:lpstr>
      <vt:lpstr>composing</vt:lpstr>
      <vt:lpstr>2021 adaptations</vt:lpstr>
      <vt:lpstr>PowerPoint Presentation</vt:lpstr>
      <vt:lpstr>PowerPoint Presentation</vt:lpstr>
      <vt:lpstr>PowerPoint Presentation</vt:lpstr>
      <vt:lpstr>Evaluation / gwerthuso</vt:lpstr>
      <vt:lpstr>Evaluation of new units of work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Catherine Morgan</dc:creator>
  <cp:lastModifiedBy>Catherine Morgan</cp:lastModifiedBy>
  <cp:revision>41</cp:revision>
  <dcterms:created xsi:type="dcterms:W3CDTF">2020-09-28T16:16:10Z</dcterms:created>
  <dcterms:modified xsi:type="dcterms:W3CDTF">2020-10-05T08:30:50Z</dcterms:modified>
</cp:coreProperties>
</file>