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63"/>
  </p:normalViewPr>
  <p:slideViewPr>
    <p:cSldViewPr snapToGrid="0">
      <p:cViewPr varScale="1">
        <p:scale>
          <a:sx n="74" d="100"/>
          <a:sy n="74" d="100"/>
        </p:scale>
        <p:origin x="101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jaan Alom" userId="29b8ed638375de32" providerId="LiveId" clId="{0F033063-CC75-466C-8729-51CECBCA82B0}"/>
    <pc:docChg chg="modSld">
      <pc:chgData name="Farjaan Alom" userId="29b8ed638375de32" providerId="LiveId" clId="{0F033063-CC75-466C-8729-51CECBCA82B0}" dt="2023-10-27T22:46:00.554" v="4" actId="1076"/>
      <pc:docMkLst>
        <pc:docMk/>
      </pc:docMkLst>
      <pc:sldChg chg="addSp modSp mod">
        <pc:chgData name="Farjaan Alom" userId="29b8ed638375de32" providerId="LiveId" clId="{0F033063-CC75-466C-8729-51CECBCA82B0}" dt="2023-10-27T22:46:00.554" v="4" actId="1076"/>
        <pc:sldMkLst>
          <pc:docMk/>
          <pc:sldMk cId="2024508025" sldId="256"/>
        </pc:sldMkLst>
        <pc:spChg chg="add mod">
          <ac:chgData name="Farjaan Alom" userId="29b8ed638375de32" providerId="LiveId" clId="{0F033063-CC75-466C-8729-51CECBCA82B0}" dt="2023-10-27T22:46:00.554" v="4" actId="1076"/>
          <ac:spMkLst>
            <pc:docMk/>
            <pc:sldMk cId="2024508025" sldId="256"/>
            <ac:spMk id="7" creationId="{1004A228-38A6-8582-21AF-0C7759CDEAE9}"/>
          </ac:spMkLst>
        </pc:spChg>
        <pc:spChg chg="mod">
          <ac:chgData name="Farjaan Alom" userId="29b8ed638375de32" providerId="LiveId" clId="{0F033063-CC75-466C-8729-51CECBCA82B0}" dt="2023-10-27T22:45:41.646" v="1" actId="20577"/>
          <ac:spMkLst>
            <pc:docMk/>
            <pc:sldMk cId="2024508025" sldId="256"/>
            <ac:spMk id="31" creationId="{684AA1CD-8668-9996-E399-1A8CDF4766BD}"/>
          </ac:spMkLst>
        </pc:spChg>
        <pc:picChg chg="mod">
          <ac:chgData name="Farjaan Alom" userId="29b8ed638375de32" providerId="LiveId" clId="{0F033063-CC75-466C-8729-51CECBCA82B0}" dt="2023-10-27T22:45:55.540" v="3" actId="1076"/>
          <ac:picMkLst>
            <pc:docMk/>
            <pc:sldMk cId="2024508025" sldId="256"/>
            <ac:picMk id="5" creationId="{69DA4FE7-972F-063F-AB4A-8C8DB27196F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CF145-1E57-4263-DC5B-6311B6552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25E7B-694A-E8AA-23FD-DAF9F81353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46414-BBFE-08BD-6DF7-A10EC8D33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FB849-6DF8-0F88-E29D-956311493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85838-7241-B366-CA50-733BD8BBA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40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2DA7B-EF64-58CF-2CA8-6BB48D67B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A48DA-4652-D8C4-8DA2-61C657EEA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CBBCD-12EB-70B3-7F62-BC59537E4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D48E3-398B-BB06-4677-2DE92E04D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DC409-85F5-EEDC-3FDC-3E2294D29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832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F3580-352C-9823-B08F-0C53C49E9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A2E92-DE74-EF83-B3A5-E0240B419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21349-AAAC-98E3-1CAB-D84F83FC5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4236F-BFA3-DFD8-0B61-6BE9298EC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A9382-CDAB-4C5D-3EAC-0AE25E42D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648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5D4B0-7581-019B-9397-9D938972E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5A7E1-C9BA-A33E-D425-AB654FD0C5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30EE28-7D1A-9C61-5AF7-DEBB1C8FF1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48FAA2-D3F2-3112-51E1-588F9A857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A3B889-386E-1A60-80F8-7AEECC60D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587A19-3944-1FDB-C3ED-52DEF7E70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02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51667-8389-7AE3-9CAE-5B5C8C205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FA5D02-724A-DE18-B7AF-81BB0C8B2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CA0160-D26B-F24E-C185-6352E73FB0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A54519-B0CA-1F46-4DB1-C34BFE6086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914B8B-303E-A05C-07FA-FE5592BF87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B4ABC4-DD53-4140-ED8E-E79F11515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0C0C6D-42B5-384E-2E99-47F8F3FB5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14654A-33BE-7EDD-F405-4A0C2BD75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09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89EA9-6DAF-D2C1-4EAA-91FA16994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8148D9-6190-7504-FD89-DC50C0AE4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9BF778-97F4-47F7-7B0A-452FBF35F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01FBE-3A94-5638-7290-DE7650644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68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41F8A3-D398-3636-B66A-727E470DF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A12FA8-0720-9D84-4696-558939A69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BFF6D0-A67E-BD41-4574-C87D03BC8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621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B8F2D-BF61-20F9-0075-B6F8124DF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E301E-D9B4-0458-E9CF-481486211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C76EA-9A5F-9889-4F85-D01A4302BB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FA99FF-D2A3-256A-5AA1-0AFD4424A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5BD728-A362-E390-7D75-9532BE139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FD7D06-43DD-5E06-AA3D-B5A1552A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630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0C61F-34CF-272B-4A76-1E1A8E47F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63B479-73AB-5D7E-3101-75E9D65ACE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D8FAFE-89EB-41C9-34EC-06B00F3E25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3F9DE-BA41-41CC-BDFC-E69EAEFA7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041DD8-96CD-1B9E-0A81-2DB7016CE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12A23E-7FA3-842A-9712-21C330CCE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583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A5ECD-0090-EC6E-105A-D7617DF6A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F416B3-A61A-1132-113E-1AD8819BC3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29B1E-3979-19A1-6CFE-FD2F28FF3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C2FB0-A44E-F37C-810C-7542DE0FC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54481-E25D-EFCA-C7B8-94DC1D528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9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F4B4D2-FABB-8CC8-AE66-530DCAC248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9E443B-5D99-103C-4740-8361CFA9D0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DA968-2E1C-6A4B-7ACA-EAD89BC81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7F15B-E5D8-F202-662B-3022D114D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2EA72-F974-12ED-5E39-C9E9C5629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1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B032C4-57B2-0C5E-043C-BC46D702A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E9CA6-FDD2-E4CF-2D8B-5B0A836905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5FDB5-9E5F-C241-75D2-EEE7C0B6A0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B9B89-E866-4EE7-B535-5726EDE513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83054-BA48-A3F4-B7AB-6019814338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257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uowtsd-my.sharepoint.com/:v:/r/personal/2127731_student_uwtsd_ac_uk/Documents/kadiza%20italian.mp4?csf=1&amp;web=1&amp;e=4fcUCD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uowtsd-my.sharepoint.com/:v:/g/personal/2127731_student_uwtsd_ac_uk/EWQeLPks5GJChy_6esRpHbgBkWIgOUx_MYu0DZIUM2sWuQ?email=g.chifari%40uwtsd.ac.uk&amp;e=lzwnws&amp;nav=eyJyZWZlcnJhbEluZm8iOnsicmVmZXJyYWxBcHAiOiJTdHJlYW1XZWJBcHAiLCJyZWZlcnJhbFZpZXciOiJTaGFyZURpYWxvZyIsInJlZmVycmFsQXBwUGxhdGZvcm0iOiJXZWIiLCJyZWZlcnJhbE1vZGUiOiJ2aWV3In19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2" Type="http://schemas.microsoft.com/office/2007/relationships/media" Target="../media/media4.mp4"/><Relationship Id="rId1" Type="http://schemas.openxmlformats.org/officeDocument/2006/relationships/tags" Target="../tags/tag3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4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5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lightning against cloudy sky at dusk">
            <a:extLst>
              <a:ext uri="{FF2B5EF4-FFF2-40B4-BE49-F238E27FC236}">
                <a16:creationId xmlns:a16="http://schemas.microsoft.com/office/drawing/2014/main" id="{69DA4FE7-972F-063F-AB4A-8C8DB27196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44" r="-1" b="-1"/>
          <a:stretch/>
        </p:blipFill>
        <p:spPr>
          <a:xfrm>
            <a:off x="3578278" y="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99C2B-7DD3-10FD-B409-464E50DA6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/>
              <a:t>The Power of Multilingualism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8F455-56EC-DE78-BE05-388478EC28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916253"/>
            <a:ext cx="4023359" cy="347932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2000" dirty="0" err="1"/>
              <a:t>Kadiza</a:t>
            </a:r>
            <a:r>
              <a:rPr lang="en-US" sz="2000" dirty="0"/>
              <a:t> Alom</a:t>
            </a:r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14E85-1034-31F4-4AA8-EBD2513AE147}"/>
              </a:ext>
            </a:extLst>
          </p:cNvPr>
          <p:cNvSpPr txBox="1"/>
          <p:nvPr/>
        </p:nvSpPr>
        <p:spPr>
          <a:xfrm>
            <a:off x="833073" y="449220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28" name="Video 27">
            <a:hlinkClick r:id="" action="ppaction://media"/>
            <a:extLst>
              <a:ext uri="{FF2B5EF4-FFF2-40B4-BE49-F238E27FC236}">
                <a16:creationId xmlns:a16="http://schemas.microsoft.com/office/drawing/2014/main" id="{20582335-9B3F-4676-A03B-FDC8398262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84AA1CD-8668-9996-E399-1A8CDF4766BD}"/>
              </a:ext>
            </a:extLst>
          </p:cNvPr>
          <p:cNvSpPr txBox="1"/>
          <p:nvPr/>
        </p:nvSpPr>
        <p:spPr>
          <a:xfrm>
            <a:off x="404446" y="5462502"/>
            <a:ext cx="60943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6"/>
              </a:rPr>
              <a:t>kadiza</a:t>
            </a:r>
            <a:r>
              <a:rPr lang="en-GB" dirty="0">
                <a:hlinkClick r:id="rId6"/>
              </a:rPr>
              <a:t> italian.mp4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4A228-38A6-8582-21AF-0C7759CDEAE9}"/>
              </a:ext>
            </a:extLst>
          </p:cNvPr>
          <p:cNvSpPr txBox="1"/>
          <p:nvPr/>
        </p:nvSpPr>
        <p:spPr>
          <a:xfrm>
            <a:off x="322150" y="5976813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7"/>
              </a:rPr>
              <a:t>kadiza</a:t>
            </a:r>
            <a:r>
              <a:rPr lang="en-GB" dirty="0">
                <a:hlinkClick r:id="rId7"/>
              </a:rPr>
              <a:t> italian.mp4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50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51"/>
    </mc:Choice>
    <mc:Fallback xmlns="">
      <p:transition spd="slow" advTm="111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2" name="Freeform: Shape 2056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669B0-5D81-4A39-0D43-B475848C4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330519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multilingualism matters</a:t>
            </a:r>
            <a:endParaRPr lang="en-US" dirty="0"/>
          </a:p>
        </p:txBody>
      </p:sp>
      <p:sp>
        <p:nvSpPr>
          <p:cNvPr id="2053" name="Freeform: Shape 2058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0" y="5800298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123CD-CD56-0A88-72F7-0C9AB090C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7" y="2549718"/>
            <a:ext cx="5915197" cy="3697762"/>
          </a:xfrm>
        </p:spPr>
        <p:txBody>
          <a:bodyPr>
            <a:normAutofit fontScale="85000" lnSpcReduction="1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experience- 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Multilingualism is necessary to improve the experience of the guests within the hotel, to satisfy their inquiries.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Relationship development- 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effectively communicating with the guests it will provide the hotel a leading advantage to develop strong relationships with the guests and avoid misunderstanding.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reach- 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focusing on multilingualism, it will be possible for the employees of Diversity Hotel &amp; Spa London to cater guests from different regions and help the business to reach the international market. </a:t>
            </a:r>
          </a:p>
          <a:p>
            <a:endParaRPr lang="en-US" sz="2000" dirty="0"/>
          </a:p>
        </p:txBody>
      </p:sp>
      <p:sp>
        <p:nvSpPr>
          <p:cNvPr id="2061" name="Freeform: Shape 2060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1640D82-CD40-8010-F8A8-40176E3B8C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72"/>
          <a:stretch/>
        </p:blipFill>
        <p:spPr bwMode="auto">
          <a:xfrm>
            <a:off x="7761092" y="2661633"/>
            <a:ext cx="3684567" cy="153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B37913-FB17-13C4-A8FA-66BF882FD828}"/>
              </a:ext>
            </a:extLst>
          </p:cNvPr>
          <p:cNvSpPr txBox="1"/>
          <p:nvPr/>
        </p:nvSpPr>
        <p:spPr>
          <a:xfrm>
            <a:off x="9323695" y="-571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30" name="Video 29">
            <a:hlinkClick r:id="" action="ppaction://media"/>
            <a:extLst>
              <a:ext uri="{FF2B5EF4-FFF2-40B4-BE49-F238E27FC236}">
                <a16:creationId xmlns:a16="http://schemas.microsoft.com/office/drawing/2014/main" id="{3356EB11-7B36-ADEA-69A1-7BA18A8C8107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2179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65"/>
    </mc:Choice>
    <mc:Fallback xmlns="">
      <p:transition spd="slow" advTm="51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84495-7158-6C6C-CE86-FA78E54F3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6594" y="365125"/>
            <a:ext cx="5377204" cy="1807305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b="1" dirty="0"/>
              <a:t>LANGUAGE</a:t>
            </a:r>
          </a:p>
        </p:txBody>
      </p:sp>
      <p:pic>
        <p:nvPicPr>
          <p:cNvPr id="5" name="Picture 4" descr="Miniature houses">
            <a:extLst>
              <a:ext uri="{FF2B5EF4-FFF2-40B4-BE49-F238E27FC236}">
                <a16:creationId xmlns:a16="http://schemas.microsoft.com/office/drawing/2014/main" id="{A0D6213B-7CF6-E1AA-3DB5-0665468174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354" r="20336"/>
          <a:stretch/>
        </p:blipFill>
        <p:spPr>
          <a:xfrm>
            <a:off x="21" y="10"/>
            <a:ext cx="5486380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F59EB-DF7E-A29A-0951-634FF2711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418" y="2333297"/>
            <a:ext cx="5486380" cy="3843666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Selected language: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Italian (Because it is a European country and there are many guests who arrive from </a:t>
            </a:r>
            <a:r>
              <a:rPr lang="en-US" sz="1300" dirty="0">
                <a:latin typeface="Arial" panose="020B0604020202020204" pitchFamily="34" charset="0"/>
              </a:rPr>
              <a:t>Italy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at Diversity Hotel &amp; Spa London)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Regions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: </a:t>
            </a:r>
            <a:r>
              <a:rPr lang="en-US" sz="1300" dirty="0">
                <a:latin typeface="Arial" panose="020B0604020202020204" pitchFamily="34" charset="0"/>
              </a:rPr>
              <a:t>Italian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is the national language of Italy, and it is also spoken in San Marino and it is the primary language of Vatican </a:t>
            </a:r>
            <a:r>
              <a:rPr lang="en-US" sz="1300" dirty="0">
                <a:latin typeface="Arial" panose="020B0604020202020204" pitchFamily="34" charset="0"/>
              </a:rPr>
              <a:t>c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ity.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Nature of the language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: </a:t>
            </a:r>
            <a:r>
              <a:rPr lang="en-US" sz="1300" dirty="0">
                <a:latin typeface="Arial" panose="020B0604020202020204" pitchFamily="34" charset="0"/>
              </a:rPr>
              <a:t>Italian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 as a language can be quite hard for people, but if they can catch the pronunciation pattern and different gendered nouns, then it will become easier (Kennedy and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Trofimovich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, 2014).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Politeness in business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: At Diversity Hotel &amp; Spa London, the employees, out of politeness, address </a:t>
            </a:r>
            <a:r>
              <a:rPr lang="en-US" sz="1300" dirty="0">
                <a:latin typeface="Arial" panose="020B0604020202020204" pitchFamily="34" charset="0"/>
              </a:rPr>
              <a:t>Italian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 speaking guests as ‘</a:t>
            </a:r>
            <a:r>
              <a:rPr lang="en-US" sz="1300" dirty="0">
                <a:latin typeface="Arial" panose="020B0604020202020204" pitchFamily="34" charset="0"/>
              </a:rPr>
              <a:t>Signora’.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The employees also know that ‘Per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Favore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’ means please and ‘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Grazie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’ means thank you.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084EDB-770A-0C00-440B-3C9283B95F63}"/>
              </a:ext>
            </a:extLst>
          </p:cNvPr>
          <p:cNvSpPr txBox="1"/>
          <p:nvPr/>
        </p:nvSpPr>
        <p:spPr>
          <a:xfrm>
            <a:off x="9331461" y="1959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28" name="Video 27">
            <a:hlinkClick r:id="" action="ppaction://media"/>
            <a:extLst>
              <a:ext uri="{FF2B5EF4-FFF2-40B4-BE49-F238E27FC236}">
                <a16:creationId xmlns:a16="http://schemas.microsoft.com/office/drawing/2014/main" id="{162EC519-FC6A-0F6E-50FB-12D2A597647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104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065"/>
    </mc:Choice>
    <mc:Fallback xmlns="">
      <p:transition spd="slow" advTm="64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6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91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7EB3F8B5-81BF-8572-C754-E1237E769BE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7342" r="-2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DED63-0D1B-A8E7-02FF-BA2672DFD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3400" dirty="0"/>
              <a:t>Navigating language within the hotel industry to increase the </a:t>
            </a:r>
            <a:r>
              <a:rPr lang="en-US" sz="3400" b="1" dirty="0"/>
              <a:t>Language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920C8-91EE-10C8-20A0-82BEFB9B9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US" sz="1600" dirty="0"/>
              <a:t>Learning some of the basic phrases like ‘Buona </a:t>
            </a:r>
            <a:r>
              <a:rPr lang="en-US" sz="1600" dirty="0" err="1"/>
              <a:t>Giornata</a:t>
            </a:r>
            <a:r>
              <a:rPr lang="en-US" sz="1600" dirty="0"/>
              <a:t>’ for Italian speaking guests can be very effective.</a:t>
            </a:r>
          </a:p>
          <a:p>
            <a:r>
              <a:rPr lang="en-US" sz="1600" dirty="0"/>
              <a:t>One of the most important tasks for the employees is to never pretend to be fluent in another language in front of guests if they are not proficient (</a:t>
            </a:r>
            <a:r>
              <a:rPr lang="en-US" sz="1600" dirty="0" err="1"/>
              <a:t>Svalberg</a:t>
            </a:r>
            <a:r>
              <a:rPr lang="en-US" sz="1600" dirty="0"/>
              <a:t>, 2007).</a:t>
            </a:r>
          </a:p>
          <a:p>
            <a:r>
              <a:rPr lang="en-US" sz="1600" dirty="0"/>
              <a:t>Using a translation app like Google Translator can be very helpful for employees in the modern industry to quickly communicate with guests who are not fluent in English.</a:t>
            </a:r>
          </a:p>
          <a:p>
            <a:r>
              <a:rPr lang="en-US" sz="1600" dirty="0"/>
              <a:t>However, businesses should encourage human interaction instead of making employees dependent on technology to make real life connections with guests. </a:t>
            </a:r>
          </a:p>
          <a:p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210AD5-25AA-8898-5B59-A4E585634252}"/>
              </a:ext>
            </a:extLst>
          </p:cNvPr>
          <p:cNvSpPr txBox="1"/>
          <p:nvPr/>
        </p:nvSpPr>
        <p:spPr>
          <a:xfrm>
            <a:off x="9364131" y="30877"/>
            <a:ext cx="6267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9CBC7493-BEC6-173C-72DE-B3F587B3626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1096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34"/>
    </mc:Choice>
    <mc:Fallback xmlns="">
      <p:transition spd="slow" advTm="40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D7F7C-813D-B51B-4EB7-7362DA5C3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/>
              <a:t>Language Awareness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C95B5-47A8-EE28-CFDD-D492D839F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rtl="0"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Guest check in - Instead of offering welcome drinks only, greeting the guests with Italian phrases like ‘Benvenuto or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Benvenuta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’ will help Diversity Hotel &amp; Spa London make a strong first impression</a:t>
            </a:r>
            <a:endParaRPr lang="en-US" sz="1300" b="0" dirty="0">
              <a:effectLst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Guest room service - To take orders for room service from guests, Diversity Hotel &amp; Spa London employees should use small </a:t>
            </a:r>
            <a:r>
              <a:rPr lang="en-US" sz="1300" dirty="0">
                <a:latin typeface="Arial" panose="020B0604020202020204" pitchFamily="34" charset="0"/>
              </a:rPr>
              <a:t>Italian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phrases for confirmation.</a:t>
            </a:r>
            <a:endParaRPr lang="en-US" sz="1300" b="0" dirty="0">
              <a:effectLst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Concierge service - In order to provide recommendations, making conversations in </a:t>
            </a:r>
            <a:r>
              <a:rPr lang="en-US" sz="1300" dirty="0">
                <a:latin typeface="Arial" panose="020B0604020202020204" pitchFamily="34" charset="0"/>
              </a:rPr>
              <a:t>Italian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will increase the appeal of the hotel (Kane and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Hiltabidel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, 2023).</a:t>
            </a:r>
            <a:endParaRPr lang="en-US" sz="1300" b="0" dirty="0">
              <a:effectLst/>
            </a:endParaRPr>
          </a:p>
          <a:p>
            <a:pPr rtl="0"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Feedback from guests - Diversity Hotel &amp; Spa London should allow guests to provide their feedback in their preferred language.</a:t>
            </a:r>
            <a:endParaRPr lang="en-US" sz="1300" b="0" dirty="0">
              <a:effectLst/>
            </a:endParaRP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20B6A266-B9B9-D681-BFCB-95B4760C8A5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1964" r="-1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EBD6C7-6C58-E0CA-4E16-084C0D68F055}"/>
              </a:ext>
            </a:extLst>
          </p:cNvPr>
          <p:cNvSpPr txBox="1"/>
          <p:nvPr/>
        </p:nvSpPr>
        <p:spPr>
          <a:xfrm>
            <a:off x="9144000" y="-420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72232EBF-160B-F450-FC85-9D7BFB19ECD3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178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22"/>
    </mc:Choice>
    <mc:Fallback xmlns="">
      <p:transition spd="slow" advTm="47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8AECF-6798-CCAF-DB53-71CF2C799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4200" dirty="0"/>
              <a:t>Multilingualism for success at Diversity Hotel &amp; Spa London</a:t>
            </a:r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18BE0168-A10B-3437-F28C-2ADAB803BC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207" r="28349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2DBFE-AA0B-F30A-03AC-4018332FD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 lnSpcReduction="10000"/>
          </a:bodyPr>
          <a:lstStyle/>
          <a:p>
            <a:r>
              <a:rPr lang="en-US" sz="1900" dirty="0"/>
              <a:t>Employee empowerment: multilingualism will provide a sense of confidence among the employees of Diversity Hotel &amp; Spa London that will eventually help them create a better guest experience (</a:t>
            </a:r>
            <a:r>
              <a:rPr lang="en-US" sz="2000" dirty="0" err="1"/>
              <a:t>Angouri</a:t>
            </a:r>
            <a:r>
              <a:rPr lang="en-US" sz="2000" dirty="0"/>
              <a:t>, 2014)</a:t>
            </a:r>
            <a:r>
              <a:rPr lang="en-US" sz="1900" dirty="0"/>
              <a:t>.</a:t>
            </a:r>
          </a:p>
          <a:p>
            <a:r>
              <a:rPr lang="en-US" sz="1900" dirty="0"/>
              <a:t>Competitive advantage: by focusing on multilingualism, Diversity Hotel &amp; Spa London will be able to achieve diversity in a dynamic way that will help guests differentiate the hotel from competitors (</a:t>
            </a:r>
            <a:r>
              <a:rPr lang="en-US" sz="2000" dirty="0" err="1"/>
              <a:t>Chiras</a:t>
            </a:r>
            <a:r>
              <a:rPr lang="en-US" sz="2000" dirty="0"/>
              <a:t> and Galante, 2021)</a:t>
            </a:r>
            <a:r>
              <a:rPr lang="en-US" sz="1900" dirty="0"/>
              <a:t>.</a:t>
            </a:r>
          </a:p>
          <a:p>
            <a:r>
              <a:rPr lang="en-US" sz="1900" dirty="0"/>
              <a:t>Continuity: Diversity Hotel &amp; Spa London will continue to provide opportunities to the employees so that they can learn language and other cultural aspects to improve their productivity and performance. </a:t>
            </a:r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8C86A7-0444-6D82-8D96-BB4BAB4CE250}"/>
              </a:ext>
            </a:extLst>
          </p:cNvPr>
          <p:cNvSpPr txBox="1"/>
          <p:nvPr/>
        </p:nvSpPr>
        <p:spPr>
          <a:xfrm>
            <a:off x="9283700" y="-178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737A0338-796C-56D5-392F-42A40EEEBA0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9036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754"/>
    </mc:Choice>
    <mc:Fallback xmlns="">
      <p:transition spd="slow" advTm="46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6B804-78F1-55EA-24CD-2A05FB53A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F91D6-8E43-6BD4-B95B-93A1D005A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Angouri</a:t>
            </a:r>
            <a:r>
              <a:rPr lang="en-US" dirty="0"/>
              <a:t>, J. (2014). Multilingualism in the workplace: Language practices in multilingual contexts. </a:t>
            </a:r>
            <a:r>
              <a:rPr lang="en-US" dirty="0" err="1"/>
              <a:t>Multilingua</a:t>
            </a:r>
            <a:r>
              <a:rPr lang="en-US" dirty="0"/>
              <a:t>, 33(1-2), pp.1-9.</a:t>
            </a:r>
          </a:p>
          <a:p>
            <a:r>
              <a:rPr lang="en-US" dirty="0" err="1"/>
              <a:t>Chiras</a:t>
            </a:r>
            <a:r>
              <a:rPr lang="en-US" dirty="0"/>
              <a:t>, M. and Galante, A. (2021). Policy and pedagogical reform in higher education: Embracing multilingualism. Policy development in TESOL and multilingualism: Past, present and the way forward, pp.13-24.</a:t>
            </a:r>
          </a:p>
          <a:p>
            <a:r>
              <a:rPr lang="en-US" dirty="0"/>
              <a:t>Kane, S.M. and </a:t>
            </a:r>
            <a:r>
              <a:rPr lang="en-US" dirty="0" err="1"/>
              <a:t>Hiltabidel</a:t>
            </a:r>
            <a:r>
              <a:rPr lang="en-US" dirty="0"/>
              <a:t>, J.N., (2023). Shifting Practices to Empower Teachers and Students: Putting the “Critical” in Language Awareness. In Cultivating Critical Discourse in the Classroom (pp. 20-40). IGI Global.</a:t>
            </a:r>
          </a:p>
          <a:p>
            <a:r>
              <a:rPr lang="en-US" dirty="0"/>
              <a:t>Kennedy, S., Blanchet, J. and </a:t>
            </a:r>
            <a:r>
              <a:rPr lang="en-US" dirty="0" err="1"/>
              <a:t>Trofimovich</a:t>
            </a:r>
            <a:r>
              <a:rPr lang="en-US" dirty="0"/>
              <a:t>, P. (2014). Learner pronunciation, awareness, and instruction in Italian as a second language. Foreign Language Annals, 47(1), pp.79-96.</a:t>
            </a:r>
          </a:p>
          <a:p>
            <a:r>
              <a:rPr lang="en-US" dirty="0" err="1"/>
              <a:t>Svalberg</a:t>
            </a:r>
            <a:r>
              <a:rPr lang="en-US" dirty="0"/>
              <a:t>, A.M., (2007). Language awareness and language learning. Language teaching, 40(4), pp.287-308.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2DD3FE-8A5C-93CE-8614-51713EB8EE23}"/>
              </a:ext>
            </a:extLst>
          </p:cNvPr>
          <p:cNvSpPr txBox="1"/>
          <p:nvPr/>
        </p:nvSpPr>
        <p:spPr>
          <a:xfrm>
            <a:off x="9144000" y="11299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E759421-541A-1630-B811-410F9AB312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23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0"/>
    </mc:Choice>
    <mc:Fallback xmlns="">
      <p:transition spd="slow" advTm="5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|1.2|13.4|15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6|1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9|0.8|4.4|0.6|0.6|5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8|1.3|15.4|7|14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0.7|0.7|13.1|15.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1781</TotalTime>
  <Words>803</Words>
  <Application>Microsoft Office PowerPoint</Application>
  <PresentationFormat>Widescreen</PresentationFormat>
  <Paragraphs>40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The Power of Multilingualism </vt:lpstr>
      <vt:lpstr>Why multilingualism matters</vt:lpstr>
      <vt:lpstr>The LANGUAGE</vt:lpstr>
      <vt:lpstr>Navigating language within the hotel industry to increase the Language Awareness</vt:lpstr>
      <vt:lpstr>Language Awareness in Action</vt:lpstr>
      <vt:lpstr>Multilingualism for success at Diversity Hotel &amp; Spa London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Power of Multilingualism</dc:title>
  <dc:creator>Xion Rahman</dc:creator>
  <cp:lastModifiedBy>Farjaan Alom</cp:lastModifiedBy>
  <cp:revision>23</cp:revision>
  <dcterms:created xsi:type="dcterms:W3CDTF">2023-10-09T18:16:34Z</dcterms:created>
  <dcterms:modified xsi:type="dcterms:W3CDTF">2023-10-27T22:46:00Z</dcterms:modified>
</cp:coreProperties>
</file>