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1"/>
  </p:notesMasterIdLst>
  <p:sldIdLst>
    <p:sldId id="256" r:id="rId5"/>
    <p:sldId id="257" r:id="rId6"/>
    <p:sldId id="269" r:id="rId7"/>
    <p:sldId id="281" r:id="rId8"/>
    <p:sldId id="258" r:id="rId9"/>
    <p:sldId id="259" r:id="rId10"/>
    <p:sldId id="260" r:id="rId11"/>
    <p:sldId id="273" r:id="rId12"/>
    <p:sldId id="262" r:id="rId13"/>
    <p:sldId id="272" r:id="rId14"/>
    <p:sldId id="275" r:id="rId15"/>
    <p:sldId id="264" r:id="rId16"/>
    <p:sldId id="268" r:id="rId17"/>
    <p:sldId id="270" r:id="rId18"/>
    <p:sldId id="274" r:id="rId19"/>
    <p:sldId id="271" r:id="rId20"/>
    <p:sldId id="276" r:id="rId21"/>
    <p:sldId id="280" r:id="rId22"/>
    <p:sldId id="277" r:id="rId23"/>
    <p:sldId id="278" r:id="rId24"/>
    <p:sldId id="279" r:id="rId25"/>
    <p:sldId id="267" r:id="rId26"/>
    <p:sldId id="282" r:id="rId27"/>
    <p:sldId id="263" r:id="rId28"/>
    <p:sldId id="266" r:id="rId29"/>
    <p:sldId id="26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54EC08-74FE-425C-A31E-E6E9659C5620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8C4916-4B4B-4785-8F9F-12403B881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96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88BBD3C-683B-4799-8F7B-86C33F337658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16617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task here</a:t>
            </a:r>
            <a:r>
              <a:rPr lang="en-GB" baseline="0" dirty="0"/>
              <a:t> ? Breakout rooms to discuss how Maslow can be applied to the holistic needs of children.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6B6C9-5BBD-4072-9F7E-2607EE887D0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897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75C057F-309C-412B-AF34-35E49DB785EC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C63198B-9912-4BA4-A31E-82C56A30087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1204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2045C24D-9557-443D-BC35-4F606A6C28E9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9CD04172-630F-4BF4-979A-1A7D3350BB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7137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BE920C7-2EF3-473D-A5E6-014220F069D5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EA9A602-51A1-4921-A247-E3639B777F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2958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AF0B5316-9FD8-4308-9B50-654987AD788E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94878208-8059-47EE-B1DE-B6B1CA2E3C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1061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6C5C4D94-B0EE-48B3-B8CC-4468C5CC88F9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4EA9C4C3-F3CE-4A44-8D66-8F12A343B2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61054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18346F9-8B2C-47BF-8B50-6800F41CC5D3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A09D616-DC10-4A38-813E-4E0FEA678D5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6309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4039F7D-6D9A-4C85-BDC0-FC0BF2C11D28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7900548A-A5B8-432E-896D-EA74BB813B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332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CFB0BA04-A20B-4D02-9E30-3F4370B3446A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57AA47F-F2CE-4E3E-B12C-3A8B1B36105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9699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0B385EB-4490-4A51-BB44-89447A7E2CD8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0D8CE864-9534-4646-9A47-E5FAC5A187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6436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B0FD4C6E-6EC0-448D-AB3D-B7322D6FFDC3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7B16390-9E21-4BCE-89D3-B232763835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6157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BA8879B4-2950-4F42-8B16-7858E0B2117B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37FD2528-5C91-4B90-AF3F-F066668CD3B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8541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9919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0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1F6FACA7-71D2-4F80-9E11-61501B771079}" type="datetimeFigureOut">
              <a:rPr lang="en-GB"/>
              <a:pPr>
                <a:defRPr/>
              </a:pPr>
              <a:t>07/06/2021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pPr>
              <a:defRPr/>
            </a:pPr>
            <a:fld id="{0D7A5D03-7B33-49E0-B9F7-26BD223531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2692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3.bp.blogspot.com/--HdoQP3Qx2U/T3Oju7Hi7eI/AAAAAAAAAg8/GwaIvB_BeyQ/s1600/Slide1.JPG" TargetMode="External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files.eric.ed.gov/fulltext/EJ956375.pdf" TargetMode="External"/><Relationship Id="rId2" Type="http://schemas.openxmlformats.org/officeDocument/2006/relationships/hyperlink" Target="https://www.teachearlyyears.com/learning-and-development/view/patterns-of-behaviou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sites/default/files/consultations/2021-05/enabling-pathways-consultation-document_0.pdf" TargetMode="External"/><Relationship Id="rId5" Type="http://schemas.openxmlformats.org/officeDocument/2006/relationships/hyperlink" Target="https://www.playwales.org.uk/eng/news/1534-developing-and-managing-play-spaces--a-new-toolkit" TargetMode="External"/><Relationship Id="rId4" Type="http://schemas.openxmlformats.org/officeDocument/2006/relationships/hyperlink" Target="https://www.ted.com/talks/steven_johnson_the_playful_wonderland_behind_great_inventions#t-3805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ctrTitle"/>
          </p:nvPr>
        </p:nvSpPr>
        <p:spPr>
          <a:xfrm>
            <a:off x="1847529" y="1124744"/>
            <a:ext cx="8640959" cy="4824536"/>
          </a:xfrm>
        </p:spPr>
        <p:txBody>
          <a:bodyPr/>
          <a:lstStyle/>
          <a:p>
            <a:r>
              <a:rPr lang="en-GB" altLang="en-US" sz="4000" dirty="0" err="1">
                <a:solidFill>
                  <a:schemeClr val="bg2"/>
                </a:solidFill>
                <a:latin typeface="Lucida Sans" panose="020B0602030504020204" pitchFamily="34" charset="0"/>
              </a:rPr>
              <a:t>Cefnogi</a:t>
            </a:r>
            <a:r>
              <a:rPr lang="en-GB" altLang="en-US" sz="4000" dirty="0">
                <a:solidFill>
                  <a:schemeClr val="bg2"/>
                </a:solidFill>
                <a:latin typeface="Lucida Sans" panose="020B0602030504020204" pitchFamily="34" charset="0"/>
              </a:rPr>
              <a:t> </a:t>
            </a:r>
            <a:r>
              <a:rPr lang="en-GB" altLang="en-US" sz="4000" dirty="0" err="1">
                <a:solidFill>
                  <a:schemeClr val="bg2"/>
                </a:solidFill>
                <a:latin typeface="Lucida Sans" panose="020B0602030504020204" pitchFamily="34" charset="0"/>
              </a:rPr>
              <a:t>Lles</a:t>
            </a:r>
            <a:r>
              <a:rPr lang="en-GB" altLang="en-US" sz="4000" dirty="0">
                <a:solidFill>
                  <a:schemeClr val="bg2"/>
                </a:solidFill>
                <a:latin typeface="Lucida Sans" panose="020B0602030504020204" pitchFamily="34" charset="0"/>
              </a:rPr>
              <a:t> a </a:t>
            </a:r>
            <a:r>
              <a:rPr lang="en-GB" altLang="en-US" sz="4000" dirty="0" err="1">
                <a:solidFill>
                  <a:schemeClr val="bg2"/>
                </a:solidFill>
                <a:latin typeface="Lucida Sans" panose="020B0602030504020204" pitchFamily="34" charset="0"/>
              </a:rPr>
              <a:t>Datblygiad</a:t>
            </a:r>
            <a:r>
              <a:rPr lang="en-GB" altLang="en-US" sz="4000" dirty="0">
                <a:solidFill>
                  <a:schemeClr val="bg2"/>
                </a:solidFill>
                <a:latin typeface="Lucida Sans" panose="020B0602030504020204" pitchFamily="34" charset="0"/>
              </a:rPr>
              <a:t> </a:t>
            </a:r>
            <a:r>
              <a:rPr lang="en-GB" altLang="en-US" sz="4000" dirty="0" err="1">
                <a:solidFill>
                  <a:schemeClr val="bg2"/>
                </a:solidFill>
                <a:latin typeface="Lucida Sans" panose="020B0602030504020204" pitchFamily="34" charset="0"/>
              </a:rPr>
              <a:t>yn</a:t>
            </a:r>
            <a:r>
              <a:rPr lang="en-GB" altLang="en-US" sz="4000" dirty="0">
                <a:solidFill>
                  <a:schemeClr val="bg2"/>
                </a:solidFill>
                <a:latin typeface="Lucida Sans" panose="020B0602030504020204" pitchFamily="34" charset="0"/>
              </a:rPr>
              <a:t> y </a:t>
            </a:r>
            <a:r>
              <a:rPr lang="en-GB" altLang="en-US" sz="4000" dirty="0" err="1">
                <a:solidFill>
                  <a:schemeClr val="bg2"/>
                </a:solidFill>
                <a:latin typeface="Lucida Sans" panose="020B0602030504020204" pitchFamily="34" charset="0"/>
              </a:rPr>
              <a:t>Blynyddoedd</a:t>
            </a:r>
            <a:r>
              <a:rPr lang="en-GB" altLang="en-US" sz="4000" dirty="0">
                <a:solidFill>
                  <a:schemeClr val="bg2"/>
                </a:solidFill>
                <a:latin typeface="Lucida Sans" panose="020B0602030504020204" pitchFamily="34" charset="0"/>
              </a:rPr>
              <a:t> </a:t>
            </a:r>
            <a:r>
              <a:rPr lang="en-GB" altLang="en-US" sz="4000" dirty="0" err="1">
                <a:solidFill>
                  <a:schemeClr val="bg2"/>
                </a:solidFill>
                <a:latin typeface="Lucida Sans" panose="020B0602030504020204" pitchFamily="34" charset="0"/>
              </a:rPr>
              <a:t>Cynnar</a:t>
            </a:r>
            <a:r>
              <a:rPr lang="en-GB" altLang="en-US" sz="4000" dirty="0">
                <a:solidFill>
                  <a:schemeClr val="bg2"/>
                </a:solidFill>
                <a:latin typeface="Lucida Sans" panose="020B0602030504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81645158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Gobeithion</a:t>
            </a:r>
            <a:r>
              <a:rPr lang="en-GB" dirty="0"/>
              <a:t> a </a:t>
            </a:r>
            <a:r>
              <a:rPr lang="en-GB" dirty="0" err="1"/>
              <a:t>Disgwyliadau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y-GB" dirty="0"/>
              <a:t>Beth ydym am dderbyn o’r sesiwn ?</a:t>
            </a:r>
          </a:p>
        </p:txBody>
      </p:sp>
      <p:pic>
        <p:nvPicPr>
          <p:cNvPr id="2050" name="Picture 2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219" y="763587"/>
            <a:ext cx="5991225" cy="4191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828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err="1"/>
              <a:t>Cynnwys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34435" y="59514"/>
            <a:ext cx="7622697" cy="5405478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Allddodol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Cynnar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Seiliedig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Ymholiad</a:t>
            </a:r>
            <a:r>
              <a:rPr lang="en-GB" sz="2000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/>
              <a:t>Sgemâu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Hyrwyddo</a:t>
            </a:r>
            <a:r>
              <a:rPr lang="en-GB" sz="2000" dirty="0"/>
              <a:t> </a:t>
            </a:r>
            <a:r>
              <a:rPr lang="en-GB" sz="2000" dirty="0" err="1"/>
              <a:t>creadigedd</a:t>
            </a:r>
            <a:r>
              <a:rPr lang="en-GB" sz="2000" dirty="0"/>
              <a:t> </a:t>
            </a:r>
            <a:r>
              <a:rPr lang="en-GB" sz="2000" dirty="0" err="1"/>
              <a:t>trwy</a:t>
            </a:r>
            <a:r>
              <a:rPr lang="en-GB" sz="2000" dirty="0"/>
              <a:t> </a:t>
            </a:r>
            <a:r>
              <a:rPr lang="en-GB" sz="2000" dirty="0" err="1"/>
              <a:t>chwarae</a:t>
            </a:r>
            <a:r>
              <a:rPr lang="en-GB" sz="2000" dirty="0"/>
              <a:t> ac </a:t>
            </a:r>
            <a:r>
              <a:rPr lang="en-GB" sz="2000" dirty="0" err="1"/>
              <a:t>iaith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89681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Sut </a:t>
            </a:r>
            <a:r>
              <a:rPr lang="en-GB" dirty="0" err="1"/>
              <a:t>olwg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llesiant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plant </a:t>
            </a:r>
            <a:r>
              <a:rPr lang="en-GB" dirty="0" err="1"/>
              <a:t>ifanc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 err="1"/>
              <a:t>Brwdfrydig</a:t>
            </a:r>
            <a:endParaRPr lang="en-GB" sz="24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err="1"/>
              <a:t>Hyderus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mynegi</a:t>
            </a:r>
            <a:r>
              <a:rPr lang="en-GB" sz="2400" dirty="0"/>
              <a:t> </a:t>
            </a:r>
            <a:r>
              <a:rPr lang="en-GB" sz="2400" dirty="0" err="1"/>
              <a:t>teimladau</a:t>
            </a:r>
            <a:r>
              <a:rPr lang="en-GB" sz="2400" dirty="0"/>
              <a:t> a </a:t>
            </a:r>
            <a:r>
              <a:rPr lang="en-GB" sz="2400" dirty="0" err="1"/>
              <a:t>meddyliau</a:t>
            </a:r>
            <a:endParaRPr lang="en-GB" sz="24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err="1"/>
              <a:t>Rheoleiddio</a:t>
            </a:r>
            <a:r>
              <a:rPr lang="en-GB" sz="2400" dirty="0"/>
              <a:t> </a:t>
            </a:r>
            <a:r>
              <a:rPr lang="en-GB" sz="2400" dirty="0" err="1"/>
              <a:t>emosiynau</a:t>
            </a:r>
            <a:endParaRPr lang="en-GB" sz="24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err="1"/>
              <a:t>Empathi</a:t>
            </a:r>
            <a:r>
              <a:rPr lang="en-GB" sz="2400" dirty="0"/>
              <a:t> a </a:t>
            </a:r>
            <a:r>
              <a:rPr lang="en-GB" sz="2400" dirty="0" err="1"/>
              <a:t>gofal</a:t>
            </a:r>
            <a:r>
              <a:rPr lang="en-GB" sz="2400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err="1"/>
              <a:t>Adennill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cy-GB" sz="2400" dirty="0"/>
              <a:t>ôl</a:t>
            </a:r>
            <a:r>
              <a:rPr lang="en-GB" sz="2400" dirty="0"/>
              <a:t> </a:t>
            </a:r>
            <a:r>
              <a:rPr lang="en-GB" sz="2400" dirty="0" err="1"/>
              <a:t>camgymeriadau</a:t>
            </a:r>
            <a:r>
              <a:rPr lang="en-GB" sz="2400" dirty="0"/>
              <a:t> a </a:t>
            </a:r>
            <a:r>
              <a:rPr lang="en-GB" sz="2400" dirty="0" err="1"/>
              <a:t>siomedigaethau</a:t>
            </a:r>
            <a:r>
              <a:rPr lang="en-GB" sz="2400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err="1"/>
              <a:t>Ymddiriedaeth</a:t>
            </a:r>
            <a:r>
              <a:rPr lang="en-GB" sz="2400" dirty="0"/>
              <a:t> ac </a:t>
            </a:r>
            <a:r>
              <a:rPr lang="en-GB" sz="2400" dirty="0" err="1"/>
              <a:t>anwyldeb</a:t>
            </a:r>
            <a:r>
              <a:rPr lang="en-GB" sz="2400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err="1"/>
              <a:t>Perthyn</a:t>
            </a:r>
            <a:r>
              <a:rPr lang="en-GB" sz="2400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err="1"/>
              <a:t>Rhoi</a:t>
            </a:r>
            <a:r>
              <a:rPr lang="en-GB" sz="2400" dirty="0"/>
              <a:t> </a:t>
            </a:r>
            <a:r>
              <a:rPr lang="en-GB" sz="2400" dirty="0" err="1"/>
              <a:t>cynnig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bethau</a:t>
            </a:r>
            <a:r>
              <a:rPr lang="en-GB" sz="2400" dirty="0"/>
              <a:t> </a:t>
            </a:r>
            <a:r>
              <a:rPr lang="en-GB" sz="2400" dirty="0" err="1"/>
              <a:t>newydd</a:t>
            </a:r>
            <a:endParaRPr lang="en-GB" sz="24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err="1"/>
              <a:t>Cymryd</a:t>
            </a:r>
            <a:r>
              <a:rPr lang="en-GB" sz="2400" dirty="0"/>
              <a:t> </a:t>
            </a:r>
            <a:r>
              <a:rPr lang="en-GB" sz="2400" dirty="0" err="1"/>
              <a:t>rhan</a:t>
            </a:r>
            <a:r>
              <a:rPr lang="en-GB" sz="2400" dirty="0"/>
              <a:t>, </a:t>
            </a:r>
            <a:r>
              <a:rPr lang="en-GB" sz="2400" dirty="0" err="1"/>
              <a:t>Ymgysylltu</a:t>
            </a:r>
            <a:r>
              <a:rPr lang="en-GB" sz="2400" dirty="0"/>
              <a:t>,  </a:t>
            </a:r>
            <a:r>
              <a:rPr lang="en-GB" sz="2400" dirty="0" err="1"/>
              <a:t>Dyfalbarhad</a:t>
            </a:r>
            <a:r>
              <a:rPr lang="en-GB" sz="2400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cymryd</a:t>
            </a:r>
            <a:r>
              <a:rPr lang="en-GB" sz="2400" dirty="0"/>
              <a:t> </a:t>
            </a:r>
            <a:r>
              <a:rPr lang="en-GB" sz="2400" dirty="0" err="1"/>
              <a:t>risg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435100"/>
            <a:ext cx="4766733" cy="4281338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18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Datblygu Cwricwlwm Allddodol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Emergent Curriculum Explorations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48" b="15148"/>
          <a:stretch>
            <a:fillRect/>
          </a:stretch>
        </p:blipFill>
        <p:spPr bwMode="auto">
          <a:xfrm>
            <a:off x="709352" y="474231"/>
            <a:ext cx="10329949" cy="403488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692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92842"/>
            <a:ext cx="7315200" cy="962526"/>
          </a:xfrm>
        </p:spPr>
        <p:txBody>
          <a:bodyPr/>
          <a:lstStyle/>
          <a:p>
            <a:r>
              <a:rPr lang="cy-GB" dirty="0"/>
              <a:t>Mae Cwricwlwm Allddodol yn cefnogi gwerthfawrogiad a sgiliau i weithio gyda bob fath o amrywiaeth</a:t>
            </a:r>
            <a:br>
              <a:rPr lang="cy-GB" dirty="0"/>
            </a:br>
            <a:endParaRPr lang="cy-GB" dirty="0"/>
          </a:p>
        </p:txBody>
      </p:sp>
      <p:pic>
        <p:nvPicPr>
          <p:cNvPr id="5" name="Picture Placeholder 4" descr="Reggio Beyond Pinterest: The Image of the Child | Early ...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22" t="2931" r="4622" b="56671"/>
          <a:stretch/>
        </p:blipFill>
        <p:spPr>
          <a:xfrm>
            <a:off x="477078" y="567950"/>
            <a:ext cx="10955694" cy="373250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flipV="1">
            <a:off x="2389717" y="5589239"/>
            <a:ext cx="7315200" cy="41050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4322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Cwricwlwm Allddodol</a:t>
            </a:r>
            <a:br>
              <a:rPr lang="cy-GB" dirty="0"/>
            </a:b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err="1"/>
              <a:t>Arsylwi</a:t>
            </a:r>
            <a:r>
              <a:rPr lang="en-GB" sz="4000" dirty="0"/>
              <a:t> ac </a:t>
            </a:r>
            <a:r>
              <a:rPr lang="en-GB" sz="4000" dirty="0" err="1"/>
              <a:t>Asesiad</a:t>
            </a:r>
            <a:r>
              <a:rPr lang="en-GB" sz="4000" dirty="0"/>
              <a:t> </a:t>
            </a:r>
            <a:r>
              <a:rPr lang="en-GB" sz="4000" dirty="0" err="1"/>
              <a:t>Effeithol</a:t>
            </a:r>
            <a:endParaRPr lang="en-GB" sz="4000" dirty="0"/>
          </a:p>
          <a:p>
            <a:r>
              <a:rPr lang="en-GB" sz="4000" dirty="0" err="1"/>
              <a:t>Cydnabod</a:t>
            </a:r>
            <a:r>
              <a:rPr lang="en-GB" sz="4000" dirty="0"/>
              <a:t> </a:t>
            </a:r>
            <a:r>
              <a:rPr lang="en-GB" sz="4000" dirty="0" err="1"/>
              <a:t>Anghenion</a:t>
            </a:r>
            <a:r>
              <a:rPr lang="en-GB" sz="4000" dirty="0"/>
              <a:t> </a:t>
            </a:r>
            <a:r>
              <a:rPr lang="en-GB" sz="4000" dirty="0" err="1"/>
              <a:t>yr</a:t>
            </a:r>
            <a:r>
              <a:rPr lang="en-GB" sz="4000" dirty="0"/>
              <a:t> </a:t>
            </a:r>
            <a:r>
              <a:rPr lang="en-GB" sz="4000" dirty="0" err="1"/>
              <a:t>Unigolyn</a:t>
            </a:r>
            <a:endParaRPr lang="en-GB" sz="4000" dirty="0"/>
          </a:p>
          <a:p>
            <a:r>
              <a:rPr lang="en-GB" sz="4000" dirty="0" err="1"/>
              <a:t>Cyfranogiad</a:t>
            </a:r>
            <a:r>
              <a:rPr lang="en-GB" sz="4000" dirty="0"/>
              <a:t> y </a:t>
            </a:r>
            <a:r>
              <a:rPr lang="en-GB" sz="4000" dirty="0" err="1"/>
              <a:t>Gymuned</a:t>
            </a:r>
            <a:r>
              <a:rPr lang="en-GB" sz="4000" dirty="0"/>
              <a:t>.</a:t>
            </a:r>
          </a:p>
          <a:p>
            <a:r>
              <a:rPr lang="en-GB" sz="4000" dirty="0" err="1"/>
              <a:t>Datblygu</a:t>
            </a:r>
            <a:r>
              <a:rPr lang="en-GB" sz="4000" dirty="0"/>
              <a:t> </a:t>
            </a:r>
            <a:r>
              <a:rPr lang="en-GB" sz="4000" dirty="0" err="1"/>
              <a:t>Partneriaeth</a:t>
            </a:r>
            <a:endParaRPr lang="en-GB" sz="40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allddodol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esblygu'n</a:t>
            </a:r>
            <a:r>
              <a:rPr lang="en-GB" dirty="0"/>
              <a:t> </a:t>
            </a:r>
            <a:r>
              <a:rPr lang="en-GB" dirty="0" err="1"/>
              <a:t>gyson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a </a:t>
            </a:r>
            <a:r>
              <a:rPr lang="en-GB" dirty="0" err="1"/>
              <a:t>diddordebau</a:t>
            </a:r>
            <a:r>
              <a:rPr lang="en-GB" dirty="0"/>
              <a:t> </a:t>
            </a:r>
            <a:r>
              <a:rPr lang="en-GB" dirty="0" err="1"/>
              <a:t>newidiol</a:t>
            </a:r>
            <a:r>
              <a:rPr lang="en-GB" dirty="0"/>
              <a:t> plant, </a:t>
            </a:r>
            <a:r>
              <a:rPr lang="en-GB" dirty="0" err="1"/>
              <a:t>diddordebau</a:t>
            </a:r>
            <a:r>
              <a:rPr lang="en-GB" dirty="0"/>
              <a:t> a </a:t>
            </a:r>
            <a:r>
              <a:rPr lang="en-GB" dirty="0" err="1"/>
              <a:t>phryderon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a </a:t>
            </a:r>
            <a:r>
              <a:rPr lang="en-GB" dirty="0" err="1"/>
              <a:t>chymunedau</a:t>
            </a:r>
            <a:r>
              <a:rPr lang="en-GB" dirty="0"/>
              <a:t>, a </a:t>
            </a:r>
            <a:r>
              <a:rPr lang="en-GB" dirty="0" err="1"/>
              <a:t>blaenoriaethau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. Mae </a:t>
            </a:r>
            <a:r>
              <a:rPr lang="en-GB" dirty="0" err="1"/>
              <a:t>pob</a:t>
            </a:r>
            <a:r>
              <a:rPr lang="en-GB" dirty="0"/>
              <a:t> un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elfennau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llywio'r</a:t>
            </a:r>
            <a:r>
              <a:rPr lang="en-GB" dirty="0"/>
              <a:t> </a:t>
            </a:r>
            <a:r>
              <a:rPr lang="en-GB" dirty="0" err="1"/>
              <a:t>cyfeiriad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Egwyddorion</a:t>
            </a:r>
            <a:r>
              <a:rPr lang="en-GB" dirty="0"/>
              <a:t> y </a:t>
            </a:r>
            <a:r>
              <a:rPr lang="en-GB" dirty="0" err="1"/>
              <a:t>Cyfnod</a:t>
            </a:r>
            <a:r>
              <a:rPr lang="en-GB" dirty="0"/>
              <a:t> Sylfaen</a:t>
            </a:r>
          </a:p>
          <a:p>
            <a:r>
              <a:rPr lang="en-GB" dirty="0"/>
              <a:t>Y </a:t>
            </a:r>
            <a:r>
              <a:rPr lang="en-GB" dirty="0" err="1"/>
              <a:t>Cwricwlwm</a:t>
            </a:r>
            <a:r>
              <a:rPr lang="en-GB" dirty="0"/>
              <a:t> Newydd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11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ee the source image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70" y="127462"/>
            <a:ext cx="11055926" cy="53925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69081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Dull </a:t>
            </a:r>
            <a:r>
              <a:rPr lang="en-GB" dirty="0" err="1"/>
              <a:t>hyblyg</a:t>
            </a:r>
            <a:r>
              <a:rPr lang="en-GB" dirty="0"/>
              <a:t> ac </a:t>
            </a:r>
            <a:r>
              <a:rPr lang="en-GB" dirty="0" err="1"/>
              <a:t>ymatebol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plant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teuluoedd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arsylwi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plant,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chydweithwyr</a:t>
            </a:r>
            <a:r>
              <a:rPr lang="en-GB" dirty="0"/>
              <a:t> a </a:t>
            </a:r>
            <a:r>
              <a:rPr lang="en-GB" dirty="0" err="1"/>
              <a:t>theuluoedd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rhyngweithio</a:t>
            </a:r>
            <a:r>
              <a:rPr lang="en-GB" dirty="0"/>
              <a:t> â </a:t>
            </a:r>
            <a:r>
              <a:rPr lang="en-GB" dirty="0" err="1"/>
              <a:t>phlant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fonitro</a:t>
            </a:r>
            <a:r>
              <a:rPr lang="en-GB" dirty="0"/>
              <a:t>  a </a:t>
            </a:r>
            <a:r>
              <a:rPr lang="en-GB" dirty="0" err="1"/>
              <a:t>dogfennu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. </a:t>
            </a:r>
            <a:r>
              <a:rPr lang="en-GB" dirty="0" err="1"/>
              <a:t>Caiff</a:t>
            </a:r>
            <a:r>
              <a:rPr lang="en-GB" dirty="0"/>
              <a:t> y broses hon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hailadrodd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barhaus</a:t>
            </a:r>
            <a:endParaRPr lang="en-GB" dirty="0"/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cynllunio'n</a:t>
            </a:r>
            <a:r>
              <a:rPr lang="en-GB" dirty="0"/>
              <a:t> </a:t>
            </a:r>
            <a:r>
              <a:rPr lang="en-GB" dirty="0" err="1"/>
              <a:t>hyblyg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phlant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esblygu'n</a:t>
            </a:r>
            <a:r>
              <a:rPr lang="en-GB" dirty="0"/>
              <a:t> </a:t>
            </a:r>
            <a:r>
              <a:rPr lang="en-GB" dirty="0" err="1"/>
              <a:t>gyson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ddiddordebau</a:t>
            </a:r>
            <a:r>
              <a:rPr lang="en-GB" dirty="0"/>
              <a:t> plant,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gryfderau</a:t>
            </a:r>
            <a:r>
              <a:rPr lang="en-GB" dirty="0"/>
              <a:t>, </a:t>
            </a:r>
            <a:r>
              <a:rPr lang="en-GB" dirty="0" err="1"/>
              <a:t>anghenion</a:t>
            </a:r>
            <a:r>
              <a:rPr lang="en-GB" dirty="0"/>
              <a:t> a </a:t>
            </a:r>
            <a:r>
              <a:rPr lang="en-GB" dirty="0" err="1"/>
              <a:t>diddordebau</a:t>
            </a:r>
            <a:r>
              <a:rPr lang="en-GB" dirty="0"/>
              <a:t> plant.</a:t>
            </a:r>
          </a:p>
          <a:p>
            <a:r>
              <a:rPr lang="en-GB" dirty="0"/>
              <a:t>.</a:t>
            </a:r>
          </a:p>
        </p:txBody>
      </p:sp>
      <p:pic>
        <p:nvPicPr>
          <p:cNvPr id="1026" name="Picture 2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263" y="372483"/>
            <a:ext cx="6815137" cy="497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446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336" y="273050"/>
            <a:ext cx="5406189" cy="1162050"/>
          </a:xfrm>
        </p:spPr>
        <p:txBody>
          <a:bodyPr/>
          <a:lstStyle/>
          <a:p>
            <a:r>
              <a:rPr lang="en-GB" dirty="0" err="1"/>
              <a:t>Galluogi</a:t>
            </a:r>
            <a:r>
              <a:rPr lang="en-GB" dirty="0"/>
              <a:t> / </a:t>
            </a:r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 </a:t>
            </a:r>
            <a:r>
              <a:rPr lang="en-GB" dirty="0" err="1"/>
              <a:t>Allddodol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7453" y="273051"/>
            <a:ext cx="5694947" cy="517217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Alluogol</a:t>
            </a:r>
            <a:endParaRPr lang="en-GB" dirty="0"/>
          </a:p>
          <a:p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Alluogol</a:t>
            </a:r>
            <a:endParaRPr lang="en-GB" dirty="0"/>
          </a:p>
          <a:p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Alluogol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95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Alluogol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/>
              <a:t>Ymatebol</a:t>
            </a:r>
            <a:r>
              <a:rPr lang="en-GB" sz="1800" dirty="0"/>
              <a:t> (</a:t>
            </a:r>
            <a:r>
              <a:rPr lang="en-GB" sz="1800" dirty="0" err="1"/>
              <a:t>Arsylwi</a:t>
            </a:r>
            <a:r>
              <a:rPr lang="en-GB" sz="1800" dirty="0"/>
              <a:t>, </a:t>
            </a:r>
            <a:r>
              <a:rPr lang="en-GB" sz="1800" dirty="0" err="1"/>
              <a:t>sylwi</a:t>
            </a:r>
            <a:r>
              <a:rPr lang="en-GB" sz="1800" dirty="0"/>
              <a:t>, </a:t>
            </a:r>
            <a:r>
              <a:rPr lang="en-GB" sz="1800" dirty="0" err="1"/>
              <a:t>ymateb</a:t>
            </a:r>
            <a:r>
              <a:rPr lang="en-GB" sz="18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Model </a:t>
            </a:r>
            <a:r>
              <a:rPr lang="en-GB" sz="1800" dirty="0" err="1"/>
              <a:t>Rôl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/>
              <a:t>Cyson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/>
              <a:t>Cynnig</a:t>
            </a:r>
            <a:r>
              <a:rPr lang="en-GB" sz="1800" dirty="0"/>
              <a:t> </a:t>
            </a:r>
            <a:r>
              <a:rPr lang="en-GB" sz="1800" dirty="0" err="1"/>
              <a:t>cyfleoedd</a:t>
            </a:r>
            <a:r>
              <a:rPr lang="en-GB" sz="1800" dirty="0"/>
              <a:t> </a:t>
            </a:r>
            <a:r>
              <a:rPr lang="en-GB" sz="1800" dirty="0" err="1"/>
              <a:t>cyfathrebu</a:t>
            </a:r>
            <a:r>
              <a:rPr lang="en-GB" sz="1800" dirty="0"/>
              <a:t> </a:t>
            </a:r>
            <a:r>
              <a:rPr lang="en-GB" sz="1800" dirty="0" err="1"/>
              <a:t>cyfoethog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/>
              <a:t>Cysylltiad</a:t>
            </a:r>
            <a:r>
              <a:rPr lang="en-GB" sz="1800" dirty="0"/>
              <a:t> â </a:t>
            </a:r>
            <a:r>
              <a:rPr lang="en-GB" sz="1800" dirty="0" err="1"/>
              <a:t>theuluoedd</a:t>
            </a:r>
            <a:r>
              <a:rPr lang="en-GB" sz="1800" dirty="0"/>
              <a:t> a </a:t>
            </a:r>
            <a:r>
              <a:rPr lang="en-GB" sz="1800" dirty="0" err="1"/>
              <a:t>chymunedau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/>
              <a:t>Agwedd</a:t>
            </a:r>
            <a:r>
              <a:rPr lang="en-GB" sz="1800" dirty="0"/>
              <a:t> </a:t>
            </a:r>
            <a:r>
              <a:rPr lang="en-GB" sz="1800" dirty="0" err="1"/>
              <a:t>llawen</a:t>
            </a:r>
            <a:r>
              <a:rPr lang="en-GB" sz="1800" dirty="0"/>
              <a:t> at </a:t>
            </a:r>
            <a:r>
              <a:rPr lang="en-GB" sz="1800" dirty="0" err="1"/>
              <a:t>ddysgu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/>
              <a:t>Ysgogi</a:t>
            </a:r>
            <a:r>
              <a:rPr lang="en-GB" sz="1800" dirty="0"/>
              <a:t> </a:t>
            </a:r>
            <a:r>
              <a:rPr lang="en-GB" sz="1800" dirty="0" err="1"/>
              <a:t>Chwilfrydedd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/>
              <a:t>Hwyluso</a:t>
            </a:r>
            <a:r>
              <a:rPr lang="en-GB" sz="1800" dirty="0"/>
              <a:t> </a:t>
            </a:r>
            <a:r>
              <a:rPr lang="en-GB" sz="1800" dirty="0" err="1"/>
              <a:t>risg</a:t>
            </a:r>
            <a:endParaRPr lang="en-GB" sz="1800" dirty="0"/>
          </a:p>
          <a:p>
            <a:endParaRPr lang="en-GB" dirty="0"/>
          </a:p>
        </p:txBody>
      </p:sp>
      <p:pic>
        <p:nvPicPr>
          <p:cNvPr id="3074" name="Picture 2" descr="https://1.bp.blogspot.com/-tiqOdykvmyo/Uy4gbSadRaI/AAAAAAAABok/_QzvtFAMc7E/s1600/Vygotsky%3DSan%2Bpham%2B3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95" y="465826"/>
            <a:ext cx="7614249" cy="4865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248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Cyfnod</a:t>
            </a:r>
            <a:r>
              <a:rPr lang="en-GB" dirty="0"/>
              <a:t> Sylfaen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 err="1">
                <a:solidFill>
                  <a:prstClr val="black"/>
                </a:solidFill>
              </a:rPr>
              <a:t>Dysgu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drwy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chwarae</a:t>
            </a:r>
            <a:endParaRPr lang="en-GB" altLang="en-US" sz="2800" dirty="0">
              <a:solidFill>
                <a:prstClr val="black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 err="1">
                <a:solidFill>
                  <a:prstClr val="black"/>
                </a:solidFill>
              </a:rPr>
              <a:t>Cynllunio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ar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gyfer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chwarae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pwrpasol</a:t>
            </a:r>
            <a:endParaRPr lang="en-GB" altLang="en-US" sz="2800" dirty="0">
              <a:solidFill>
                <a:prstClr val="black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 err="1">
                <a:solidFill>
                  <a:prstClr val="black"/>
                </a:solidFill>
              </a:rPr>
              <a:t>Cwricwlwm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sy'n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seiliedig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ar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chwarae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 err="1">
                <a:solidFill>
                  <a:prstClr val="black"/>
                </a:solidFill>
              </a:rPr>
              <a:t>Yr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amgylchedd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dysgu</a:t>
            </a:r>
            <a:endParaRPr lang="en-GB" altLang="en-US" sz="2800" dirty="0">
              <a:solidFill>
                <a:prstClr val="black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 err="1">
                <a:solidFill>
                  <a:prstClr val="black"/>
                </a:solidFill>
              </a:rPr>
              <a:t>Datblygiad</a:t>
            </a:r>
            <a:r>
              <a:rPr lang="en-GB" altLang="en-US" sz="2800" dirty="0">
                <a:solidFill>
                  <a:prstClr val="black"/>
                </a:solidFill>
              </a:rPr>
              <a:t> a </a:t>
            </a:r>
            <a:r>
              <a:rPr lang="en-GB" altLang="en-US" sz="2800" dirty="0" err="1">
                <a:solidFill>
                  <a:prstClr val="black"/>
                </a:solidFill>
              </a:rPr>
              <a:t>chwarae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  <a:r>
              <a:rPr lang="en-GB" altLang="en-US" sz="2800" dirty="0" err="1">
                <a:solidFill>
                  <a:prstClr val="black"/>
                </a:solidFill>
              </a:rPr>
              <a:t>cyfannol</a:t>
            </a:r>
            <a:r>
              <a:rPr lang="en-GB" altLang="en-US" sz="2800" dirty="0">
                <a:solidFill>
                  <a:prstClr val="black"/>
                </a:solidFill>
              </a:rPr>
              <a:t> </a:t>
            </a:r>
          </a:p>
          <a:p>
            <a:endParaRPr lang="en-GB" dirty="0"/>
          </a:p>
        </p:txBody>
      </p:sp>
      <p:pic>
        <p:nvPicPr>
          <p:cNvPr id="2050" name="Picture 2" descr="http://3.bp.blogspot.com/-RdEbB8nVCpk/UGeDXjqLABI/AAAAAAAABUI/pqDq3qb_5cc/s1600/Play+is+the+highest+form+of+Research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685" y="273050"/>
            <a:ext cx="7386089" cy="517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141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Archwilio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“The Playful state of mind is fundamentally exploratory, seeking out new possibilities in the World around us”.</a:t>
            </a:r>
          </a:p>
          <a:p>
            <a:r>
              <a:rPr lang="en-GB" dirty="0"/>
              <a:t>Stephen Johnson (2016)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i="1" dirty="0"/>
              <a:t>Experience is, for me, the highest authority.</a:t>
            </a:r>
            <a:r>
              <a:rPr lang="en-GB" dirty="0"/>
              <a:t> The touchstone of validity is my own experience. No other person's ideas, and none of my own ideas, are as authoritative as my experience.</a:t>
            </a:r>
          </a:p>
          <a:p>
            <a:endParaRPr lang="en-GB" dirty="0"/>
          </a:p>
          <a:p>
            <a:r>
              <a:rPr lang="en-GB" dirty="0"/>
              <a:t>Carl Rogers.</a:t>
            </a:r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732" y="2905042"/>
            <a:ext cx="7173367" cy="272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81738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Schemas / </a:t>
            </a:r>
            <a:r>
              <a:rPr lang="cy-GB" sz="3200" dirty="0"/>
              <a:t>Sgemâu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67263" y="587375"/>
            <a:ext cx="6815137" cy="4543424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400" dirty="0"/>
              <a:t>‘The challenge for practitioners and parents is to take heed and recognise what is contained in the fine detail of what children do, what they make or what they say’</a:t>
            </a:r>
          </a:p>
          <a:p>
            <a:r>
              <a:rPr lang="en-GB" sz="2400" dirty="0"/>
              <a:t>(Atherton, 2021)</a:t>
            </a:r>
          </a:p>
        </p:txBody>
      </p:sp>
    </p:spTree>
    <p:extLst>
      <p:ext uri="{BB962C8B-B14F-4D97-AF65-F5344CB8AC3E}">
        <p14:creationId xmlns:p14="http://schemas.microsoft.com/office/powerpoint/2010/main" val="424089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Bruner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400" dirty="0" err="1"/>
              <a:t>Galluogi</a:t>
            </a:r>
            <a:r>
              <a:rPr lang="en-GB" sz="2400" dirty="0"/>
              <a:t> </a:t>
            </a:r>
            <a:r>
              <a:rPr lang="en-GB" sz="2400" dirty="0" err="1"/>
              <a:t>profiadau</a:t>
            </a:r>
            <a:endParaRPr lang="en-GB" sz="2400" dirty="0"/>
          </a:p>
          <a:p>
            <a:r>
              <a:rPr lang="en-GB" sz="2400" dirty="0" err="1"/>
              <a:t>Ailystyried</a:t>
            </a:r>
            <a:r>
              <a:rPr lang="en-GB" sz="2400" dirty="0"/>
              <a:t> / </a:t>
            </a:r>
            <a:r>
              <a:rPr lang="en-GB" sz="2400" dirty="0" err="1"/>
              <a:t>Ailymweld</a:t>
            </a:r>
            <a:endParaRPr lang="en-GB" sz="2400" dirty="0"/>
          </a:p>
          <a:p>
            <a:r>
              <a:rPr lang="en-GB" sz="2400" dirty="0" err="1"/>
              <a:t>Atgyfnerthu</a:t>
            </a:r>
            <a:endParaRPr lang="en-GB" sz="2400" dirty="0"/>
          </a:p>
          <a:p>
            <a:r>
              <a:rPr lang="en-GB" sz="2400" dirty="0" err="1"/>
              <a:t>Adnabod</a:t>
            </a:r>
            <a:r>
              <a:rPr lang="en-GB" sz="2400" dirty="0"/>
              <a:t> </a:t>
            </a:r>
            <a:r>
              <a:rPr lang="en-GB" sz="2400" dirty="0" err="1"/>
              <a:t>patrymau</a:t>
            </a:r>
            <a:endParaRPr lang="en-GB" sz="2400" dirty="0"/>
          </a:p>
          <a:p>
            <a:r>
              <a:rPr lang="en-GB" sz="2400" dirty="0" err="1"/>
              <a:t>Hwyluso</a:t>
            </a:r>
            <a:r>
              <a:rPr lang="en-GB" sz="2400" dirty="0"/>
              <a:t> </a:t>
            </a:r>
            <a:r>
              <a:rPr lang="en-GB" sz="2400" dirty="0" err="1"/>
              <a:t>Dilyniant</a:t>
            </a:r>
            <a:endParaRPr lang="en-GB" sz="2400" dirty="0"/>
          </a:p>
        </p:txBody>
      </p:sp>
      <p:pic>
        <p:nvPicPr>
          <p:cNvPr id="2050" name="Picture 2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038" y="273050"/>
            <a:ext cx="7177177" cy="517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9623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200" dirty="0"/>
              <a:t>Sgemâu</a:t>
            </a:r>
            <a:r>
              <a:rPr lang="en-GB" sz="3200" dirty="0"/>
              <a:t> / Schemas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 err="1"/>
              <a:t>Tafl-lwybr</a:t>
            </a:r>
            <a:r>
              <a:rPr lang="en-GB" sz="2000" b="1" dirty="0"/>
              <a:t> (Trajectory) </a:t>
            </a:r>
            <a:r>
              <a:rPr lang="en-GB" sz="2000" dirty="0"/>
              <a:t>– </a:t>
            </a:r>
            <a:r>
              <a:rPr lang="en-GB" sz="2000" dirty="0" err="1"/>
              <a:t>diddordeb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symud</a:t>
            </a:r>
            <a:r>
              <a:rPr lang="en-GB" sz="2000" dirty="0"/>
              <a:t> </a:t>
            </a:r>
            <a:r>
              <a:rPr lang="en-GB" sz="2000" dirty="0" err="1"/>
              <a:t>pethau</a:t>
            </a:r>
            <a:r>
              <a:rPr lang="en-GB" sz="2000" dirty="0"/>
              <a:t> neu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hunain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fertigol</a:t>
            </a:r>
            <a:r>
              <a:rPr lang="en-GB" sz="2000" dirty="0"/>
              <a:t>, </a:t>
            </a:r>
            <a:r>
              <a:rPr lang="en-GB" sz="2000" dirty="0" err="1"/>
              <a:t>gorweddol</a:t>
            </a:r>
            <a:r>
              <a:rPr lang="en-GB" sz="2000" dirty="0"/>
              <a:t> a </a:t>
            </a:r>
            <a:r>
              <a:rPr lang="en-GB" sz="2000" dirty="0" err="1"/>
              <a:t>lletdraws</a:t>
            </a:r>
            <a:r>
              <a:rPr lang="en-GB" sz="2000" dirty="0"/>
              <a:t>.</a:t>
            </a:r>
          </a:p>
          <a:p>
            <a:r>
              <a:rPr lang="cy-GB" sz="2000" b="1" dirty="0"/>
              <a:t>Amgylchynu (</a:t>
            </a:r>
            <a:r>
              <a:rPr lang="cy-GB" sz="2000" b="1" dirty="0" err="1"/>
              <a:t>Enveloping</a:t>
            </a:r>
            <a:r>
              <a:rPr lang="cy-GB" sz="2000" b="1" dirty="0"/>
              <a:t>)</a:t>
            </a:r>
            <a:r>
              <a:rPr lang="cy-GB" sz="2000" dirty="0"/>
              <a:t>-</a:t>
            </a:r>
            <a:r>
              <a:rPr lang="cy-GB" sz="2000" b="1" dirty="0"/>
              <a:t> </a:t>
            </a:r>
            <a:r>
              <a:rPr lang="en-GB" sz="2000" dirty="0" err="1"/>
              <a:t>diddordeb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gorchuddio</a:t>
            </a:r>
            <a:r>
              <a:rPr lang="en-GB" sz="2000" dirty="0"/>
              <a:t> neu </a:t>
            </a:r>
            <a:r>
              <a:rPr lang="en-GB" sz="2000" dirty="0" err="1"/>
              <a:t>cuddio</a:t>
            </a:r>
            <a:r>
              <a:rPr lang="en-GB" sz="2000" dirty="0"/>
              <a:t> </a:t>
            </a:r>
            <a:r>
              <a:rPr lang="en-GB" sz="2000" dirty="0" err="1"/>
              <a:t>pethau</a:t>
            </a:r>
            <a:r>
              <a:rPr lang="en-GB" sz="2000" dirty="0"/>
              <a:t> neu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hunain</a:t>
            </a:r>
            <a:r>
              <a:rPr lang="en-GB" sz="2000" dirty="0"/>
              <a:t> </a:t>
            </a:r>
          </a:p>
          <a:p>
            <a:r>
              <a:rPr lang="en-GB" sz="2000" b="1" dirty="0" err="1"/>
              <a:t>Cylchdroad</a:t>
            </a:r>
            <a:r>
              <a:rPr lang="en-GB" sz="2000" b="1" dirty="0"/>
              <a:t> (Rotational) </a:t>
            </a:r>
            <a:r>
              <a:rPr lang="en-GB" sz="2000" dirty="0"/>
              <a:t>– </a:t>
            </a:r>
            <a:r>
              <a:rPr lang="en-GB" sz="2000" dirty="0" err="1"/>
              <a:t>hoffi</a:t>
            </a:r>
            <a:r>
              <a:rPr lang="en-GB" sz="2000" dirty="0"/>
              <a:t> </a:t>
            </a:r>
            <a:r>
              <a:rPr lang="en-GB" sz="2000" dirty="0" err="1"/>
              <a:t>pethau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troi</a:t>
            </a:r>
            <a:r>
              <a:rPr lang="en-GB" sz="2000" dirty="0"/>
              <a:t>, </a:t>
            </a:r>
            <a:r>
              <a:rPr lang="en-GB" sz="2000" dirty="0" err="1"/>
              <a:t>troelli</a:t>
            </a:r>
            <a:r>
              <a:rPr lang="en-GB" sz="2000" dirty="0"/>
              <a:t>, </a:t>
            </a:r>
            <a:r>
              <a:rPr lang="en-GB" sz="2000" dirty="0" err="1"/>
              <a:t>chwyrlïo</a:t>
            </a:r>
            <a:r>
              <a:rPr lang="en-GB" sz="2000" dirty="0"/>
              <a:t>, </a:t>
            </a:r>
            <a:r>
              <a:rPr lang="en-GB" sz="2000" dirty="0" err="1"/>
              <a:t>rolio</a:t>
            </a:r>
            <a:r>
              <a:rPr lang="en-GB" sz="2000" dirty="0"/>
              <a:t>.</a:t>
            </a:r>
          </a:p>
          <a:p>
            <a:r>
              <a:rPr lang="en-GB" sz="2000" b="1" dirty="0" err="1"/>
              <a:t>Amgau</a:t>
            </a:r>
            <a:r>
              <a:rPr lang="en-GB" sz="2000" b="1" dirty="0"/>
              <a:t> (Enclosing) </a:t>
            </a:r>
            <a:r>
              <a:rPr lang="en-GB" sz="2000" dirty="0"/>
              <a:t>– </a:t>
            </a:r>
            <a:r>
              <a:rPr lang="en-GB" sz="2000" dirty="0" err="1"/>
              <a:t>diddordeb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godof</a:t>
            </a:r>
            <a:r>
              <a:rPr lang="en-GB" sz="2000" dirty="0"/>
              <a:t> </a:t>
            </a:r>
            <a:r>
              <a:rPr lang="en-GB" sz="2000" dirty="0" err="1"/>
              <a:t>amgaedig</a:t>
            </a:r>
            <a:r>
              <a:rPr lang="en-GB" sz="2000" dirty="0"/>
              <a:t> </a:t>
            </a:r>
            <a:r>
              <a:rPr lang="en-GB" sz="2000" dirty="0" err="1"/>
              <a:t>gwneud</a:t>
            </a:r>
            <a:r>
              <a:rPr lang="en-GB" sz="2000" dirty="0"/>
              <a:t> </a:t>
            </a:r>
            <a:r>
              <a:rPr lang="en-GB" sz="2000" dirty="0" err="1"/>
              <a:t>ffiniau</a:t>
            </a:r>
            <a:r>
              <a:rPr lang="en-GB" sz="2000" dirty="0"/>
              <a:t> a </a:t>
            </a:r>
            <a:r>
              <a:rPr lang="en-GB" sz="2000" dirty="0" err="1"/>
              <a:t>baricedau</a:t>
            </a:r>
            <a:r>
              <a:rPr lang="en-GB" sz="2000" dirty="0"/>
              <a:t> , </a:t>
            </a:r>
          </a:p>
          <a:p>
            <a:r>
              <a:rPr lang="en-GB" sz="2000" b="1" dirty="0" err="1"/>
              <a:t>Cysylltiad</a:t>
            </a:r>
            <a:r>
              <a:rPr lang="en-GB" sz="2000" b="1" dirty="0"/>
              <a:t> (Connecting) </a:t>
            </a:r>
            <a:r>
              <a:rPr lang="en-GB" sz="2000" dirty="0"/>
              <a:t>- </a:t>
            </a:r>
            <a:r>
              <a:rPr lang="en-GB" sz="2000" dirty="0" err="1"/>
              <a:t>ymuno</a:t>
            </a:r>
            <a:r>
              <a:rPr lang="en-GB" sz="2000" dirty="0"/>
              <a:t> </a:t>
            </a:r>
            <a:r>
              <a:rPr lang="en-GB" sz="2000" dirty="0" err="1"/>
              <a:t>pethau</a:t>
            </a:r>
            <a:r>
              <a:rPr lang="en-GB" sz="2000" dirty="0"/>
              <a:t> </a:t>
            </a:r>
            <a:r>
              <a:rPr lang="en-GB" sz="2000" dirty="0" err="1"/>
              <a:t>gyda'i</a:t>
            </a:r>
            <a:r>
              <a:rPr lang="en-GB" sz="2000" dirty="0"/>
              <a:t> </a:t>
            </a:r>
            <a:r>
              <a:rPr lang="en-GB" sz="2000" dirty="0" err="1"/>
              <a:t>gilydd</a:t>
            </a:r>
            <a:r>
              <a:rPr lang="en-GB" sz="2000" dirty="0"/>
              <a:t>, </a:t>
            </a:r>
            <a:r>
              <a:rPr lang="en-GB" sz="2000" dirty="0" err="1"/>
              <a:t>a’i</a:t>
            </a:r>
            <a:r>
              <a:rPr lang="en-GB" sz="2000" dirty="0"/>
              <a:t> </a:t>
            </a:r>
            <a:r>
              <a:rPr lang="en-GB" sz="2000" dirty="0" err="1"/>
              <a:t>tynnu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wahan</a:t>
            </a:r>
            <a:r>
              <a:rPr lang="en-GB" sz="2000" dirty="0"/>
              <a:t>, </a:t>
            </a:r>
            <a:r>
              <a:rPr lang="en-GB" sz="2000" dirty="0" err="1"/>
              <a:t>defnyddio</a:t>
            </a:r>
            <a:r>
              <a:rPr lang="en-GB" sz="2000" dirty="0"/>
              <a:t> </a:t>
            </a:r>
            <a:r>
              <a:rPr lang="en-GB" sz="2000" dirty="0" err="1"/>
              <a:t>llinyn</a:t>
            </a:r>
            <a:r>
              <a:rPr lang="en-GB" sz="2000" dirty="0"/>
              <a:t> a </a:t>
            </a:r>
            <a:r>
              <a:rPr lang="en-GB" sz="2000" dirty="0" err="1"/>
              <a:t>deunyddiau</a:t>
            </a:r>
            <a:r>
              <a:rPr lang="en-GB" sz="2000" dirty="0"/>
              <a:t> </a:t>
            </a:r>
            <a:r>
              <a:rPr lang="en-GB" sz="2000" dirty="0" err="1"/>
              <a:t>eraill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roi</a:t>
            </a:r>
            <a:r>
              <a:rPr lang="en-GB" sz="2000" dirty="0"/>
              <a:t> </a:t>
            </a:r>
            <a:r>
              <a:rPr lang="en-GB" sz="2000" dirty="0" err="1"/>
              <a:t>pethau</a:t>
            </a:r>
            <a:r>
              <a:rPr lang="en-GB" sz="2000" dirty="0"/>
              <a:t> at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gilydd</a:t>
            </a:r>
            <a:r>
              <a:rPr lang="en-GB" sz="2000" dirty="0"/>
              <a:t>.</a:t>
            </a:r>
          </a:p>
          <a:p>
            <a:r>
              <a:rPr lang="en-GB" sz="2000" b="1" dirty="0" err="1"/>
              <a:t>Cyfeiriadaeth</a:t>
            </a:r>
            <a:r>
              <a:rPr lang="en-GB" sz="2000" b="1" dirty="0"/>
              <a:t> (Orientation)</a:t>
            </a:r>
            <a:r>
              <a:rPr lang="en-GB" sz="2000" dirty="0"/>
              <a:t> – </a:t>
            </a:r>
            <a:r>
              <a:rPr lang="en-GB" sz="2000" dirty="0" err="1"/>
              <a:t>arbrofi</a:t>
            </a:r>
            <a:r>
              <a:rPr lang="en-GB" sz="2000" dirty="0"/>
              <a:t> </a:t>
            </a:r>
            <a:r>
              <a:rPr lang="en-GB" sz="2000" dirty="0" err="1"/>
              <a:t>drwy</a:t>
            </a:r>
            <a:r>
              <a:rPr lang="en-GB" sz="2000" dirty="0"/>
              <a:t> </a:t>
            </a:r>
            <a:r>
              <a:rPr lang="en-GB" sz="2000" dirty="0" err="1"/>
              <a:t>symud</a:t>
            </a:r>
            <a:r>
              <a:rPr lang="en-GB" sz="2000" dirty="0"/>
              <a:t> </a:t>
            </a:r>
            <a:r>
              <a:rPr lang="en-GB" sz="2000" dirty="0" err="1"/>
              <a:t>gwrthrychau</a:t>
            </a:r>
            <a:r>
              <a:rPr lang="en-GB" sz="2000" dirty="0"/>
              <a:t> neu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hunain</a:t>
            </a:r>
            <a:r>
              <a:rPr lang="en-GB" sz="2000" dirty="0"/>
              <a:t> o </a:t>
            </a:r>
            <a:r>
              <a:rPr lang="en-GB" sz="2000" dirty="0" err="1"/>
              <a:t>gwmpas</a:t>
            </a:r>
            <a:r>
              <a:rPr lang="en-GB" sz="2000" dirty="0"/>
              <a:t> neu </a:t>
            </a:r>
            <a:r>
              <a:rPr lang="en-GB" sz="2000" dirty="0" err="1"/>
              <a:t>wyneb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waered</a:t>
            </a:r>
            <a:r>
              <a:rPr lang="en-GB" sz="2000" dirty="0"/>
              <a:t>, </a:t>
            </a:r>
            <a:r>
              <a:rPr lang="en-GB" sz="2000" dirty="0" err="1"/>
              <a:t>maent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hoffi</a:t>
            </a:r>
            <a:r>
              <a:rPr lang="en-GB" sz="2000" dirty="0"/>
              <a:t> </a:t>
            </a:r>
            <a:r>
              <a:rPr lang="en-GB" sz="2000" dirty="0" err="1"/>
              <a:t>gweld</a:t>
            </a:r>
            <a:r>
              <a:rPr lang="en-GB" sz="2000" dirty="0"/>
              <a:t> </a:t>
            </a:r>
            <a:r>
              <a:rPr lang="en-GB" sz="2000" dirty="0" err="1"/>
              <a:t>pethau</a:t>
            </a:r>
            <a:r>
              <a:rPr lang="en-GB" sz="2000" dirty="0"/>
              <a:t> o </a:t>
            </a:r>
            <a:r>
              <a:rPr lang="en-GB" sz="2000" dirty="0" err="1"/>
              <a:t>wahanol</a:t>
            </a:r>
            <a:r>
              <a:rPr lang="en-GB" sz="2000" dirty="0"/>
              <a:t> </a:t>
            </a:r>
            <a:r>
              <a:rPr lang="en-GB" sz="2000" dirty="0" err="1"/>
              <a:t>onglau</a:t>
            </a:r>
            <a:r>
              <a:rPr lang="en-GB" sz="2000" dirty="0"/>
              <a:t>.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“pattern of behaviour which has a consistent thread running through it</a:t>
            </a:r>
          </a:p>
          <a:p>
            <a:r>
              <a:rPr lang="en-GB" dirty="0"/>
              <a:t>‘</a:t>
            </a:r>
            <a:r>
              <a:rPr lang="en-GB" dirty="0" err="1"/>
              <a:t>Patrwm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llinyn</a:t>
            </a:r>
            <a:r>
              <a:rPr lang="en-GB" dirty="0"/>
              <a:t> </a:t>
            </a:r>
            <a:r>
              <a:rPr lang="en-GB" dirty="0" err="1"/>
              <a:t>cyson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drwyddo</a:t>
            </a:r>
            <a:r>
              <a:rPr lang="en-GB" dirty="0"/>
              <a:t>.’</a:t>
            </a:r>
          </a:p>
        </p:txBody>
      </p:sp>
    </p:spTree>
    <p:extLst>
      <p:ext uri="{BB962C8B-B14F-4D97-AF65-F5344CB8AC3E}">
        <p14:creationId xmlns:p14="http://schemas.microsoft.com/office/powerpoint/2010/main" val="28093112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2"/>
            <a:ext cx="8689976" cy="3183466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Cyd-feddwl</a:t>
            </a:r>
            <a:r>
              <a:rPr lang="en-GB" b="1" dirty="0"/>
              <a:t> </a:t>
            </a:r>
            <a:r>
              <a:rPr lang="en-GB" b="1" dirty="0" err="1"/>
              <a:t>Parhaus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Ymgysylltu</a:t>
            </a:r>
            <a:r>
              <a:rPr lang="en-GB" dirty="0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 â </a:t>
            </a:r>
            <a:r>
              <a:rPr lang="en-GB" dirty="0" err="1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gweithgareddau</a:t>
            </a:r>
            <a:r>
              <a:rPr lang="en-GB" dirty="0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i</a:t>
            </a:r>
            <a:r>
              <a:rPr lang="en-GB" dirty="0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ysgogi</a:t>
            </a:r>
            <a:r>
              <a:rPr lang="en-GB" dirty="0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chwilfrydedd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52809"/>
            <a:ext cx="12192000" cy="4718924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6707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dychymyg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386476" y="1998134"/>
            <a:ext cx="9419048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5455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Adfyfyrio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625601" y="1201947"/>
            <a:ext cx="8348132" cy="454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8050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Sut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>
          <a:xfrm>
            <a:off x="913774" y="2069432"/>
            <a:ext cx="5823910" cy="3721767"/>
          </a:xfrm>
        </p:spPr>
        <p:txBody>
          <a:bodyPr/>
          <a:lstStyle/>
          <a:p>
            <a:r>
              <a:rPr lang="en-GB" dirty="0" err="1"/>
              <a:t>Disgrifio</a:t>
            </a:r>
            <a:endParaRPr lang="en-GB" dirty="0"/>
          </a:p>
          <a:p>
            <a:r>
              <a:rPr lang="en-GB" dirty="0" err="1"/>
              <a:t>Adyfyrio</a:t>
            </a:r>
            <a:r>
              <a:rPr lang="en-GB" dirty="0"/>
              <a:t> </a:t>
            </a:r>
          </a:p>
          <a:p>
            <a:r>
              <a:rPr lang="en-GB" dirty="0" err="1"/>
              <a:t>Cysyniadol</a:t>
            </a:r>
            <a:endParaRPr lang="en-GB" dirty="0"/>
          </a:p>
          <a:p>
            <a:r>
              <a:rPr lang="en-GB" dirty="0" err="1"/>
              <a:t>Arbrofi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41514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am y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r>
              <a:rPr lang="en-GB" dirty="0" err="1"/>
              <a:t>Cefnogi</a:t>
            </a:r>
            <a:r>
              <a:rPr lang="en-GB" dirty="0"/>
              <a:t> a </a:t>
            </a:r>
            <a:r>
              <a:rPr lang="en-GB" dirty="0" err="1"/>
              <a:t>chynnal</a:t>
            </a:r>
            <a:r>
              <a:rPr lang="en-GB" dirty="0"/>
              <a:t> </a:t>
            </a:r>
            <a:r>
              <a:rPr lang="en-GB" dirty="0" err="1"/>
              <a:t>cynnydd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0789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3885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Reggio Emilia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Mae dull Reggio Emilia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fodel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chwilfrydedd</a:t>
            </a:r>
            <a:r>
              <a:rPr lang="en-GB" dirty="0"/>
              <a:t>, </a:t>
            </a:r>
            <a:r>
              <a:rPr lang="en-GB" dirty="0" err="1"/>
              <a:t>creadigrwydd</a:t>
            </a:r>
            <a:r>
              <a:rPr lang="en-GB" dirty="0"/>
              <a:t> a </a:t>
            </a:r>
            <a:r>
              <a:rPr lang="en-GB" dirty="0" err="1"/>
              <a:t>rhyfeddod</a:t>
            </a:r>
            <a:r>
              <a:rPr lang="en-GB" dirty="0"/>
              <a:t> plant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nghanol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taith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.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88873" y="49876"/>
            <a:ext cx="7542414" cy="5525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4759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191" y="1579480"/>
            <a:ext cx="4011084" cy="4029891"/>
          </a:xfrm>
        </p:spPr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dogfennu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phlant</a:t>
            </a:r>
            <a:r>
              <a:rPr lang="en-GB" dirty="0"/>
              <a:t>, </a:t>
            </a:r>
            <a:r>
              <a:rPr lang="en-GB" dirty="0" err="1"/>
              <a:t>cydweithwyr</a:t>
            </a:r>
            <a:r>
              <a:rPr lang="en-GB" dirty="0"/>
              <a:t> a </a:t>
            </a:r>
            <a:r>
              <a:rPr lang="en-GB" dirty="0" err="1"/>
              <a:t>rhieni</a:t>
            </a:r>
            <a:r>
              <a:rPr lang="en-GB" dirty="0"/>
              <a:t>.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partneriaid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trafodaeth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myfyrio</a:t>
            </a:r>
            <a:r>
              <a:rPr lang="en-GB" dirty="0"/>
              <a:t> am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dogfennu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ddulliau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wmyn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y broses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weladwy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y broses,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, </a:t>
            </a:r>
            <a:r>
              <a:rPr lang="en-GB" dirty="0" err="1"/>
              <a:t>cynllunio</a:t>
            </a:r>
            <a:r>
              <a:rPr lang="en-GB" dirty="0"/>
              <a:t> a </a:t>
            </a:r>
            <a:r>
              <a:rPr lang="en-GB" dirty="0" err="1"/>
              <a:t>phenderfyniadau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weladwy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Delwedd</a:t>
            </a:r>
            <a:r>
              <a:rPr lang="en-GB" dirty="0"/>
              <a:t> </a:t>
            </a:r>
            <a:r>
              <a:rPr lang="en-GB" dirty="0">
                <a:hlinkClick r:id="rId2"/>
              </a:rPr>
              <a:t>http://3.bp.blogspot.com/--HdoQP3Qx2U/T3Oju7Hi7eI/AAAAAAAAAg8/GwaIvB_BeyQ/s1600/Slide1.JPG</a:t>
            </a:r>
            <a:r>
              <a:rPr lang="en-GB" dirty="0"/>
              <a:t>.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43864" y="273050"/>
            <a:ext cx="7251895" cy="517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718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Montessori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222651" cy="4029891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271" y="1435100"/>
            <a:ext cx="12135729" cy="4262316"/>
          </a:xfrm>
        </p:spPr>
      </p:pic>
      <p:pic>
        <p:nvPicPr>
          <p:cNvPr id="6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435100"/>
            <a:ext cx="5416062" cy="5089525"/>
          </a:xfrm>
        </p:spPr>
      </p:pic>
    </p:spTree>
    <p:extLst>
      <p:ext uri="{BB962C8B-B14F-4D97-AF65-F5344CB8AC3E}">
        <p14:creationId xmlns:p14="http://schemas.microsoft.com/office/powerpoint/2010/main" val="37372406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Cyfeirnodau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400" dirty="0"/>
              <a:t>Atherton, F. (2021) Patterns of Behaviour [Available at] </a:t>
            </a:r>
            <a:r>
              <a:rPr lang="en-GB" sz="1400" dirty="0">
                <a:hlinkClick r:id="rId2"/>
              </a:rPr>
              <a:t>https://www.teachearlyyears.com/learning-and-development/view/patterns-of-behaviour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Broderick, J and Hong, S (2011) Introducing the Cycle of Inquiry System: A Reflective Inquiry Practice for Early Childhood Teacher Development. </a:t>
            </a:r>
            <a:r>
              <a:rPr lang="en-GB" sz="1400" i="1" dirty="0"/>
              <a:t>Early Childhood Research and Practice. [Available at] </a:t>
            </a:r>
            <a:r>
              <a:rPr lang="en-GB" sz="1400" dirty="0">
                <a:hlinkClick r:id="rId3"/>
              </a:rPr>
              <a:t>https://files.eric.ed.gov/fulltext/EJ956375.pdf</a:t>
            </a:r>
            <a:endParaRPr lang="en-GB" sz="1400" i="1" dirty="0"/>
          </a:p>
          <a:p>
            <a:pPr marL="0" indent="0">
              <a:buNone/>
            </a:pPr>
            <a:r>
              <a:rPr lang="en-GB" sz="1400" i="1" dirty="0"/>
              <a:t>Johnson, S. (2016)  TED Talk (Available at) </a:t>
            </a:r>
            <a:r>
              <a:rPr lang="en-GB" sz="1400" dirty="0">
                <a:hlinkClick r:id="rId4"/>
              </a:rPr>
              <a:t>https://www.ted.com/talks/steven_johnson_the_playful_wonderland_behind_great_inventions#t-380593</a:t>
            </a:r>
            <a:endParaRPr lang="en-GB" sz="1400" dirty="0"/>
          </a:p>
          <a:p>
            <a:pPr marL="0" indent="0">
              <a:buNone/>
            </a:pPr>
            <a:r>
              <a:rPr lang="en-GB" sz="1400" i="1" dirty="0"/>
              <a:t>Manning-Morton, J. (2014) Exploring Wellbeing in the Early Years. McGraw Hill Publishing.</a:t>
            </a:r>
          </a:p>
          <a:p>
            <a:pPr marL="0" indent="0">
              <a:buNone/>
            </a:pPr>
            <a:r>
              <a:rPr lang="en-GB" sz="1400" dirty="0"/>
              <a:t>Play Wales (2021) Developing and managing play spaces – a new toolkit. [available at] </a:t>
            </a:r>
            <a:r>
              <a:rPr lang="en-GB" sz="1400" dirty="0">
                <a:hlinkClick r:id="rId5"/>
              </a:rPr>
              <a:t>https://www.playwales.org.uk/eng/news/1534-developing-and-managing-play-spaces--a-new-toolkit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Stacey, S. (2009) </a:t>
            </a:r>
            <a:r>
              <a:rPr lang="en-GB" sz="1400" i="1" dirty="0"/>
              <a:t>Emergent Curriculum in Early Childhood Education: From theory to practice</a:t>
            </a:r>
            <a:r>
              <a:rPr lang="en-GB" sz="1400" dirty="0"/>
              <a:t>, </a:t>
            </a:r>
            <a:r>
              <a:rPr lang="en-GB" sz="1400" dirty="0" err="1"/>
              <a:t>Redleaf</a:t>
            </a:r>
            <a:r>
              <a:rPr lang="en-GB" sz="1400" dirty="0"/>
              <a:t> Press, Canada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sz="1400" dirty="0"/>
              <a:t>Welsh Government (2021) Enabling Pathways (Consultation Document) Available at. </a:t>
            </a:r>
            <a:r>
              <a:rPr lang="en-GB" sz="1400" dirty="0">
                <a:hlinkClick r:id="rId6"/>
              </a:rPr>
              <a:t>https://gov.wales/sites/default/files/consultations/2021-05/enabling-pathways-consultation-document_0.pdf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004788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3" ma:contentTypeDescription="Create a new document." ma:contentTypeScope="" ma:versionID="d178181441776d2d9efccd46e9866ef6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c18d56cd1b313a2406c73447eb9b6ddf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OCR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4235216-151F-4100-A244-5549A25F377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BC40F5C-F2B8-4BE5-A4A9-6248593CD6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372B57E-37AB-4BDB-8731-759BA3F98572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19514574-b5d9-49eb-9678-28308461b4ba"/>
    <ds:schemaRef ds:uri="http://purl.org/dc/terms/"/>
    <ds:schemaRef ds:uri="http://schemas.openxmlformats.org/package/2006/metadata/core-properties"/>
    <ds:schemaRef ds:uri="4f627824-a7cf-4e54-9661-934e5f85792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6965</TotalTime>
  <Words>900</Words>
  <Application>Microsoft Office PowerPoint</Application>
  <PresentationFormat>Widescreen</PresentationFormat>
  <Paragraphs>107</Paragraphs>
  <Slides>26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ＭＳ Ｐゴシック</vt:lpstr>
      <vt:lpstr>ＭＳ Ｐゴシック</vt:lpstr>
      <vt:lpstr>Arial</vt:lpstr>
      <vt:lpstr>Calibri</vt:lpstr>
      <vt:lpstr>Lucida Sans</vt:lpstr>
      <vt:lpstr>Myriad Pro</vt:lpstr>
      <vt:lpstr>Times</vt:lpstr>
      <vt:lpstr>Wingdings</vt:lpstr>
      <vt:lpstr>20140311PresentationUWTSDTemplate</vt:lpstr>
      <vt:lpstr>Cefnogi Lles a Datblygiad yn y Blynyddoedd Cynnar.</vt:lpstr>
      <vt:lpstr>Gobeithion a Disgwyliadau</vt:lpstr>
      <vt:lpstr> Cynnwys</vt:lpstr>
      <vt:lpstr>Sut olwg sydd ar llesiant yn mewn plant ifanc?</vt:lpstr>
      <vt:lpstr>Datblygu Cwricwlwm Allddodol</vt:lpstr>
      <vt:lpstr>Mae Cwricwlwm Allddodol yn cefnogi gwerthfawrogiad a sgiliau i weithio gyda bob fath o amrywiaeth </vt:lpstr>
      <vt:lpstr>Cwricwlwm Allddodol </vt:lpstr>
      <vt:lpstr>PowerPoint Presentation</vt:lpstr>
      <vt:lpstr>Dull hyblyg ac ymatebol </vt:lpstr>
      <vt:lpstr>Galluogi / Hwyluso Cwricwlwm  Allddodol</vt:lpstr>
      <vt:lpstr>Oedolion Alluogol</vt:lpstr>
      <vt:lpstr>Cyfnod Sylfaen</vt:lpstr>
      <vt:lpstr>Hwyluso Archwilio</vt:lpstr>
      <vt:lpstr>Schemas / Sgemâu</vt:lpstr>
      <vt:lpstr>Bruner</vt:lpstr>
      <vt:lpstr>Sgemâu / Schemas</vt:lpstr>
      <vt:lpstr>Cyd-feddwl Parhaus Ymgysylltu â gweithgareddau i ysgogi chwilfrydedd.   </vt:lpstr>
      <vt:lpstr>Ymgysylltu â'r dychymyg</vt:lpstr>
      <vt:lpstr>Adfyfyrio</vt:lpstr>
      <vt:lpstr>Sut ydym ni?</vt:lpstr>
      <vt:lpstr>PowerPoint Presentation</vt:lpstr>
      <vt:lpstr>PowerPoint Presentation</vt:lpstr>
      <vt:lpstr>Reggio Emilia</vt:lpstr>
      <vt:lpstr>PowerPoint Presentation</vt:lpstr>
      <vt:lpstr>Montessori</vt:lpstr>
      <vt:lpstr>Cyfeirnodau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Development and Wellbeing in the Early Years.</dc:title>
  <dc:creator>Paul Darby</dc:creator>
  <cp:lastModifiedBy>Paul Darby</cp:lastModifiedBy>
  <cp:revision>51</cp:revision>
  <dcterms:created xsi:type="dcterms:W3CDTF">2021-05-14T08:49:00Z</dcterms:created>
  <dcterms:modified xsi:type="dcterms:W3CDTF">2021-06-07T08:36:36Z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