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9"/>
  </p:notesMasterIdLst>
  <p:handoutMasterIdLst>
    <p:handoutMasterId r:id="rId30"/>
  </p:handoutMasterIdLst>
  <p:sldIdLst>
    <p:sldId id="256" r:id="rId4"/>
    <p:sldId id="258" r:id="rId5"/>
    <p:sldId id="286" r:id="rId6"/>
    <p:sldId id="287" r:id="rId7"/>
    <p:sldId id="288" r:id="rId8"/>
    <p:sldId id="289" r:id="rId9"/>
    <p:sldId id="310" r:id="rId10"/>
    <p:sldId id="311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9" r:id="rId19"/>
    <p:sldId id="300" r:id="rId20"/>
    <p:sldId id="301" r:id="rId21"/>
    <p:sldId id="303" r:id="rId22"/>
    <p:sldId id="304" r:id="rId23"/>
    <p:sldId id="305" r:id="rId24"/>
    <p:sldId id="306" r:id="rId25"/>
    <p:sldId id="307" r:id="rId26"/>
    <p:sldId id="308" r:id="rId27"/>
    <p:sldId id="285" r:id="rId2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493" autoAdjust="0"/>
  </p:normalViewPr>
  <p:slideViewPr>
    <p:cSldViewPr>
      <p:cViewPr varScale="1">
        <p:scale>
          <a:sx n="101" d="100"/>
          <a:sy n="101" d="100"/>
        </p:scale>
        <p:origin x="1908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commentAuthors" Target="commentAuthor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handoutMaster" Target="handoutMasters/handout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2/25/2019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https://docs.microsoft.com/en-us/dotnet/csharp/programming-guide/statements-expressions-operators/lambda-expressions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3105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 smtClean="0"/>
              <a:t>A delegate is a reference type used to encapsulate a named or anonymous method.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 smtClean="0"/>
              <a:t>The method has a return value and any number of parameters of any type.</a:t>
            </a:r>
          </a:p>
          <a:p>
            <a:endParaRPr lang="en-GB" dirty="0" smtClean="0"/>
          </a:p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https://docs.microsoft.com/en-us/dotnet/csharp/programming-guide/delegates/index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3962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0403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 about</a:t>
            </a:r>
            <a:r>
              <a:rPr lang="en-GB" baseline="0" dirty="0" smtClean="0"/>
              <a:t> expression trees: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https://www.techopedia.com/definition/19245/expression-tree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https://www.geeksforgeeks.org/expression-tree/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https://blogs.msdn.microsoft.com/charlie/2008/01/31/expression-tree-basics/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https://docs.microsoft.com/en-us/dotnet/csharp/programming-guide/concepts/expression-trees/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8419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3502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2214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Note: Lambda</a:t>
            </a:r>
            <a:r>
              <a:rPr lang="en-GB" baseline="0" dirty="0" smtClean="0"/>
              <a:t> Expressions with multiple input parameters can also call a method e.g.</a:t>
            </a:r>
          </a:p>
          <a:p>
            <a:r>
              <a:rPr lang="en-GB" baseline="0" dirty="0" smtClean="0"/>
              <a:t>(x, y) =&gt; Add(x, y);</a:t>
            </a:r>
          </a:p>
          <a:p>
            <a:endParaRPr lang="en-GB" baseline="0" dirty="0" smtClean="0"/>
          </a:p>
          <a:p>
            <a:r>
              <a:rPr lang="en-GB" baseline="0" dirty="0" smtClean="0"/>
              <a:t>Input Parameters: x, y</a:t>
            </a:r>
          </a:p>
          <a:p>
            <a:r>
              <a:rPr lang="en-GB" baseline="0" dirty="0" smtClean="0"/>
              <a:t>Expression: Calls Add() method passing in the input parameters i.e. Add(x, y) and returns the result of this method.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2675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Standard Query Operators: https://docs.microsoft.com/en-us/dotnet/csharp/programming-guide/concepts/linq/standard-query-operators-overview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LINQ (Language Integrated</a:t>
            </a:r>
            <a:r>
              <a:rPr lang="en-GB" baseline="0" dirty="0" smtClean="0"/>
              <a:t> Query)</a:t>
            </a:r>
            <a:r>
              <a:rPr lang="en-GB" dirty="0" smtClean="0"/>
              <a:t>: https://docs.microsoft.com/en-us/dotnet/csharp/programming-guide/concepts/linq/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6797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https://docs.microsoft.com/en-us/dotnet/csharp/programming-guide/concepts/linq/standard-query-operators-overview</a:t>
            </a:r>
          </a:p>
          <a:p>
            <a:r>
              <a:rPr lang="en-GB" dirty="0" smtClean="0"/>
              <a:t>https://docs.microsoft.com/en-us/dotnet/csharp/language-reference/keywords/query-keywords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6706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other for</a:t>
            </a:r>
            <a:r>
              <a:rPr lang="en-GB" baseline="0" dirty="0" smtClean="0"/>
              <a:t> { … } loop syntax:</a:t>
            </a:r>
          </a:p>
          <a:p>
            <a:pPr marL="457200" lvl="1" indent="-320040">
              <a:buNone/>
            </a:pPr>
            <a:r>
              <a:rPr lang="en-GB" sz="20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foreach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number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numbers)</a:t>
            </a:r>
          </a:p>
          <a:p>
            <a:pPr marL="457200" lvl="1" indent="-32004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457200" lvl="1" indent="-32004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number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&gt; 5) { </a:t>
            </a:r>
            <a:r>
              <a:rPr lang="en-GB" sz="20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...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457200" lvl="1" indent="-32004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endParaRPr lang="en-GB" baseline="0" dirty="0" smtClean="0"/>
          </a:p>
          <a:p>
            <a:r>
              <a:rPr lang="en-GB" baseline="0" dirty="0" smtClean="0"/>
              <a:t>Looping variable: number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3761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https://docs.microsoft.com/en-us/dotnet/csharp/programming-guide/concepts/linq/filtering-data</a:t>
            </a:r>
          </a:p>
          <a:p>
            <a:endParaRPr lang="en-GB" dirty="0" smtClean="0"/>
          </a:p>
          <a:p>
            <a:r>
              <a:rPr lang="en-GB" dirty="0" smtClean="0"/>
              <a:t>Note: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In these</a:t>
            </a:r>
            <a:r>
              <a:rPr lang="en-GB" baseline="0" dirty="0" smtClean="0"/>
              <a:t> examples, I will use the extension methods syntax for the LINQ query operations provided by the Enumerable and </a:t>
            </a:r>
            <a:r>
              <a:rPr lang="en-GB" baseline="0" dirty="0" err="1" smtClean="0"/>
              <a:t>Queryable</a:t>
            </a:r>
            <a:r>
              <a:rPr lang="en-GB" baseline="0" dirty="0" smtClean="0"/>
              <a:t> classes.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In my opinion, extension methods are simpler to read.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 LINQ query operation statements are more similar to SQL but in a sort of backwards way.</a:t>
            </a:r>
          </a:p>
          <a:p>
            <a:endParaRPr lang="en-GB" baseline="0" dirty="0" smtClean="0"/>
          </a:p>
          <a:p>
            <a:r>
              <a:rPr lang="en-GB" baseline="0" dirty="0" smtClean="0"/>
              <a:t>Enumerable Class: https://docs.microsoft.com/en-us/dotnet/api/system.linq.enumerable</a:t>
            </a:r>
          </a:p>
          <a:p>
            <a:r>
              <a:rPr lang="en-GB" baseline="0" dirty="0" err="1" smtClean="0"/>
              <a:t>Queryable</a:t>
            </a:r>
            <a:r>
              <a:rPr lang="en-GB" baseline="0" dirty="0" smtClean="0"/>
              <a:t> Class: https://docs.microsoft.com/en-us/dotnet/api/system.linq.queryable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82116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These</a:t>
            </a:r>
            <a:r>
              <a:rPr lang="en-GB" baseline="0" dirty="0" smtClean="0"/>
              <a:t> examples are using the Enumerable extension .Where() method for the LINQ query operation: WHERE.</a:t>
            </a:r>
          </a:p>
          <a:p>
            <a:endParaRPr lang="en-GB" dirty="0" smtClean="0"/>
          </a:p>
          <a:p>
            <a:r>
              <a:rPr lang="en-GB" dirty="0" smtClean="0"/>
              <a:t>The Lambda expression is known as a Predicate,</a:t>
            </a:r>
            <a:r>
              <a:rPr lang="en-GB" baseline="0" dirty="0" smtClean="0"/>
              <a:t> that is a</a:t>
            </a:r>
            <a:r>
              <a:rPr lang="en-GB" dirty="0" smtClean="0"/>
              <a:t> delegate to a method or lambda expression that returns true if the parameter passed to it matches the expression criteria.</a:t>
            </a:r>
          </a:p>
          <a:p>
            <a:endParaRPr lang="en-GB" dirty="0" smtClean="0"/>
          </a:p>
          <a:p>
            <a:r>
              <a:rPr lang="en-GB" dirty="0" smtClean="0"/>
              <a:t>Note</a:t>
            </a:r>
            <a:r>
              <a:rPr lang="en-GB" baseline="0" dirty="0" smtClean="0"/>
              <a:t>: there are other versions of this method e.g. .Find(), .First(), .Last(), etc.</a:t>
            </a:r>
          </a:p>
          <a:p>
            <a:r>
              <a:rPr lang="en-GB" baseline="0" dirty="0" smtClean="0"/>
              <a:t>They follow the same principle.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48329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0196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2/25/2019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2/25/2019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2/25/2019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2/25/2019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2/25/2019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2/25/2019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programming-guide/statements-expressions-operators/lambda-expression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programming-guide/concepts/linq/standard-query-operators-overview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api/system.collections.generic.ienumerable-1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microsoft.com/en-us/dotnet/api/system.linq.iqueryable-1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dotnet/api/system.func-2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Lambda Expressions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8: </a:t>
            </a:r>
            <a:r>
              <a:rPr lang="en-GB" dirty="0"/>
              <a:t>Application Development (</a:t>
            </a:r>
            <a:r>
              <a:rPr lang="en-GB" dirty="0" err="1"/>
              <a:t>AppDevGames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25-Feb-2019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Lambda Expressions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Expressions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hlinkClick r:id="rId3"/>
              </a:rPr>
              <a:t>Lambda expressions</a:t>
            </a:r>
            <a:r>
              <a:rPr lang="en-GB" dirty="0" smtClean="0"/>
              <a:t> are </a:t>
            </a:r>
            <a:r>
              <a:rPr lang="en-GB" b="1" dirty="0" smtClean="0"/>
              <a:t>anonymous functions</a:t>
            </a:r>
            <a:r>
              <a:rPr lang="en-GB" dirty="0" smtClean="0"/>
              <a:t> that you can use to create:</a:t>
            </a:r>
          </a:p>
          <a:p>
            <a:pPr lvl="1"/>
            <a:r>
              <a:rPr lang="en-GB" dirty="0" smtClean="0"/>
              <a:t>Delegates</a:t>
            </a:r>
          </a:p>
          <a:p>
            <a:pPr lvl="1"/>
            <a:r>
              <a:rPr lang="en-GB" dirty="0" smtClean="0"/>
              <a:t>Expression Tree Types</a:t>
            </a:r>
          </a:p>
          <a:p>
            <a:r>
              <a:rPr lang="en-GB" dirty="0" smtClean="0"/>
              <a:t>Programmers like them because they provide a </a:t>
            </a:r>
            <a:r>
              <a:rPr lang="en-GB" b="1" dirty="0" smtClean="0"/>
              <a:t>shorthand</a:t>
            </a:r>
            <a:r>
              <a:rPr lang="en-GB" dirty="0" smtClean="0"/>
              <a:t> way for writing methods and executable code.</a:t>
            </a:r>
          </a:p>
          <a:p>
            <a:pPr lvl="1"/>
            <a:r>
              <a:rPr lang="en-GB" dirty="0" smtClean="0"/>
              <a:t>But, it does take some getting used to.</a:t>
            </a:r>
          </a:p>
          <a:p>
            <a:pPr lvl="1"/>
            <a:r>
              <a:rPr lang="en-GB" dirty="0" smtClean="0"/>
              <a:t>Most examples on the Internet will use them.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61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Delegates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</a:t>
            </a:r>
            <a:r>
              <a:rPr lang="en-GB" b="1" dirty="0"/>
              <a:t>delegate</a:t>
            </a:r>
            <a:r>
              <a:rPr lang="en-GB" dirty="0" smtClean="0"/>
              <a:t> is a type that represents references to methods (named or anonymous) with:</a:t>
            </a:r>
          </a:p>
          <a:p>
            <a:pPr lvl="1"/>
            <a:r>
              <a:rPr lang="en-GB" dirty="0" smtClean="0"/>
              <a:t>A parameter list</a:t>
            </a:r>
          </a:p>
          <a:p>
            <a:pPr lvl="1"/>
            <a:r>
              <a:rPr lang="en-GB" dirty="0" smtClean="0"/>
              <a:t>A return type </a:t>
            </a:r>
          </a:p>
          <a:p>
            <a:r>
              <a:rPr lang="en-GB" dirty="0" smtClean="0"/>
              <a:t>They </a:t>
            </a:r>
            <a:r>
              <a:rPr lang="en-GB" dirty="0"/>
              <a:t>are similar to function pointers in C</a:t>
            </a:r>
            <a:r>
              <a:rPr lang="en-GB" dirty="0" smtClean="0"/>
              <a:t>++.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2998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Delegates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declaration of a delegate is similar to a method signature (no implementation). E.g.:</a:t>
            </a:r>
            <a:endParaRPr lang="en-GB" dirty="0"/>
          </a:p>
          <a:p>
            <a:pPr marL="365760" lvl="1" indent="0">
              <a:spcBef>
                <a:spcPts val="1200"/>
              </a:spcBef>
              <a:spcAft>
                <a:spcPts val="600"/>
              </a:spcAft>
              <a:buNone/>
            </a:pPr>
            <a:r>
              <a:rPr lang="en-GB" sz="2000" dirty="0">
                <a:solidFill>
                  <a:srgbClr val="0101FD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101FD"/>
                </a:solidFill>
                <a:latin typeface="Consolas" panose="020B0609020204030204" pitchFamily="49" charset="0"/>
              </a:rPr>
              <a:t>delegate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7D9A"/>
                </a:solidFill>
                <a:latin typeface="Consolas" panose="020B0609020204030204" pitchFamily="49" charset="0"/>
              </a:rPr>
              <a:t>PerformCalculation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x, </a:t>
            </a:r>
            <a:r>
              <a:rPr lang="en-GB" sz="20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y);</a:t>
            </a:r>
            <a:endParaRPr lang="en-GB" dirty="0"/>
          </a:p>
          <a:p>
            <a:r>
              <a:rPr lang="en-GB" dirty="0"/>
              <a:t>A </a:t>
            </a:r>
            <a:r>
              <a:rPr lang="en-GB" b="1" dirty="0"/>
              <a:t>delegate</a:t>
            </a:r>
            <a:r>
              <a:rPr lang="en-GB" dirty="0"/>
              <a:t> is a reference type used to </a:t>
            </a:r>
            <a:r>
              <a:rPr lang="en-GB" b="1" i="1" dirty="0"/>
              <a:t>encapsulate a named or anonymous method</a:t>
            </a:r>
            <a:r>
              <a:rPr lang="en-GB" dirty="0"/>
              <a:t>.</a:t>
            </a:r>
          </a:p>
          <a:p>
            <a:pPr lvl="1"/>
            <a:r>
              <a:rPr lang="en-GB" dirty="0" smtClean="0"/>
              <a:t>They are used to </a:t>
            </a:r>
            <a:r>
              <a:rPr lang="en-GB" b="1" i="1" dirty="0" smtClean="0"/>
              <a:t>pass methods as arguments to other methods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As long as the </a:t>
            </a:r>
            <a:r>
              <a:rPr lang="en-GB" dirty="0"/>
              <a:t>method </a:t>
            </a:r>
            <a:r>
              <a:rPr lang="en-GB" dirty="0" smtClean="0"/>
              <a:t>(named or anonymous) has the same declaration pattern as the delegate.</a:t>
            </a:r>
          </a:p>
          <a:p>
            <a:r>
              <a:rPr lang="en-GB" dirty="0" smtClean="0"/>
              <a:t>This makes for flexible programming.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1753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Delegates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 the previous delegate example:</a:t>
            </a:r>
          </a:p>
          <a:p>
            <a:pPr marL="320040" lvl="1" indent="0">
              <a:spcBef>
                <a:spcPts val="1200"/>
              </a:spcBef>
              <a:spcAft>
                <a:spcPts val="600"/>
              </a:spcAft>
              <a:buNone/>
            </a:pPr>
            <a:r>
              <a:rPr lang="en-GB" sz="2000" dirty="0">
                <a:solidFill>
                  <a:srgbClr val="0101FD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101FD"/>
                </a:solidFill>
                <a:latin typeface="Consolas" panose="020B0609020204030204" pitchFamily="49" charset="0"/>
              </a:rPr>
              <a:t>delegate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7D9A"/>
                </a:solidFill>
                <a:latin typeface="Consolas" panose="020B0609020204030204" pitchFamily="49" charset="0"/>
              </a:rPr>
              <a:t>PerformCalculation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x, </a:t>
            </a:r>
            <a:r>
              <a:rPr lang="en-GB" sz="20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y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000" dirty="0"/>
          </a:p>
          <a:p>
            <a:r>
              <a:rPr lang="en-GB" dirty="0" smtClean="0"/>
              <a:t>The following methods </a:t>
            </a:r>
            <a:r>
              <a:rPr lang="en-GB" b="1" u="sng" dirty="0" smtClean="0"/>
              <a:t>all match</a:t>
            </a:r>
            <a:r>
              <a:rPr lang="en-GB" dirty="0" smtClean="0"/>
              <a:t> the delegate:</a:t>
            </a:r>
          </a:p>
          <a:p>
            <a:pPr lvl="1"/>
            <a:r>
              <a:rPr lang="en-GB" b="1" dirty="0" smtClean="0"/>
              <a:t>Add two numbers</a:t>
            </a:r>
            <a:r>
              <a:rPr lang="en-GB" dirty="0" smtClean="0"/>
              <a:t>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101FD"/>
                </a:solidFill>
                <a:latin typeface="Consolas" panose="020B0609020204030204" pitchFamily="49" charset="0"/>
              </a:rPr>
              <a:t>public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 smtClean="0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007D9A"/>
                </a:solidFill>
                <a:latin typeface="Consolas" panose="020B0609020204030204" pitchFamily="49" charset="0"/>
              </a:rPr>
              <a:t>Add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 err="1" smtClean="0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x, </a:t>
            </a:r>
            <a:r>
              <a:rPr lang="en-GB" sz="24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y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 {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0101FD"/>
                </a:solidFill>
                <a:latin typeface="Consolas" panose="020B0609020204030204" pitchFamily="49" charset="0"/>
              </a:rPr>
              <a:t>return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x + y;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lvl="1"/>
            <a:r>
              <a:rPr lang="en-GB" b="1" dirty="0" smtClean="0"/>
              <a:t>Multiply </a:t>
            </a:r>
            <a:r>
              <a:rPr lang="en-GB" b="1" dirty="0"/>
              <a:t>two </a:t>
            </a:r>
            <a:r>
              <a:rPr lang="en-GB" b="1" dirty="0" smtClean="0"/>
              <a:t>numbers</a:t>
            </a:r>
            <a:r>
              <a:rPr lang="en-GB" dirty="0" smtClean="0"/>
              <a:t>:</a:t>
            </a:r>
            <a:endParaRPr lang="en-GB" dirty="0"/>
          </a:p>
          <a:p>
            <a:pPr marL="685800" lvl="2" indent="0">
              <a:buNone/>
            </a:pPr>
            <a:r>
              <a:rPr lang="en-GB" sz="2400" dirty="0">
                <a:solidFill>
                  <a:srgbClr val="0101FD"/>
                </a:solidFill>
                <a:latin typeface="Consolas" panose="020B0609020204030204" pitchFamily="49" charset="0"/>
              </a:rPr>
              <a:t>public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007D9A"/>
                </a:solidFill>
                <a:latin typeface="Consolas" panose="020B0609020204030204" pitchFamily="49" charset="0"/>
              </a:rPr>
              <a:t>Multiply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 err="1" smtClean="0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x, </a:t>
            </a:r>
            <a:r>
              <a:rPr lang="en-GB" sz="24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y) {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  </a:t>
            </a:r>
            <a:r>
              <a:rPr lang="en-GB" sz="2400" dirty="0">
                <a:solidFill>
                  <a:srgbClr val="0101FD"/>
                </a:solidFill>
                <a:latin typeface="Consolas" panose="020B0609020204030204" pitchFamily="49" charset="0"/>
              </a:rPr>
              <a:t>return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x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*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y;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839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Expression Tree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It is a technique of </a:t>
            </a:r>
            <a:r>
              <a:rPr lang="en-GB" b="1" i="1" dirty="0"/>
              <a:t>representing language level code in the form of data</a:t>
            </a:r>
            <a:r>
              <a:rPr lang="en-GB" dirty="0"/>
              <a:t>, which is stored in a tree-shaped structure.</a:t>
            </a:r>
          </a:p>
          <a:p>
            <a:r>
              <a:rPr lang="en-GB" dirty="0" smtClean="0"/>
              <a:t>An expression tree is simply a </a:t>
            </a:r>
            <a:r>
              <a:rPr lang="en-GB" b="1" i="1" dirty="0" smtClean="0"/>
              <a:t>data structure that represents executable code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code it represents can be compiled and executed providing useful dynamic functionality.</a:t>
            </a:r>
          </a:p>
        </p:txBody>
      </p:sp>
    </p:spTree>
    <p:extLst>
      <p:ext uri="{BB962C8B-B14F-4D97-AF65-F5344CB8AC3E}">
        <p14:creationId xmlns:p14="http://schemas.microsoft.com/office/powerpoint/2010/main" val="98067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Expression Trees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Expression trees make it possible:</a:t>
            </a:r>
          </a:p>
          <a:p>
            <a:pPr lvl="1"/>
            <a:r>
              <a:rPr lang="en-GB" dirty="0" smtClean="0"/>
              <a:t>to convert code such as a query expression into a string,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uch that the </a:t>
            </a:r>
            <a:r>
              <a:rPr lang="en-GB" b="1" i="1" dirty="0" smtClean="0"/>
              <a:t>code as a string</a:t>
            </a:r>
            <a:r>
              <a:rPr lang="en-GB" dirty="0" smtClean="0"/>
              <a:t> </a:t>
            </a:r>
            <a:r>
              <a:rPr lang="en-GB" b="1" i="1" dirty="0" smtClean="0"/>
              <a:t>can </a:t>
            </a:r>
            <a:r>
              <a:rPr lang="en-GB" b="1" i="1" dirty="0"/>
              <a:t>be passed to some other process and executed there</a:t>
            </a:r>
            <a:r>
              <a:rPr lang="en-GB" dirty="0"/>
              <a:t>.</a:t>
            </a:r>
            <a:endParaRPr lang="en-GB" dirty="0" smtClean="0"/>
          </a:p>
          <a:p>
            <a:r>
              <a:rPr lang="en-GB" dirty="0" smtClean="0"/>
              <a:t>In data applications, this makes expression trees useful for: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creation of dynamic queries.</a:t>
            </a:r>
          </a:p>
          <a:p>
            <a:pPr lvl="1"/>
            <a:r>
              <a:rPr lang="en-GB" dirty="0"/>
              <a:t>The execution of LINQ queries in various databases.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3608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Expression Syntax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You use the </a:t>
            </a:r>
            <a:r>
              <a:rPr lang="en-GB" b="1" dirty="0" smtClean="0"/>
              <a:t>Lambda Operation (=&gt;) </a:t>
            </a:r>
            <a:r>
              <a:rPr lang="en-GB" dirty="0" smtClean="0"/>
              <a:t>to create a Lambda Expression. </a:t>
            </a:r>
          </a:p>
          <a:p>
            <a:r>
              <a:rPr lang="en-GB" dirty="0" smtClean="0"/>
              <a:t>The syntax is:</a:t>
            </a:r>
          </a:p>
          <a:p>
            <a:pPr marL="365760" lvl="1" indent="0" algn="ctr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(input-parameters) </a:t>
            </a:r>
            <a:r>
              <a:rPr lang="en-GB" b="1" dirty="0">
                <a:solidFill>
                  <a:srgbClr val="000000"/>
                </a:solidFill>
                <a:latin typeface="Consolas" panose="020B0609020204030204" pitchFamily="49" charset="0"/>
              </a:rPr>
              <a:t>=&gt;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expression</a:t>
            </a:r>
            <a:endParaRPr lang="en-GB" dirty="0" smtClean="0"/>
          </a:p>
          <a:p>
            <a:pPr lvl="1"/>
            <a:r>
              <a:rPr lang="en-GB" b="1" dirty="0" smtClean="0"/>
              <a:t>Input parameters</a:t>
            </a:r>
            <a:r>
              <a:rPr lang="en-GB" dirty="0" smtClean="0"/>
              <a:t>: any input parameters to the expression on the right (separated by commas).</a:t>
            </a:r>
          </a:p>
          <a:p>
            <a:pPr lvl="2"/>
            <a:r>
              <a:rPr lang="en-GB" dirty="0" smtClean="0"/>
              <a:t>Brackets are </a:t>
            </a:r>
            <a:r>
              <a:rPr lang="en-GB" b="1" i="1" dirty="0" smtClean="0"/>
              <a:t>optional if there is only one</a:t>
            </a:r>
            <a:r>
              <a:rPr lang="en-GB" dirty="0" smtClean="0"/>
              <a:t> input parameter. </a:t>
            </a:r>
            <a:r>
              <a:rPr lang="en-GB" b="1" i="1" dirty="0" smtClean="0"/>
              <a:t>Required if zero or two or more</a:t>
            </a:r>
            <a:r>
              <a:rPr lang="en-GB" dirty="0" smtClean="0"/>
              <a:t> are used.</a:t>
            </a:r>
          </a:p>
          <a:p>
            <a:pPr lvl="1"/>
            <a:r>
              <a:rPr lang="en-GB" b="1" dirty="0" smtClean="0"/>
              <a:t>Expression</a:t>
            </a:r>
            <a:r>
              <a:rPr lang="en-GB" dirty="0" smtClean="0"/>
              <a:t>: some expression </a:t>
            </a:r>
            <a:r>
              <a:rPr lang="en-GB" dirty="0"/>
              <a:t>or </a:t>
            </a:r>
            <a:r>
              <a:rPr lang="en-GB" dirty="0" smtClean="0"/>
              <a:t>code statement </a:t>
            </a:r>
            <a:r>
              <a:rPr lang="en-GB" dirty="0"/>
              <a:t>block to execute on the </a:t>
            </a:r>
            <a:r>
              <a:rPr lang="en-GB" dirty="0" smtClean="0"/>
              <a:t>right.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3937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Lambda Expression Examples</a:t>
            </a:r>
            <a:br>
              <a:rPr lang="en-GB" dirty="0" smtClean="0"/>
            </a:br>
            <a:r>
              <a:rPr lang="en-GB" sz="3100" dirty="0" smtClean="0"/>
              <a:t>Multiple (Two) Input Parameters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Recall that Lambda </a:t>
            </a:r>
            <a:r>
              <a:rPr lang="en-GB" dirty="0"/>
              <a:t>expressions are </a:t>
            </a:r>
            <a:r>
              <a:rPr lang="en-GB" b="1" dirty="0"/>
              <a:t>anonymous functions</a:t>
            </a:r>
            <a:r>
              <a:rPr lang="en-GB" dirty="0" smtClean="0"/>
              <a:t>.</a:t>
            </a:r>
          </a:p>
          <a:p>
            <a:r>
              <a:rPr lang="en-GB" dirty="0" smtClean="0"/>
              <a:t>Syntax</a:t>
            </a:r>
          </a:p>
          <a:p>
            <a:pPr marL="365760" lvl="1" indent="0" algn="ctr">
              <a:buNone/>
            </a:pPr>
            <a:r>
              <a:rPr lang="en-GB" sz="2700" dirty="0">
                <a:solidFill>
                  <a:srgbClr val="000000"/>
                </a:solidFill>
                <a:latin typeface="Consolas" panose="020B0609020204030204" pitchFamily="49" charset="0"/>
              </a:rPr>
              <a:t>(input-parameters) =&gt; expression</a:t>
            </a:r>
            <a:endParaRPr lang="en-GB" dirty="0"/>
          </a:p>
          <a:p>
            <a:r>
              <a:rPr lang="en-GB" dirty="0" smtClean="0"/>
              <a:t>Lambda expression: </a:t>
            </a:r>
            <a:r>
              <a:rPr lang="en-GB" b="1" dirty="0" smtClean="0"/>
              <a:t>checks x equals y</a:t>
            </a:r>
          </a:p>
          <a:p>
            <a:pPr marL="64008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(x, y) =&gt; x == y</a:t>
            </a:r>
            <a:endParaRPr lang="en-GB" sz="2400" dirty="0" smtClean="0"/>
          </a:p>
          <a:p>
            <a:pPr lvl="1"/>
            <a:r>
              <a:rPr lang="en-GB" b="1" dirty="0" smtClean="0"/>
              <a:t>Input parameters </a:t>
            </a:r>
            <a:r>
              <a:rPr lang="en-GB" dirty="0" smtClean="0"/>
              <a:t>on Left:	(x, y)</a:t>
            </a:r>
          </a:p>
          <a:p>
            <a:pPr lvl="1"/>
            <a:r>
              <a:rPr lang="en-GB" b="1" dirty="0" smtClean="0"/>
              <a:t>Expression to Execute </a:t>
            </a:r>
            <a:r>
              <a:rPr lang="en-GB" dirty="0" smtClean="0"/>
              <a:t>on Right: x == y</a:t>
            </a:r>
          </a:p>
          <a:p>
            <a:pPr lvl="2"/>
            <a:r>
              <a:rPr lang="en-GB" dirty="0" smtClean="0"/>
              <a:t>Returns true if x equals y, otherwise false</a:t>
            </a:r>
            <a:endParaRPr lang="en-GB" dirty="0"/>
          </a:p>
          <a:p>
            <a:r>
              <a:rPr lang="en-GB" dirty="0" smtClean="0"/>
              <a:t> You do not need to add the return statement.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59632" y="3861048"/>
            <a:ext cx="1080120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148064" y="4293096"/>
            <a:ext cx="1080120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924608" y="3861048"/>
            <a:ext cx="1287352" cy="432048"/>
          </a:xfrm>
          <a:prstGeom prst="rect">
            <a:avLst/>
          </a:prstGeom>
          <a:solidFill>
            <a:srgbClr val="1BC6E5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940152" y="4725144"/>
            <a:ext cx="1143336" cy="432048"/>
          </a:xfrm>
          <a:prstGeom prst="rect">
            <a:avLst/>
          </a:prstGeom>
          <a:solidFill>
            <a:srgbClr val="1BC6E5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920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 </a:t>
            </a:r>
            <a:r>
              <a:rPr lang="en-GB" dirty="0" smtClean="0"/>
              <a:t>Examples</a:t>
            </a:r>
            <a:br>
              <a:rPr lang="en-GB" dirty="0" smtClean="0"/>
            </a:br>
            <a:r>
              <a:rPr lang="en-GB" sz="3100" dirty="0" smtClean="0"/>
              <a:t>One Input Parameter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Syntax</a:t>
            </a:r>
          </a:p>
          <a:p>
            <a:pPr marL="365760" lvl="1" indent="0" algn="ctr">
              <a:buNone/>
            </a:pPr>
            <a:r>
              <a:rPr lang="en-GB" sz="2700" dirty="0">
                <a:solidFill>
                  <a:srgbClr val="000000"/>
                </a:solidFill>
                <a:latin typeface="Consolas" panose="020B0609020204030204" pitchFamily="49" charset="0"/>
              </a:rPr>
              <a:t>(input-parameters) =&gt; expression</a:t>
            </a:r>
            <a:endParaRPr lang="en-GB" dirty="0"/>
          </a:p>
          <a:p>
            <a:r>
              <a:rPr lang="en-GB" dirty="0"/>
              <a:t>Lambda </a:t>
            </a:r>
            <a:r>
              <a:rPr lang="en-GB" dirty="0" smtClean="0"/>
              <a:t>expression: </a:t>
            </a:r>
            <a:r>
              <a:rPr lang="en-GB" b="1" dirty="0" smtClean="0"/>
              <a:t>returns x</a:t>
            </a:r>
            <a:r>
              <a:rPr lang="en-GB" b="1" baseline="30000" dirty="0" smtClean="0"/>
              <a:t>2</a:t>
            </a:r>
            <a:endParaRPr lang="en-GB" b="1" baseline="30000" dirty="0"/>
          </a:p>
          <a:p>
            <a:pPr marL="640080" lvl="2" indent="0">
              <a:buNone/>
            </a:pP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x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=&gt; x *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x</a:t>
            </a:r>
            <a:endParaRPr lang="en-GB" sz="2400" dirty="0"/>
          </a:p>
          <a:p>
            <a:pPr lvl="1"/>
            <a:r>
              <a:rPr lang="en-GB" b="1" dirty="0"/>
              <a:t>Input parameters </a:t>
            </a:r>
            <a:r>
              <a:rPr lang="en-GB" dirty="0"/>
              <a:t>on Left:	</a:t>
            </a:r>
            <a:r>
              <a:rPr lang="en-GB" dirty="0" smtClean="0"/>
              <a:t>x</a:t>
            </a:r>
          </a:p>
          <a:p>
            <a:pPr lvl="2"/>
            <a:r>
              <a:rPr lang="en-GB" dirty="0" smtClean="0"/>
              <a:t>As only one parameter, brackets not needed</a:t>
            </a:r>
            <a:endParaRPr lang="en-GB" dirty="0"/>
          </a:p>
          <a:p>
            <a:pPr lvl="1"/>
            <a:r>
              <a:rPr lang="en-GB" b="1" dirty="0"/>
              <a:t>Expression to Execute </a:t>
            </a:r>
            <a:r>
              <a:rPr lang="en-GB" dirty="0"/>
              <a:t>on Right: x </a:t>
            </a:r>
            <a:r>
              <a:rPr lang="en-GB" dirty="0" smtClean="0"/>
              <a:t>* x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87624" y="3140968"/>
            <a:ext cx="432048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051721" y="3140968"/>
            <a:ext cx="1152128" cy="432048"/>
          </a:xfrm>
          <a:prstGeom prst="rect">
            <a:avLst/>
          </a:prstGeom>
          <a:solidFill>
            <a:srgbClr val="1BC6E5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5148064" y="3645024"/>
            <a:ext cx="432048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012160" y="4509120"/>
            <a:ext cx="864096" cy="432048"/>
          </a:xfrm>
          <a:prstGeom prst="rect">
            <a:avLst/>
          </a:prstGeom>
          <a:solidFill>
            <a:srgbClr val="1BC6E5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838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 </a:t>
            </a:r>
            <a:r>
              <a:rPr lang="en-GB" dirty="0" smtClean="0"/>
              <a:t>Examples</a:t>
            </a:r>
            <a:br>
              <a:rPr lang="en-GB" dirty="0" smtClean="0"/>
            </a:br>
            <a:r>
              <a:rPr lang="en-GB" sz="3100" dirty="0" smtClean="0"/>
              <a:t>Zero (No) Input Parameters, Expression Calls Method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Syntax</a:t>
            </a:r>
          </a:p>
          <a:p>
            <a:pPr marL="365760" lvl="1" indent="0" algn="ctr">
              <a:buNone/>
            </a:pPr>
            <a:r>
              <a:rPr lang="en-GB" sz="2700" dirty="0">
                <a:solidFill>
                  <a:srgbClr val="000000"/>
                </a:solidFill>
                <a:latin typeface="Consolas" panose="020B0609020204030204" pitchFamily="49" charset="0"/>
              </a:rPr>
              <a:t>(input-parameters) =&gt; expression</a:t>
            </a:r>
            <a:endParaRPr lang="en-GB" dirty="0"/>
          </a:p>
          <a:p>
            <a:r>
              <a:rPr lang="en-GB" dirty="0"/>
              <a:t>Lambda anonymous function: </a:t>
            </a:r>
            <a:r>
              <a:rPr lang="en-GB" b="1" dirty="0" smtClean="0"/>
              <a:t>returns the result of some method</a:t>
            </a:r>
            <a:endParaRPr lang="en-GB" b="1" baseline="30000" dirty="0"/>
          </a:p>
          <a:p>
            <a:pPr marL="640080" lvl="2" indent="0">
              <a:buNone/>
            </a:pP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SomeMethod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sz="2400" dirty="0"/>
          </a:p>
          <a:p>
            <a:pPr lvl="1"/>
            <a:r>
              <a:rPr lang="en-GB" b="1" dirty="0"/>
              <a:t>Input parameters </a:t>
            </a:r>
            <a:r>
              <a:rPr lang="en-GB" dirty="0"/>
              <a:t>on Left:	</a:t>
            </a:r>
            <a:r>
              <a:rPr lang="en-GB" dirty="0" smtClean="0"/>
              <a:t>none</a:t>
            </a:r>
          </a:p>
          <a:p>
            <a:pPr lvl="2"/>
            <a:r>
              <a:rPr lang="en-GB" dirty="0" smtClean="0"/>
              <a:t>As zero (no) input parameters, brackets are needed</a:t>
            </a:r>
            <a:endParaRPr lang="en-GB" dirty="0"/>
          </a:p>
          <a:p>
            <a:pPr lvl="1"/>
            <a:r>
              <a:rPr lang="en-GB" b="1" dirty="0"/>
              <a:t>Expression to Execute </a:t>
            </a:r>
            <a:r>
              <a:rPr lang="en-GB" dirty="0"/>
              <a:t>on Right: </a:t>
            </a:r>
            <a:r>
              <a:rPr lang="en-GB" dirty="0" smtClean="0"/>
              <a:t>Calls </a:t>
            </a:r>
            <a:r>
              <a:rPr lang="en-GB" dirty="0" err="1" smtClean="0"/>
              <a:t>SomeMethod</a:t>
            </a:r>
            <a:r>
              <a:rPr lang="en-GB" dirty="0" smtClean="0"/>
              <a:t>();</a:t>
            </a:r>
          </a:p>
          <a:p>
            <a:pPr lvl="2"/>
            <a:r>
              <a:rPr lang="en-GB" dirty="0" smtClean="0"/>
              <a:t>Returns result of </a:t>
            </a:r>
            <a:r>
              <a:rPr lang="en-GB" dirty="0" err="1" smtClean="0"/>
              <a:t>SomeMethod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31096" y="3400101"/>
            <a:ext cx="432048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267744" y="3429000"/>
            <a:ext cx="2304256" cy="432048"/>
          </a:xfrm>
          <a:prstGeom prst="rect">
            <a:avLst/>
          </a:prstGeom>
          <a:solidFill>
            <a:srgbClr val="1BC6E5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5220072" y="3832149"/>
            <a:ext cx="864096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259632" y="5013176"/>
            <a:ext cx="2304256" cy="432048"/>
          </a:xfrm>
          <a:prstGeom prst="rect">
            <a:avLst/>
          </a:prstGeom>
          <a:solidFill>
            <a:srgbClr val="1BC6E5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281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Lambda Expression Examples</a:t>
            </a:r>
            <a:br>
              <a:rPr lang="en-GB" dirty="0" smtClean="0"/>
            </a:br>
            <a:r>
              <a:rPr lang="en-GB" sz="3100" dirty="0" smtClean="0"/>
              <a:t>Multiple Input Parameters with Different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If </a:t>
            </a:r>
            <a:r>
              <a:rPr lang="en-GB" b="1" i="1" u="sng" dirty="0" smtClean="0"/>
              <a:t>all</a:t>
            </a:r>
            <a:r>
              <a:rPr lang="en-GB" b="1" i="1" dirty="0" smtClean="0"/>
              <a:t> input parameters have the same type</a:t>
            </a:r>
            <a:r>
              <a:rPr lang="en-GB" dirty="0" smtClean="0"/>
              <a:t>, you do not need to specify the type for the input parameters.</a:t>
            </a:r>
          </a:p>
          <a:p>
            <a:pPr lvl="1"/>
            <a:r>
              <a:rPr lang="en-GB" dirty="0" smtClean="0"/>
              <a:t>See previous examples, no types specified.</a:t>
            </a:r>
            <a:endParaRPr lang="en-GB" dirty="0"/>
          </a:p>
          <a:p>
            <a:pPr lvl="1"/>
            <a:r>
              <a:rPr lang="en-GB" b="1" i="1" dirty="0" smtClean="0"/>
              <a:t>Otherwise you have to specify the types</a:t>
            </a:r>
            <a:r>
              <a:rPr lang="en-GB" dirty="0" smtClean="0"/>
              <a:t>.</a:t>
            </a:r>
          </a:p>
          <a:p>
            <a:r>
              <a:rPr lang="en-GB" dirty="0"/>
              <a:t>Lambda </a:t>
            </a:r>
            <a:r>
              <a:rPr lang="en-GB" dirty="0" smtClean="0"/>
              <a:t>expression: </a:t>
            </a:r>
            <a:r>
              <a:rPr lang="en-GB" b="1" dirty="0" smtClean="0"/>
              <a:t>check </a:t>
            </a:r>
            <a:r>
              <a:rPr lang="en-GB" b="1" dirty="0"/>
              <a:t>if the length </a:t>
            </a:r>
            <a:r>
              <a:rPr lang="en-GB" b="1" dirty="0" smtClean="0"/>
              <a:t>of some string is greater than some number</a:t>
            </a:r>
            <a:r>
              <a:rPr lang="en-GB" dirty="0" smtClean="0"/>
              <a:t>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x, </a:t>
            </a:r>
            <a:r>
              <a:rPr lang="en-GB" dirty="0">
                <a:solidFill>
                  <a:srgbClr val="0101FD"/>
                </a:solidFill>
                <a:latin typeface="Consolas" panose="020B0609020204030204" pitchFamily="49" charset="0"/>
              </a:rPr>
              <a:t>string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s) =&gt;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s.Length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&gt; x</a:t>
            </a:r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475656" y="4941168"/>
            <a:ext cx="648072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555776" y="4941168"/>
            <a:ext cx="1080120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214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Lambda Expressions: Query Operators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Lambda expressions are particularly useful with </a:t>
            </a:r>
            <a:r>
              <a:rPr lang="en-GB" dirty="0" smtClean="0">
                <a:hlinkClick r:id="rId3"/>
              </a:rPr>
              <a:t>standard query operators</a:t>
            </a:r>
            <a:r>
              <a:rPr lang="en-GB" dirty="0" smtClean="0"/>
              <a:t>.</a:t>
            </a:r>
          </a:p>
          <a:p>
            <a:r>
              <a:rPr lang="en-GB" dirty="0" smtClean="0"/>
              <a:t>Standard query operators are methods that form </a:t>
            </a:r>
            <a:r>
              <a:rPr lang="en-GB" dirty="0"/>
              <a:t>the </a:t>
            </a:r>
            <a:r>
              <a:rPr lang="en-GB" dirty="0" smtClean="0"/>
              <a:t>Language-Integrated </a:t>
            </a:r>
            <a:r>
              <a:rPr lang="en-GB" dirty="0"/>
              <a:t>Query </a:t>
            </a:r>
            <a:r>
              <a:rPr lang="en-GB" dirty="0" smtClean="0"/>
              <a:t>(</a:t>
            </a:r>
            <a:r>
              <a:rPr lang="en-GB" dirty="0" smtClean="0">
                <a:hlinkClick r:id="rId3"/>
              </a:rPr>
              <a:t>LINQ</a:t>
            </a:r>
            <a:r>
              <a:rPr lang="en-GB" dirty="0" smtClean="0"/>
              <a:t>) pattern. </a:t>
            </a:r>
          </a:p>
          <a:p>
            <a:pPr lvl="1"/>
            <a:r>
              <a:rPr lang="en-GB" dirty="0" smtClean="0"/>
              <a:t>LINQ: set of technologies that integrate query capabilities into C#.</a:t>
            </a:r>
          </a:p>
          <a:p>
            <a:pPr lvl="2"/>
            <a:r>
              <a:rPr lang="en-GB" dirty="0" smtClean="0"/>
              <a:t>Filtering (WHERE)</a:t>
            </a:r>
          </a:p>
          <a:p>
            <a:pPr lvl="2"/>
            <a:r>
              <a:rPr lang="en-GB" dirty="0" smtClean="0"/>
              <a:t>Ordering</a:t>
            </a:r>
          </a:p>
          <a:p>
            <a:pPr lvl="2"/>
            <a:r>
              <a:rPr lang="en-GB" dirty="0" smtClean="0"/>
              <a:t>Grouping</a:t>
            </a:r>
          </a:p>
        </p:txBody>
      </p:sp>
      <p:sp>
        <p:nvSpPr>
          <p:cNvPr id="5" name="Rectangle 4"/>
          <p:cNvSpPr/>
          <p:nvPr/>
        </p:nvSpPr>
        <p:spPr>
          <a:xfrm>
            <a:off x="3995936" y="4365104"/>
            <a:ext cx="4824536" cy="12824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Joining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Selecting (aka as Projections</a:t>
            </a:r>
            <a:r>
              <a:rPr lang="en-GB" sz="2300" dirty="0" smtClean="0">
                <a:solidFill>
                  <a:prstClr val="black"/>
                </a:solidFill>
              </a:rPr>
              <a:t>)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 smtClean="0">
                <a:solidFill>
                  <a:prstClr val="black"/>
                </a:solidFill>
              </a:rPr>
              <a:t>Etc.</a:t>
            </a:r>
            <a:endParaRPr lang="en-GB" sz="23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3435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Standard Query </a:t>
            </a:r>
            <a:r>
              <a:rPr lang="en-GB" dirty="0"/>
              <a:t>Operators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Most standard query methods operate on objects implementing the following interfaces:</a:t>
            </a:r>
          </a:p>
          <a:p>
            <a:pPr lvl="1"/>
            <a:r>
              <a:rPr lang="en-GB" dirty="0" err="1" smtClean="0">
                <a:hlinkClick r:id="rId3"/>
              </a:rPr>
              <a:t>IEnumerable</a:t>
            </a:r>
            <a:r>
              <a:rPr lang="en-GB" dirty="0" smtClean="0"/>
              <a:t>: supports iteration (looping) over a collection of a specified type.</a:t>
            </a:r>
          </a:p>
          <a:p>
            <a:pPr lvl="2"/>
            <a:r>
              <a:rPr lang="en-GB" dirty="0" smtClean="0"/>
              <a:t>E.g. Collections, Arrays, Lists, etc.</a:t>
            </a:r>
          </a:p>
          <a:p>
            <a:pPr lvl="1"/>
            <a:r>
              <a:rPr lang="en-GB" dirty="0" err="1" smtClean="0">
                <a:hlinkClick r:id="rId4"/>
              </a:rPr>
              <a:t>IQueryable</a:t>
            </a:r>
            <a:r>
              <a:rPr lang="en-GB" dirty="0" smtClean="0"/>
              <a:t>: functionality to evaluate queries against a specific data source.</a:t>
            </a:r>
          </a:p>
          <a:p>
            <a:pPr lvl="2"/>
            <a:r>
              <a:rPr lang="en-GB" dirty="0" smtClean="0"/>
              <a:t>E.g. Database records i.e. your model data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846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Expressions and LINQ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Lambdas are used in method-based LINQ queries as arguments to standard query operator methods such as </a:t>
            </a:r>
            <a:r>
              <a:rPr lang="en-GB" dirty="0" smtClean="0"/>
              <a:t>Where, etc.</a:t>
            </a:r>
          </a:p>
          <a:p>
            <a:r>
              <a:rPr lang="en-GB" dirty="0"/>
              <a:t>T</a:t>
            </a:r>
            <a:r>
              <a:rPr lang="en-GB" dirty="0" smtClean="0"/>
              <a:t>he </a:t>
            </a:r>
            <a:r>
              <a:rPr lang="en-GB" dirty="0"/>
              <a:t>parameter </a:t>
            </a:r>
            <a:r>
              <a:rPr lang="en-GB" dirty="0" smtClean="0"/>
              <a:t>passed to the query operator method is </a:t>
            </a:r>
            <a:r>
              <a:rPr lang="en-GB" dirty="0"/>
              <a:t>a delegate </a:t>
            </a:r>
            <a:r>
              <a:rPr lang="en-GB" dirty="0" smtClean="0"/>
              <a:t>type:</a:t>
            </a:r>
          </a:p>
          <a:p>
            <a:pPr marL="365760" lvl="1" indent="0">
              <a:buNone/>
            </a:pPr>
            <a:r>
              <a:rPr lang="en-GB" dirty="0" err="1" smtClean="0">
                <a:hlinkClick r:id="rId2"/>
              </a:rPr>
              <a:t>System.Func</a:t>
            </a:r>
            <a:r>
              <a:rPr lang="en-GB" dirty="0" smtClean="0">
                <a:hlinkClick r:id="rId2"/>
              </a:rPr>
              <a:t>&lt;T, </a:t>
            </a:r>
            <a:r>
              <a:rPr lang="en-GB" dirty="0" err="1" smtClean="0">
                <a:hlinkClick r:id="rId2"/>
              </a:rPr>
              <a:t>TResult</a:t>
            </a:r>
            <a:r>
              <a:rPr lang="en-GB" dirty="0" smtClean="0">
                <a:hlinkClick r:id="rId2"/>
              </a:rPr>
              <a:t>&gt;</a:t>
            </a:r>
            <a:r>
              <a:rPr lang="en-GB" dirty="0" smtClean="0"/>
              <a:t>.</a:t>
            </a:r>
          </a:p>
          <a:p>
            <a:r>
              <a:rPr lang="en-GB" dirty="0"/>
              <a:t>A lambda expression is the most convenient way to create that delegate</a:t>
            </a:r>
            <a:r>
              <a:rPr lang="en-GB" dirty="0" smtClean="0"/>
              <a:t>.</a:t>
            </a:r>
          </a:p>
          <a:p>
            <a:r>
              <a:rPr lang="en-GB" dirty="0"/>
              <a:t>When you specify an Expression&lt;</a:t>
            </a:r>
            <a:r>
              <a:rPr lang="en-GB" dirty="0" err="1"/>
              <a:t>Func</a:t>
            </a:r>
            <a:r>
              <a:rPr lang="en-GB" dirty="0"/>
              <a:t>&gt; argument, the lambda will be compiled to an expression </a:t>
            </a:r>
            <a:r>
              <a:rPr lang="en-GB" dirty="0" smtClean="0"/>
              <a:t>tree.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0087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Expressions: Query Operators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following is an array of integers:</a:t>
            </a:r>
          </a:p>
          <a:p>
            <a:pPr marL="365760" lvl="1" indent="0">
              <a:buNone/>
            </a:pP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[] numbers = { 5, 4, 1, 3, 9, 8, 6, 7, 2, 0 };</a:t>
            </a:r>
            <a:endParaRPr lang="en-GB" sz="1900" dirty="0"/>
          </a:p>
          <a:p>
            <a:r>
              <a:rPr lang="en-GB" dirty="0" smtClean="0"/>
              <a:t>To find all numbers in the array greater than 5, you will normally use a for { … } loop: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0;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&lt;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numbers.Length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++)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numbers[</a:t>
            </a:r>
            <a:r>
              <a:rPr lang="en-GB" sz="20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&gt; 5) { 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...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 smtClean="0"/>
              <a:t>This is actually the standard query (LINQ) operation for filtering (</a:t>
            </a:r>
            <a:r>
              <a:rPr lang="en-GB" b="1" dirty="0" smtClean="0"/>
              <a:t>Where</a:t>
            </a:r>
            <a:r>
              <a:rPr lang="en-GB" dirty="0" smtClean="0"/>
              <a:t>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6656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Expressions: Query Operators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for { … } on previous slide implements the </a:t>
            </a:r>
            <a:r>
              <a:rPr lang="en-GB" dirty="0"/>
              <a:t>standard query (LINQ) operation for filtering (</a:t>
            </a:r>
            <a:r>
              <a:rPr lang="en-GB" b="1" dirty="0"/>
              <a:t>Where</a:t>
            </a:r>
            <a:r>
              <a:rPr lang="en-GB" dirty="0" smtClean="0"/>
              <a:t>).</a:t>
            </a:r>
          </a:p>
          <a:p>
            <a:pPr lvl="1"/>
            <a:r>
              <a:rPr lang="en-GB" dirty="0" smtClean="0"/>
              <a:t>Find objects in source (array)</a:t>
            </a:r>
            <a:r>
              <a:rPr lang="en-GB" dirty="0"/>
              <a:t> </a:t>
            </a:r>
            <a:r>
              <a:rPr lang="en-GB" dirty="0" smtClean="0"/>
              <a:t>matching a set of criteria (number &gt; 5).</a:t>
            </a:r>
          </a:p>
          <a:p>
            <a:r>
              <a:rPr lang="en-GB" dirty="0" smtClean="0"/>
              <a:t>You could use a </a:t>
            </a:r>
            <a:r>
              <a:rPr lang="en-GB" b="1" i="1" dirty="0" smtClean="0"/>
              <a:t>lambda expression to create a delegate </a:t>
            </a:r>
            <a:r>
              <a:rPr lang="en-GB" dirty="0" smtClean="0"/>
              <a:t>for this.</a:t>
            </a:r>
          </a:p>
          <a:p>
            <a:pPr lvl="1"/>
            <a:r>
              <a:rPr lang="en-GB" dirty="0" smtClean="0"/>
              <a:t>Pass </a:t>
            </a:r>
            <a:r>
              <a:rPr lang="en-GB" smtClean="0"/>
              <a:t>the code </a:t>
            </a:r>
            <a:r>
              <a:rPr lang="en-GB" dirty="0" smtClean="0"/>
              <a:t>as an argument </a:t>
            </a:r>
            <a:r>
              <a:rPr lang="en-GB" dirty="0"/>
              <a:t>to </a:t>
            </a:r>
            <a:r>
              <a:rPr lang="en-GB" dirty="0" smtClean="0"/>
              <a:t>a Where() method.</a:t>
            </a:r>
          </a:p>
          <a:p>
            <a:pPr lvl="1"/>
            <a:r>
              <a:rPr lang="en-GB" dirty="0" smtClean="0"/>
              <a:t>But in a much simpler format - One line of code!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9803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LINQ Filtering: .Where() Method</a:t>
            </a:r>
            <a:br>
              <a:rPr lang="en-GB" dirty="0" smtClean="0"/>
            </a:br>
            <a:r>
              <a:rPr lang="en-GB" sz="3100" dirty="0"/>
              <a:t>Find objects in source matching a set of criteria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Syntax (one input parameter):</a:t>
            </a:r>
          </a:p>
          <a:p>
            <a:pPr marL="640080" lvl="2" indent="0">
              <a:buNone/>
            </a:pPr>
            <a:r>
              <a:rPr lang="en-GB" sz="26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source.</a:t>
            </a:r>
            <a:r>
              <a:rPr lang="en-GB" sz="26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(parameter 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Expression);</a:t>
            </a:r>
            <a:endParaRPr lang="en-GB" dirty="0" smtClean="0"/>
          </a:p>
          <a:p>
            <a:r>
              <a:rPr lang="en-GB" dirty="0" smtClean="0"/>
              <a:t>Syntax (multiple input parameters)</a:t>
            </a:r>
          </a:p>
          <a:p>
            <a:pPr marL="640080" lvl="2" indent="0">
              <a:buNone/>
            </a:pPr>
            <a:r>
              <a:rPr lang="pt-BR" sz="2600" dirty="0">
                <a:solidFill>
                  <a:srgbClr val="000000"/>
                </a:solidFill>
                <a:latin typeface="Consolas" panose="020B0609020204030204" pitchFamily="49" charset="0"/>
              </a:rPr>
              <a:t>source.</a:t>
            </a:r>
            <a:r>
              <a:rPr lang="pt-BR" sz="2600" b="1" dirty="0">
                <a:solidFill>
                  <a:srgbClr val="000000"/>
                </a:solidFill>
                <a:latin typeface="Consolas" panose="020B0609020204030204" pitchFamily="49" charset="0"/>
              </a:rPr>
              <a:t>Where</a:t>
            </a:r>
            <a:r>
              <a:rPr lang="pt-BR" sz="2600" dirty="0">
                <a:solidFill>
                  <a:srgbClr val="000000"/>
                </a:solidFill>
                <a:latin typeface="Consolas" panose="020B0609020204030204" pitchFamily="49" charset="0"/>
              </a:rPr>
              <a:t>((parameter1, parameter2) =&gt; </a:t>
            </a:r>
            <a:r>
              <a:rPr lang="pt-BR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Expression);</a:t>
            </a:r>
            <a:endParaRPr lang="en-GB" sz="2600" dirty="0"/>
          </a:p>
          <a:p>
            <a:r>
              <a:rPr lang="en-GB" dirty="0" smtClean="0"/>
              <a:t>Where:</a:t>
            </a:r>
          </a:p>
          <a:p>
            <a:pPr lvl="1"/>
            <a:r>
              <a:rPr lang="en-GB" b="1" dirty="0" smtClean="0"/>
              <a:t>Source</a:t>
            </a:r>
            <a:r>
              <a:rPr lang="en-GB" dirty="0" smtClean="0"/>
              <a:t>: is the </a:t>
            </a:r>
            <a:r>
              <a:rPr lang="en-GB" dirty="0" err="1" smtClean="0"/>
              <a:t>IEnumerable</a:t>
            </a:r>
            <a:r>
              <a:rPr lang="en-GB" dirty="0" smtClean="0"/>
              <a:t> or </a:t>
            </a:r>
            <a:r>
              <a:rPr lang="en-GB" dirty="0" err="1" smtClean="0"/>
              <a:t>IQueryable</a:t>
            </a:r>
            <a:r>
              <a:rPr lang="en-GB" dirty="0" smtClean="0"/>
              <a:t> collection object to filter for matches.</a:t>
            </a:r>
          </a:p>
          <a:p>
            <a:pPr lvl="1"/>
            <a:r>
              <a:rPr lang="en-GB" b="1" dirty="0" smtClean="0"/>
              <a:t>Parameter</a:t>
            </a:r>
            <a:r>
              <a:rPr lang="en-GB" dirty="0" smtClean="0"/>
              <a:t>: is the current looping item in the collection.</a:t>
            </a:r>
          </a:p>
          <a:p>
            <a:pPr lvl="1"/>
            <a:r>
              <a:rPr lang="en-GB" b="1" dirty="0" smtClean="0"/>
              <a:t>Expression</a:t>
            </a:r>
            <a:r>
              <a:rPr lang="en-GB" dirty="0" smtClean="0"/>
              <a:t>: Boolean expression to test for matches.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4687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Expressions: Query Operators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/>
              <a:t>Array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[] numbers = { 5, 4, 1, 3, 9, 8, 6, 7, 2, 0 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};</a:t>
            </a:r>
            <a:endParaRPr lang="en-GB" sz="2000" dirty="0" smtClean="0"/>
          </a:p>
          <a:p>
            <a:r>
              <a:rPr lang="en-GB" dirty="0" smtClean="0"/>
              <a:t>Find numbers &gt; 5 using for loop: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0;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&lt;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numbers.Length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++)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numbers[</a:t>
            </a:r>
            <a:r>
              <a:rPr lang="en-GB" sz="20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&gt; 5) { 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...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lvl="1"/>
            <a:r>
              <a:rPr lang="en-GB" dirty="0" smtClean="0"/>
              <a:t>Current looping item: number[</a:t>
            </a:r>
            <a:r>
              <a:rPr lang="en-GB" dirty="0" err="1" smtClean="0"/>
              <a:t>i</a:t>
            </a:r>
            <a:r>
              <a:rPr lang="en-GB" dirty="0"/>
              <a:t>]</a:t>
            </a:r>
            <a:endParaRPr lang="en-GB" dirty="0" smtClean="0"/>
          </a:p>
          <a:p>
            <a:r>
              <a:rPr lang="en-GB" dirty="0" smtClean="0"/>
              <a:t>Using Lambda Expression for Filtering:</a:t>
            </a:r>
          </a:p>
          <a:p>
            <a:pPr marL="365760" lvl="1" indent="0">
              <a:buNone/>
            </a:pPr>
            <a:r>
              <a:rPr lang="en-GB" sz="24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numbers.</a:t>
            </a:r>
            <a:r>
              <a:rPr lang="en-GB" sz="2400" b="1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Where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400" b="1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n 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=&gt; </a:t>
            </a:r>
            <a:r>
              <a:rPr lang="en-GB" sz="2400" b="1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n 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&gt; 5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);</a:t>
            </a:r>
            <a:endParaRPr lang="en-GB" sz="4000" dirty="0">
              <a:solidFill>
                <a:prstClr val="black"/>
              </a:solidFill>
            </a:endParaRPr>
          </a:p>
          <a:p>
            <a:pPr lvl="1"/>
            <a:r>
              <a:rPr lang="en-GB" dirty="0" smtClean="0"/>
              <a:t>Current looping item: </a:t>
            </a:r>
            <a:r>
              <a:rPr lang="en-GB" b="1" dirty="0" smtClean="0"/>
              <a:t>n</a:t>
            </a:r>
            <a:endParaRPr lang="en-GB" b="1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267744" y="5157192"/>
            <a:ext cx="3240360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446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Lambda Expression Examples</a:t>
            </a:r>
            <a:br>
              <a:rPr lang="en-GB" dirty="0" smtClean="0"/>
            </a:br>
            <a:r>
              <a:rPr lang="en-GB" sz="3100" dirty="0" smtClean="0"/>
              <a:t>Standard Query Operators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>
            <a:normAutofit fontScale="92500"/>
          </a:bodyPr>
          <a:lstStyle/>
          <a:p>
            <a:r>
              <a:rPr lang="en-GB" b="1" dirty="0" smtClean="0"/>
              <a:t>Array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[] numbers = { 5, 4, 1, 3, 9, 8, 6, 7, 2, 0 };</a:t>
            </a:r>
            <a:endParaRPr lang="en-GB" dirty="0"/>
          </a:p>
          <a:p>
            <a:r>
              <a:rPr lang="en-GB" dirty="0" smtClean="0"/>
              <a:t>Find </a:t>
            </a:r>
            <a:r>
              <a:rPr lang="en-GB" b="1" dirty="0" smtClean="0"/>
              <a:t>numbers in array greater than 5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results =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numbers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(n =&gt; n &gt; 5);</a:t>
            </a:r>
            <a:endParaRPr lang="en-GB" sz="2400" dirty="0"/>
          </a:p>
          <a:p>
            <a:r>
              <a:rPr lang="en-GB" dirty="0" smtClean="0"/>
              <a:t>Note:</a:t>
            </a:r>
          </a:p>
          <a:p>
            <a:pPr lvl="1"/>
            <a:r>
              <a:rPr lang="en-GB" dirty="0" smtClean="0"/>
              <a:t>The looping variable in this example is </a:t>
            </a:r>
            <a:r>
              <a:rPr lang="en-GB" b="1" dirty="0" smtClean="0"/>
              <a:t>n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It is common practice to use a single letter for the looping variable but you can use longer names too.</a:t>
            </a:r>
          </a:p>
          <a:p>
            <a:r>
              <a:rPr lang="en-GB" dirty="0" smtClean="0"/>
              <a:t>For example, using “number” as the loop variable:</a:t>
            </a:r>
          </a:p>
          <a:p>
            <a:pPr marL="365760" lvl="1" indent="0">
              <a:buNone/>
            </a:pPr>
            <a:r>
              <a:rPr lang="en-GB" sz="24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results = 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numbers</a:t>
            </a:r>
            <a:r>
              <a:rPr lang="en-GB" sz="24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(number =&gt; number &gt; 5);</a:t>
            </a:r>
            <a:endParaRPr lang="en-GB" sz="2400" dirty="0" smtClean="0"/>
          </a:p>
        </p:txBody>
      </p:sp>
      <p:sp>
        <p:nvSpPr>
          <p:cNvPr id="4" name="Rectangle 3"/>
          <p:cNvSpPr/>
          <p:nvPr/>
        </p:nvSpPr>
        <p:spPr>
          <a:xfrm>
            <a:off x="4355976" y="2996952"/>
            <a:ext cx="3096344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355976" y="5663952"/>
            <a:ext cx="4410072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453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Lambda Expression Examples</a:t>
            </a:r>
            <a:br>
              <a:rPr lang="en-GB" dirty="0" smtClean="0"/>
            </a:br>
            <a:r>
              <a:rPr lang="en-GB" sz="3100" dirty="0" smtClean="0"/>
              <a:t>Standard Query Operators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Array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[] numbers = { 5, 4, 1, 3, 9, 8, 6, 7, 2, 0 };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Find </a:t>
            </a:r>
            <a:r>
              <a:rPr lang="en-GB" b="1" dirty="0" smtClean="0"/>
              <a:t>numbers in array less than 5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results =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numbers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(n =&gt; n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&lt;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5);</a:t>
            </a:r>
            <a:endParaRPr lang="en-GB" sz="2400" dirty="0"/>
          </a:p>
          <a:p>
            <a:r>
              <a:rPr lang="en-GB" dirty="0" smtClean="0"/>
              <a:t>Find </a:t>
            </a:r>
            <a:r>
              <a:rPr lang="en-GB" b="1" dirty="0" smtClean="0"/>
              <a:t>odd numbers in array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results =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numbers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(n =&gt; n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% 2 = 1);</a:t>
            </a:r>
            <a:endParaRPr lang="en-GB" sz="2400" dirty="0" smtClean="0"/>
          </a:p>
          <a:p>
            <a:endParaRPr lang="en-GB" dirty="0" smtClean="0"/>
          </a:p>
          <a:p>
            <a:pPr marL="320040" lvl="1" indent="0">
              <a:buNone/>
            </a:pPr>
            <a:r>
              <a:rPr lang="en-GB" i="1" dirty="0" smtClean="0"/>
              <a:t>The current looping item in each example is </a:t>
            </a:r>
            <a:r>
              <a:rPr lang="en-GB" b="1" i="1" dirty="0" smtClean="0"/>
              <a:t>n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644008" y="3632076"/>
            <a:ext cx="3168352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644008" y="4648014"/>
            <a:ext cx="3816424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931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Lambda Expression Examples</a:t>
            </a:r>
            <a:br>
              <a:rPr lang="en-GB" dirty="0" smtClean="0"/>
            </a:br>
            <a:r>
              <a:rPr lang="en-GB" sz="3100" dirty="0" smtClean="0"/>
              <a:t>Standard Query Operators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Array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[] names = {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"Jack"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John"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"Peter"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};</a:t>
            </a:r>
            <a:endParaRPr lang="en-GB" dirty="0"/>
          </a:p>
          <a:p>
            <a:r>
              <a:rPr lang="en-GB" dirty="0" smtClean="0"/>
              <a:t>Find </a:t>
            </a:r>
            <a:r>
              <a:rPr lang="en-GB" b="1" dirty="0" smtClean="0"/>
              <a:t>names starting with “J”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result = </a:t>
            </a:r>
            <a:endParaRPr lang="en-GB" sz="24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6576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names</a:t>
            </a:r>
            <a:r>
              <a:rPr lang="en-GB" sz="24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(n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n.StartsWith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"J"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));</a:t>
            </a:r>
            <a:endParaRPr lang="en-GB" sz="2400" dirty="0"/>
          </a:p>
          <a:p>
            <a:r>
              <a:rPr lang="en-GB" dirty="0" smtClean="0"/>
              <a:t>Find </a:t>
            </a:r>
            <a:r>
              <a:rPr lang="en-GB" b="1" dirty="0" smtClean="0"/>
              <a:t>names containing an “e”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results = </a:t>
            </a:r>
            <a:endParaRPr lang="en-GB" sz="24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6576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names</a:t>
            </a:r>
            <a:r>
              <a:rPr lang="en-GB" sz="24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(n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n.Contains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"e"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)););</a:t>
            </a:r>
            <a:endParaRPr lang="en-GB" sz="2400" dirty="0" smtClean="0"/>
          </a:p>
          <a:p>
            <a:pPr marL="320040" lvl="1" indent="0">
              <a:buNone/>
            </a:pPr>
            <a:r>
              <a:rPr lang="en-GB" i="1" dirty="0"/>
              <a:t>The current looping item in each example is n</a:t>
            </a:r>
            <a:r>
              <a:rPr lang="en-GB" dirty="0"/>
              <a:t>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483768" y="3573016"/>
            <a:ext cx="5184576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483768" y="5013176"/>
            <a:ext cx="5184576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764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Filtering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There are many other filtering methods in C#.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 smtClean="0"/>
              <a:t>Find() or </a:t>
            </a:r>
            <a:r>
              <a:rPr lang="en-GB" dirty="0" err="1" smtClean="0"/>
              <a:t>FindAll</a:t>
            </a:r>
            <a:r>
              <a:rPr lang="en-GB" dirty="0" smtClean="0"/>
              <a:t>(): synonymous with Where()</a:t>
            </a:r>
          </a:p>
          <a:p>
            <a:pPr lvl="1"/>
            <a:r>
              <a:rPr lang="en-GB" dirty="0" err="1" smtClean="0"/>
              <a:t>FindFirst</a:t>
            </a:r>
            <a:r>
              <a:rPr lang="en-GB" dirty="0" smtClean="0"/>
              <a:t>() or First(): finds the first match</a:t>
            </a:r>
          </a:p>
          <a:p>
            <a:pPr lvl="1"/>
            <a:r>
              <a:rPr lang="en-GB" dirty="0" err="1" smtClean="0"/>
              <a:t>FindLast</a:t>
            </a:r>
            <a:r>
              <a:rPr lang="en-GB" dirty="0" smtClean="0"/>
              <a:t>() or Last(): finds the last match</a:t>
            </a:r>
          </a:p>
          <a:p>
            <a:pPr lvl="1"/>
            <a:r>
              <a:rPr lang="en-GB" dirty="0" smtClean="0"/>
              <a:t>Etc.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4470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20137</TotalTime>
  <Words>1695</Words>
  <Application>Microsoft Office PowerPoint</Application>
  <PresentationFormat>On-screen Show (4:3)</PresentationFormat>
  <Paragraphs>245</Paragraphs>
  <Slides>25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Lambda Expressions</vt:lpstr>
      <vt:lpstr>Today’s Lecture</vt:lpstr>
      <vt:lpstr>Lambda Expressions</vt:lpstr>
      <vt:lpstr>Delegates</vt:lpstr>
      <vt:lpstr>Delegates</vt:lpstr>
      <vt:lpstr>Delegates</vt:lpstr>
      <vt:lpstr>Expression Tree Types</vt:lpstr>
      <vt:lpstr>Expression Trees</vt:lpstr>
      <vt:lpstr>Lambda Expression Syntax</vt:lpstr>
      <vt:lpstr>Lambda Expression Examples Multiple (Two) Input Parameters</vt:lpstr>
      <vt:lpstr>Lambda Expression Examples One Input Parameter</vt:lpstr>
      <vt:lpstr>Lambda Expression Examples Zero (No) Input Parameters, Expression Calls Method</vt:lpstr>
      <vt:lpstr>Lambda Expression Examples Multiple Input Parameters with Different Types</vt:lpstr>
      <vt:lpstr>Lambda Expressions: Query Operators</vt:lpstr>
      <vt:lpstr>Standard Query Operators</vt:lpstr>
      <vt:lpstr>Lambda Expressions and LINQ</vt:lpstr>
      <vt:lpstr>Lambda Expressions: Query Operators</vt:lpstr>
      <vt:lpstr>Lambda Expressions: Query Operators</vt:lpstr>
      <vt:lpstr>LINQ Filtering: .Where() Method Find objects in source matching a set of criteria</vt:lpstr>
      <vt:lpstr>Lambda Expressions: Query Operators</vt:lpstr>
      <vt:lpstr>Lambda Expression Examples Standard Query Operators</vt:lpstr>
      <vt:lpstr>Lambda Expression Examples Standard Query Operators</vt:lpstr>
      <vt:lpstr>Lambda Expression Examples Standard Query Operators</vt:lpstr>
      <vt:lpstr>Other Filtering Methods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1700</cp:revision>
  <cp:lastPrinted>2014-09-29T16:21:25Z</cp:lastPrinted>
  <dcterms:created xsi:type="dcterms:W3CDTF">2013-09-18T07:00:31Z</dcterms:created>
  <dcterms:modified xsi:type="dcterms:W3CDTF">2019-02-25T15:35:41Z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