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theme/theme9.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1.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1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6.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7.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18.xml" ContentType="application/vnd.openxmlformats-officedocument.theme+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69" r:id="rId6"/>
    <p:sldMasterId id="2147483671" r:id="rId7"/>
    <p:sldMasterId id="2147483673" r:id="rId8"/>
    <p:sldMasterId id="2147483675" r:id="rId9"/>
    <p:sldMasterId id="2147483678" r:id="rId10"/>
    <p:sldMasterId id="2147483680" r:id="rId11"/>
    <p:sldMasterId id="2147483682" r:id="rId12"/>
    <p:sldMasterId id="2147483684" r:id="rId13"/>
    <p:sldMasterId id="2147483696" r:id="rId14"/>
    <p:sldMasterId id="2147483701" r:id="rId15"/>
    <p:sldMasterId id="2147483705" r:id="rId16"/>
    <p:sldMasterId id="2147483709" r:id="rId17"/>
    <p:sldMasterId id="2147483721" r:id="rId18"/>
    <p:sldMasterId id="2147483733" r:id="rId19"/>
    <p:sldMasterId id="2147483742" r:id="rId20"/>
    <p:sldMasterId id="2147483787" r:id="rId21"/>
  </p:sldMasterIdLst>
  <p:notesMasterIdLst>
    <p:notesMasterId r:id="rId50"/>
  </p:notesMasterIdLst>
  <p:handoutMasterIdLst>
    <p:handoutMasterId r:id="rId51"/>
  </p:handoutMasterIdLst>
  <p:sldIdLst>
    <p:sldId id="256" r:id="rId22"/>
    <p:sldId id="257" r:id="rId23"/>
    <p:sldId id="258" r:id="rId24"/>
    <p:sldId id="259" r:id="rId25"/>
    <p:sldId id="260" r:id="rId26"/>
    <p:sldId id="262" r:id="rId27"/>
    <p:sldId id="311" r:id="rId28"/>
    <p:sldId id="270" r:id="rId29"/>
    <p:sldId id="271" r:id="rId30"/>
    <p:sldId id="272" r:id="rId31"/>
    <p:sldId id="274" r:id="rId32"/>
    <p:sldId id="287" r:id="rId33"/>
    <p:sldId id="285" r:id="rId34"/>
    <p:sldId id="275" r:id="rId35"/>
    <p:sldId id="276" r:id="rId36"/>
    <p:sldId id="298" r:id="rId37"/>
    <p:sldId id="263" r:id="rId38"/>
    <p:sldId id="264" r:id="rId39"/>
    <p:sldId id="265" r:id="rId40"/>
    <p:sldId id="281" r:id="rId41"/>
    <p:sldId id="312" r:id="rId42"/>
    <p:sldId id="313" r:id="rId43"/>
    <p:sldId id="314" r:id="rId44"/>
    <p:sldId id="266" r:id="rId45"/>
    <p:sldId id="289" r:id="rId46"/>
    <p:sldId id="268" r:id="rId47"/>
    <p:sldId id="309" r:id="rId48"/>
    <p:sldId id="279" r:id="rId4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69800" autoAdjust="0"/>
  </p:normalViewPr>
  <p:slideViewPr>
    <p:cSldViewPr>
      <p:cViewPr varScale="1">
        <p:scale>
          <a:sx n="79" d="100"/>
          <a:sy n="79" d="100"/>
        </p:scale>
        <p:origin x="246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5.xml"/><Relationship Id="rId39" Type="http://schemas.openxmlformats.org/officeDocument/2006/relationships/slide" Target="slides/slide18.xml"/><Relationship Id="rId21" Type="http://schemas.openxmlformats.org/officeDocument/2006/relationships/slideMaster" Target="slideMasters/slideMaster18.xml"/><Relationship Id="rId34" Type="http://schemas.openxmlformats.org/officeDocument/2006/relationships/slide" Target="slides/slide13.xml"/><Relationship Id="rId42" Type="http://schemas.openxmlformats.org/officeDocument/2006/relationships/slide" Target="slides/slide21.xml"/><Relationship Id="rId47" Type="http://schemas.openxmlformats.org/officeDocument/2006/relationships/slide" Target="slides/slide2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8.xml"/><Relationship Id="rId11" Type="http://schemas.openxmlformats.org/officeDocument/2006/relationships/slideMaster" Target="slideMasters/slideMaster8.xml"/><Relationship Id="rId24" Type="http://schemas.openxmlformats.org/officeDocument/2006/relationships/slide" Target="slides/slide3.xml"/><Relationship Id="rId32" Type="http://schemas.openxmlformats.org/officeDocument/2006/relationships/slide" Target="slides/slide11.xml"/><Relationship Id="rId37" Type="http://schemas.openxmlformats.org/officeDocument/2006/relationships/slide" Target="slides/slide16.xml"/><Relationship Id="rId40" Type="http://schemas.openxmlformats.org/officeDocument/2006/relationships/slide" Target="slides/slide19.xml"/><Relationship Id="rId45" Type="http://schemas.openxmlformats.org/officeDocument/2006/relationships/slide" Target="slides/slide24.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1.xml"/><Relationship Id="rId27" Type="http://schemas.openxmlformats.org/officeDocument/2006/relationships/slide" Target="slides/slide6.xml"/><Relationship Id="rId30" Type="http://schemas.openxmlformats.org/officeDocument/2006/relationships/slide" Target="slides/slide9.xml"/><Relationship Id="rId35" Type="http://schemas.openxmlformats.org/officeDocument/2006/relationships/slide" Target="slides/slide14.xml"/><Relationship Id="rId43" Type="http://schemas.openxmlformats.org/officeDocument/2006/relationships/slide" Target="slides/slide22.xml"/><Relationship Id="rId48" Type="http://schemas.openxmlformats.org/officeDocument/2006/relationships/slide" Target="slides/slide27.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4.xml"/><Relationship Id="rId33" Type="http://schemas.openxmlformats.org/officeDocument/2006/relationships/slide" Target="slides/slide12.xml"/><Relationship Id="rId38" Type="http://schemas.openxmlformats.org/officeDocument/2006/relationships/slide" Target="slides/slide17.xml"/><Relationship Id="rId46" Type="http://schemas.openxmlformats.org/officeDocument/2006/relationships/slide" Target="slides/slide25.xml"/><Relationship Id="rId20" Type="http://schemas.openxmlformats.org/officeDocument/2006/relationships/slideMaster" Target="slideMasters/slideMaster17.xml"/><Relationship Id="rId41" Type="http://schemas.openxmlformats.org/officeDocument/2006/relationships/slide" Target="slides/slide20.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51D62153-D015-4447-ADAA-CF514F580C1B}"/>
    <pc:docChg chg="custSel modSld">
      <pc:chgData name="Kathryn Roberts" userId="2a6d605b-2b21-4ebe-bf92-690f56d7b04a" providerId="ADAL" clId="{51D62153-D015-4447-ADAA-CF514F580C1B}" dt="2022-01-08T10:42:14.698" v="493" actId="20577"/>
      <pc:docMkLst>
        <pc:docMk/>
      </pc:docMkLst>
      <pc:sldChg chg="modSp mod">
        <pc:chgData name="Kathryn Roberts" userId="2a6d605b-2b21-4ebe-bf92-690f56d7b04a" providerId="ADAL" clId="{51D62153-D015-4447-ADAA-CF514F580C1B}" dt="2022-01-08T10:42:14.698" v="493" actId="20577"/>
        <pc:sldMkLst>
          <pc:docMk/>
          <pc:sldMk cId="4228389427" sldId="258"/>
        </pc:sldMkLst>
        <pc:spChg chg="mod">
          <ac:chgData name="Kathryn Roberts" userId="2a6d605b-2b21-4ebe-bf92-690f56d7b04a" providerId="ADAL" clId="{51D62153-D015-4447-ADAA-CF514F580C1B}" dt="2022-01-08T10:42:14.698" v="493" actId="20577"/>
          <ac:spMkLst>
            <pc:docMk/>
            <pc:sldMk cId="4228389427" sldId="258"/>
            <ac:spMk id="3" creationId="{00000000-0000-0000-0000-000000000000}"/>
          </ac:spMkLst>
        </pc:spChg>
      </pc:sldChg>
      <pc:sldChg chg="modNotesTx">
        <pc:chgData name="Kathryn Roberts" userId="2a6d605b-2b21-4ebe-bf92-690f56d7b04a" providerId="ADAL" clId="{51D62153-D015-4447-ADAA-CF514F580C1B}" dt="2022-01-08T10:41:35.950" v="437" actId="20577"/>
        <pc:sldMkLst>
          <pc:docMk/>
          <pc:sldMk cId="1670648547" sldId="260"/>
        </pc:sldMkLst>
      </pc:sldChg>
      <pc:sldChg chg="modNotesTx">
        <pc:chgData name="Kathryn Roberts" userId="2a6d605b-2b21-4ebe-bf92-690f56d7b04a" providerId="ADAL" clId="{51D62153-D015-4447-ADAA-CF514F580C1B}" dt="2022-01-06T18:08:23.591" v="1" actId="20577"/>
        <pc:sldMkLst>
          <pc:docMk/>
          <pc:sldMk cId="1642500377" sldId="270"/>
        </pc:sldMkLst>
      </pc:sldChg>
      <pc:sldChg chg="modSp mod">
        <pc:chgData name="Kathryn Roberts" userId="2a6d605b-2b21-4ebe-bf92-690f56d7b04a" providerId="ADAL" clId="{51D62153-D015-4447-ADAA-CF514F580C1B}" dt="2022-01-06T18:09:46.161" v="173" actId="1076"/>
        <pc:sldMkLst>
          <pc:docMk/>
          <pc:sldMk cId="213463175" sldId="281"/>
        </pc:sldMkLst>
        <pc:spChg chg="mod">
          <ac:chgData name="Kathryn Roberts" userId="2a6d605b-2b21-4ebe-bf92-690f56d7b04a" providerId="ADAL" clId="{51D62153-D015-4447-ADAA-CF514F580C1B}" dt="2022-01-06T18:09:43.593" v="172" actId="1076"/>
          <ac:spMkLst>
            <pc:docMk/>
            <pc:sldMk cId="213463175" sldId="281"/>
            <ac:spMk id="3" creationId="{A1A8EC2C-F005-456C-A3BD-A104E3738CC3}"/>
          </ac:spMkLst>
        </pc:spChg>
        <pc:picChg chg="mod">
          <ac:chgData name="Kathryn Roberts" userId="2a6d605b-2b21-4ebe-bf92-690f56d7b04a" providerId="ADAL" clId="{51D62153-D015-4447-ADAA-CF514F580C1B}" dt="2022-01-06T18:09:46.161" v="173" actId="1076"/>
          <ac:picMkLst>
            <pc:docMk/>
            <pc:sldMk cId="213463175" sldId="281"/>
            <ac:picMk id="4" creationId="{A921525D-C7C5-4463-86AF-CDBB2013F592}"/>
          </ac:picMkLst>
        </pc:picChg>
      </pc:sldChg>
      <pc:sldChg chg="modNotesTx">
        <pc:chgData name="Kathryn Roberts" userId="2a6d605b-2b21-4ebe-bf92-690f56d7b04a" providerId="ADAL" clId="{51D62153-D015-4447-ADAA-CF514F580C1B}" dt="2022-01-06T18:09:19.282" v="171" actId="313"/>
        <pc:sldMkLst>
          <pc:docMk/>
          <pc:sldMk cId="689828866" sldId="28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5281F3-D106-4AEA-BAE1-A231A682CF34}" type="datetimeFigureOut">
              <a:rPr lang="en-GB" smtClean="0"/>
              <a:t>08/01/2022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59E81-29C2-4BB2-8BE5-5DBBA483C9A8}" type="slidenum">
              <a:rPr lang="en-GB" smtClean="0"/>
              <a:t>‹#›</a:t>
            </a:fld>
            <a:endParaRPr lang="en-GB"/>
          </a:p>
        </p:txBody>
      </p:sp>
    </p:spTree>
    <p:extLst>
      <p:ext uri="{BB962C8B-B14F-4D97-AF65-F5344CB8AC3E}">
        <p14:creationId xmlns:p14="http://schemas.microsoft.com/office/powerpoint/2010/main" val="378246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register and ask each student to introduce themselves in class and on Flipgrid. (Double groups – limit if need be. )An opportunity for them to use Flipgrid before their second assignment</a:t>
            </a:r>
          </a:p>
          <a:p>
            <a:endParaRPr lang="en-GB" dirty="0"/>
          </a:p>
          <a:p>
            <a:r>
              <a:rPr lang="en-GB" dirty="0"/>
              <a:t>Name</a:t>
            </a:r>
          </a:p>
          <a:p>
            <a:r>
              <a:rPr lang="en-GB" dirty="0"/>
              <a:t>Why they chose to do this course</a:t>
            </a:r>
          </a:p>
          <a:p>
            <a:r>
              <a:rPr lang="en-GB" dirty="0"/>
              <a:t>What they hope to do after the course</a:t>
            </a:r>
          </a:p>
        </p:txBody>
      </p:sp>
      <p:sp>
        <p:nvSpPr>
          <p:cNvPr id="4" name="Slide Number Placeholder 3"/>
          <p:cNvSpPr>
            <a:spLocks noGrp="1"/>
          </p:cNvSpPr>
          <p:nvPr>
            <p:ph type="sldNum" sz="quarter" idx="5"/>
          </p:nvPr>
        </p:nvSpPr>
        <p:spPr/>
        <p:txBody>
          <a:bodyPr/>
          <a:lstStyle/>
          <a:p>
            <a:fld id="{34359E81-29C2-4BB2-8BE5-5DBBA483C9A8}" type="slidenum">
              <a:rPr lang="en-GB" smtClean="0"/>
              <a:t>5</a:t>
            </a:fld>
            <a:endParaRPr lang="en-GB"/>
          </a:p>
        </p:txBody>
      </p:sp>
    </p:spTree>
    <p:extLst>
      <p:ext uri="{BB962C8B-B14F-4D97-AF65-F5344CB8AC3E}">
        <p14:creationId xmlns:p14="http://schemas.microsoft.com/office/powerpoint/2010/main" val="3336238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To provide students with a practical experience of facilities management they should encounter within a hotel environment. The module is a practical introduction to the issues associated with operating facilities to enable students to appreciate what constitutes good practice. </a:t>
            </a:r>
          </a:p>
          <a:p>
            <a:endParaRPr lang="en-GB" dirty="0"/>
          </a:p>
          <a:p>
            <a:r>
              <a:rPr lang="en-GB" dirty="0"/>
              <a:t>• To introduce the student to the key skills within facilities management in the hotel industry and to develop appropriate service competencies. The student will gain practical experience in the following areas: Housekeeping, Leisure Club, Maintenance, Meeting/Events. They will gain an understanding of required service skills, teamwork, communication, task management and managing sustainability in a hotel environment.</a:t>
            </a:r>
          </a:p>
        </p:txBody>
      </p:sp>
      <p:sp>
        <p:nvSpPr>
          <p:cNvPr id="4" name="Slide Number Placeholder 3"/>
          <p:cNvSpPr>
            <a:spLocks noGrp="1"/>
          </p:cNvSpPr>
          <p:nvPr>
            <p:ph type="sldNum" sz="quarter" idx="5"/>
          </p:nvPr>
        </p:nvSpPr>
        <p:spPr/>
        <p:txBody>
          <a:bodyPr/>
          <a:lstStyle/>
          <a:p>
            <a:fld id="{34359E81-29C2-4BB2-8BE5-5DBBA483C9A8}" type="slidenum">
              <a:rPr lang="en-GB" smtClean="0"/>
              <a:t>6</a:t>
            </a:fld>
            <a:endParaRPr lang="en-GB"/>
          </a:p>
        </p:txBody>
      </p:sp>
    </p:spTree>
    <p:extLst>
      <p:ext uri="{BB962C8B-B14F-4D97-AF65-F5344CB8AC3E}">
        <p14:creationId xmlns:p14="http://schemas.microsoft.com/office/powerpoint/2010/main" val="416615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7</a:t>
            </a:fld>
            <a:endParaRPr lang="en-GB"/>
          </a:p>
        </p:txBody>
      </p:sp>
    </p:spTree>
    <p:extLst>
      <p:ext uri="{BB962C8B-B14F-4D97-AF65-F5344CB8AC3E}">
        <p14:creationId xmlns:p14="http://schemas.microsoft.com/office/powerpoint/2010/main" val="2075325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everyone happy with how Teams works and does any one have any questions about it? Moodle?</a:t>
            </a:r>
          </a:p>
        </p:txBody>
      </p:sp>
      <p:sp>
        <p:nvSpPr>
          <p:cNvPr id="4" name="Slide Number Placeholder 3"/>
          <p:cNvSpPr>
            <a:spLocks noGrp="1"/>
          </p:cNvSpPr>
          <p:nvPr>
            <p:ph type="sldNum" sz="quarter" idx="5"/>
          </p:nvPr>
        </p:nvSpPr>
        <p:spPr/>
        <p:txBody>
          <a:bodyPr/>
          <a:lstStyle/>
          <a:p>
            <a:fld id="{34359E81-29C2-4BB2-8BE5-5DBBA483C9A8}" type="slidenum">
              <a:rPr lang="en-GB" smtClean="0"/>
              <a:t>8</a:t>
            </a:fld>
            <a:endParaRPr lang="en-GB"/>
          </a:p>
        </p:txBody>
      </p:sp>
    </p:spTree>
    <p:extLst>
      <p:ext uri="{BB962C8B-B14F-4D97-AF65-F5344CB8AC3E}">
        <p14:creationId xmlns:p14="http://schemas.microsoft.com/office/powerpoint/2010/main" val="3068391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Housekeeping – Cameras! </a:t>
            </a:r>
          </a:p>
          <a:p>
            <a:r>
              <a:rPr lang="en-GB" dirty="0"/>
              <a:t>On when:</a:t>
            </a:r>
          </a:p>
          <a:p>
            <a:r>
              <a:rPr lang="en-GB" dirty="0"/>
              <a:t>Talking</a:t>
            </a:r>
          </a:p>
          <a:p>
            <a:r>
              <a:rPr lang="en-GB" dirty="0"/>
              <a:t>Entering or leaving the lecture this includes breaks</a:t>
            </a:r>
          </a:p>
          <a:p>
            <a:r>
              <a:rPr lang="en-GB" dirty="0"/>
              <a:t>Breakout rooms</a:t>
            </a:r>
          </a:p>
          <a:p>
            <a:r>
              <a:rPr lang="en-GB" dirty="0"/>
              <a:t>Ideally for the duration</a:t>
            </a:r>
          </a:p>
          <a:p>
            <a:r>
              <a:rPr lang="en-GB" dirty="0"/>
              <a:t>Use background</a:t>
            </a:r>
          </a:p>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13</a:t>
            </a:fld>
            <a:endParaRPr lang="en-GB"/>
          </a:p>
        </p:txBody>
      </p:sp>
    </p:spTree>
    <p:extLst>
      <p:ext uri="{BB962C8B-B14F-4D97-AF65-F5344CB8AC3E}">
        <p14:creationId xmlns:p14="http://schemas.microsoft.com/office/powerpoint/2010/main" val="3273875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15</a:t>
            </a:fld>
            <a:endParaRPr lang="en-GB"/>
          </a:p>
        </p:txBody>
      </p:sp>
    </p:spTree>
    <p:extLst>
      <p:ext uri="{BB962C8B-B14F-4D97-AF65-F5344CB8AC3E}">
        <p14:creationId xmlns:p14="http://schemas.microsoft.com/office/powerpoint/2010/main" val="179524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19</a:t>
            </a:fld>
            <a:endParaRPr lang="en-GB"/>
          </a:p>
        </p:txBody>
      </p:sp>
    </p:spTree>
    <p:extLst>
      <p:ext uri="{BB962C8B-B14F-4D97-AF65-F5344CB8AC3E}">
        <p14:creationId xmlns:p14="http://schemas.microsoft.com/office/powerpoint/2010/main" val="3401353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Arial" panose="020B0604020202020204" pitchFamily="34" charset="0"/>
                <a:ea typeface="Times New Roman" panose="02020603050405020304" pitchFamily="18" charset="0"/>
              </a:rPr>
              <a:t>Student Journal (Learning Log) 750 words (+/- 10%)</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This part of the assignment will require you to compile a Student Journal (learning log), through summarising your learning on </a:t>
            </a:r>
            <a:r>
              <a:rPr lang="en-GB" sz="1800" b="1" u="sng" dirty="0">
                <a:effectLst/>
                <a:latin typeface="Arial" panose="020B0604020202020204" pitchFamily="34" charset="0"/>
                <a:ea typeface="Times New Roman" panose="02020603050405020304" pitchFamily="18" charset="0"/>
              </a:rPr>
              <a:t>one</a:t>
            </a:r>
            <a:r>
              <a:rPr lang="en-GB" sz="1800" dirty="0">
                <a:effectLst/>
                <a:latin typeface="Arial" panose="020B0604020202020204" pitchFamily="34" charset="0"/>
                <a:ea typeface="Times New Roman" panose="02020603050405020304" pitchFamily="18" charset="0"/>
              </a:rPr>
              <a:t> of the following topics: </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Sustainability within the hotel industry</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Health &amp; Wellbeing – the emerging trend within hotels.</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You must include </a:t>
            </a:r>
            <a:r>
              <a:rPr lang="en-GB" sz="1800" b="1" dirty="0">
                <a:effectLst/>
                <a:latin typeface="Arial" panose="020B0604020202020204" pitchFamily="34" charset="0"/>
                <a:ea typeface="Times New Roman" panose="02020603050405020304" pitchFamily="18" charset="0"/>
              </a:rPr>
              <a:t>personal reflections</a:t>
            </a:r>
            <a:r>
              <a:rPr lang="en-GB" sz="1800" dirty="0">
                <a:effectLst/>
                <a:latin typeface="Arial" panose="020B0604020202020204" pitchFamily="34" charset="0"/>
                <a:ea typeface="Times New Roman" panose="02020603050405020304" pitchFamily="18" charset="0"/>
              </a:rPr>
              <a:t> and link your work to </a:t>
            </a:r>
            <a:r>
              <a:rPr lang="en-GB" sz="1800" b="1" dirty="0">
                <a:effectLst/>
                <a:latin typeface="Arial" panose="020B0604020202020204" pitchFamily="34" charset="0"/>
                <a:ea typeface="Times New Roman" panose="02020603050405020304" pitchFamily="18" charset="0"/>
              </a:rPr>
              <a:t>industry discussion</a:t>
            </a:r>
            <a:r>
              <a:rPr lang="en-GB" sz="1800" dirty="0">
                <a:effectLst/>
                <a:latin typeface="Arial" panose="020B0604020202020204" pitchFamily="34" charset="0"/>
                <a:ea typeface="Times New Roman" panose="02020603050405020304" pitchFamily="18" charset="0"/>
              </a:rPr>
              <a:t>. Describe how you will be able to apply the theoretical knowledge that you gain whilst working in industry. Discuss why the topic is important in the hospitality industry.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You must use the Student Journal template (example on next page from HAFO). The template can be located on Moodle, under the Assessment tile. </a:t>
            </a:r>
            <a:r>
              <a:rPr lang="en-GB" sz="1800" b="1" dirty="0">
                <a:effectLst/>
                <a:latin typeface="Arial" panose="020B0604020202020204" pitchFamily="34" charset="0"/>
                <a:ea typeface="Times New Roman" panose="02020603050405020304" pitchFamily="18" charset="0"/>
              </a:rPr>
              <a:t>You must reference your work accordingly</a:t>
            </a:r>
            <a:r>
              <a:rPr lang="en-GB" sz="1800" dirty="0">
                <a:effectLst/>
                <a:latin typeface="Arial" panose="020B0604020202020204" pitchFamily="34" charset="0"/>
                <a:ea typeface="Times New Roman" panose="02020603050405020304" pitchFamily="18" charset="0"/>
              </a:rPr>
              <a:t>, by providing both </a:t>
            </a:r>
            <a:r>
              <a:rPr lang="en-GB" sz="1800" b="1" dirty="0">
                <a:effectLst/>
                <a:latin typeface="Arial" panose="020B0604020202020204" pitchFamily="34" charset="0"/>
                <a:ea typeface="Times New Roman" panose="02020603050405020304" pitchFamily="18" charset="0"/>
              </a:rPr>
              <a:t>in-text citations</a:t>
            </a:r>
            <a:r>
              <a:rPr lang="en-GB" sz="1800" dirty="0">
                <a:effectLst/>
                <a:latin typeface="Arial" panose="020B0604020202020204" pitchFamily="34" charset="0"/>
                <a:ea typeface="Times New Roman" panose="02020603050405020304" pitchFamily="18" charset="0"/>
              </a:rPr>
              <a:t> and a </a:t>
            </a:r>
            <a:r>
              <a:rPr lang="en-GB" sz="1800" b="1" dirty="0">
                <a:effectLst/>
                <a:latin typeface="Arial" panose="020B0604020202020204" pitchFamily="34" charset="0"/>
                <a:ea typeface="Times New Roman" panose="02020603050405020304" pitchFamily="18" charset="0"/>
              </a:rPr>
              <a:t>reference list</a:t>
            </a:r>
            <a:r>
              <a:rPr lang="en-GB" sz="1800" dirty="0">
                <a:effectLst/>
                <a:latin typeface="Arial" panose="020B0604020202020204" pitchFamily="34" charset="0"/>
                <a:ea typeface="Times New Roman" panose="02020603050405020304" pitchFamily="18" charset="0"/>
              </a:rPr>
              <a:t> at the end, which follows IHM’s UWTSD Harvard Referencing Guide (this can also be located on Moodle, under the Module Information tile).</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b="1" dirty="0">
                <a:effectLst/>
                <a:latin typeface="Arial" panose="020B0604020202020204" pitchFamily="34" charset="0"/>
                <a:ea typeface="Times New Roman" panose="02020603050405020304" pitchFamily="18" charset="0"/>
              </a:rPr>
              <a:t>Microsoft Word settings: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Please use: </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rPr>
              <a:t>Arial Font 12 </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rPr>
              <a:t>Justify Text </a:t>
            </a:r>
            <a:endParaRPr lang="en-GB"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SzPts val="1000"/>
              <a:buFont typeface="Symbol" panose="05050102010706020507" pitchFamily="18" charset="2"/>
              <a:buChar char=""/>
              <a:tabLst>
                <a:tab pos="914400" algn="l"/>
              </a:tabLst>
            </a:pPr>
            <a:r>
              <a:rPr lang="en-GB" sz="1800" dirty="0">
                <a:effectLst/>
                <a:latin typeface="Arial" panose="020B0604020202020204" pitchFamily="34" charset="0"/>
                <a:ea typeface="Times New Roman" panose="02020603050405020304" pitchFamily="18" charset="0"/>
              </a:rPr>
              <a:t>1.5 line spacing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21</a:t>
            </a:fld>
            <a:endParaRPr lang="en-GB"/>
          </a:p>
        </p:txBody>
      </p:sp>
    </p:spTree>
    <p:extLst>
      <p:ext uri="{BB962C8B-B14F-4D97-AF65-F5344CB8AC3E}">
        <p14:creationId xmlns:p14="http://schemas.microsoft.com/office/powerpoint/2010/main" val="1812067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To complete this task, you will need to record a </a:t>
            </a:r>
            <a:r>
              <a:rPr lang="en-GB" sz="1200" b="1"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Flipgrid tutorial video</a:t>
            </a: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demonstrating your towel origami skills, with a design of your choice, that matches your chosen theme. You have a </a:t>
            </a:r>
            <a:r>
              <a:rPr lang="en-GB" sz="1200" b="1"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minimum recording time of 5 minutes</a:t>
            </a: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and a </a:t>
            </a:r>
            <a:r>
              <a:rPr lang="en-GB" sz="1200" b="1"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maximum recording time of</a:t>
            </a: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r>
              <a:rPr lang="en-GB" sz="1200" b="1"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10 minutes</a:t>
            </a: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In your video, you must </a:t>
            </a:r>
            <a:r>
              <a:rPr lang="en-GB" sz="1200" b="1"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talk us through the steps of creating your towel origami</a:t>
            </a: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as if you were demonstrating to another team member. Ensure your instructions are clear. We must be able to see you in the video, so that it is clear that you have created the towel origami and that you are the one talking! </a:t>
            </a:r>
            <a:endParaRPr lang="en-GB" sz="12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Many people enjoy going away for special occasions such as anniversaries and birthdays, and some hotels can make their experience even better by decorating rooms for those days. This lies with the expertise of the Housekeeping Team. </a:t>
            </a:r>
            <a:endParaRPr lang="en-GB" sz="1200" dirty="0">
              <a:effectLst/>
              <a:latin typeface="Times New Roman" panose="02020603050405020304" pitchFamily="18" charset="0"/>
              <a:ea typeface="Times New Roman" panose="02020603050405020304" pitchFamily="18" charset="0"/>
            </a:endParaRPr>
          </a:p>
          <a:p>
            <a:pPr marL="228600"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en-GB" sz="10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As a Room Attendant of Hotel Trinity, your task is to design some bed art that would suit one of the following scenarios:</a:t>
            </a:r>
            <a:endParaRPr lang="en-GB" sz="10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marL="742950" lvl="1" indent="-285750" algn="just">
              <a:buFont typeface="Courier New" panose="02070309020205020404" pitchFamily="49" charset="0"/>
              <a:buChar char="o"/>
            </a:pP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A Wedding Anniversary</a:t>
            </a:r>
            <a:endParaRPr lang="en-GB" sz="1000" dirty="0">
              <a:effectLst/>
              <a:latin typeface="Times New Roman" panose="02020603050405020304" pitchFamily="18" charset="0"/>
              <a:ea typeface="Times New Roman" panose="02020603050405020304" pitchFamily="18" charset="0"/>
            </a:endParaRPr>
          </a:p>
          <a:p>
            <a:pPr marL="742950" lvl="1" indent="-285750" algn="just">
              <a:buFont typeface="Courier New" panose="02070309020205020404" pitchFamily="49" charset="0"/>
              <a:buChar char="o"/>
            </a:pP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A child’s birthday (they are going on a Wildlife Safari as a Birthday treat)</a:t>
            </a:r>
            <a:endParaRPr lang="en-GB" sz="1000" dirty="0">
              <a:effectLst/>
              <a:latin typeface="Times New Roman" panose="02020603050405020304" pitchFamily="18" charset="0"/>
              <a:ea typeface="Times New Roman" panose="02020603050405020304" pitchFamily="18" charset="0"/>
            </a:endParaRPr>
          </a:p>
          <a:p>
            <a:pPr marL="742950" lvl="1" indent="-285750" algn="just">
              <a:buFont typeface="Courier New" panose="02070309020205020404" pitchFamily="49" charset="0"/>
              <a:buChar char="o"/>
            </a:pP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An engagement</a:t>
            </a:r>
            <a:endParaRPr lang="en-GB" sz="1000" dirty="0">
              <a:effectLst/>
              <a:latin typeface="Times New Roman" panose="02020603050405020304" pitchFamily="18" charset="0"/>
              <a:ea typeface="Times New Roman" panose="02020603050405020304" pitchFamily="18" charset="0"/>
            </a:endParaRPr>
          </a:p>
          <a:p>
            <a:pPr marL="742950" lvl="1" indent="-285750" algn="just">
              <a:buFont typeface="Courier New" panose="02070309020205020404" pitchFamily="49" charset="0"/>
              <a:buChar char="o"/>
            </a:pP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Graduation</a:t>
            </a:r>
            <a:endParaRPr lang="en-GB" sz="1000" dirty="0">
              <a:effectLst/>
              <a:latin typeface="Times New Roman" panose="02020603050405020304" pitchFamily="18" charset="0"/>
              <a:ea typeface="Times New Roman" panose="02020603050405020304" pitchFamily="18" charset="0"/>
            </a:endParaRPr>
          </a:p>
          <a:p>
            <a:pPr marL="742950" lvl="1" indent="-285750" algn="just">
              <a:buFont typeface="Courier New" panose="02070309020205020404" pitchFamily="49" charset="0"/>
              <a:buChar char="o"/>
            </a:pP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18</a:t>
            </a:r>
            <a:r>
              <a:rPr lang="en-GB" sz="1200" baseline="300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th</a:t>
            </a: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Birthday</a:t>
            </a:r>
            <a:endParaRPr lang="en-GB" sz="1000" dirty="0">
              <a:effectLst/>
              <a:latin typeface="Times New Roman" panose="02020603050405020304" pitchFamily="18" charset="0"/>
              <a:ea typeface="Times New Roman" panose="02020603050405020304" pitchFamily="18" charset="0"/>
            </a:endParaRPr>
          </a:p>
          <a:p>
            <a:pPr marL="457200" indent="457200"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Your design must include </a:t>
            </a:r>
            <a:r>
              <a:rPr lang="en-GB" sz="1200" b="1"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towel origami</a:t>
            </a: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r>
              <a:rPr lang="en-GB" sz="1200" u="sng"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This is the main skill that will be assessed</a:t>
            </a: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You may use other products to enhance the setting, such as paper crafts, balloons, chocolates, petals, flowers, teddy bears, wine etc.</a:t>
            </a:r>
            <a:endParaRPr lang="en-GB" sz="12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Introduce yourself at the beginning of your video and detail which scenario you have chosen along with what towel origami you will be creating. You should then tell us what we will need in order to complete the towel origami that you have chosen (for example, two small hand towels, a bath towel and some googly eyes). You will need to </a:t>
            </a:r>
            <a:r>
              <a:rPr lang="en-GB" sz="1200" b="1"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provide verbal instruction throughout your video</a:t>
            </a: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Tell us exactly what you are doing, every step of the way, whilst also showing your towel origami skills. Be sure to engage with your audience. Consider your tone, and ensure that you speak clearly, so that others can follow your instructions.</a:t>
            </a:r>
            <a:endParaRPr lang="en-GB" sz="12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You will need to upload your video to </a:t>
            </a:r>
            <a:r>
              <a:rPr lang="en-GB" sz="1200" b="1"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Flipgrid</a:t>
            </a:r>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The code that you will need can be found on Moodle, under the Assessment tile.</a:t>
            </a:r>
            <a:endParaRPr lang="en-GB" sz="12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In order for us to provide feedback on your assessment, you will also be required to submit a cover page to Turnitin. Create an A4 word document, and include the following details:</a:t>
            </a:r>
            <a:endParaRPr lang="en-GB" sz="12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0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Your Name</a:t>
            </a:r>
            <a:endParaRPr lang="en-GB" sz="10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0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Module Code &amp; Name (BMIH4006 – Operating Hotel Facilities)</a:t>
            </a:r>
            <a:endParaRPr lang="en-GB" sz="10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0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Your Lecturer’s Name</a:t>
            </a:r>
            <a:endParaRPr lang="en-GB" sz="10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0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I can confirm that I have uploaded my video to Flipgrid for Assignment 2.</a:t>
            </a:r>
            <a:endParaRPr lang="en-GB" sz="10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 </a:t>
            </a:r>
            <a:endParaRPr lang="en-GB" sz="1200" dirty="0">
              <a:effectLst/>
              <a:latin typeface="Times New Roman" panose="02020603050405020304" pitchFamily="18" charset="0"/>
              <a:ea typeface="Times New Roman" panose="02020603050405020304" pitchFamily="18" charset="0"/>
            </a:endParaRPr>
          </a:p>
          <a:p>
            <a:pPr algn="just"/>
            <a:r>
              <a:rPr lang="en-GB" sz="1200" dirty="0">
                <a:solidFill>
                  <a:srgbClr val="000000"/>
                </a:solidFill>
                <a:effectLst/>
                <a:latin typeface="Calibri" panose="020F0502020204030204" pitchFamily="34" charset="0"/>
                <a:ea typeface="Times New Roman" panose="02020603050405020304" pitchFamily="18" charset="0"/>
                <a:cs typeface="Arial" panose="020B0604020202020204" pitchFamily="34" charset="0"/>
              </a:rPr>
              <a:t>Submit the cover page to Turnitin after you have uploaded your video to Flipgrid. This must be done by the provided deadline.</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22</a:t>
            </a:fld>
            <a:endParaRPr lang="en-GB"/>
          </a:p>
        </p:txBody>
      </p:sp>
    </p:spTree>
    <p:extLst>
      <p:ext uri="{BB962C8B-B14F-4D97-AF65-F5344CB8AC3E}">
        <p14:creationId xmlns:p14="http://schemas.microsoft.com/office/powerpoint/2010/main" val="25157488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157480" algn="just">
              <a:lnSpc>
                <a:spcPct val="150000"/>
              </a:lnSpc>
            </a:pPr>
            <a:r>
              <a:rPr lang="en-GB" sz="1800" b="1" dirty="0">
                <a:effectLst/>
                <a:latin typeface="Arial" panose="020B0604020202020204" pitchFamily="34" charset="0"/>
                <a:ea typeface="Times New Roman" panose="02020603050405020304" pitchFamily="18" charset="0"/>
              </a:rPr>
              <a:t>Assignment 3 (50%) – The importance of employee engagement and how to keep employees engaged in the hotel industry.</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Your task is to create and prepare a </a:t>
            </a:r>
            <a:r>
              <a:rPr lang="en-GB" sz="1800" b="1" dirty="0">
                <a:effectLst/>
                <a:latin typeface="Arial" panose="020B0604020202020204" pitchFamily="34" charset="0"/>
                <a:ea typeface="Times New Roman" panose="02020603050405020304" pitchFamily="18" charset="0"/>
              </a:rPr>
              <a:t>presentation (10mins)</a:t>
            </a:r>
            <a:r>
              <a:rPr lang="en-GB" sz="1800" dirty="0">
                <a:effectLst/>
                <a:latin typeface="Arial" panose="020B0604020202020204" pitchFamily="34" charset="0"/>
                <a:ea typeface="Times New Roman" panose="02020603050405020304" pitchFamily="18" charset="0"/>
              </a:rPr>
              <a:t> that details the importance of employee engagement within the hotel industry and how to keep employees engaged.</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A hotel’s employees often are the first defence in the profitability game. A lack of engagement in their respective roles or during guest interactions can lead to declining customer satisfaction, and in turn, decreasing profitability power. And in such a high-turnover industry as hospitality, successfully engaging with and retaining team members can prove challenging. It is your task, to create a presentation that reflects the </a:t>
            </a:r>
            <a:r>
              <a:rPr lang="en-GB" sz="1800" b="1" dirty="0">
                <a:effectLst/>
                <a:latin typeface="Arial" panose="020B0604020202020204" pitchFamily="34" charset="0"/>
                <a:ea typeface="Times New Roman" panose="02020603050405020304" pitchFamily="18" charset="0"/>
              </a:rPr>
              <a:t>importance of</a:t>
            </a:r>
            <a:r>
              <a:rPr lang="en-GB" sz="1800" dirty="0">
                <a:effectLst/>
                <a:latin typeface="Arial" panose="020B0604020202020204" pitchFamily="34" charset="0"/>
                <a:ea typeface="Times New Roman" panose="02020603050405020304" pitchFamily="18" charset="0"/>
              </a:rPr>
              <a:t> </a:t>
            </a:r>
            <a:r>
              <a:rPr lang="en-GB" sz="1800" b="1" dirty="0">
                <a:effectLst/>
                <a:latin typeface="Arial" panose="020B0604020202020204" pitchFamily="34" charset="0"/>
                <a:ea typeface="Times New Roman" panose="02020603050405020304" pitchFamily="18" charset="0"/>
              </a:rPr>
              <a:t>employee engagement </a:t>
            </a:r>
            <a:r>
              <a:rPr lang="en-GB" sz="1800" dirty="0">
                <a:effectLst/>
                <a:latin typeface="Arial" panose="020B0604020202020204" pitchFamily="34" charset="0"/>
                <a:ea typeface="Times New Roman" panose="02020603050405020304" pitchFamily="18" charset="0"/>
              </a:rPr>
              <a:t>in the success of a hotel and </a:t>
            </a:r>
            <a:r>
              <a:rPr lang="en-GB" sz="1800" b="1" dirty="0">
                <a:effectLst/>
                <a:latin typeface="Arial" panose="020B0604020202020204" pitchFamily="34" charset="0"/>
                <a:ea typeface="Times New Roman" panose="02020603050405020304" pitchFamily="18" charset="0"/>
              </a:rPr>
              <a:t>how to keep the team engaged</a:t>
            </a:r>
            <a:r>
              <a:rPr lang="en-GB" sz="1800" dirty="0">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You should include </a:t>
            </a:r>
            <a:r>
              <a:rPr lang="en-GB" sz="1800" b="1" dirty="0">
                <a:effectLst/>
                <a:latin typeface="Arial" panose="020B0604020202020204" pitchFamily="34" charset="0"/>
                <a:ea typeface="Times New Roman" panose="02020603050405020304" pitchFamily="18" charset="0"/>
              </a:rPr>
              <a:t>one engagement theoretical model</a:t>
            </a:r>
            <a:r>
              <a:rPr lang="en-GB" sz="1800" dirty="0">
                <a:effectLst/>
                <a:latin typeface="Arial" panose="020B0604020202020204" pitchFamily="34" charset="0"/>
                <a:ea typeface="Times New Roman" panose="02020603050405020304" pitchFamily="18" charset="0"/>
              </a:rPr>
              <a:t> to include and discuss within your presentation. You should also provide </a:t>
            </a:r>
            <a:r>
              <a:rPr lang="en-GB" sz="1800" b="1" dirty="0">
                <a:effectLst/>
                <a:latin typeface="Arial" panose="020B0604020202020204" pitchFamily="34" charset="0"/>
                <a:ea typeface="Times New Roman" panose="02020603050405020304" pitchFamily="18" charset="0"/>
              </a:rPr>
              <a:t>examples of best practice</a:t>
            </a:r>
            <a:r>
              <a:rPr lang="en-GB" sz="1800" dirty="0">
                <a:effectLst/>
                <a:latin typeface="Arial" panose="020B0604020202020204" pitchFamily="34" charset="0"/>
                <a:ea typeface="Times New Roman" panose="02020603050405020304" pitchFamily="18" charset="0"/>
              </a:rPr>
              <a:t> from the hotel industry and expand on these within your presentation. Consider </a:t>
            </a:r>
            <a:r>
              <a:rPr lang="en-GB" sz="1800" b="1" dirty="0">
                <a:effectLst/>
                <a:latin typeface="Arial" panose="020B0604020202020204" pitchFamily="34" charset="0"/>
                <a:ea typeface="Times New Roman" panose="02020603050405020304" pitchFamily="18" charset="0"/>
              </a:rPr>
              <a:t>data and statistics</a:t>
            </a:r>
            <a:r>
              <a:rPr lang="en-GB" sz="1800" dirty="0">
                <a:effectLst/>
                <a:latin typeface="Arial" panose="020B0604020202020204" pitchFamily="34" charset="0"/>
                <a:ea typeface="Times New Roman" panose="02020603050405020304" pitchFamily="18" charset="0"/>
              </a:rPr>
              <a:t> that would support your findings. Your presentation should include examples on </a:t>
            </a:r>
            <a:r>
              <a:rPr lang="en-GB" sz="1800" b="1" dirty="0">
                <a:effectLst/>
                <a:latin typeface="Arial" panose="020B0604020202020204" pitchFamily="34" charset="0"/>
                <a:ea typeface="Times New Roman" panose="02020603050405020304" pitchFamily="18" charset="0"/>
              </a:rPr>
              <a:t>how to engage your employees.</a:t>
            </a:r>
            <a:r>
              <a:rPr lang="en-GB" sz="1800" dirty="0">
                <a:effectLst/>
                <a:latin typeface="Arial" panose="020B0604020202020204" pitchFamily="34" charset="0"/>
                <a:ea typeface="Times New Roman" panose="02020603050405020304" pitchFamily="18" charset="0"/>
              </a:rPr>
              <a:t> Ensure your presentation is well-paced and enjoyable.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Your work must include referencing according to the Harvard standards (</a:t>
            </a:r>
            <a:r>
              <a:rPr lang="en-GB" sz="1800" b="1" dirty="0">
                <a:effectLst/>
                <a:latin typeface="Arial" panose="020B0604020202020204" pitchFamily="34" charset="0"/>
                <a:ea typeface="Times New Roman" panose="02020603050405020304" pitchFamily="18" charset="0"/>
              </a:rPr>
              <a:t>both in-text referencing on the slides and a reference list provided at the end</a:t>
            </a:r>
            <a:r>
              <a:rPr lang="en-GB" sz="1800" dirty="0">
                <a:effectLst/>
                <a:latin typeface="Arial" panose="020B0604020202020204" pitchFamily="34" charset="0"/>
                <a:ea typeface="Times New Roman" panose="02020603050405020304" pitchFamily="18" charset="0"/>
              </a:rPr>
              <a:t>), with a minimum of 12 references.</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23</a:t>
            </a:fld>
            <a:endParaRPr lang="en-GB"/>
          </a:p>
        </p:txBody>
      </p:sp>
    </p:spTree>
    <p:extLst>
      <p:ext uri="{BB962C8B-B14F-4D97-AF65-F5344CB8AC3E}">
        <p14:creationId xmlns:p14="http://schemas.microsoft.com/office/powerpoint/2010/main" val="3027610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information is also available in the module handbook. It explains to you where and what its being taught each week</a:t>
            </a:r>
          </a:p>
        </p:txBody>
      </p:sp>
      <p:sp>
        <p:nvSpPr>
          <p:cNvPr id="4" name="Slide Number Placeholder 3"/>
          <p:cNvSpPr>
            <a:spLocks noGrp="1"/>
          </p:cNvSpPr>
          <p:nvPr>
            <p:ph type="sldNum" sz="quarter" idx="5"/>
          </p:nvPr>
        </p:nvSpPr>
        <p:spPr/>
        <p:txBody>
          <a:bodyPr/>
          <a:lstStyle/>
          <a:p>
            <a:fld id="{34359E81-29C2-4BB2-8BE5-5DBBA483C9A8}" type="slidenum">
              <a:rPr lang="en-GB" smtClean="0"/>
              <a:t>24</a:t>
            </a:fld>
            <a:endParaRPr lang="en-GB"/>
          </a:p>
        </p:txBody>
      </p:sp>
    </p:spTree>
    <p:extLst>
      <p:ext uri="{BB962C8B-B14F-4D97-AF65-F5344CB8AC3E}">
        <p14:creationId xmlns:p14="http://schemas.microsoft.com/office/powerpoint/2010/main" val="188263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59E81-29C2-4BB2-8BE5-5DBBA483C9A8}" type="slidenum">
              <a:rPr lang="en-GB" smtClean="0"/>
              <a:t>25</a:t>
            </a:fld>
            <a:endParaRPr lang="en-GB"/>
          </a:p>
        </p:txBody>
      </p:sp>
    </p:spTree>
    <p:extLst>
      <p:ext uri="{BB962C8B-B14F-4D97-AF65-F5344CB8AC3E}">
        <p14:creationId xmlns:p14="http://schemas.microsoft.com/office/powerpoint/2010/main" val="2285474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88159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2442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4204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5936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5250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36004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62693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4173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019046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536217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71119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170370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289607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891164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569154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527471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56438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311788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7229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776008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2117118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664367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425369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205069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514008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33427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881188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759377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27366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84798783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27301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1/8/2022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03114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77175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4401401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9407575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069195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990766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803758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190293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0554767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48374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507240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589193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409879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0219717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9393354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4719796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58676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1/8/2022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9229765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511756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322372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17526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4997324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7500813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074959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12603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781043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138332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685850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1/8/2022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6940367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8181152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2884846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8278318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8157954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6103224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4241135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3734659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381788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266625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151220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782819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283154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4817640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13138587"/>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304769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90966842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64793216"/>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12283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93829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16395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10.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29.xml"/><Relationship Id="rId7" Type="http://schemas.openxmlformats.org/officeDocument/2006/relationships/theme" Target="../theme/theme11.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image" Target="../media/image15.png"/><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1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16.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theme" Target="../theme/theme15.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slideLayout" Target="../slideLayouts/slideLayout60.xml"/><Relationship Id="rId5" Type="http://schemas.openxmlformats.org/officeDocument/2006/relationships/slideLayout" Target="../slideLayouts/slideLayout54.xml"/><Relationship Id="rId10" Type="http://schemas.openxmlformats.org/officeDocument/2006/relationships/slideLayout" Target="../slideLayouts/slideLayout59.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3" Type="http://schemas.openxmlformats.org/officeDocument/2006/relationships/slideLayout" Target="../slideLayouts/slideLayout63.xml"/><Relationship Id="rId7" Type="http://schemas.openxmlformats.org/officeDocument/2006/relationships/slideLayout" Target="../slideLayouts/slideLayout67.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5" Type="http://schemas.openxmlformats.org/officeDocument/2006/relationships/slideLayout" Target="../slideLayouts/slideLayout65.xml"/><Relationship Id="rId4" Type="http://schemas.openxmlformats.org/officeDocument/2006/relationships/slideLayout" Target="../slideLayouts/slideLayout64.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1.xml"/><Relationship Id="rId7" Type="http://schemas.openxmlformats.org/officeDocument/2006/relationships/theme" Target="../theme/theme17.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5" Type="http://schemas.openxmlformats.org/officeDocument/2006/relationships/slideLayout" Target="../slideLayouts/slideLayout73.xml"/><Relationship Id="rId4" Type="http://schemas.openxmlformats.org/officeDocument/2006/relationships/slideLayout" Target="../slideLayouts/slideLayout72.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77.xml"/><Relationship Id="rId7" Type="http://schemas.openxmlformats.org/officeDocument/2006/relationships/theme" Target="../theme/theme18.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5" Type="http://schemas.openxmlformats.org/officeDocument/2006/relationships/slideLayout" Target="../slideLayouts/slideLayout79.xml"/><Relationship Id="rId4"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459005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01649566"/>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13647554"/>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3816272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46484755"/>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569587380"/>
      </p:ext>
    </p:extLst>
  </p:cSld>
  <p:clrMap bg1="lt1" tx1="dk1" bg2="lt2" tx2="dk2" accent1="accent1" accent2="accent2" accent3="accent3" accent4="accent4" accent5="accent5" accent6="accent6" hlink="hlink" folHlink="folHlink"/>
  <p:sldLayoutIdLst>
    <p:sldLayoutId id="2147483676"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53050447"/>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176444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70503164"/>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3205399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9605981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827" r:id="rId5"/>
    <p:sldLayoutId id="214748382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05668554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8744276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1311625"/>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45554897"/>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937036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40928937"/>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870127801"/>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824" r:id="rId4"/>
    <p:sldLayoutId id="2147483825" r:id="rId5"/>
    <p:sldLayoutId id="214748382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28.xml"/><Relationship Id="rId4" Type="http://schemas.openxmlformats.org/officeDocument/2006/relationships/image" Target="../media/image29.png"/></Relationships>
</file>

<file path=ppt/slides/_rels/slide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27.xml"/><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7.png"/><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2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7.xml"/><Relationship Id="rId1" Type="http://schemas.openxmlformats.org/officeDocument/2006/relationships/slideLayout" Target="../slideLayouts/slideLayout28.xml"/></Relationships>
</file>

<file path=ppt/slides/_rels/slide2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1.xml"/><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2.xml"/><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prstGeom prst="rect">
            <a:avLst/>
          </a:prstGeom>
        </p:spPr>
        <p:txBody>
          <a:bodyPr>
            <a:normAutofit/>
          </a:bodyPr>
          <a:lstStyle/>
          <a:p>
            <a:br>
              <a:rPr lang="en-GB" i="1" dirty="0">
                <a:solidFill>
                  <a:schemeClr val="bg1"/>
                </a:solidFill>
              </a:rPr>
            </a:br>
            <a:r>
              <a:rPr lang="en-GB" i="1" dirty="0">
                <a:solidFill>
                  <a:schemeClr val="bg1"/>
                </a:solidFill>
              </a:rPr>
              <a:t>International Hotel Management</a:t>
            </a:r>
            <a:br>
              <a:rPr lang="en-GB" i="1" dirty="0">
                <a:solidFill>
                  <a:schemeClr val="bg1"/>
                </a:solidFill>
              </a:rPr>
            </a:br>
            <a:br>
              <a:rPr lang="en-GB" i="1" dirty="0">
                <a:solidFill>
                  <a:schemeClr val="bg1"/>
                </a:solidFill>
              </a:rPr>
            </a:br>
            <a:r>
              <a:rPr lang="en-GB" i="1" dirty="0">
                <a:solidFill>
                  <a:schemeClr val="bg1"/>
                </a:solidFill>
              </a:rPr>
              <a:t>Operating Hotel Facilities</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BMIH4006</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6" y="157674"/>
            <a:ext cx="9036496" cy="1143000"/>
          </a:xfrm>
        </p:spPr>
        <p:txBody>
          <a:bodyPr>
            <a:noAutofit/>
          </a:bodyPr>
          <a:lstStyle/>
          <a:p>
            <a:r>
              <a:rPr lang="en-GB" sz="3200" b="1" dirty="0">
                <a:solidFill>
                  <a:srgbClr val="002060"/>
                </a:solidFill>
              </a:rPr>
              <a:t>Welcome to International Hotel Management!</a:t>
            </a:r>
          </a:p>
        </p:txBody>
      </p:sp>
      <p:sp>
        <p:nvSpPr>
          <p:cNvPr id="3" name="Content Placeholder 2"/>
          <p:cNvSpPr>
            <a:spLocks noGrp="1"/>
          </p:cNvSpPr>
          <p:nvPr>
            <p:ph idx="1"/>
          </p:nvPr>
        </p:nvSpPr>
        <p:spPr>
          <a:xfrm>
            <a:off x="899592" y="4156057"/>
            <a:ext cx="7550496" cy="1466006"/>
          </a:xfrm>
        </p:spPr>
        <p:txBody>
          <a:bodyPr>
            <a:normAutofit/>
          </a:bodyPr>
          <a:lstStyle/>
          <a:p>
            <a:pPr marL="0" indent="0" algn="ctr">
              <a:buNone/>
            </a:pPr>
            <a:r>
              <a:rPr lang="en-GB" sz="2800" b="1" i="1" dirty="0">
                <a:solidFill>
                  <a:srgbClr val="002060"/>
                </a:solidFill>
              </a:rPr>
              <a:t>Introduction to Operating Hotel Facilities</a:t>
            </a:r>
          </a:p>
          <a:p>
            <a:pPr marL="0" indent="0" algn="ctr">
              <a:buNone/>
            </a:pPr>
            <a:r>
              <a:rPr lang="en-GB" sz="2800" b="1" i="1" dirty="0">
                <a:solidFill>
                  <a:srgbClr val="002060"/>
                </a:solidFill>
              </a:rPr>
              <a:t>BMIH4006</a:t>
            </a:r>
          </a:p>
        </p:txBody>
      </p:sp>
      <p:pic>
        <p:nvPicPr>
          <p:cNvPr id="5" name="Picture 4">
            <a:extLst>
              <a:ext uri="{FF2B5EF4-FFF2-40B4-BE49-F238E27FC236}">
                <a16:creationId xmlns:a16="http://schemas.microsoft.com/office/drawing/2014/main" id="{D7698B6C-317F-4AC0-8E44-C0698D9848B0}"/>
              </a:ext>
            </a:extLst>
          </p:cNvPr>
          <p:cNvPicPr>
            <a:picLocks noChangeAspect="1"/>
          </p:cNvPicPr>
          <p:nvPr/>
        </p:nvPicPr>
        <p:blipFill rotWithShape="1">
          <a:blip r:embed="rId2"/>
          <a:srcRect t="11151" b="2751"/>
          <a:stretch/>
        </p:blipFill>
        <p:spPr>
          <a:xfrm>
            <a:off x="3113910" y="1526520"/>
            <a:ext cx="2916179" cy="2305485"/>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For Today</a:t>
            </a:r>
          </a:p>
        </p:txBody>
      </p:sp>
      <p:sp>
        <p:nvSpPr>
          <p:cNvPr id="3" name="Content Placeholder 2"/>
          <p:cNvSpPr>
            <a:spLocks noGrp="1"/>
          </p:cNvSpPr>
          <p:nvPr>
            <p:ph idx="1"/>
          </p:nvPr>
        </p:nvSpPr>
        <p:spPr>
          <a:xfrm>
            <a:off x="4067944" y="1600201"/>
            <a:ext cx="4618856" cy="3917032"/>
          </a:xfrm>
        </p:spPr>
        <p:txBody>
          <a:bodyPr>
            <a:normAutofit/>
          </a:bodyPr>
          <a:lstStyle/>
          <a:p>
            <a:pPr marL="0" indent="0">
              <a:buNone/>
            </a:pPr>
            <a:r>
              <a:rPr lang="en-GB" sz="2000" dirty="0"/>
              <a:t>For you to learn about </a:t>
            </a:r>
            <a:r>
              <a:rPr lang="en-GB" sz="2000" b="1" dirty="0"/>
              <a:t>me</a:t>
            </a:r>
            <a:r>
              <a:rPr lang="en-GB" sz="2000" dirty="0"/>
              <a:t> as your Module Tutor.</a:t>
            </a:r>
          </a:p>
          <a:p>
            <a:pPr marL="0" indent="0">
              <a:buNone/>
            </a:pPr>
            <a:endParaRPr lang="en-GB" sz="2000" dirty="0"/>
          </a:p>
          <a:p>
            <a:pPr marL="0" indent="0">
              <a:buNone/>
            </a:pPr>
            <a:r>
              <a:rPr lang="en-GB" sz="2000" dirty="0"/>
              <a:t>For </a:t>
            </a:r>
            <a:r>
              <a:rPr lang="en-GB" sz="2000" b="1" dirty="0"/>
              <a:t>all of us </a:t>
            </a:r>
            <a:r>
              <a:rPr lang="en-GB" sz="2000" dirty="0"/>
              <a:t>to have an understanding of the  Module content.</a:t>
            </a:r>
          </a:p>
          <a:p>
            <a:pPr marL="0" indent="0">
              <a:buNone/>
            </a:pPr>
            <a:endParaRPr lang="en-GB" sz="2000" dirty="0"/>
          </a:p>
          <a:p>
            <a:pPr marL="0" indent="0">
              <a:buNone/>
            </a:pPr>
            <a:r>
              <a:rPr lang="en-GB" sz="2000" dirty="0"/>
              <a:t>For us to understand the </a:t>
            </a:r>
            <a:r>
              <a:rPr lang="en-GB" sz="2000" b="1" dirty="0"/>
              <a:t>Assignments</a:t>
            </a:r>
            <a:endParaRPr lang="en-GB" sz="2000" dirty="0"/>
          </a:p>
        </p:txBody>
      </p:sp>
      <p:pic>
        <p:nvPicPr>
          <p:cNvPr id="5" name="Picture 4">
            <a:extLst>
              <a:ext uri="{FF2B5EF4-FFF2-40B4-BE49-F238E27FC236}">
                <a16:creationId xmlns:a16="http://schemas.microsoft.com/office/drawing/2014/main" id="{A2F2DC00-6C0D-4912-A71F-5C83EEB8E1AA}"/>
              </a:ext>
            </a:extLst>
          </p:cNvPr>
          <p:cNvPicPr>
            <a:picLocks noChangeAspect="1"/>
          </p:cNvPicPr>
          <p:nvPr/>
        </p:nvPicPr>
        <p:blipFill>
          <a:blip r:embed="rId2">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457200" y="2096852"/>
            <a:ext cx="3394720" cy="2664296"/>
          </a:xfrm>
          <a:prstGeom prst="rect">
            <a:avLst/>
          </a:prstGeom>
        </p:spPr>
      </p:pic>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B72B5D-077A-49A7-9E91-5B4F6A352732}"/>
              </a:ext>
            </a:extLst>
          </p:cNvPr>
          <p:cNvSpPr>
            <a:spLocks noGrp="1"/>
          </p:cNvSpPr>
          <p:nvPr>
            <p:ph type="title"/>
          </p:nvPr>
        </p:nvSpPr>
        <p:spPr/>
        <p:txBody>
          <a:bodyPr anchor="ctr">
            <a:normAutofit/>
          </a:bodyPr>
          <a:lstStyle/>
          <a:p>
            <a:pPr marL="0" indent="0">
              <a:buNone/>
            </a:pPr>
            <a:r>
              <a:rPr lang="en-GB" b="1" dirty="0">
                <a:solidFill>
                  <a:srgbClr val="002060"/>
                </a:solidFill>
              </a:rPr>
              <a:t>Let me introduce myself……</a:t>
            </a:r>
          </a:p>
        </p:txBody>
      </p:sp>
      <p:pic>
        <p:nvPicPr>
          <p:cNvPr id="4" name="Picture 3">
            <a:extLst>
              <a:ext uri="{FF2B5EF4-FFF2-40B4-BE49-F238E27FC236}">
                <a16:creationId xmlns:a16="http://schemas.microsoft.com/office/drawing/2014/main" id="{76B51D6A-4C5A-418E-A60F-A5B5DE62E726}"/>
              </a:ext>
            </a:extLst>
          </p:cNvPr>
          <p:cNvPicPr>
            <a:picLocks noChangeAspect="1"/>
          </p:cNvPicPr>
          <p:nvPr/>
        </p:nvPicPr>
        <p:blipFill rotWithShape="1">
          <a:blip r:embed="rId2"/>
          <a:srcRect t="14317" b="22221"/>
          <a:stretch/>
        </p:blipFill>
        <p:spPr>
          <a:xfrm>
            <a:off x="429546" y="1417638"/>
            <a:ext cx="8229600" cy="3917032"/>
          </a:xfrm>
          <a:prstGeom prst="rect">
            <a:avLst/>
          </a:prstGeom>
          <a:ln>
            <a:noFill/>
          </a:ln>
          <a:effectLst>
            <a:softEdge rad="112500"/>
          </a:effectLst>
        </p:spPr>
      </p:pic>
    </p:spTree>
    <p:extLst>
      <p:ext uri="{BB962C8B-B14F-4D97-AF65-F5344CB8AC3E}">
        <p14:creationId xmlns:p14="http://schemas.microsoft.com/office/powerpoint/2010/main" val="35435436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28EFF-465F-44B1-BFD6-D8E0ECB53534}"/>
              </a:ext>
            </a:extLst>
          </p:cNvPr>
          <p:cNvSpPr>
            <a:spLocks noGrp="1"/>
          </p:cNvSpPr>
          <p:nvPr>
            <p:ph type="title"/>
          </p:nvPr>
        </p:nvSpPr>
        <p:spPr/>
        <p:txBody>
          <a:bodyPr anchor="ctr">
            <a:normAutofit/>
          </a:bodyPr>
          <a:lstStyle/>
          <a:p>
            <a:r>
              <a:rPr lang="en-GB" b="1" dirty="0">
                <a:solidFill>
                  <a:srgbClr val="002060"/>
                </a:solidFill>
              </a:rPr>
              <a:t>Who are you?</a:t>
            </a:r>
          </a:p>
        </p:txBody>
      </p:sp>
      <p:sp>
        <p:nvSpPr>
          <p:cNvPr id="4" name="Content Placeholder 3">
            <a:extLst>
              <a:ext uri="{FF2B5EF4-FFF2-40B4-BE49-F238E27FC236}">
                <a16:creationId xmlns:a16="http://schemas.microsoft.com/office/drawing/2014/main" id="{34F1EA56-89E6-481B-923C-5AF00515EFC1}"/>
              </a:ext>
            </a:extLst>
          </p:cNvPr>
          <p:cNvSpPr>
            <a:spLocks noGrp="1"/>
          </p:cNvSpPr>
          <p:nvPr>
            <p:ph sz="half" idx="1"/>
          </p:nvPr>
        </p:nvSpPr>
        <p:spPr>
          <a:xfrm>
            <a:off x="-2137552" y="2102247"/>
            <a:ext cx="4101662" cy="3865727"/>
          </a:xfrm>
        </p:spPr>
        <p:txBody>
          <a:bodyPr/>
          <a:lstStyle/>
          <a:p>
            <a:endParaRPr lang="en-GB" dirty="0"/>
          </a:p>
          <a:p>
            <a:endParaRPr lang="en-GB" dirty="0"/>
          </a:p>
        </p:txBody>
      </p:sp>
      <p:pic>
        <p:nvPicPr>
          <p:cNvPr id="5" name="Picture 4">
            <a:extLst>
              <a:ext uri="{FF2B5EF4-FFF2-40B4-BE49-F238E27FC236}">
                <a16:creationId xmlns:a16="http://schemas.microsoft.com/office/drawing/2014/main" id="{FC18D6D3-3B61-4C8D-956C-193EF14DF18A}"/>
              </a:ext>
            </a:extLst>
          </p:cNvPr>
          <p:cNvPicPr>
            <a:picLocks noChangeAspect="1"/>
          </p:cNvPicPr>
          <p:nvPr/>
        </p:nvPicPr>
        <p:blipFill>
          <a:blip r:embed="rId3"/>
          <a:stretch>
            <a:fillRect/>
          </a:stretch>
        </p:blipFill>
        <p:spPr>
          <a:xfrm>
            <a:off x="4932040" y="476672"/>
            <a:ext cx="3420601" cy="3989040"/>
          </a:xfrm>
          <a:prstGeom prst="rect">
            <a:avLst/>
          </a:prstGeom>
          <a:noFill/>
        </p:spPr>
      </p:pic>
      <p:sp>
        <p:nvSpPr>
          <p:cNvPr id="8" name="TextBox 7">
            <a:extLst>
              <a:ext uri="{FF2B5EF4-FFF2-40B4-BE49-F238E27FC236}">
                <a16:creationId xmlns:a16="http://schemas.microsoft.com/office/drawing/2014/main" id="{CC36A365-E6BF-4EFE-A71D-F423AC8DA1A9}"/>
              </a:ext>
            </a:extLst>
          </p:cNvPr>
          <p:cNvSpPr txBox="1"/>
          <p:nvPr/>
        </p:nvSpPr>
        <p:spPr>
          <a:xfrm>
            <a:off x="467544" y="1547500"/>
            <a:ext cx="4572000" cy="369332"/>
          </a:xfrm>
          <a:prstGeom prst="rect">
            <a:avLst/>
          </a:prstGeom>
          <a:noFill/>
        </p:spPr>
        <p:txBody>
          <a:bodyPr wrap="square">
            <a:spAutoFit/>
          </a:bodyPr>
          <a:lstStyle/>
          <a:p>
            <a:r>
              <a:rPr lang="en-GB" dirty="0"/>
              <a:t>https://flipgrid.com/83b4d08a</a:t>
            </a:r>
          </a:p>
        </p:txBody>
      </p:sp>
      <p:pic>
        <p:nvPicPr>
          <p:cNvPr id="1026" name="Picture 2">
            <a:extLst>
              <a:ext uri="{FF2B5EF4-FFF2-40B4-BE49-F238E27FC236}">
                <a16:creationId xmlns:a16="http://schemas.microsoft.com/office/drawing/2014/main" id="{63A7B786-BE69-47F8-A46E-C68248D991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2276872"/>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0648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E0D89-77A9-4F37-ABBA-BA6916671356}"/>
              </a:ext>
            </a:extLst>
          </p:cNvPr>
          <p:cNvSpPr>
            <a:spLocks noGrp="1"/>
          </p:cNvSpPr>
          <p:nvPr>
            <p:ph type="title"/>
          </p:nvPr>
        </p:nvSpPr>
        <p:spPr>
          <a:xfrm>
            <a:off x="251520" y="125759"/>
            <a:ext cx="8229600" cy="1143000"/>
          </a:xfrm>
        </p:spPr>
        <p:txBody>
          <a:bodyPr anchor="ctr">
            <a:normAutofit/>
          </a:bodyPr>
          <a:lstStyle/>
          <a:p>
            <a:pPr algn="l"/>
            <a:r>
              <a:rPr lang="en-GB" b="1" dirty="0">
                <a:solidFill>
                  <a:srgbClr val="002060"/>
                </a:solidFill>
              </a:rPr>
              <a:t>Aims of the module</a:t>
            </a:r>
          </a:p>
        </p:txBody>
      </p:sp>
      <p:sp>
        <p:nvSpPr>
          <p:cNvPr id="3" name="Content Placeholder 2">
            <a:extLst>
              <a:ext uri="{FF2B5EF4-FFF2-40B4-BE49-F238E27FC236}">
                <a16:creationId xmlns:a16="http://schemas.microsoft.com/office/drawing/2014/main" id="{87612D92-0595-483F-AE8F-484046060745}"/>
              </a:ext>
            </a:extLst>
          </p:cNvPr>
          <p:cNvSpPr>
            <a:spLocks noGrp="1"/>
          </p:cNvSpPr>
          <p:nvPr>
            <p:ph sz="half" idx="1"/>
          </p:nvPr>
        </p:nvSpPr>
        <p:spPr/>
        <p:txBody>
          <a:bodyPr>
            <a:normAutofit/>
          </a:bodyPr>
          <a:lstStyle/>
          <a:p>
            <a:pPr marL="0" indent="0">
              <a:lnSpc>
                <a:spcPct val="90000"/>
              </a:lnSpc>
              <a:buNone/>
            </a:pPr>
            <a:r>
              <a:rPr lang="en-GB" b="1" dirty="0"/>
              <a:t>Operating Hotel Facilities:</a:t>
            </a:r>
          </a:p>
          <a:p>
            <a:pPr marL="0" indent="0">
              <a:lnSpc>
                <a:spcPct val="90000"/>
              </a:lnSpc>
              <a:buNone/>
            </a:pPr>
            <a:endParaRPr lang="en-GB" b="1" dirty="0"/>
          </a:p>
          <a:p>
            <a:pPr>
              <a:lnSpc>
                <a:spcPct val="90000"/>
              </a:lnSpc>
            </a:pPr>
            <a:r>
              <a:rPr lang="en-GB" dirty="0"/>
              <a:t>What do you think you might learn?</a:t>
            </a:r>
          </a:p>
          <a:p>
            <a:pPr>
              <a:lnSpc>
                <a:spcPct val="90000"/>
              </a:lnSpc>
            </a:pPr>
            <a:endParaRPr lang="en-GB" dirty="0"/>
          </a:p>
          <a:p>
            <a:pPr>
              <a:lnSpc>
                <a:spcPct val="90000"/>
              </a:lnSpc>
            </a:pPr>
            <a:r>
              <a:rPr lang="en-GB" dirty="0"/>
              <a:t>What would you like to learn about?</a:t>
            </a:r>
          </a:p>
        </p:txBody>
      </p:sp>
      <p:pic>
        <p:nvPicPr>
          <p:cNvPr id="5" name="Picture 4">
            <a:extLst>
              <a:ext uri="{FF2B5EF4-FFF2-40B4-BE49-F238E27FC236}">
                <a16:creationId xmlns:a16="http://schemas.microsoft.com/office/drawing/2014/main" id="{788CA33F-E37D-4FBD-840F-65B06BF1C485}"/>
              </a:ext>
            </a:extLst>
          </p:cNvPr>
          <p:cNvPicPr>
            <a:picLocks noChangeAspect="1"/>
          </p:cNvPicPr>
          <p:nvPr/>
        </p:nvPicPr>
        <p:blipFill rotWithShape="1">
          <a:blip r:embed="rId3"/>
          <a:srcRect l="11874" r="31176"/>
          <a:stretch/>
        </p:blipFill>
        <p:spPr>
          <a:xfrm>
            <a:off x="4697339" y="1124744"/>
            <a:ext cx="3816957" cy="3770117"/>
          </a:xfrm>
          <a:prstGeom prst="rect">
            <a:avLst/>
          </a:prstGeom>
          <a:noFill/>
        </p:spPr>
      </p:pic>
    </p:spTree>
    <p:extLst>
      <p:ext uri="{BB962C8B-B14F-4D97-AF65-F5344CB8AC3E}">
        <p14:creationId xmlns:p14="http://schemas.microsoft.com/office/powerpoint/2010/main" val="1349532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FFD36-9EC0-4A48-9663-1590008EF925}"/>
              </a:ext>
            </a:extLst>
          </p:cNvPr>
          <p:cNvSpPr>
            <a:spLocks noGrp="1"/>
          </p:cNvSpPr>
          <p:nvPr>
            <p:ph type="title" idx="4294967295"/>
          </p:nvPr>
        </p:nvSpPr>
        <p:spPr>
          <a:xfrm>
            <a:off x="747713" y="365125"/>
            <a:ext cx="8396287" cy="1325563"/>
          </a:xfrm>
          <a:prstGeom prst="rect">
            <a:avLst/>
          </a:prstGeom>
        </p:spPr>
        <p:txBody>
          <a:bodyPr/>
          <a:lstStyle/>
          <a:p>
            <a:pPr algn="ctr"/>
            <a:r>
              <a:rPr lang="en-GB" b="1" dirty="0">
                <a:latin typeface="+mn-lt"/>
              </a:rPr>
              <a:t>Module Content</a:t>
            </a:r>
          </a:p>
        </p:txBody>
      </p:sp>
      <p:sp>
        <p:nvSpPr>
          <p:cNvPr id="3" name="Content Placeholder 2">
            <a:extLst>
              <a:ext uri="{FF2B5EF4-FFF2-40B4-BE49-F238E27FC236}">
                <a16:creationId xmlns:a16="http://schemas.microsoft.com/office/drawing/2014/main" id="{35194695-34B7-4B66-8888-1D2D5D4128EF}"/>
              </a:ext>
            </a:extLst>
          </p:cNvPr>
          <p:cNvSpPr>
            <a:spLocks noGrp="1"/>
          </p:cNvSpPr>
          <p:nvPr>
            <p:ph sz="half" idx="4294967295"/>
          </p:nvPr>
        </p:nvSpPr>
        <p:spPr>
          <a:xfrm>
            <a:off x="469900" y="1496218"/>
            <a:ext cx="4102100" cy="3865563"/>
          </a:xfrm>
          <a:prstGeom prst="rect">
            <a:avLst/>
          </a:prstGeom>
        </p:spPr>
        <p:txBody>
          <a:bodyPr>
            <a:normAutofit/>
          </a:bodyPr>
          <a:lstStyle/>
          <a:p>
            <a:r>
              <a:rPr lang="en-GB" sz="4200" dirty="0"/>
              <a:t>Sustainability</a:t>
            </a:r>
          </a:p>
          <a:p>
            <a:r>
              <a:rPr lang="en-GB" sz="4200" dirty="0"/>
              <a:t>Housekeeping</a:t>
            </a:r>
          </a:p>
          <a:p>
            <a:r>
              <a:rPr lang="en-GB" sz="4200" dirty="0"/>
              <a:t>Maintenance</a:t>
            </a:r>
          </a:p>
          <a:p>
            <a:r>
              <a:rPr lang="en-GB" sz="4200" dirty="0"/>
              <a:t>Health and Well-being</a:t>
            </a:r>
          </a:p>
        </p:txBody>
      </p:sp>
      <p:sp>
        <p:nvSpPr>
          <p:cNvPr id="4" name="Content Placeholder 3">
            <a:extLst>
              <a:ext uri="{FF2B5EF4-FFF2-40B4-BE49-F238E27FC236}">
                <a16:creationId xmlns:a16="http://schemas.microsoft.com/office/drawing/2014/main" id="{3A046AF1-D679-4649-A2EA-67AE2B096857}"/>
              </a:ext>
            </a:extLst>
          </p:cNvPr>
          <p:cNvSpPr>
            <a:spLocks noGrp="1"/>
          </p:cNvSpPr>
          <p:nvPr>
            <p:ph sz="half" idx="4294967295"/>
          </p:nvPr>
        </p:nvSpPr>
        <p:spPr>
          <a:xfrm>
            <a:off x="4775631" y="1496218"/>
            <a:ext cx="4376737" cy="3865563"/>
          </a:xfrm>
          <a:prstGeom prst="rect">
            <a:avLst/>
          </a:prstGeom>
        </p:spPr>
        <p:txBody>
          <a:bodyPr>
            <a:noAutofit/>
          </a:bodyPr>
          <a:lstStyle/>
          <a:p>
            <a:r>
              <a:rPr lang="en-GB" sz="4200" dirty="0"/>
              <a:t>Health and Safety</a:t>
            </a:r>
          </a:p>
          <a:p>
            <a:r>
              <a:rPr lang="en-GB" sz="4200" dirty="0"/>
              <a:t>Meetings and Events</a:t>
            </a:r>
          </a:p>
          <a:p>
            <a:r>
              <a:rPr lang="en-GB" sz="4200" dirty="0"/>
              <a:t>Employee engagement</a:t>
            </a:r>
          </a:p>
        </p:txBody>
      </p:sp>
    </p:spTree>
    <p:extLst>
      <p:ext uri="{BB962C8B-B14F-4D97-AF65-F5344CB8AC3E}">
        <p14:creationId xmlns:p14="http://schemas.microsoft.com/office/powerpoint/2010/main" val="4056513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4DA6-EB11-42E6-B765-823D631FED66}"/>
              </a:ext>
            </a:extLst>
          </p:cNvPr>
          <p:cNvSpPr>
            <a:spLocks noGrp="1"/>
          </p:cNvSpPr>
          <p:nvPr>
            <p:ph type="title"/>
          </p:nvPr>
        </p:nvSpPr>
        <p:spPr/>
        <p:txBody>
          <a:bodyPr/>
          <a:lstStyle/>
          <a:p>
            <a:r>
              <a:rPr lang="en-GB" b="1" dirty="0">
                <a:solidFill>
                  <a:srgbClr val="002060"/>
                </a:solidFill>
              </a:rPr>
              <a:t>Accessing Information</a:t>
            </a:r>
          </a:p>
        </p:txBody>
      </p:sp>
      <p:sp>
        <p:nvSpPr>
          <p:cNvPr id="3" name="Content Placeholder 2">
            <a:extLst>
              <a:ext uri="{FF2B5EF4-FFF2-40B4-BE49-F238E27FC236}">
                <a16:creationId xmlns:a16="http://schemas.microsoft.com/office/drawing/2014/main" id="{5B559E3F-2DBD-4F1C-8CCA-6AC1228A5BEE}"/>
              </a:ext>
            </a:extLst>
          </p:cNvPr>
          <p:cNvSpPr>
            <a:spLocks noGrp="1"/>
          </p:cNvSpPr>
          <p:nvPr>
            <p:ph idx="1"/>
          </p:nvPr>
        </p:nvSpPr>
        <p:spPr/>
        <p:txBody>
          <a:bodyPr>
            <a:normAutofit fontScale="77500" lnSpcReduction="20000"/>
          </a:bodyPr>
          <a:lstStyle/>
          <a:p>
            <a:pPr marL="0" indent="0">
              <a:buNone/>
            </a:pPr>
            <a:r>
              <a:rPr lang="en-GB" dirty="0"/>
              <a:t>There are two main ways that you are going to be able access information…</a:t>
            </a:r>
          </a:p>
          <a:p>
            <a:pPr marL="0" indent="0">
              <a:buNone/>
            </a:pPr>
            <a:endParaRPr lang="en-GB" dirty="0"/>
          </a:p>
          <a:p>
            <a:pPr marL="0" indent="0">
              <a:buNone/>
            </a:pPr>
            <a:r>
              <a:rPr lang="en-GB" b="1" dirty="0"/>
              <a:t>Microsoft Teams </a:t>
            </a:r>
          </a:p>
          <a:p>
            <a:pPr marL="0" indent="0">
              <a:buNone/>
            </a:pPr>
            <a:endParaRPr lang="en-GB" dirty="0"/>
          </a:p>
          <a:p>
            <a:pPr marL="0" indent="0">
              <a:buNone/>
            </a:pPr>
            <a:r>
              <a:rPr lang="en-GB" b="1" dirty="0"/>
              <a:t>Moodle</a:t>
            </a:r>
          </a:p>
          <a:p>
            <a:pPr marL="0" indent="0">
              <a:buNone/>
            </a:pPr>
            <a:endParaRPr lang="en-GB" dirty="0"/>
          </a:p>
          <a:p>
            <a:pPr marL="0" indent="0">
              <a:buNone/>
            </a:pPr>
            <a:endParaRPr lang="en-GB" dirty="0"/>
          </a:p>
          <a:p>
            <a:r>
              <a:rPr lang="en-GB" dirty="0"/>
              <a:t>Let’s refresh our memories on how to use these…</a:t>
            </a:r>
          </a:p>
        </p:txBody>
      </p:sp>
      <p:pic>
        <p:nvPicPr>
          <p:cNvPr id="5" name="Picture 4">
            <a:extLst>
              <a:ext uri="{FF2B5EF4-FFF2-40B4-BE49-F238E27FC236}">
                <a16:creationId xmlns:a16="http://schemas.microsoft.com/office/drawing/2014/main" id="{39B6E342-1A15-4795-ACBD-F78A861AB2F9}"/>
              </a:ext>
            </a:extLst>
          </p:cNvPr>
          <p:cNvPicPr>
            <a:picLocks noChangeAspect="1"/>
          </p:cNvPicPr>
          <p:nvPr/>
        </p:nvPicPr>
        <p:blipFill>
          <a:blip r:embed="rId3"/>
          <a:stretch>
            <a:fillRect/>
          </a:stretch>
        </p:blipFill>
        <p:spPr>
          <a:xfrm>
            <a:off x="5220072" y="2492896"/>
            <a:ext cx="1148673" cy="769885"/>
          </a:xfrm>
          <a:prstGeom prst="rect">
            <a:avLst/>
          </a:prstGeom>
        </p:spPr>
      </p:pic>
      <p:pic>
        <p:nvPicPr>
          <p:cNvPr id="6" name="Picture 5">
            <a:extLst>
              <a:ext uri="{FF2B5EF4-FFF2-40B4-BE49-F238E27FC236}">
                <a16:creationId xmlns:a16="http://schemas.microsoft.com/office/drawing/2014/main" id="{CABEA237-EF04-4B74-BD7C-C8CA1A66007B}"/>
              </a:ext>
            </a:extLst>
          </p:cNvPr>
          <p:cNvPicPr>
            <a:picLocks noChangeAspect="1"/>
          </p:cNvPicPr>
          <p:nvPr/>
        </p:nvPicPr>
        <p:blipFill rotWithShape="1">
          <a:blip r:embed="rId4"/>
          <a:srcRect l="5079" t="8022" r="3490" b="10707"/>
          <a:stretch/>
        </p:blipFill>
        <p:spPr>
          <a:xfrm>
            <a:off x="7197078" y="3573016"/>
            <a:ext cx="1296144" cy="1199692"/>
          </a:xfrm>
          <a:prstGeom prst="rect">
            <a:avLst/>
          </a:prstGeom>
        </p:spPr>
      </p:pic>
    </p:spTree>
    <p:extLst>
      <p:ext uri="{BB962C8B-B14F-4D97-AF65-F5344CB8AC3E}">
        <p14:creationId xmlns:p14="http://schemas.microsoft.com/office/powerpoint/2010/main" val="1642500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5C8EC-2165-459E-AAC8-DE0C51D8D73A}"/>
              </a:ext>
            </a:extLst>
          </p:cNvPr>
          <p:cNvSpPr>
            <a:spLocks noGrp="1"/>
          </p:cNvSpPr>
          <p:nvPr>
            <p:ph type="title"/>
          </p:nvPr>
        </p:nvSpPr>
        <p:spPr>
          <a:xfrm>
            <a:off x="227991" y="-327744"/>
            <a:ext cx="3466728" cy="1162050"/>
          </a:xfrm>
        </p:spPr>
        <p:txBody>
          <a:bodyPr anchor="b">
            <a:normAutofit/>
          </a:bodyPr>
          <a:lstStyle/>
          <a:p>
            <a:r>
              <a:rPr lang="en-GB" sz="3600" dirty="0">
                <a:solidFill>
                  <a:srgbClr val="002060"/>
                </a:solidFill>
              </a:rPr>
              <a:t>Using Teams</a:t>
            </a:r>
          </a:p>
        </p:txBody>
      </p:sp>
      <p:pic>
        <p:nvPicPr>
          <p:cNvPr id="5" name="Content Placeholder 4">
            <a:extLst>
              <a:ext uri="{FF2B5EF4-FFF2-40B4-BE49-F238E27FC236}">
                <a16:creationId xmlns:a16="http://schemas.microsoft.com/office/drawing/2014/main" id="{D97A9E02-0F9A-4704-9554-8E35F39F4664}"/>
              </a:ext>
            </a:extLst>
          </p:cNvPr>
          <p:cNvPicPr>
            <a:picLocks noGrp="1" noChangeAspect="1"/>
          </p:cNvPicPr>
          <p:nvPr>
            <p:ph idx="1"/>
          </p:nvPr>
        </p:nvPicPr>
        <p:blipFill>
          <a:blip r:embed="rId2"/>
          <a:stretch>
            <a:fillRect/>
          </a:stretch>
        </p:blipFill>
        <p:spPr>
          <a:xfrm>
            <a:off x="5354945" y="2857260"/>
            <a:ext cx="1694835" cy="1133954"/>
          </a:xfrm>
          <a:noFill/>
        </p:spPr>
      </p:pic>
      <p:sp>
        <p:nvSpPr>
          <p:cNvPr id="10" name="Text Placeholder 3">
            <a:extLst>
              <a:ext uri="{FF2B5EF4-FFF2-40B4-BE49-F238E27FC236}">
                <a16:creationId xmlns:a16="http://schemas.microsoft.com/office/drawing/2014/main" id="{A5E4516F-0BD9-4C5B-8F94-2791E685C6C5}"/>
              </a:ext>
            </a:extLst>
          </p:cNvPr>
          <p:cNvSpPr>
            <a:spLocks noGrp="1"/>
          </p:cNvSpPr>
          <p:nvPr>
            <p:ph type="body" sz="half" idx="2"/>
          </p:nvPr>
        </p:nvSpPr>
        <p:spPr>
          <a:xfrm>
            <a:off x="227990" y="1149091"/>
            <a:ext cx="8592482" cy="4029891"/>
          </a:xfrm>
        </p:spPr>
        <p:txBody>
          <a:bodyPr/>
          <a:lstStyle/>
          <a:p>
            <a:pPr algn="just"/>
            <a:r>
              <a:rPr lang="en-US" sz="2000" dirty="0"/>
              <a:t>All lectures will be managed through Teams. You can join via your Microsoft Teams calendar (the quickest and most efficient way) or you can also join through the module team tile, or via the link sent to you by e-mail.</a:t>
            </a:r>
          </a:p>
          <a:p>
            <a:pPr algn="just"/>
            <a:endParaRPr lang="en-US" dirty="0"/>
          </a:p>
        </p:txBody>
      </p:sp>
      <p:pic>
        <p:nvPicPr>
          <p:cNvPr id="7" name="Picture 6" descr="A screenshot of a cell phone&#10;&#10;Description automatically generated">
            <a:extLst>
              <a:ext uri="{FF2B5EF4-FFF2-40B4-BE49-F238E27FC236}">
                <a16:creationId xmlns:a16="http://schemas.microsoft.com/office/drawing/2014/main" id="{A543ECA1-6F07-4499-AC8A-A0D738942F82}"/>
              </a:ext>
            </a:extLst>
          </p:cNvPr>
          <p:cNvPicPr>
            <a:picLocks noChangeAspect="1"/>
          </p:cNvPicPr>
          <p:nvPr/>
        </p:nvPicPr>
        <p:blipFill rotWithShape="1">
          <a:blip r:embed="rId3">
            <a:extLst>
              <a:ext uri="{28A0092B-C50C-407E-A947-70E740481C1C}">
                <a14:useLocalDpi xmlns:a14="http://schemas.microsoft.com/office/drawing/2010/main" val="0"/>
              </a:ext>
            </a:extLst>
          </a:blip>
          <a:srcRect l="83862" b="85000"/>
          <a:stretch/>
        </p:blipFill>
        <p:spPr>
          <a:xfrm>
            <a:off x="685154" y="2857260"/>
            <a:ext cx="2818131" cy="1473466"/>
          </a:xfrm>
          <a:prstGeom prst="rect">
            <a:avLst/>
          </a:prstGeom>
        </p:spPr>
      </p:pic>
    </p:spTree>
    <p:extLst>
      <p:ext uri="{BB962C8B-B14F-4D97-AF65-F5344CB8AC3E}">
        <p14:creationId xmlns:p14="http://schemas.microsoft.com/office/powerpoint/2010/main" val="3785092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device&#10;&#10;Description automatically generated">
            <a:extLst>
              <a:ext uri="{FF2B5EF4-FFF2-40B4-BE49-F238E27FC236}">
                <a16:creationId xmlns:a16="http://schemas.microsoft.com/office/drawing/2014/main" id="{9EB1BDB6-C99C-4832-8CBC-5E079D1FAE43}"/>
              </a:ext>
            </a:extLst>
          </p:cNvPr>
          <p:cNvPicPr>
            <a:picLocks noChangeAspect="1"/>
          </p:cNvPicPr>
          <p:nvPr/>
        </p:nvPicPr>
        <p:blipFill rotWithShape="1">
          <a:blip r:embed="rId2">
            <a:extLst>
              <a:ext uri="{28A0092B-C50C-407E-A947-70E740481C1C}">
                <a14:useLocalDpi xmlns:a14="http://schemas.microsoft.com/office/drawing/2010/main" val="0"/>
              </a:ext>
            </a:extLst>
          </a:blip>
          <a:srcRect r="81500" b="41600"/>
          <a:stretch/>
        </p:blipFill>
        <p:spPr>
          <a:xfrm>
            <a:off x="899592" y="1600201"/>
            <a:ext cx="2246491" cy="3989040"/>
          </a:xfrm>
          <a:prstGeom prst="rect">
            <a:avLst/>
          </a:prstGeom>
          <a:noFill/>
        </p:spPr>
      </p:pic>
      <p:sp>
        <p:nvSpPr>
          <p:cNvPr id="3" name="Content Placeholder 2">
            <a:extLst>
              <a:ext uri="{FF2B5EF4-FFF2-40B4-BE49-F238E27FC236}">
                <a16:creationId xmlns:a16="http://schemas.microsoft.com/office/drawing/2014/main" id="{1DD8C788-1BEC-4386-95D0-C2F2C6F31785}"/>
              </a:ext>
            </a:extLst>
          </p:cNvPr>
          <p:cNvSpPr>
            <a:spLocks noGrp="1"/>
          </p:cNvSpPr>
          <p:nvPr>
            <p:ph sz="half" idx="1"/>
          </p:nvPr>
        </p:nvSpPr>
        <p:spPr>
          <a:xfrm>
            <a:off x="4860032" y="1916832"/>
            <a:ext cx="4038600" cy="3989040"/>
          </a:xfrm>
        </p:spPr>
        <p:txBody>
          <a:bodyPr>
            <a:normAutofit/>
          </a:bodyPr>
          <a:lstStyle/>
          <a:p>
            <a:pPr marL="0" indent="0">
              <a:lnSpc>
                <a:spcPct val="90000"/>
              </a:lnSpc>
              <a:buNone/>
            </a:pPr>
            <a:r>
              <a:rPr lang="en-GB" sz="2000" dirty="0"/>
              <a:t>Your Teams page will include the Teams that you are a member of…</a:t>
            </a:r>
          </a:p>
          <a:p>
            <a:pPr marL="0" indent="0">
              <a:lnSpc>
                <a:spcPct val="90000"/>
              </a:lnSpc>
              <a:buNone/>
            </a:pPr>
            <a:endParaRPr lang="en-GB" sz="2000" dirty="0"/>
          </a:p>
          <a:p>
            <a:pPr marL="0" indent="0">
              <a:lnSpc>
                <a:spcPct val="90000"/>
              </a:lnSpc>
              <a:buNone/>
            </a:pPr>
            <a:r>
              <a:rPr lang="en-GB" sz="2000" dirty="0"/>
              <a:t>Each Lecturer will invite you to your lecture and these will be set in your calendar for each teaching week… </a:t>
            </a:r>
          </a:p>
          <a:p>
            <a:pPr marL="0" indent="0">
              <a:lnSpc>
                <a:spcPct val="90000"/>
              </a:lnSpc>
              <a:buNone/>
            </a:pPr>
            <a:endParaRPr lang="en-GB" sz="2000" dirty="0"/>
          </a:p>
          <a:p>
            <a:pPr marL="0" indent="0">
              <a:lnSpc>
                <a:spcPct val="90000"/>
              </a:lnSpc>
              <a:buNone/>
            </a:pPr>
            <a:r>
              <a:rPr lang="en-GB" sz="2000" dirty="0"/>
              <a:t>So you can only join  the Team that you are a member of</a:t>
            </a:r>
          </a:p>
        </p:txBody>
      </p:sp>
      <p:pic>
        <p:nvPicPr>
          <p:cNvPr id="7" name="Picture 6">
            <a:extLst>
              <a:ext uri="{FF2B5EF4-FFF2-40B4-BE49-F238E27FC236}">
                <a16:creationId xmlns:a16="http://schemas.microsoft.com/office/drawing/2014/main" id="{DC0229D8-6486-4595-9029-184CF318708E}"/>
              </a:ext>
            </a:extLst>
          </p:cNvPr>
          <p:cNvPicPr>
            <a:picLocks noChangeAspect="1"/>
          </p:cNvPicPr>
          <p:nvPr/>
        </p:nvPicPr>
        <p:blipFill>
          <a:blip r:embed="rId3"/>
          <a:stretch>
            <a:fillRect/>
          </a:stretch>
        </p:blipFill>
        <p:spPr>
          <a:xfrm>
            <a:off x="3419872" y="369418"/>
            <a:ext cx="1837414" cy="1230783"/>
          </a:xfrm>
          <a:prstGeom prst="rect">
            <a:avLst/>
          </a:prstGeom>
        </p:spPr>
      </p:pic>
    </p:spTree>
    <p:extLst>
      <p:ext uri="{BB962C8B-B14F-4D97-AF65-F5344CB8AC3E}">
        <p14:creationId xmlns:p14="http://schemas.microsoft.com/office/powerpoint/2010/main" val="877126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4BB10C-0D8D-4B87-9B9F-5436AB9989CD}"/>
              </a:ext>
            </a:extLst>
          </p:cNvPr>
          <p:cNvSpPr>
            <a:spLocks noGrp="1"/>
          </p:cNvSpPr>
          <p:nvPr>
            <p:ph idx="1"/>
          </p:nvPr>
        </p:nvSpPr>
        <p:spPr>
          <a:xfrm>
            <a:off x="5724128" y="1600201"/>
            <a:ext cx="2962672" cy="3917032"/>
          </a:xfrm>
        </p:spPr>
        <p:txBody>
          <a:bodyPr>
            <a:normAutofit/>
          </a:bodyPr>
          <a:lstStyle/>
          <a:p>
            <a:pPr marL="0" indent="0">
              <a:buNone/>
            </a:pPr>
            <a:r>
              <a:rPr lang="en-GB" sz="2000" dirty="0"/>
              <a:t>Each team that you are a member of will have the same top tab, and in the </a:t>
            </a:r>
            <a:r>
              <a:rPr lang="en-GB" sz="2000" dirty="0">
                <a:solidFill>
                  <a:srgbClr val="6600FF"/>
                </a:solidFill>
              </a:rPr>
              <a:t>Files</a:t>
            </a:r>
            <a:r>
              <a:rPr lang="en-GB" sz="2000" dirty="0"/>
              <a:t> section you will be able to find learning resources that will be added by your Lecturer, and within the </a:t>
            </a:r>
            <a:r>
              <a:rPr lang="en-GB" sz="2000" dirty="0">
                <a:solidFill>
                  <a:srgbClr val="6600FF"/>
                </a:solidFill>
              </a:rPr>
              <a:t>Posts</a:t>
            </a:r>
            <a:r>
              <a:rPr lang="en-GB" sz="2000" dirty="0"/>
              <a:t> the recordings of each session that has been scheduled… so you can watch again and again</a:t>
            </a:r>
          </a:p>
        </p:txBody>
      </p:sp>
      <p:pic>
        <p:nvPicPr>
          <p:cNvPr id="5" name="Picture 4">
            <a:extLst>
              <a:ext uri="{FF2B5EF4-FFF2-40B4-BE49-F238E27FC236}">
                <a16:creationId xmlns:a16="http://schemas.microsoft.com/office/drawing/2014/main" id="{727E44AE-FF15-4A09-908C-481B143174BD}"/>
              </a:ext>
            </a:extLst>
          </p:cNvPr>
          <p:cNvPicPr>
            <a:picLocks noChangeAspect="1"/>
          </p:cNvPicPr>
          <p:nvPr/>
        </p:nvPicPr>
        <p:blipFill>
          <a:blip r:embed="rId2"/>
          <a:stretch>
            <a:fillRect/>
          </a:stretch>
        </p:blipFill>
        <p:spPr>
          <a:xfrm>
            <a:off x="3761161" y="335855"/>
            <a:ext cx="1621677" cy="1085182"/>
          </a:xfrm>
          <a:prstGeom prst="rect">
            <a:avLst/>
          </a:prstGeom>
        </p:spPr>
      </p:pic>
      <p:pic>
        <p:nvPicPr>
          <p:cNvPr id="7" name="Picture 6">
            <a:extLst>
              <a:ext uri="{FF2B5EF4-FFF2-40B4-BE49-F238E27FC236}">
                <a16:creationId xmlns:a16="http://schemas.microsoft.com/office/drawing/2014/main" id="{83097EBF-5EF5-4754-B4A2-5A9F55DBF5AF}"/>
              </a:ext>
            </a:extLst>
          </p:cNvPr>
          <p:cNvPicPr>
            <a:picLocks noChangeAspect="1"/>
          </p:cNvPicPr>
          <p:nvPr/>
        </p:nvPicPr>
        <p:blipFill>
          <a:blip r:embed="rId3"/>
          <a:stretch>
            <a:fillRect/>
          </a:stretch>
        </p:blipFill>
        <p:spPr>
          <a:xfrm>
            <a:off x="431704" y="1600201"/>
            <a:ext cx="3926033" cy="2664296"/>
          </a:xfrm>
          <a:prstGeom prst="rect">
            <a:avLst/>
          </a:prstGeom>
        </p:spPr>
      </p:pic>
    </p:spTree>
    <p:extLst>
      <p:ext uri="{BB962C8B-B14F-4D97-AF65-F5344CB8AC3E}">
        <p14:creationId xmlns:p14="http://schemas.microsoft.com/office/powerpoint/2010/main" val="35053434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DFEF97-0E92-4D33-B86F-A64BBB6AB3B1}"/>
              </a:ext>
            </a:extLst>
          </p:cNvPr>
          <p:cNvSpPr>
            <a:spLocks noGrp="1"/>
          </p:cNvSpPr>
          <p:nvPr>
            <p:ph idx="1"/>
          </p:nvPr>
        </p:nvSpPr>
        <p:spPr>
          <a:xfrm>
            <a:off x="4499992" y="1440173"/>
            <a:ext cx="4114800" cy="3917032"/>
          </a:xfrm>
        </p:spPr>
        <p:txBody>
          <a:bodyPr>
            <a:normAutofit/>
          </a:bodyPr>
          <a:lstStyle/>
          <a:p>
            <a:pPr marL="0" indent="0">
              <a:buNone/>
            </a:pPr>
            <a:r>
              <a:rPr lang="en-GB" sz="2000" dirty="0"/>
              <a:t>On the left Tab of your screen under files you will see three dots …</a:t>
            </a:r>
          </a:p>
          <a:p>
            <a:pPr marL="0" indent="0">
              <a:buNone/>
            </a:pPr>
            <a:r>
              <a:rPr lang="en-GB" sz="2000" dirty="0"/>
              <a:t>If you click there you will have access to other applications that you may find useful when accessing information such as </a:t>
            </a:r>
            <a:r>
              <a:rPr lang="en-GB" sz="2000" b="1" dirty="0">
                <a:solidFill>
                  <a:srgbClr val="990033"/>
                </a:solidFill>
              </a:rPr>
              <a:t>STREAM</a:t>
            </a:r>
            <a:r>
              <a:rPr lang="en-GB" sz="2000" dirty="0"/>
              <a:t> which provides access to video content</a:t>
            </a:r>
          </a:p>
        </p:txBody>
      </p:sp>
      <p:pic>
        <p:nvPicPr>
          <p:cNvPr id="5" name="Picture 4">
            <a:extLst>
              <a:ext uri="{FF2B5EF4-FFF2-40B4-BE49-F238E27FC236}">
                <a16:creationId xmlns:a16="http://schemas.microsoft.com/office/drawing/2014/main" id="{4F7CF160-FF3A-4207-95C6-0266BB60F2DE}"/>
              </a:ext>
            </a:extLst>
          </p:cNvPr>
          <p:cNvPicPr>
            <a:picLocks noChangeAspect="1"/>
          </p:cNvPicPr>
          <p:nvPr/>
        </p:nvPicPr>
        <p:blipFill>
          <a:blip r:embed="rId2"/>
          <a:stretch>
            <a:fillRect/>
          </a:stretch>
        </p:blipFill>
        <p:spPr>
          <a:xfrm>
            <a:off x="3563888" y="289716"/>
            <a:ext cx="1621677" cy="1085182"/>
          </a:xfrm>
          <a:prstGeom prst="rect">
            <a:avLst/>
          </a:prstGeom>
        </p:spPr>
      </p:pic>
      <p:pic>
        <p:nvPicPr>
          <p:cNvPr id="7" name="Picture 6">
            <a:extLst>
              <a:ext uri="{FF2B5EF4-FFF2-40B4-BE49-F238E27FC236}">
                <a16:creationId xmlns:a16="http://schemas.microsoft.com/office/drawing/2014/main" id="{D37FAC57-1DC7-4B22-9689-E53E4D42D923}"/>
              </a:ext>
            </a:extLst>
          </p:cNvPr>
          <p:cNvPicPr>
            <a:picLocks noChangeAspect="1"/>
          </p:cNvPicPr>
          <p:nvPr/>
        </p:nvPicPr>
        <p:blipFill rotWithShape="1">
          <a:blip r:embed="rId3"/>
          <a:srcRect b="7553"/>
          <a:stretch/>
        </p:blipFill>
        <p:spPr>
          <a:xfrm>
            <a:off x="454967" y="1280146"/>
            <a:ext cx="3324945" cy="3917033"/>
          </a:xfrm>
          <a:prstGeom prst="rect">
            <a:avLst/>
          </a:prstGeom>
        </p:spPr>
      </p:pic>
    </p:spTree>
    <p:extLst>
      <p:ext uri="{BB962C8B-B14F-4D97-AF65-F5344CB8AC3E}">
        <p14:creationId xmlns:p14="http://schemas.microsoft.com/office/powerpoint/2010/main" val="3209318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6713CA-1B0C-43AE-86C8-DD7CB4CC9428}"/>
              </a:ext>
            </a:extLst>
          </p:cNvPr>
          <p:cNvSpPr>
            <a:spLocks noGrp="1"/>
          </p:cNvSpPr>
          <p:nvPr>
            <p:ph idx="4294967295"/>
          </p:nvPr>
        </p:nvSpPr>
        <p:spPr>
          <a:xfrm>
            <a:off x="0" y="1243013"/>
            <a:ext cx="8928100" cy="4489450"/>
          </a:xfrm>
          <a:prstGeom prst="rect">
            <a:avLst/>
          </a:prstGeom>
        </p:spPr>
        <p:txBody>
          <a:bodyPr>
            <a:normAutofit/>
          </a:bodyPr>
          <a:lstStyle/>
          <a:p>
            <a:pPr marL="0" indent="0">
              <a:buNone/>
            </a:pPr>
            <a:r>
              <a:rPr lang="en-GB" sz="2000" dirty="0"/>
              <a:t>When we are meeting in Teams there are functions that we can use to participate.</a:t>
            </a:r>
          </a:p>
          <a:p>
            <a:pPr marL="0" indent="0">
              <a:buNone/>
            </a:pPr>
            <a:r>
              <a:rPr lang="en-GB" sz="2000" dirty="0"/>
              <a:t>To know who is in the meeting</a:t>
            </a:r>
          </a:p>
          <a:p>
            <a:pPr marL="0" indent="0">
              <a:buNone/>
            </a:pPr>
            <a:endParaRPr lang="en-GB" sz="2000" dirty="0"/>
          </a:p>
          <a:p>
            <a:pPr marL="0" indent="0">
              <a:buNone/>
            </a:pPr>
            <a:r>
              <a:rPr lang="en-GB" sz="2000" dirty="0"/>
              <a:t>To show the conversation, and make a comment</a:t>
            </a:r>
          </a:p>
          <a:p>
            <a:pPr marL="0" indent="0">
              <a:buNone/>
            </a:pPr>
            <a:endParaRPr lang="en-GB" sz="2000" dirty="0"/>
          </a:p>
          <a:p>
            <a:pPr marL="0" indent="0">
              <a:buNone/>
            </a:pPr>
            <a:r>
              <a:rPr lang="en-GB" sz="2000" dirty="0"/>
              <a:t>To raise our hand to ask a question</a:t>
            </a:r>
          </a:p>
          <a:p>
            <a:pPr marL="0" indent="0">
              <a:buNone/>
            </a:pPr>
            <a:endParaRPr lang="en-GB" sz="2000" dirty="0"/>
          </a:p>
          <a:p>
            <a:pPr marL="0" indent="0">
              <a:buNone/>
            </a:pPr>
            <a:endParaRPr lang="en-GB" sz="2000" dirty="0"/>
          </a:p>
          <a:p>
            <a:pPr marL="0" indent="0">
              <a:buNone/>
            </a:pPr>
            <a:r>
              <a:rPr lang="en-GB" sz="2000" dirty="0"/>
              <a:t>And to turn on or off our camera and microphone</a:t>
            </a:r>
          </a:p>
          <a:p>
            <a:pPr marL="0" indent="0">
              <a:buNone/>
            </a:pPr>
            <a:endParaRPr lang="en-GB" sz="2000" dirty="0"/>
          </a:p>
          <a:p>
            <a:pPr marL="0" indent="0">
              <a:buNone/>
            </a:pPr>
            <a:r>
              <a:rPr lang="en-GB" sz="2000" dirty="0"/>
              <a:t>The arrow up in the box allows you to share your screen with RED to leave</a:t>
            </a:r>
          </a:p>
        </p:txBody>
      </p:sp>
      <p:pic>
        <p:nvPicPr>
          <p:cNvPr id="5" name="Picture 4">
            <a:extLst>
              <a:ext uri="{FF2B5EF4-FFF2-40B4-BE49-F238E27FC236}">
                <a16:creationId xmlns:a16="http://schemas.microsoft.com/office/drawing/2014/main" id="{B8EEDBAC-5E7B-4FBA-BE5D-493A23F3779E}"/>
              </a:ext>
            </a:extLst>
          </p:cNvPr>
          <p:cNvPicPr>
            <a:picLocks noChangeAspect="1"/>
          </p:cNvPicPr>
          <p:nvPr/>
        </p:nvPicPr>
        <p:blipFill>
          <a:blip r:embed="rId3"/>
          <a:stretch>
            <a:fillRect/>
          </a:stretch>
        </p:blipFill>
        <p:spPr>
          <a:xfrm>
            <a:off x="3761160" y="188640"/>
            <a:ext cx="1621677" cy="1085182"/>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33D2A1D2-7620-41A2-B306-2A2777D3F3EF}"/>
              </a:ext>
            </a:extLst>
          </p:cNvPr>
          <p:cNvPicPr>
            <a:picLocks noChangeAspect="1"/>
          </p:cNvPicPr>
          <p:nvPr/>
        </p:nvPicPr>
        <p:blipFill rotWithShape="1">
          <a:blip r:embed="rId4">
            <a:extLst>
              <a:ext uri="{28A0092B-C50C-407E-A947-70E740481C1C}">
                <a14:useLocalDpi xmlns:a14="http://schemas.microsoft.com/office/drawing/2010/main" val="0"/>
              </a:ext>
            </a:extLst>
          </a:blip>
          <a:srcRect l="57087" t="3801" r="33463" b="86873"/>
          <a:stretch/>
        </p:blipFill>
        <p:spPr>
          <a:xfrm>
            <a:off x="3563888" y="1683737"/>
            <a:ext cx="1160818" cy="644435"/>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572CFC46-5EAC-447C-BD82-0A428C2F10D0}"/>
              </a:ext>
            </a:extLst>
          </p:cNvPr>
          <p:cNvPicPr>
            <a:picLocks noChangeAspect="1"/>
          </p:cNvPicPr>
          <p:nvPr/>
        </p:nvPicPr>
        <p:blipFill rotWithShape="1">
          <a:blip r:embed="rId5">
            <a:extLst>
              <a:ext uri="{28A0092B-C50C-407E-A947-70E740481C1C}">
                <a14:useLocalDpi xmlns:a14="http://schemas.microsoft.com/office/drawing/2010/main" val="0"/>
              </a:ext>
            </a:extLst>
          </a:blip>
          <a:srcRect l="56300" t="3800" r="34561" b="83622"/>
          <a:stretch/>
        </p:blipFill>
        <p:spPr>
          <a:xfrm>
            <a:off x="5589660" y="2005954"/>
            <a:ext cx="1611615" cy="967363"/>
          </a:xfrm>
          <a:prstGeom prst="rect">
            <a:avLst/>
          </a:prstGeom>
        </p:spPr>
      </p:pic>
      <p:pic>
        <p:nvPicPr>
          <p:cNvPr id="11" name="Picture 10" descr="A screenshot of a computer&#10;&#10;Description automatically generated">
            <a:extLst>
              <a:ext uri="{FF2B5EF4-FFF2-40B4-BE49-F238E27FC236}">
                <a16:creationId xmlns:a16="http://schemas.microsoft.com/office/drawing/2014/main" id="{0BA26AE3-7A14-4B49-A621-1C63766FC7A1}"/>
              </a:ext>
            </a:extLst>
          </p:cNvPr>
          <p:cNvPicPr>
            <a:picLocks noChangeAspect="1"/>
          </p:cNvPicPr>
          <p:nvPr/>
        </p:nvPicPr>
        <p:blipFill rotWithShape="1">
          <a:blip r:embed="rId6">
            <a:extLst>
              <a:ext uri="{28A0092B-C50C-407E-A947-70E740481C1C}">
                <a14:useLocalDpi xmlns:a14="http://schemas.microsoft.com/office/drawing/2010/main" val="0"/>
              </a:ext>
            </a:extLst>
          </a:blip>
          <a:srcRect l="59850" t="3364" r="32275" b="83200"/>
          <a:stretch/>
        </p:blipFill>
        <p:spPr>
          <a:xfrm>
            <a:off x="3954736" y="3091136"/>
            <a:ext cx="1656184" cy="985436"/>
          </a:xfrm>
          <a:prstGeom prst="rect">
            <a:avLst/>
          </a:prstGeom>
        </p:spPr>
      </p:pic>
      <p:pic>
        <p:nvPicPr>
          <p:cNvPr id="13" name="Picture 12" descr="A screenshot of a computer&#10;&#10;Description automatically generated">
            <a:extLst>
              <a:ext uri="{FF2B5EF4-FFF2-40B4-BE49-F238E27FC236}">
                <a16:creationId xmlns:a16="http://schemas.microsoft.com/office/drawing/2014/main" id="{0369F986-A32A-48F7-93CB-0C52A4E43E7D}"/>
              </a:ext>
            </a:extLst>
          </p:cNvPr>
          <p:cNvPicPr>
            <a:picLocks noChangeAspect="1"/>
          </p:cNvPicPr>
          <p:nvPr/>
        </p:nvPicPr>
        <p:blipFill rotWithShape="1">
          <a:blip r:embed="rId7">
            <a:extLst>
              <a:ext uri="{28A0092B-C50C-407E-A947-70E740481C1C}">
                <a14:useLocalDpi xmlns:a14="http://schemas.microsoft.com/office/drawing/2010/main" val="0"/>
              </a:ext>
            </a:extLst>
          </a:blip>
          <a:srcRect l="64174" t="5201" r="16428" b="88489"/>
          <a:stretch/>
        </p:blipFill>
        <p:spPr>
          <a:xfrm>
            <a:off x="6003194" y="3884684"/>
            <a:ext cx="2641028" cy="985436"/>
          </a:xfrm>
          <a:prstGeom prst="rect">
            <a:avLst/>
          </a:prstGeom>
        </p:spPr>
      </p:pic>
    </p:spTree>
    <p:extLst>
      <p:ext uri="{BB962C8B-B14F-4D97-AF65-F5344CB8AC3E}">
        <p14:creationId xmlns:p14="http://schemas.microsoft.com/office/powerpoint/2010/main" val="6898288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0BCA4C-5BC8-49C5-B27A-ADF0C2223BE9}"/>
              </a:ext>
            </a:extLst>
          </p:cNvPr>
          <p:cNvPicPr>
            <a:picLocks noChangeAspect="1"/>
          </p:cNvPicPr>
          <p:nvPr/>
        </p:nvPicPr>
        <p:blipFill>
          <a:blip r:embed="rId2"/>
          <a:stretch>
            <a:fillRect/>
          </a:stretch>
        </p:blipFill>
        <p:spPr>
          <a:xfrm>
            <a:off x="457201" y="1600201"/>
            <a:ext cx="4038600" cy="2702520"/>
          </a:xfrm>
          <a:prstGeom prst="rect">
            <a:avLst/>
          </a:prstGeom>
          <a:noFill/>
        </p:spPr>
      </p:pic>
      <p:sp>
        <p:nvSpPr>
          <p:cNvPr id="12" name="Content Placeholder 3">
            <a:extLst>
              <a:ext uri="{FF2B5EF4-FFF2-40B4-BE49-F238E27FC236}">
                <a16:creationId xmlns:a16="http://schemas.microsoft.com/office/drawing/2014/main" id="{E236BEC9-2BFF-42EF-A4C3-E21E056ADFB7}"/>
              </a:ext>
            </a:extLst>
          </p:cNvPr>
          <p:cNvSpPr>
            <a:spLocks noGrp="1"/>
          </p:cNvSpPr>
          <p:nvPr>
            <p:ph sz="half" idx="1"/>
          </p:nvPr>
        </p:nvSpPr>
        <p:spPr>
          <a:xfrm>
            <a:off x="4819649" y="882674"/>
            <a:ext cx="3867150" cy="4351338"/>
          </a:xfrm>
        </p:spPr>
        <p:txBody>
          <a:bodyPr/>
          <a:lstStyle/>
          <a:p>
            <a:pPr marL="0" indent="0">
              <a:buNone/>
            </a:pPr>
            <a:r>
              <a:rPr lang="en-US" b="1" dirty="0"/>
              <a:t>Have a look at this team page now…</a:t>
            </a:r>
          </a:p>
          <a:p>
            <a:pPr marL="0" indent="0">
              <a:buNone/>
            </a:pPr>
            <a:endParaRPr lang="en-US" dirty="0"/>
          </a:p>
          <a:p>
            <a:pPr marL="0" indent="0">
              <a:buNone/>
            </a:pPr>
            <a:r>
              <a:rPr lang="en-US" dirty="0"/>
              <a:t>Do you have any questions?</a:t>
            </a:r>
          </a:p>
        </p:txBody>
      </p:sp>
    </p:spTree>
    <p:extLst>
      <p:ext uri="{BB962C8B-B14F-4D97-AF65-F5344CB8AC3E}">
        <p14:creationId xmlns:p14="http://schemas.microsoft.com/office/powerpoint/2010/main" val="3743027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23365E-E523-4CE1-8B23-2D26842632FB}"/>
              </a:ext>
            </a:extLst>
          </p:cNvPr>
          <p:cNvSpPr>
            <a:spLocks noGrp="1"/>
          </p:cNvSpPr>
          <p:nvPr>
            <p:ph idx="1"/>
          </p:nvPr>
        </p:nvSpPr>
        <p:spPr/>
        <p:txBody>
          <a:bodyPr>
            <a:normAutofit fontScale="92500" lnSpcReduction="10000"/>
          </a:bodyPr>
          <a:lstStyle/>
          <a:p>
            <a:pPr marL="0" indent="0">
              <a:buNone/>
            </a:pPr>
            <a:r>
              <a:rPr lang="en-GB" sz="2800" dirty="0"/>
              <a:t>The partner to learning for this module through Teams is Moodle.</a:t>
            </a:r>
          </a:p>
          <a:p>
            <a:pPr marL="0" indent="0">
              <a:buNone/>
            </a:pPr>
            <a:endParaRPr lang="en-GB" sz="2800" dirty="0"/>
          </a:p>
          <a:p>
            <a:pPr marL="0" indent="0">
              <a:buNone/>
            </a:pPr>
            <a:r>
              <a:rPr lang="en-GB" sz="2800" dirty="0"/>
              <a:t>Your module Moodle Page will include the teaching material that will be delivered by your lecturer.</a:t>
            </a:r>
          </a:p>
          <a:p>
            <a:pPr marL="0" indent="0">
              <a:buNone/>
            </a:pPr>
            <a:endParaRPr lang="en-GB" sz="2800" dirty="0"/>
          </a:p>
          <a:p>
            <a:pPr marL="0" indent="0">
              <a:buNone/>
            </a:pPr>
            <a:r>
              <a:rPr lang="en-GB" sz="2800" dirty="0"/>
              <a:t>You will also find essential information to support you through the module.</a:t>
            </a:r>
          </a:p>
        </p:txBody>
      </p:sp>
      <p:pic>
        <p:nvPicPr>
          <p:cNvPr id="5" name="Picture 4">
            <a:extLst>
              <a:ext uri="{FF2B5EF4-FFF2-40B4-BE49-F238E27FC236}">
                <a16:creationId xmlns:a16="http://schemas.microsoft.com/office/drawing/2014/main" id="{0D7680DB-9030-4C45-9F90-13E4BAA113DE}"/>
              </a:ext>
            </a:extLst>
          </p:cNvPr>
          <p:cNvPicPr>
            <a:picLocks noChangeAspect="1"/>
          </p:cNvPicPr>
          <p:nvPr/>
        </p:nvPicPr>
        <p:blipFill>
          <a:blip r:embed="rId3"/>
          <a:stretch>
            <a:fillRect/>
          </a:stretch>
        </p:blipFill>
        <p:spPr>
          <a:xfrm>
            <a:off x="3851920" y="245630"/>
            <a:ext cx="1292464" cy="1201016"/>
          </a:xfrm>
          <a:prstGeom prst="rect">
            <a:avLst/>
          </a:prstGeom>
        </p:spPr>
      </p:pic>
    </p:spTree>
    <p:extLst>
      <p:ext uri="{BB962C8B-B14F-4D97-AF65-F5344CB8AC3E}">
        <p14:creationId xmlns:p14="http://schemas.microsoft.com/office/powerpoint/2010/main" val="791611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E7DC1A31-13BE-44C2-A549-DA8965141AA8}"/>
              </a:ext>
            </a:extLst>
          </p:cNvPr>
          <p:cNvPicPr>
            <a:picLocks noGrp="1" noChangeAspect="1"/>
          </p:cNvPicPr>
          <p:nvPr>
            <p:ph idx="1"/>
          </p:nvPr>
        </p:nvPicPr>
        <p:blipFill>
          <a:blip r:embed="rId2"/>
          <a:stretch>
            <a:fillRect/>
          </a:stretch>
        </p:blipFill>
        <p:spPr>
          <a:xfrm>
            <a:off x="1806650" y="4077072"/>
            <a:ext cx="5907536" cy="1182727"/>
          </a:xfrm>
        </p:spPr>
      </p:pic>
      <p:pic>
        <p:nvPicPr>
          <p:cNvPr id="5" name="Picture 4">
            <a:extLst>
              <a:ext uri="{FF2B5EF4-FFF2-40B4-BE49-F238E27FC236}">
                <a16:creationId xmlns:a16="http://schemas.microsoft.com/office/drawing/2014/main" id="{8B540BE2-428C-4E69-9E23-6431B42C7088}"/>
              </a:ext>
            </a:extLst>
          </p:cNvPr>
          <p:cNvPicPr>
            <a:picLocks noChangeAspect="1"/>
          </p:cNvPicPr>
          <p:nvPr/>
        </p:nvPicPr>
        <p:blipFill>
          <a:blip r:embed="rId3"/>
          <a:stretch>
            <a:fillRect/>
          </a:stretch>
        </p:blipFill>
        <p:spPr>
          <a:xfrm>
            <a:off x="2699792" y="0"/>
            <a:ext cx="4121253" cy="3822523"/>
          </a:xfrm>
          <a:prstGeom prst="rect">
            <a:avLst/>
          </a:prstGeom>
        </p:spPr>
      </p:pic>
    </p:spTree>
    <p:extLst>
      <p:ext uri="{BB962C8B-B14F-4D97-AF65-F5344CB8AC3E}">
        <p14:creationId xmlns:p14="http://schemas.microsoft.com/office/powerpoint/2010/main" val="20103159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61BA8-7664-4EE1-B4D8-AE45D4C24256}"/>
              </a:ext>
            </a:extLst>
          </p:cNvPr>
          <p:cNvSpPr>
            <a:spLocks noGrp="1"/>
          </p:cNvSpPr>
          <p:nvPr>
            <p:ph type="title"/>
          </p:nvPr>
        </p:nvSpPr>
        <p:spPr>
          <a:xfrm>
            <a:off x="107504" y="-51420"/>
            <a:ext cx="8229600" cy="1143000"/>
          </a:xfrm>
        </p:spPr>
        <p:txBody>
          <a:bodyPr anchor="ctr">
            <a:normAutofit/>
          </a:bodyPr>
          <a:lstStyle/>
          <a:p>
            <a:pPr algn="l"/>
            <a:r>
              <a:rPr lang="en-GB" b="1" dirty="0"/>
              <a:t>Your Moodle Page</a:t>
            </a:r>
          </a:p>
        </p:txBody>
      </p:sp>
      <p:sp>
        <p:nvSpPr>
          <p:cNvPr id="3" name="Content Placeholder 2">
            <a:extLst>
              <a:ext uri="{FF2B5EF4-FFF2-40B4-BE49-F238E27FC236}">
                <a16:creationId xmlns:a16="http://schemas.microsoft.com/office/drawing/2014/main" id="{4B5A6907-36A9-4CD2-B7A6-81358EEF8017}"/>
              </a:ext>
            </a:extLst>
          </p:cNvPr>
          <p:cNvSpPr>
            <a:spLocks noGrp="1"/>
          </p:cNvSpPr>
          <p:nvPr>
            <p:ph sz="half" idx="1"/>
          </p:nvPr>
        </p:nvSpPr>
        <p:spPr>
          <a:xfrm>
            <a:off x="217612" y="764704"/>
            <a:ext cx="8708776" cy="3989040"/>
          </a:xfrm>
        </p:spPr>
        <p:txBody>
          <a:bodyPr>
            <a:normAutofit/>
          </a:bodyPr>
          <a:lstStyle/>
          <a:p>
            <a:pPr marL="0" indent="0">
              <a:buNone/>
            </a:pPr>
            <a:r>
              <a:rPr lang="en-GB" sz="2000" dirty="0"/>
              <a:t>To access your learning material and be able to read announcements about the course, you will need to access the Module </a:t>
            </a:r>
            <a:r>
              <a:rPr lang="en-GB" sz="2000" b="1" dirty="0"/>
              <a:t>Moodle Page</a:t>
            </a:r>
          </a:p>
          <a:p>
            <a:endParaRPr lang="en-GB" b="1" dirty="0"/>
          </a:p>
        </p:txBody>
      </p:sp>
      <p:pic>
        <p:nvPicPr>
          <p:cNvPr id="6" name="Picture 5">
            <a:extLst>
              <a:ext uri="{FF2B5EF4-FFF2-40B4-BE49-F238E27FC236}">
                <a16:creationId xmlns:a16="http://schemas.microsoft.com/office/drawing/2014/main" id="{119AE0DE-5354-4EE2-8B77-40BE77A96A8F}"/>
              </a:ext>
            </a:extLst>
          </p:cNvPr>
          <p:cNvPicPr>
            <a:picLocks noChangeAspect="1"/>
          </p:cNvPicPr>
          <p:nvPr/>
        </p:nvPicPr>
        <p:blipFill rotWithShape="1">
          <a:blip r:embed="rId2"/>
          <a:srcRect t="11656" r="24801" b="19288"/>
          <a:stretch/>
        </p:blipFill>
        <p:spPr>
          <a:xfrm>
            <a:off x="971600" y="1484784"/>
            <a:ext cx="6876256" cy="4209628"/>
          </a:xfrm>
          <a:prstGeom prst="rect">
            <a:avLst/>
          </a:prstGeom>
        </p:spPr>
      </p:pic>
    </p:spTree>
    <p:extLst>
      <p:ext uri="{BB962C8B-B14F-4D97-AF65-F5344CB8AC3E}">
        <p14:creationId xmlns:p14="http://schemas.microsoft.com/office/powerpoint/2010/main" val="1924686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8E30-FD49-46BE-9B47-D1268623CF3C}"/>
              </a:ext>
            </a:extLst>
          </p:cNvPr>
          <p:cNvSpPr>
            <a:spLocks noGrp="1"/>
          </p:cNvSpPr>
          <p:nvPr>
            <p:ph type="title"/>
          </p:nvPr>
        </p:nvSpPr>
        <p:spPr>
          <a:xfrm>
            <a:off x="362977" y="908720"/>
            <a:ext cx="4209023" cy="1143000"/>
          </a:xfrm>
        </p:spPr>
        <p:txBody>
          <a:bodyPr>
            <a:noAutofit/>
          </a:bodyPr>
          <a:lstStyle/>
          <a:p>
            <a:pPr algn="l"/>
            <a:r>
              <a:rPr lang="en-GB" sz="2800" b="1" dirty="0"/>
              <a:t>Module Information</a:t>
            </a:r>
            <a:br>
              <a:rPr lang="en-GB" sz="2800" dirty="0"/>
            </a:br>
            <a:br>
              <a:rPr lang="en-GB" sz="2800" dirty="0"/>
            </a:br>
            <a:r>
              <a:rPr lang="en-GB" sz="2000" dirty="0"/>
              <a:t>To start with please access the Module Information tile, there you will find:</a:t>
            </a:r>
            <a:br>
              <a:rPr lang="en-GB" sz="2000" dirty="0"/>
            </a:br>
            <a:br>
              <a:rPr lang="en-GB" sz="2000" dirty="0"/>
            </a:br>
            <a:r>
              <a:rPr lang="en-GB" sz="2000" dirty="0"/>
              <a:t>. A welcome from the Module Lead</a:t>
            </a:r>
            <a:br>
              <a:rPr lang="en-GB" sz="2000" dirty="0"/>
            </a:br>
            <a:r>
              <a:rPr lang="en-GB" sz="2000" dirty="0"/>
              <a:t>. Information about your Lecturers</a:t>
            </a:r>
            <a:br>
              <a:rPr lang="en-GB" sz="2000" dirty="0"/>
            </a:br>
            <a:r>
              <a:rPr lang="en-GB" sz="2000" dirty="0"/>
              <a:t>. The Module Handbook</a:t>
            </a:r>
            <a:br>
              <a:rPr lang="en-GB" sz="2000" dirty="0"/>
            </a:br>
            <a:r>
              <a:rPr lang="en-GB" sz="2000" dirty="0"/>
              <a:t>. Contact details for your Lecturers</a:t>
            </a:r>
            <a:br>
              <a:rPr lang="en-GB" sz="2000" dirty="0"/>
            </a:br>
            <a:r>
              <a:rPr lang="en-GB" sz="2000" dirty="0"/>
              <a:t>. Assignment information</a:t>
            </a:r>
            <a:br>
              <a:rPr lang="en-GB" sz="2000" dirty="0"/>
            </a:br>
            <a:r>
              <a:rPr lang="en-GB" sz="2000" dirty="0"/>
              <a:t>. Online resource list</a:t>
            </a:r>
            <a:br>
              <a:rPr lang="en-GB" sz="2000" dirty="0"/>
            </a:br>
            <a:endParaRPr lang="en-GB" sz="2000" dirty="0"/>
          </a:p>
        </p:txBody>
      </p:sp>
      <p:pic>
        <p:nvPicPr>
          <p:cNvPr id="7" name="Picture 6" descr="A picture containing graphical user interface&#10;&#10;Description automatically generated">
            <a:extLst>
              <a:ext uri="{FF2B5EF4-FFF2-40B4-BE49-F238E27FC236}">
                <a16:creationId xmlns:a16="http://schemas.microsoft.com/office/drawing/2014/main" id="{4BC4DCAE-DD24-344F-A399-91730B406F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4088" y="1268760"/>
            <a:ext cx="3243808" cy="2552997"/>
          </a:xfrm>
          <a:prstGeom prst="rect">
            <a:avLst/>
          </a:prstGeom>
        </p:spPr>
      </p:pic>
    </p:spTree>
    <p:extLst>
      <p:ext uri="{BB962C8B-B14F-4D97-AF65-F5344CB8AC3E}">
        <p14:creationId xmlns:p14="http://schemas.microsoft.com/office/powerpoint/2010/main" val="3294733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732E2-77B9-429C-8F47-17962FC43486}"/>
              </a:ext>
            </a:extLst>
          </p:cNvPr>
          <p:cNvSpPr>
            <a:spLocks noGrp="1"/>
          </p:cNvSpPr>
          <p:nvPr>
            <p:ph type="title"/>
          </p:nvPr>
        </p:nvSpPr>
        <p:spPr/>
        <p:txBody>
          <a:bodyPr anchor="ctr">
            <a:normAutofit/>
          </a:bodyPr>
          <a:lstStyle/>
          <a:p>
            <a:pPr algn="l"/>
            <a:r>
              <a:rPr lang="en-GB" b="1" dirty="0"/>
              <a:t>Assessment Section</a:t>
            </a:r>
          </a:p>
        </p:txBody>
      </p:sp>
      <p:sp>
        <p:nvSpPr>
          <p:cNvPr id="7" name="Content Placeholder 6">
            <a:extLst>
              <a:ext uri="{FF2B5EF4-FFF2-40B4-BE49-F238E27FC236}">
                <a16:creationId xmlns:a16="http://schemas.microsoft.com/office/drawing/2014/main" id="{A6F58775-AFE3-4D0F-9E69-9F4EA3C01972}"/>
              </a:ext>
            </a:extLst>
          </p:cNvPr>
          <p:cNvSpPr>
            <a:spLocks noGrp="1"/>
          </p:cNvSpPr>
          <p:nvPr>
            <p:ph sz="half" idx="1"/>
          </p:nvPr>
        </p:nvSpPr>
        <p:spPr>
          <a:xfrm>
            <a:off x="457200" y="1393220"/>
            <a:ext cx="4546848" cy="3989040"/>
          </a:xfrm>
        </p:spPr>
        <p:txBody>
          <a:bodyPr>
            <a:normAutofit lnSpcReduction="10000"/>
          </a:bodyPr>
          <a:lstStyle/>
          <a:p>
            <a:pPr marL="0" indent="0">
              <a:lnSpc>
                <a:spcPct val="90000"/>
              </a:lnSpc>
              <a:buNone/>
            </a:pPr>
            <a:r>
              <a:rPr lang="en-GB" sz="2200" dirty="0"/>
              <a:t>This section will give you information about the assignments that you will complete within the module. </a:t>
            </a:r>
          </a:p>
          <a:p>
            <a:pPr marL="0" indent="0">
              <a:lnSpc>
                <a:spcPct val="90000"/>
              </a:lnSpc>
              <a:buNone/>
            </a:pPr>
            <a:endParaRPr lang="en-GB" sz="2200" dirty="0"/>
          </a:p>
          <a:p>
            <a:pPr marL="0" indent="0">
              <a:lnSpc>
                <a:spcPct val="90000"/>
              </a:lnSpc>
              <a:buNone/>
            </a:pPr>
            <a:r>
              <a:rPr lang="en-GB" sz="2200" dirty="0"/>
              <a:t>The dates that they should be submitted and the content that is required… </a:t>
            </a:r>
          </a:p>
          <a:p>
            <a:pPr marL="0" indent="0">
              <a:lnSpc>
                <a:spcPct val="90000"/>
              </a:lnSpc>
              <a:buNone/>
            </a:pPr>
            <a:endParaRPr lang="en-GB" sz="2200" dirty="0"/>
          </a:p>
          <a:p>
            <a:pPr marL="0" indent="0">
              <a:lnSpc>
                <a:spcPct val="90000"/>
              </a:lnSpc>
              <a:buNone/>
            </a:pPr>
            <a:r>
              <a:rPr lang="en-GB" sz="2200" dirty="0"/>
              <a:t>Please ask if you don’t understand. This is the start of your learning journey and as Lecturers, we are here to help!</a:t>
            </a:r>
          </a:p>
        </p:txBody>
      </p:sp>
      <p:pic>
        <p:nvPicPr>
          <p:cNvPr id="4" name="Picture 3" descr="A screenshot of a cell phone&#10;&#10;Description automatically generated">
            <a:extLst>
              <a:ext uri="{FF2B5EF4-FFF2-40B4-BE49-F238E27FC236}">
                <a16:creationId xmlns:a16="http://schemas.microsoft.com/office/drawing/2014/main" id="{303762B5-4ECE-42D4-B9C0-C7D631435F6A}"/>
              </a:ext>
            </a:extLst>
          </p:cNvPr>
          <p:cNvPicPr>
            <a:picLocks noChangeAspect="1"/>
          </p:cNvPicPr>
          <p:nvPr/>
        </p:nvPicPr>
        <p:blipFill rotWithShape="1">
          <a:blip r:embed="rId3">
            <a:extLst>
              <a:ext uri="{28A0092B-C50C-407E-A947-70E740481C1C}">
                <a14:useLocalDpi xmlns:a14="http://schemas.microsoft.com/office/drawing/2010/main" val="0"/>
              </a:ext>
            </a:extLst>
          </a:blip>
          <a:srcRect l="4327" t="30296" r="64962" b="52800"/>
          <a:stretch/>
        </p:blipFill>
        <p:spPr>
          <a:xfrm>
            <a:off x="4788024" y="2060848"/>
            <a:ext cx="3744416" cy="1656184"/>
          </a:xfrm>
          <a:prstGeom prst="rect">
            <a:avLst/>
          </a:prstGeom>
        </p:spPr>
      </p:pic>
    </p:spTree>
    <p:extLst>
      <p:ext uri="{BB962C8B-B14F-4D97-AF65-F5344CB8AC3E}">
        <p14:creationId xmlns:p14="http://schemas.microsoft.com/office/powerpoint/2010/main" val="2864899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B60D8-A8D0-407A-BE55-CCE406E7CF48}"/>
              </a:ext>
            </a:extLst>
          </p:cNvPr>
          <p:cNvSpPr>
            <a:spLocks noGrp="1"/>
          </p:cNvSpPr>
          <p:nvPr>
            <p:ph type="title"/>
          </p:nvPr>
        </p:nvSpPr>
        <p:spPr>
          <a:xfrm>
            <a:off x="457200" y="112947"/>
            <a:ext cx="8229600" cy="1143000"/>
          </a:xfrm>
        </p:spPr>
        <p:txBody>
          <a:bodyPr/>
          <a:lstStyle/>
          <a:p>
            <a:r>
              <a:rPr lang="en-GB" b="1" dirty="0"/>
              <a:t>Assessments</a:t>
            </a:r>
          </a:p>
        </p:txBody>
      </p:sp>
      <p:sp>
        <p:nvSpPr>
          <p:cNvPr id="3" name="Content Placeholder 2">
            <a:extLst>
              <a:ext uri="{FF2B5EF4-FFF2-40B4-BE49-F238E27FC236}">
                <a16:creationId xmlns:a16="http://schemas.microsoft.com/office/drawing/2014/main" id="{A1A8EC2C-F005-456C-A3BD-A104E3738CC3}"/>
              </a:ext>
            </a:extLst>
          </p:cNvPr>
          <p:cNvSpPr>
            <a:spLocks noGrp="1"/>
          </p:cNvSpPr>
          <p:nvPr>
            <p:ph idx="1"/>
          </p:nvPr>
        </p:nvSpPr>
        <p:spPr>
          <a:xfrm>
            <a:off x="628650" y="1052736"/>
            <a:ext cx="7886700" cy="3203575"/>
          </a:xfrm>
        </p:spPr>
        <p:txBody>
          <a:bodyPr/>
          <a:lstStyle/>
          <a:p>
            <a:pPr marL="0" indent="0" algn="ctr">
              <a:buNone/>
            </a:pPr>
            <a:r>
              <a:rPr lang="en-GB" dirty="0"/>
              <a:t>Within each module you will have assignments to complete.</a:t>
            </a:r>
          </a:p>
          <a:p>
            <a:pPr marL="0" indent="0" algn="ctr">
              <a:buNone/>
            </a:pPr>
            <a:r>
              <a:rPr lang="en-GB" dirty="0"/>
              <a:t>Let’s look at assignments 1, 2 &amp; 3</a:t>
            </a:r>
          </a:p>
        </p:txBody>
      </p:sp>
      <p:pic>
        <p:nvPicPr>
          <p:cNvPr id="4" name="Picture 3">
            <a:extLst>
              <a:ext uri="{FF2B5EF4-FFF2-40B4-BE49-F238E27FC236}">
                <a16:creationId xmlns:a16="http://schemas.microsoft.com/office/drawing/2014/main" id="{A921525D-C7C5-4463-86AF-CDBB2013F592}"/>
              </a:ext>
            </a:extLst>
          </p:cNvPr>
          <p:cNvPicPr>
            <a:picLocks noChangeAspect="1"/>
          </p:cNvPicPr>
          <p:nvPr/>
        </p:nvPicPr>
        <p:blipFill>
          <a:blip r:embed="rId2"/>
          <a:stretch>
            <a:fillRect/>
          </a:stretch>
        </p:blipFill>
        <p:spPr>
          <a:xfrm>
            <a:off x="2303748" y="2659859"/>
            <a:ext cx="4536504" cy="2232249"/>
          </a:xfrm>
          <a:prstGeom prst="rect">
            <a:avLst/>
          </a:prstGeom>
        </p:spPr>
      </p:pic>
    </p:spTree>
    <p:extLst>
      <p:ext uri="{BB962C8B-B14F-4D97-AF65-F5344CB8AC3E}">
        <p14:creationId xmlns:p14="http://schemas.microsoft.com/office/powerpoint/2010/main" val="213463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CFF75C-2C3D-4DD6-ABC0-DC46BAFB7B75}"/>
              </a:ext>
            </a:extLst>
          </p:cNvPr>
          <p:cNvPicPr>
            <a:picLocks noChangeAspect="1"/>
          </p:cNvPicPr>
          <p:nvPr/>
        </p:nvPicPr>
        <p:blipFill rotWithShape="1">
          <a:blip r:embed="rId3"/>
          <a:srcRect l="61812" t="9797" r="20076" b="56527"/>
          <a:stretch/>
        </p:blipFill>
        <p:spPr>
          <a:xfrm>
            <a:off x="611560" y="260648"/>
            <a:ext cx="7776864" cy="5664629"/>
          </a:xfrm>
          <a:prstGeom prst="rect">
            <a:avLst/>
          </a:prstGeom>
        </p:spPr>
      </p:pic>
    </p:spTree>
    <p:extLst>
      <p:ext uri="{BB962C8B-B14F-4D97-AF65-F5344CB8AC3E}">
        <p14:creationId xmlns:p14="http://schemas.microsoft.com/office/powerpoint/2010/main" val="6940271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8C63CA-034C-4F75-978C-6D338CC74A35}"/>
              </a:ext>
            </a:extLst>
          </p:cNvPr>
          <p:cNvPicPr>
            <a:picLocks noChangeAspect="1"/>
          </p:cNvPicPr>
          <p:nvPr/>
        </p:nvPicPr>
        <p:blipFill rotWithShape="1">
          <a:blip r:embed="rId3"/>
          <a:srcRect l="79925" t="13816" r="2751" b="56978"/>
          <a:stretch/>
        </p:blipFill>
        <p:spPr>
          <a:xfrm>
            <a:off x="899592" y="404664"/>
            <a:ext cx="7632848" cy="5040560"/>
          </a:xfrm>
          <a:prstGeom prst="rect">
            <a:avLst/>
          </a:prstGeom>
        </p:spPr>
      </p:pic>
    </p:spTree>
    <p:extLst>
      <p:ext uri="{BB962C8B-B14F-4D97-AF65-F5344CB8AC3E}">
        <p14:creationId xmlns:p14="http://schemas.microsoft.com/office/powerpoint/2010/main" val="11751870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309276D-FB92-40B8-B1F0-67D0605B6C3B}"/>
              </a:ext>
            </a:extLst>
          </p:cNvPr>
          <p:cNvPicPr>
            <a:picLocks noChangeAspect="1"/>
          </p:cNvPicPr>
          <p:nvPr/>
        </p:nvPicPr>
        <p:blipFill rotWithShape="1">
          <a:blip r:embed="rId3"/>
          <a:srcRect l="79925" t="9574" r="2751" b="57094"/>
          <a:stretch/>
        </p:blipFill>
        <p:spPr>
          <a:xfrm>
            <a:off x="1187624" y="404664"/>
            <a:ext cx="7128792" cy="5373069"/>
          </a:xfrm>
          <a:prstGeom prst="rect">
            <a:avLst/>
          </a:prstGeom>
        </p:spPr>
      </p:pic>
    </p:spTree>
    <p:extLst>
      <p:ext uri="{BB962C8B-B14F-4D97-AF65-F5344CB8AC3E}">
        <p14:creationId xmlns:p14="http://schemas.microsoft.com/office/powerpoint/2010/main" val="2689719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48A28-858E-4233-B34F-909DCA1A9C28}"/>
              </a:ext>
            </a:extLst>
          </p:cNvPr>
          <p:cNvSpPr>
            <a:spLocks noGrp="1"/>
          </p:cNvSpPr>
          <p:nvPr>
            <p:ph type="title"/>
          </p:nvPr>
        </p:nvSpPr>
        <p:spPr>
          <a:xfrm>
            <a:off x="490725" y="220693"/>
            <a:ext cx="8229600" cy="1143000"/>
          </a:xfrm>
        </p:spPr>
        <p:txBody>
          <a:bodyPr/>
          <a:lstStyle/>
          <a:p>
            <a:r>
              <a:rPr lang="en-GB" b="1" dirty="0"/>
              <a:t>The Weeks of the Module</a:t>
            </a:r>
          </a:p>
        </p:txBody>
      </p:sp>
      <p:sp>
        <p:nvSpPr>
          <p:cNvPr id="3" name="Content Placeholder 2">
            <a:extLst>
              <a:ext uri="{FF2B5EF4-FFF2-40B4-BE49-F238E27FC236}">
                <a16:creationId xmlns:a16="http://schemas.microsoft.com/office/drawing/2014/main" id="{D6F76996-49C1-4BA4-89F0-D52D2AEACFEB}"/>
              </a:ext>
            </a:extLst>
          </p:cNvPr>
          <p:cNvSpPr>
            <a:spLocks noGrp="1"/>
          </p:cNvSpPr>
          <p:nvPr>
            <p:ph idx="1"/>
          </p:nvPr>
        </p:nvSpPr>
        <p:spPr/>
        <p:txBody>
          <a:bodyPr>
            <a:normAutofit/>
          </a:bodyPr>
          <a:lstStyle/>
          <a:p>
            <a:pPr marL="0" indent="0" algn="ctr">
              <a:buNone/>
            </a:pPr>
            <a:r>
              <a:rPr lang="en-GB" sz="2000" dirty="0"/>
              <a:t>Each week will cover a different topic. You will find this content under the weekly tiles. Content will not populate until the week of lectures.</a:t>
            </a:r>
          </a:p>
        </p:txBody>
      </p:sp>
      <p:pic>
        <p:nvPicPr>
          <p:cNvPr id="5" name="Picture 4">
            <a:extLst>
              <a:ext uri="{FF2B5EF4-FFF2-40B4-BE49-F238E27FC236}">
                <a16:creationId xmlns:a16="http://schemas.microsoft.com/office/drawing/2014/main" id="{9FA3214E-39E6-3844-8B60-D69D78A2E9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75656" y="2527299"/>
            <a:ext cx="5981700" cy="2730500"/>
          </a:xfrm>
          <a:prstGeom prst="rect">
            <a:avLst/>
          </a:prstGeom>
        </p:spPr>
      </p:pic>
    </p:spTree>
    <p:extLst>
      <p:ext uri="{BB962C8B-B14F-4D97-AF65-F5344CB8AC3E}">
        <p14:creationId xmlns:p14="http://schemas.microsoft.com/office/powerpoint/2010/main" val="3495652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9F47D-39EC-4AFD-8335-A7524D09D433}"/>
              </a:ext>
            </a:extLst>
          </p:cNvPr>
          <p:cNvSpPr>
            <a:spLocks noGrp="1"/>
          </p:cNvSpPr>
          <p:nvPr>
            <p:ph type="title"/>
          </p:nvPr>
        </p:nvSpPr>
        <p:spPr>
          <a:xfrm>
            <a:off x="457200" y="116632"/>
            <a:ext cx="8229600" cy="1143000"/>
          </a:xfrm>
        </p:spPr>
        <p:txBody>
          <a:bodyPr>
            <a:normAutofit/>
          </a:bodyPr>
          <a:lstStyle/>
          <a:p>
            <a:r>
              <a:rPr lang="en-GB" b="1" dirty="0"/>
              <a:t>Let’s access the Module Handbook</a:t>
            </a:r>
          </a:p>
        </p:txBody>
      </p:sp>
      <p:sp>
        <p:nvSpPr>
          <p:cNvPr id="8" name="TextBox 7">
            <a:extLst>
              <a:ext uri="{FF2B5EF4-FFF2-40B4-BE49-F238E27FC236}">
                <a16:creationId xmlns:a16="http://schemas.microsoft.com/office/drawing/2014/main" id="{0520BABA-7ACF-4140-9003-B7B301C0CD76}"/>
              </a:ext>
            </a:extLst>
          </p:cNvPr>
          <p:cNvSpPr txBox="1"/>
          <p:nvPr/>
        </p:nvSpPr>
        <p:spPr>
          <a:xfrm>
            <a:off x="5038044" y="2348880"/>
            <a:ext cx="3547381" cy="1569660"/>
          </a:xfrm>
          <a:prstGeom prst="rect">
            <a:avLst/>
          </a:prstGeom>
          <a:noFill/>
        </p:spPr>
        <p:txBody>
          <a:bodyPr wrap="none" rtlCol="0">
            <a:spAutoFit/>
          </a:bodyPr>
          <a:lstStyle/>
          <a:p>
            <a:r>
              <a:rPr lang="en-GB" sz="3200" dirty="0"/>
              <a:t>You can find this on:</a:t>
            </a:r>
          </a:p>
          <a:p>
            <a:endParaRPr lang="en-GB" sz="3200" dirty="0"/>
          </a:p>
          <a:p>
            <a:pPr marL="285750" indent="-285750">
              <a:buFont typeface="Arial" panose="020B0604020202020204" pitchFamily="34" charset="0"/>
              <a:buChar char="•"/>
            </a:pPr>
            <a:r>
              <a:rPr lang="en-GB" sz="3200" dirty="0"/>
              <a:t>Moodle</a:t>
            </a:r>
          </a:p>
        </p:txBody>
      </p:sp>
      <p:pic>
        <p:nvPicPr>
          <p:cNvPr id="4" name="Picture 3">
            <a:extLst>
              <a:ext uri="{FF2B5EF4-FFF2-40B4-BE49-F238E27FC236}">
                <a16:creationId xmlns:a16="http://schemas.microsoft.com/office/drawing/2014/main" id="{352AC356-8B6B-4578-8006-DC5ECC465FC9}"/>
              </a:ext>
            </a:extLst>
          </p:cNvPr>
          <p:cNvPicPr>
            <a:picLocks noChangeAspect="1"/>
          </p:cNvPicPr>
          <p:nvPr/>
        </p:nvPicPr>
        <p:blipFill rotWithShape="1">
          <a:blip r:embed="rId3"/>
          <a:srcRect l="61205" t="9797" r="26409" b="52167"/>
          <a:stretch/>
        </p:blipFill>
        <p:spPr>
          <a:xfrm>
            <a:off x="323527" y="1249735"/>
            <a:ext cx="3547381" cy="4267497"/>
          </a:xfrm>
          <a:prstGeom prst="rect">
            <a:avLst/>
          </a:prstGeom>
        </p:spPr>
      </p:pic>
    </p:spTree>
    <p:extLst>
      <p:ext uri="{BB962C8B-B14F-4D97-AF65-F5344CB8AC3E}">
        <p14:creationId xmlns:p14="http://schemas.microsoft.com/office/powerpoint/2010/main" val="29090096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DA6EA-03ED-4160-BDF1-22AFB9210412}"/>
              </a:ext>
            </a:extLst>
          </p:cNvPr>
          <p:cNvSpPr>
            <a:spLocks noGrp="1"/>
          </p:cNvSpPr>
          <p:nvPr>
            <p:ph type="title"/>
          </p:nvPr>
        </p:nvSpPr>
        <p:spPr/>
        <p:txBody>
          <a:bodyPr anchor="ctr">
            <a:normAutofit/>
          </a:bodyPr>
          <a:lstStyle/>
          <a:p>
            <a:r>
              <a:rPr lang="en-GB" dirty="0"/>
              <a:t>One to One support</a:t>
            </a:r>
          </a:p>
        </p:txBody>
      </p:sp>
      <p:sp>
        <p:nvSpPr>
          <p:cNvPr id="3" name="Content Placeholder 2">
            <a:extLst>
              <a:ext uri="{FF2B5EF4-FFF2-40B4-BE49-F238E27FC236}">
                <a16:creationId xmlns:a16="http://schemas.microsoft.com/office/drawing/2014/main" id="{66EBA818-62ED-4C3A-874C-6571B9D1AF97}"/>
              </a:ext>
            </a:extLst>
          </p:cNvPr>
          <p:cNvSpPr>
            <a:spLocks noGrp="1"/>
          </p:cNvSpPr>
          <p:nvPr>
            <p:ph sz="half" idx="1"/>
          </p:nvPr>
        </p:nvSpPr>
        <p:spPr/>
        <p:txBody>
          <a:bodyPr>
            <a:normAutofit/>
          </a:bodyPr>
          <a:lstStyle/>
          <a:p>
            <a:pPr marL="0" indent="0" algn="just">
              <a:lnSpc>
                <a:spcPct val="90000"/>
              </a:lnSpc>
              <a:buNone/>
            </a:pPr>
            <a:r>
              <a:rPr lang="en-GB" sz="1800" dirty="0"/>
              <a:t>One of the clearest messages we need to get to you today, is that as </a:t>
            </a:r>
            <a:r>
              <a:rPr lang="en-GB" sz="1800" b="1" dirty="0"/>
              <a:t>Lecturers, we will be supporting you! </a:t>
            </a:r>
          </a:p>
          <a:p>
            <a:pPr marL="0" indent="0" algn="just">
              <a:lnSpc>
                <a:spcPct val="90000"/>
              </a:lnSpc>
              <a:buNone/>
            </a:pPr>
            <a:endParaRPr lang="en-GB" sz="1800" b="1" dirty="0"/>
          </a:p>
          <a:p>
            <a:pPr marL="0" indent="0" algn="just">
              <a:lnSpc>
                <a:spcPct val="90000"/>
              </a:lnSpc>
              <a:buNone/>
            </a:pPr>
            <a:r>
              <a:rPr lang="en-GB" sz="1800" dirty="0"/>
              <a:t>We understand that returning to study can be both exciting but also a little worrying. Ask as many questions as you need to. if you don’t understand, then either request during lectures to have some 1:1 time with your Lecturer at the end of that session, or at a later mutually agreed time. Don’t struggle and don’t stress!</a:t>
            </a:r>
          </a:p>
        </p:txBody>
      </p:sp>
      <p:pic>
        <p:nvPicPr>
          <p:cNvPr id="5" name="Picture 4" descr="A picture containing mirror, table&#10;&#10;Description automatically generated">
            <a:extLst>
              <a:ext uri="{FF2B5EF4-FFF2-40B4-BE49-F238E27FC236}">
                <a16:creationId xmlns:a16="http://schemas.microsoft.com/office/drawing/2014/main" id="{6B8B6818-9A68-42A2-82D8-51E94CBA3D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1988840"/>
            <a:ext cx="4038600" cy="2584704"/>
          </a:xfrm>
          <a:prstGeom prst="rect">
            <a:avLst/>
          </a:prstGeom>
          <a:noFill/>
        </p:spPr>
      </p:pic>
    </p:spTree>
    <p:extLst>
      <p:ext uri="{BB962C8B-B14F-4D97-AF65-F5344CB8AC3E}">
        <p14:creationId xmlns:p14="http://schemas.microsoft.com/office/powerpoint/2010/main" val="3637197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509D6-D58B-4FB0-ACC7-F4C3C6D81BB0}"/>
              </a:ext>
            </a:extLst>
          </p:cNvPr>
          <p:cNvSpPr>
            <a:spLocks noGrp="1"/>
          </p:cNvSpPr>
          <p:nvPr>
            <p:ph type="ctrTitle"/>
          </p:nvPr>
        </p:nvSpPr>
        <p:spPr/>
        <p:txBody>
          <a:bodyPr/>
          <a:lstStyle/>
          <a:p>
            <a:r>
              <a:rPr lang="en-GB" b="1">
                <a:solidFill>
                  <a:schemeClr val="bg1"/>
                </a:solidFill>
              </a:rPr>
              <a:t>Thoughts?</a:t>
            </a:r>
            <a:endParaRPr lang="en-GB" b="1" dirty="0">
              <a:solidFill>
                <a:schemeClr val="bg1"/>
              </a:solidFill>
            </a:endParaRPr>
          </a:p>
        </p:txBody>
      </p:sp>
      <p:sp>
        <p:nvSpPr>
          <p:cNvPr id="3" name="Subtitle 2">
            <a:extLst>
              <a:ext uri="{FF2B5EF4-FFF2-40B4-BE49-F238E27FC236}">
                <a16:creationId xmlns:a16="http://schemas.microsoft.com/office/drawing/2014/main" id="{EFDA1B23-1E81-48EB-AC9F-59566A39A1B9}"/>
              </a:ext>
            </a:extLst>
          </p:cNvPr>
          <p:cNvSpPr>
            <a:spLocks noGrp="1"/>
          </p:cNvSpPr>
          <p:nvPr>
            <p:ph type="subTitle" idx="1"/>
          </p:nvPr>
        </p:nvSpPr>
        <p:spPr>
          <a:xfrm>
            <a:off x="1043608" y="2132856"/>
            <a:ext cx="6858000" cy="1655762"/>
          </a:xfrm>
        </p:spPr>
        <p:txBody>
          <a:bodyPr/>
          <a:lstStyle/>
          <a:p>
            <a:r>
              <a:rPr lang="en-GB" sz="8800" dirty="0"/>
              <a:t>Thoughts?</a:t>
            </a:r>
          </a:p>
          <a:p>
            <a:endParaRPr lang="en-GB" dirty="0"/>
          </a:p>
        </p:txBody>
      </p:sp>
    </p:spTree>
    <p:extLst>
      <p:ext uri="{BB962C8B-B14F-4D97-AF65-F5344CB8AC3E}">
        <p14:creationId xmlns:p14="http://schemas.microsoft.com/office/powerpoint/2010/main" val="39558487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8EA5-870D-4E33-B413-EF405D2C0E8F}"/>
              </a:ext>
            </a:extLst>
          </p:cNvPr>
          <p:cNvSpPr>
            <a:spLocks noGrp="1"/>
          </p:cNvSpPr>
          <p:nvPr>
            <p:ph type="title"/>
          </p:nvPr>
        </p:nvSpPr>
        <p:spPr/>
        <p:txBody>
          <a:bodyPr/>
          <a:lstStyle/>
          <a:p>
            <a:pPr algn="l"/>
            <a:r>
              <a:rPr lang="en-GB" b="1" dirty="0"/>
              <a:t>Getting social</a:t>
            </a:r>
          </a:p>
        </p:txBody>
      </p:sp>
      <p:sp>
        <p:nvSpPr>
          <p:cNvPr id="3" name="Content Placeholder 2">
            <a:extLst>
              <a:ext uri="{FF2B5EF4-FFF2-40B4-BE49-F238E27FC236}">
                <a16:creationId xmlns:a16="http://schemas.microsoft.com/office/drawing/2014/main" id="{A1580CB2-1CDD-49F9-94CC-73F7B2940D9C}"/>
              </a:ext>
            </a:extLst>
          </p:cNvPr>
          <p:cNvSpPr>
            <a:spLocks noGrp="1"/>
          </p:cNvSpPr>
          <p:nvPr>
            <p:ph idx="1"/>
          </p:nvPr>
        </p:nvSpPr>
        <p:spPr>
          <a:xfrm>
            <a:off x="457200" y="1304763"/>
            <a:ext cx="8229600" cy="4248473"/>
          </a:xfrm>
        </p:spPr>
        <p:txBody>
          <a:bodyPr/>
          <a:lstStyle/>
          <a:p>
            <a:pPr marL="0" indent="0">
              <a:buNone/>
            </a:pPr>
            <a:r>
              <a:rPr lang="en-GB" sz="2000" dirty="0"/>
              <a:t>We have two social media platforms that we share good news, get messages out there and promote our courses.</a:t>
            </a:r>
          </a:p>
          <a:p>
            <a:pPr marL="0" indent="0">
              <a:buNone/>
            </a:pPr>
            <a:endParaRPr lang="en-GB" sz="2000" dirty="0"/>
          </a:p>
          <a:p>
            <a:pPr marL="0" indent="0">
              <a:buNone/>
            </a:pPr>
            <a:r>
              <a:rPr lang="en-GB" sz="2000" b="1" dirty="0"/>
              <a:t>Facebook</a:t>
            </a:r>
            <a:r>
              <a:rPr lang="en-GB" sz="2000" dirty="0"/>
              <a:t> – UWTSD International Hotel Management</a:t>
            </a:r>
          </a:p>
          <a:p>
            <a:pPr marL="0" indent="0">
              <a:buNone/>
            </a:pPr>
            <a:endParaRPr lang="en-GB" sz="2000" dirty="0"/>
          </a:p>
          <a:p>
            <a:pPr marL="0" indent="0">
              <a:buNone/>
            </a:pPr>
            <a:r>
              <a:rPr lang="en-GB" sz="2000" dirty="0"/>
              <a:t>&amp;</a:t>
            </a:r>
          </a:p>
          <a:p>
            <a:pPr marL="0" indent="0">
              <a:buNone/>
            </a:pPr>
            <a:endParaRPr lang="en-GB" sz="2000" dirty="0"/>
          </a:p>
          <a:p>
            <a:pPr marL="0" indent="0">
              <a:buNone/>
            </a:pPr>
            <a:r>
              <a:rPr lang="en-GB" sz="2000" b="1" dirty="0"/>
              <a:t>Instagram</a:t>
            </a:r>
            <a:r>
              <a:rPr lang="en-GB" sz="2000" dirty="0"/>
              <a:t> - </a:t>
            </a:r>
            <a:r>
              <a:rPr lang="en-GB" sz="2000" dirty="0" err="1"/>
              <a:t>internationalhotelmanagement</a:t>
            </a:r>
            <a:endParaRPr lang="en-GB" sz="2000" dirty="0"/>
          </a:p>
          <a:p>
            <a:endParaRPr lang="en-GB" dirty="0"/>
          </a:p>
        </p:txBody>
      </p:sp>
      <p:pic>
        <p:nvPicPr>
          <p:cNvPr id="5" name="Picture 4">
            <a:extLst>
              <a:ext uri="{FF2B5EF4-FFF2-40B4-BE49-F238E27FC236}">
                <a16:creationId xmlns:a16="http://schemas.microsoft.com/office/drawing/2014/main" id="{A5DEBFC1-957F-4BD0-819A-78091A62DBF7}"/>
              </a:ext>
            </a:extLst>
          </p:cNvPr>
          <p:cNvPicPr>
            <a:picLocks noChangeAspect="1"/>
          </p:cNvPicPr>
          <p:nvPr/>
        </p:nvPicPr>
        <p:blipFill rotWithShape="1">
          <a:blip r:embed="rId2"/>
          <a:srcRect l="18824" t="4343" r="18824" b="9649"/>
          <a:stretch/>
        </p:blipFill>
        <p:spPr>
          <a:xfrm>
            <a:off x="6698803" y="1984451"/>
            <a:ext cx="1424489" cy="1233001"/>
          </a:xfrm>
          <a:prstGeom prst="rect">
            <a:avLst/>
          </a:prstGeom>
        </p:spPr>
      </p:pic>
      <p:pic>
        <p:nvPicPr>
          <p:cNvPr id="7" name="Picture 6">
            <a:extLst>
              <a:ext uri="{FF2B5EF4-FFF2-40B4-BE49-F238E27FC236}">
                <a16:creationId xmlns:a16="http://schemas.microsoft.com/office/drawing/2014/main" id="{EA7A9516-3E1D-4CB8-8B68-1C5E91BA341A}"/>
              </a:ext>
            </a:extLst>
          </p:cNvPr>
          <p:cNvPicPr>
            <a:picLocks noChangeAspect="1"/>
          </p:cNvPicPr>
          <p:nvPr/>
        </p:nvPicPr>
        <p:blipFill rotWithShape="1">
          <a:blip r:embed="rId3"/>
          <a:srcRect l="29591" t="11600" r="27039" b="11600"/>
          <a:stretch/>
        </p:blipFill>
        <p:spPr>
          <a:xfrm>
            <a:off x="6709436" y="3738447"/>
            <a:ext cx="1424489" cy="1418745"/>
          </a:xfrm>
          <a:prstGeom prst="rect">
            <a:avLst/>
          </a:prstGeom>
        </p:spPr>
      </p:pic>
    </p:spTree>
    <p:extLst>
      <p:ext uri="{BB962C8B-B14F-4D97-AF65-F5344CB8AC3E}">
        <p14:creationId xmlns:p14="http://schemas.microsoft.com/office/powerpoint/2010/main" val="3084183610"/>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Bi- Centennial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i- Centennial Template" id="{CB870C05-208B-42C6-8C1D-D69973CDFECC}" vid="{6FF17A3E-4626-47CC-AEB4-5B88FA7B849A}"/>
    </a:ext>
  </a:extLst>
</a:theme>
</file>

<file path=ppt/theme/theme18.xml><?xml version="1.0" encoding="utf-8"?>
<a:theme xmlns:a="http://schemas.openxmlformats.org/drawingml/2006/main" name="1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1959</Words>
  <Application>Microsoft Office PowerPoint</Application>
  <PresentationFormat>On-screen Show (4:3)</PresentationFormat>
  <Paragraphs>168</Paragraphs>
  <Slides>28</Slides>
  <Notes>12</Notes>
  <HiddenSlides>0</HiddenSlides>
  <MMClips>0</MMClips>
  <ScaleCrop>false</ScaleCrop>
  <HeadingPairs>
    <vt:vector size="6" baseType="variant">
      <vt:variant>
        <vt:lpstr>Fonts Used</vt:lpstr>
      </vt:variant>
      <vt:variant>
        <vt:i4>6</vt:i4>
      </vt:variant>
      <vt:variant>
        <vt:lpstr>Theme</vt:lpstr>
      </vt:variant>
      <vt:variant>
        <vt:i4>18</vt:i4>
      </vt:variant>
      <vt:variant>
        <vt:lpstr>Slide Titles</vt:lpstr>
      </vt:variant>
      <vt:variant>
        <vt:i4>28</vt:i4>
      </vt:variant>
    </vt:vector>
  </HeadingPairs>
  <TitlesOfParts>
    <vt:vector size="52" baseType="lpstr">
      <vt:lpstr>Arial</vt:lpstr>
      <vt:lpstr>Calibri</vt:lpstr>
      <vt:lpstr>Calibri Light</vt:lpstr>
      <vt:lpstr>Courier New</vt:lpstr>
      <vt:lpstr>Symbol</vt:lpstr>
      <vt:lpstr>Times New Roman</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Bi- Centennial Template</vt:lpstr>
      <vt:lpstr>1_Text 4</vt:lpstr>
      <vt:lpstr> International Hotel Management  Operating Hotel Facilities   BMIH4006</vt:lpstr>
      <vt:lpstr>Welcome to International Hotel Management!</vt:lpstr>
      <vt:lpstr>Aims For Today</vt:lpstr>
      <vt:lpstr>Let me introduce myself……</vt:lpstr>
      <vt:lpstr>Who are you?</vt:lpstr>
      <vt:lpstr>Aims of the module</vt:lpstr>
      <vt:lpstr>Module Content</vt:lpstr>
      <vt:lpstr>Accessing Information</vt:lpstr>
      <vt:lpstr>Using Teams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Your Moodle Page</vt:lpstr>
      <vt:lpstr>Module Information  To start with please access the Module Information tile, there you will find:  . A welcome from the Module Lead . Information about your Lecturers . The Module Handbook . Contact details for your Lecturers . Assignment information . Online resource list </vt:lpstr>
      <vt:lpstr>Assessment Section</vt:lpstr>
      <vt:lpstr>Assessments</vt:lpstr>
      <vt:lpstr>PowerPoint Presentation</vt:lpstr>
      <vt:lpstr>PowerPoint Presentation</vt:lpstr>
      <vt:lpstr>PowerPoint Presentation</vt:lpstr>
      <vt:lpstr>The Weeks of the Module</vt:lpstr>
      <vt:lpstr>Let’s access the Module Handbook</vt:lpstr>
      <vt:lpstr>One to One support</vt:lpstr>
      <vt:lpstr>Thoughts?</vt:lpstr>
      <vt:lpstr>Getting social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Food &amp; Beverage Operations   MX401918</dc:title>
  <dc:creator>Jayne Griffith-Parry</dc:creator>
  <cp:lastModifiedBy>Kathryn Roberts</cp:lastModifiedBy>
  <cp:revision>16</cp:revision>
  <dcterms:created xsi:type="dcterms:W3CDTF">2020-09-19T15:32:58Z</dcterms:created>
  <dcterms:modified xsi:type="dcterms:W3CDTF">2022-01-08T10:42:23Z</dcterms:modified>
</cp:coreProperties>
</file>