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95" r:id="rId5"/>
    <p:sldId id="283" r:id="rId6"/>
    <p:sldId id="269" r:id="rId7"/>
    <p:sldId id="280" r:id="rId8"/>
    <p:sldId id="289" r:id="rId9"/>
    <p:sldId id="291" r:id="rId10"/>
    <p:sldId id="293" r:id="rId11"/>
    <p:sldId id="294" r:id="rId12"/>
    <p:sldId id="29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4422F33-B64F-72EA-9632-E0889D2B8204}" name="Tom Waters" initials="TW" userId="S::tom.waters@atebgroup.co.uk::0457de16-7715-4341-bd71-451d24639dd9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D7A2B"/>
    <a:srgbClr val="616D26"/>
    <a:srgbClr val="BC0F73"/>
    <a:srgbClr val="462B56"/>
    <a:srgbClr val="5BA6C4"/>
    <a:srgbClr val="575756"/>
    <a:srgbClr val="575656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B2686C-3E89-47FD-840B-FD24535F7D93}" v="22" dt="2023-09-30T21:57:27.3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20" autoAdjust="0"/>
    <p:restoredTop sz="68129" autoAdjust="0"/>
  </p:normalViewPr>
  <p:slideViewPr>
    <p:cSldViewPr snapToGrid="0">
      <p:cViewPr varScale="1">
        <p:scale>
          <a:sx n="56" d="100"/>
          <a:sy n="56" d="100"/>
        </p:scale>
        <p:origin x="1738" y="43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684" y="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e Thomas" userId="309592e6ac6e0e31" providerId="LiveId" clId="{9AB2686C-3E89-47FD-840B-FD24535F7D93}"/>
    <pc:docChg chg="undo custSel addSld modSld sldOrd">
      <pc:chgData name="Joanne Thomas" userId="309592e6ac6e0e31" providerId="LiveId" clId="{9AB2686C-3E89-47FD-840B-FD24535F7D93}" dt="2023-09-30T21:56:28.329" v="200" actId="14100"/>
      <pc:docMkLst>
        <pc:docMk/>
      </pc:docMkLst>
      <pc:sldChg chg="ord">
        <pc:chgData name="Joanne Thomas" userId="309592e6ac6e0e31" providerId="LiveId" clId="{9AB2686C-3E89-47FD-840B-FD24535F7D93}" dt="2023-09-30T21:46:25.695" v="4"/>
        <pc:sldMkLst>
          <pc:docMk/>
          <pc:sldMk cId="1960639863" sldId="283"/>
        </pc:sldMkLst>
      </pc:sldChg>
      <pc:sldChg chg="addSp delSp modSp new mod chgLayout">
        <pc:chgData name="Joanne Thomas" userId="309592e6ac6e0e31" providerId="LiveId" clId="{9AB2686C-3E89-47FD-840B-FD24535F7D93}" dt="2023-09-30T21:50:10.536" v="163" actId="20577"/>
        <pc:sldMkLst>
          <pc:docMk/>
          <pc:sldMk cId="764087874" sldId="295"/>
        </pc:sldMkLst>
        <pc:spChg chg="del">
          <ac:chgData name="Joanne Thomas" userId="309592e6ac6e0e31" providerId="LiveId" clId="{9AB2686C-3E89-47FD-840B-FD24535F7D93}" dt="2023-09-30T21:46:31.043" v="6" actId="478"/>
          <ac:spMkLst>
            <pc:docMk/>
            <pc:sldMk cId="764087874" sldId="295"/>
            <ac:spMk id="2" creationId="{1733BEF2-6EDC-8845-8922-D16C4F48BBB2}"/>
          </ac:spMkLst>
        </pc:spChg>
        <pc:spChg chg="del">
          <ac:chgData name="Joanne Thomas" userId="309592e6ac6e0e31" providerId="LiveId" clId="{9AB2686C-3E89-47FD-840B-FD24535F7D93}" dt="2023-09-30T21:46:28.073" v="5" actId="478"/>
          <ac:spMkLst>
            <pc:docMk/>
            <pc:sldMk cId="764087874" sldId="295"/>
            <ac:spMk id="3" creationId="{A5AC0436-4F97-1D9C-1324-0DED1A2E5361}"/>
          </ac:spMkLst>
        </pc:spChg>
        <pc:spChg chg="add del mod">
          <ac:chgData name="Joanne Thomas" userId="309592e6ac6e0e31" providerId="LiveId" clId="{9AB2686C-3E89-47FD-840B-FD24535F7D93}" dt="2023-09-30T21:46:51.743" v="9" actId="478"/>
          <ac:spMkLst>
            <pc:docMk/>
            <pc:sldMk cId="764087874" sldId="295"/>
            <ac:spMk id="4" creationId="{B713CBDC-C0CD-147B-0B49-B6FBFE58B8E8}"/>
          </ac:spMkLst>
        </pc:spChg>
        <pc:spChg chg="add del mod">
          <ac:chgData name="Joanne Thomas" userId="309592e6ac6e0e31" providerId="LiveId" clId="{9AB2686C-3E89-47FD-840B-FD24535F7D93}" dt="2023-09-30T21:46:51.743" v="9" actId="478"/>
          <ac:spMkLst>
            <pc:docMk/>
            <pc:sldMk cId="764087874" sldId="295"/>
            <ac:spMk id="5" creationId="{0690906F-E6EE-24F2-B6F6-5DEA94EF9D4A}"/>
          </ac:spMkLst>
        </pc:spChg>
        <pc:spChg chg="add del mod">
          <ac:chgData name="Joanne Thomas" userId="309592e6ac6e0e31" providerId="LiveId" clId="{9AB2686C-3E89-47FD-840B-FD24535F7D93}" dt="2023-09-30T21:47:09.800" v="16" actId="478"/>
          <ac:spMkLst>
            <pc:docMk/>
            <pc:sldMk cId="764087874" sldId="295"/>
            <ac:spMk id="6" creationId="{13F36DDD-BD59-C3A8-6AB0-C08542B81A89}"/>
          </ac:spMkLst>
        </pc:spChg>
        <pc:spChg chg="add del">
          <ac:chgData name="Joanne Thomas" userId="309592e6ac6e0e31" providerId="LiveId" clId="{9AB2686C-3E89-47FD-840B-FD24535F7D93}" dt="2023-09-30T21:47:00.414" v="13"/>
          <ac:spMkLst>
            <pc:docMk/>
            <pc:sldMk cId="764087874" sldId="295"/>
            <ac:spMk id="7" creationId="{716749C0-BE1A-F445-3A99-3D57B4F7A6BA}"/>
          </ac:spMkLst>
        </pc:spChg>
        <pc:spChg chg="add del">
          <ac:chgData name="Joanne Thomas" userId="309592e6ac6e0e31" providerId="LiveId" clId="{9AB2686C-3E89-47FD-840B-FD24535F7D93}" dt="2023-09-30T21:47:00.414" v="13"/>
          <ac:spMkLst>
            <pc:docMk/>
            <pc:sldMk cId="764087874" sldId="295"/>
            <ac:spMk id="8" creationId="{BA52BF50-7FC0-44E1-B4A7-3FD87318B27C}"/>
          </ac:spMkLst>
        </pc:spChg>
        <pc:spChg chg="add del mod">
          <ac:chgData name="Joanne Thomas" userId="309592e6ac6e0e31" providerId="LiveId" clId="{9AB2686C-3E89-47FD-840B-FD24535F7D93}" dt="2023-09-30T21:47:09.800" v="16" actId="478"/>
          <ac:spMkLst>
            <pc:docMk/>
            <pc:sldMk cId="764087874" sldId="295"/>
            <ac:spMk id="9" creationId="{B2BC0410-0316-3A34-C9BC-97D98625B903}"/>
          </ac:spMkLst>
        </pc:spChg>
        <pc:spChg chg="add del mod">
          <ac:chgData name="Joanne Thomas" userId="309592e6ac6e0e31" providerId="LiveId" clId="{9AB2686C-3E89-47FD-840B-FD24535F7D93}" dt="2023-09-30T21:47:09.800" v="16" actId="478"/>
          <ac:spMkLst>
            <pc:docMk/>
            <pc:sldMk cId="764087874" sldId="295"/>
            <ac:spMk id="10" creationId="{09ADBA96-5740-7859-DE95-32E83382D9E4}"/>
          </ac:spMkLst>
        </pc:spChg>
        <pc:spChg chg="add del mod">
          <ac:chgData name="Joanne Thomas" userId="309592e6ac6e0e31" providerId="LiveId" clId="{9AB2686C-3E89-47FD-840B-FD24535F7D93}" dt="2023-09-30T21:47:42.508" v="25" actId="478"/>
          <ac:spMkLst>
            <pc:docMk/>
            <pc:sldMk cId="764087874" sldId="295"/>
            <ac:spMk id="11" creationId="{61348E1D-CC4A-74A4-A415-23157C98A3A3}"/>
          </ac:spMkLst>
        </pc:spChg>
        <pc:spChg chg="add del mod">
          <ac:chgData name="Joanne Thomas" userId="309592e6ac6e0e31" providerId="LiveId" clId="{9AB2686C-3E89-47FD-840B-FD24535F7D93}" dt="2023-09-30T21:47:41.320" v="24" actId="478"/>
          <ac:spMkLst>
            <pc:docMk/>
            <pc:sldMk cId="764087874" sldId="295"/>
            <ac:spMk id="12" creationId="{689BD070-0032-4918-FBD3-12A99DC7FB40}"/>
          </ac:spMkLst>
        </pc:spChg>
        <pc:spChg chg="add del mod">
          <ac:chgData name="Joanne Thomas" userId="309592e6ac6e0e31" providerId="LiveId" clId="{9AB2686C-3E89-47FD-840B-FD24535F7D93}" dt="2023-09-30T21:47:39.489" v="23"/>
          <ac:spMkLst>
            <pc:docMk/>
            <pc:sldMk cId="764087874" sldId="295"/>
            <ac:spMk id="13" creationId="{E786FD6D-BE04-005F-3B00-BEA18EA7710B}"/>
          </ac:spMkLst>
        </pc:spChg>
        <pc:spChg chg="add del mod">
          <ac:chgData name="Joanne Thomas" userId="309592e6ac6e0e31" providerId="LiveId" clId="{9AB2686C-3E89-47FD-840B-FD24535F7D93}" dt="2023-09-30T21:47:39.489" v="23"/>
          <ac:spMkLst>
            <pc:docMk/>
            <pc:sldMk cId="764087874" sldId="295"/>
            <ac:spMk id="14" creationId="{88C5AEBA-449D-41BF-F7A1-46E800CD120F}"/>
          </ac:spMkLst>
        </pc:spChg>
        <pc:spChg chg="add mod">
          <ac:chgData name="Joanne Thomas" userId="309592e6ac6e0e31" providerId="LiveId" clId="{9AB2686C-3E89-47FD-840B-FD24535F7D93}" dt="2023-09-30T21:50:10.536" v="163" actId="20577"/>
          <ac:spMkLst>
            <pc:docMk/>
            <pc:sldMk cId="764087874" sldId="295"/>
            <ac:spMk id="15" creationId="{8CEA70E3-07D8-625E-E30B-E3CCB5075923}"/>
          </ac:spMkLst>
        </pc:spChg>
        <pc:spChg chg="add mod">
          <ac:chgData name="Joanne Thomas" userId="309592e6ac6e0e31" providerId="LiveId" clId="{9AB2686C-3E89-47FD-840B-FD24535F7D93}" dt="2023-09-30T21:47:57.930" v="31" actId="20577"/>
          <ac:spMkLst>
            <pc:docMk/>
            <pc:sldMk cId="764087874" sldId="295"/>
            <ac:spMk id="16" creationId="{8A6500E0-473F-2010-1390-48E7C6FA4848}"/>
          </ac:spMkLst>
        </pc:spChg>
        <pc:picChg chg="add del mod">
          <ac:chgData name="Joanne Thomas" userId="309592e6ac6e0e31" providerId="LiveId" clId="{9AB2686C-3E89-47FD-840B-FD24535F7D93}" dt="2023-09-30T21:46:51.743" v="9" actId="478"/>
          <ac:picMkLst>
            <pc:docMk/>
            <pc:sldMk cId="764087874" sldId="295"/>
            <ac:picMk id="1025" creationId="{6BF0D547-F26B-5DCF-E763-FB7EF3B4AC94}"/>
          </ac:picMkLst>
        </pc:picChg>
        <pc:picChg chg="add del">
          <ac:chgData name="Joanne Thomas" userId="309592e6ac6e0e31" providerId="LiveId" clId="{9AB2686C-3E89-47FD-840B-FD24535F7D93}" dt="2023-09-30T21:47:00.414" v="13"/>
          <ac:picMkLst>
            <pc:docMk/>
            <pc:sldMk cId="764087874" sldId="295"/>
            <ac:picMk id="1028" creationId="{791E3C0B-FD42-65F5-04D3-74B4D87697D6}"/>
          </ac:picMkLst>
        </pc:picChg>
        <pc:picChg chg="add del mod">
          <ac:chgData name="Joanne Thomas" userId="309592e6ac6e0e31" providerId="LiveId" clId="{9AB2686C-3E89-47FD-840B-FD24535F7D93}" dt="2023-09-30T21:47:09.800" v="16" actId="478"/>
          <ac:picMkLst>
            <pc:docMk/>
            <pc:sldMk cId="764087874" sldId="295"/>
            <ac:picMk id="1031" creationId="{550ED370-37DE-093F-3BE7-F099D1CCCA2E}"/>
          </ac:picMkLst>
        </pc:picChg>
        <pc:picChg chg="add del mod">
          <ac:chgData name="Joanne Thomas" userId="309592e6ac6e0e31" providerId="LiveId" clId="{9AB2686C-3E89-47FD-840B-FD24535F7D93}" dt="2023-09-30T21:47:39.489" v="23"/>
          <ac:picMkLst>
            <pc:docMk/>
            <pc:sldMk cId="764087874" sldId="295"/>
            <ac:picMk id="1034" creationId="{BE31B8AF-0C32-E3F6-86E2-66AD73CD9307}"/>
          </ac:picMkLst>
        </pc:picChg>
        <pc:picChg chg="add mod">
          <ac:chgData name="Joanne Thomas" userId="309592e6ac6e0e31" providerId="LiveId" clId="{9AB2686C-3E89-47FD-840B-FD24535F7D93}" dt="2023-09-30T21:47:45.714" v="27" actId="1076"/>
          <ac:picMkLst>
            <pc:docMk/>
            <pc:sldMk cId="764087874" sldId="295"/>
            <ac:picMk id="1037" creationId="{E77567C5-9D8E-9DC1-FD04-6BAA298A85E7}"/>
          </ac:picMkLst>
        </pc:picChg>
      </pc:sldChg>
      <pc:sldChg chg="delSp modSp new mod">
        <pc:chgData name="Joanne Thomas" userId="309592e6ac6e0e31" providerId="LiveId" clId="{9AB2686C-3E89-47FD-840B-FD24535F7D93}" dt="2023-09-30T21:56:28.329" v="200" actId="14100"/>
        <pc:sldMkLst>
          <pc:docMk/>
          <pc:sldMk cId="3405618310" sldId="296"/>
        </pc:sldMkLst>
        <pc:spChg chg="del">
          <ac:chgData name="Joanne Thomas" userId="309592e6ac6e0e31" providerId="LiveId" clId="{9AB2686C-3E89-47FD-840B-FD24535F7D93}" dt="2023-09-30T21:53:11.284" v="165" actId="478"/>
          <ac:spMkLst>
            <pc:docMk/>
            <pc:sldMk cId="3405618310" sldId="296"/>
            <ac:spMk id="2" creationId="{62CD6E05-1A3E-90DC-3CAA-C214B3C52609}"/>
          </ac:spMkLst>
        </pc:spChg>
        <pc:spChg chg="mod">
          <ac:chgData name="Joanne Thomas" userId="309592e6ac6e0e31" providerId="LiveId" clId="{9AB2686C-3E89-47FD-840B-FD24535F7D93}" dt="2023-09-30T21:56:28.329" v="200" actId="14100"/>
          <ac:spMkLst>
            <pc:docMk/>
            <pc:sldMk cId="3405618310" sldId="296"/>
            <ac:spMk id="3" creationId="{C832CF6D-FB37-57D3-C843-A50191B0463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4606AD-F143-4B08-A629-9E83D1A151A7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BAD4BB-5241-46CE-8204-E531FAA499F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0965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53954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168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2982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038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1200" b="1" dirty="0">
                <a:solidFill>
                  <a:srgbClr val="575756"/>
                </a:solidFill>
                <a:latin typeface="Satoshi" pitchFamily="50" charset="0"/>
              </a:rPr>
              <a:t>What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575756"/>
                </a:solidFill>
                <a:latin typeface="Satoshi" pitchFamily="50" charset="0"/>
              </a:rPr>
              <a:t>GYO,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strategically develop existing employees.</a:t>
            </a:r>
          </a:p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Why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Competitive disadvantage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Hard to fill and increased turnover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Competent internal talent pool,  improved retention, commitment, and reduced recruitment costs (Sher, 2020; Rogers, 2020). </a:t>
            </a:r>
          </a:p>
          <a:p>
            <a:pPr marL="0" indent="0"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Who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E&amp;PS Manager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Senior Engineers. Level C mentors. Mentors are crucial to the success of GYO as it helps puts learning into practice (Jones, Holton and Joseph, 2019).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1/4/24 – 1 year programme.  </a:t>
            </a:r>
          </a:p>
          <a:p>
            <a:pPr marL="800100" lvl="1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Alignment to 2024/2025 budget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Development of programme at Strategic Away Day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800100" lvl="1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Sufficient time to submit academic applications and match candidates with mentors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Calibri" panose="020F0502020204030204" pitchFamily="34" charset="0"/>
              <a:buNone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 data demonstrates the highest levels of turnover and reduced first-time fill within this area (Ateb, 2023).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Identification: explore 1-2-1 information for employee aspirations, ability to adapt, and alignment with organisational values.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Establish the skills required to develop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Create a customised development plan combining formal qualifications, mentoring and general training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(Vroman and Danko, 2022).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</a:t>
            </a: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50 (approximate hours) x £24.54 (hourly rate of Energy &amp; Planned Services Manager) = £1,227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£5,000 (training/qualification costs including eco upskilling - approximate) x4 (based on current vacant roles) = £20,000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Average level C mentor hourly rate £24.26 x 4 (mentors) x 46 hours (1 hour per working week) = £4,463.84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Total = £25,690.84</a:t>
            </a: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753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spcAft>
                <a:spcPts val="600"/>
              </a:spcAft>
              <a:buNone/>
            </a:pPr>
            <a:r>
              <a:rPr lang="en-GB" sz="1200" b="1" dirty="0">
                <a:solidFill>
                  <a:srgbClr val="575756"/>
                </a:solidFill>
                <a:latin typeface="Satoshi" pitchFamily="50" charset="0"/>
              </a:rPr>
              <a:t>What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areas of improvement and areas to professionally nurture.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Primary research – unaware of skill sets but could identify talent.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Award data does not reflect findings.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Lack of understanding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Avoids supporting development activities that are not required, wasting time and resources.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areas of ‘untapped’ talent and skills that have not been known and utilised (Shipley and Golden, 2013).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Results can underpin a talent management strategy or other organisational strategies.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Partners and senior management </a:t>
            </a: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b="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1/1/24-30/6/24 – 6 month analysis anticipated.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 wide. Given the significant findings, it is clear the lack of understanding of the workforce is widespread.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Against role profiles, identify the qualifications, skills and capabilities required.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current capabilities using: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 people data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Information from Achieve award framework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Sessions with key stakeholders to establish team performance/capability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ourier New" panose="02070309020205020404" pitchFamily="49" charset="0"/>
              <a:buChar char="o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Questionnaires for high-volume data trends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>
              <a:lnSpc>
                <a:spcPct val="107000"/>
              </a:lnSpc>
              <a:buFont typeface="Calibri" panose="020F0502020204030204" pitchFamily="34" charset="0"/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gaps to determine development requirements.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>
              <a:lnSpc>
                <a:spcPct val="107000"/>
              </a:lnSpc>
              <a:buFont typeface="Calibri" panose="020F0502020204030204" pitchFamily="34" charset="0"/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(Hayden, 2023).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Partner hourly rate (£19.54) x 72 (anticipated 3 hours per week over 6 months) = £1,406.88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Hourly rate based on average calculation for management level B-D (£22.99) x 36 (anticipated hours of management support) = £827.64</a:t>
            </a:r>
          </a:p>
          <a:p>
            <a:pPr marL="0" lvl="0" indent="0" algn="l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Total =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£2,234.52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sz="1800" b="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600"/>
              </a:spcAft>
              <a:buNone/>
            </a:pPr>
            <a:endParaRPr lang="en-GB" sz="1200" b="0" dirty="0">
              <a:solidFill>
                <a:srgbClr val="575756"/>
              </a:solidFill>
              <a:latin typeface="Satoshi" pitchFamily="50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3207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</a:t>
            </a: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Flexible model allocating shared talent pools on-demand in high-priority areas of Ateb. </a:t>
            </a:r>
            <a:endParaRPr lang="en-GB" sz="1800" b="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 similarity, as opposed to the traditional business area similarity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Adapt to external changes and unpredictable labour markets on-demand.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Tackle competitive disadvantage.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Partners/Manager and HoD – collaboration.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1/3/24-31/12/24.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Create meaningful change.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model may be met with resistance from leadership – communication is key to promote benefits and evidence research.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Create buy-in to sustain longevity of the model (McCalman, Paton and Siebert, 2016).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George (2023) advises to view legitimate change resistance as employee voice - vital to encourage feedback and open lines of communication.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Focus on specific model due to the complexity of rapid allocation.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Service area must be viable to work with rapid talent allocation i.e. roles with high-repetition tasks are difficult to rapidly deploy (McKinsey, 2021). 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</a:t>
            </a: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talent challenges and determine the appropriate service area to focus on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organisational data, identify skills, service area requirements and availability of resources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model accordingly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appropriate coordinator of model </a:t>
            </a: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Training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Pilot</a:t>
            </a:r>
          </a:p>
          <a:p>
            <a:pPr marL="0" lvl="0" indent="0" algn="l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Cost</a:t>
            </a: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Partner hourly rate (£19.54) x 72 (anticipated 3 hours per week over 6 months) x 2 = £2,813.76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People Manager hourly rate (£28.58) x 72 = £2057.76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HoD average hourly rate (£31.67) x 3 HoD x 24 hours = £2280.24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People Partners delivering 3x 3 hour sessions (£19.54 x2 x 9 hours) = £351.72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>
              <a:lnSpc>
                <a:spcPct val="107000"/>
              </a:lnSpc>
              <a:spcAft>
                <a:spcPts val="800"/>
              </a:spcAft>
            </a:pPr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Total =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£7,503.48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>
              <a:lnSpc>
                <a:spcPct val="107000"/>
              </a:lnSpc>
              <a:spcAft>
                <a:spcPts val="800"/>
              </a:spcAft>
              <a:buFont typeface="Calibri" panose="020F0502020204030204" pitchFamily="34" charset="0"/>
              <a:buNone/>
            </a:pP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018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Font typeface="+mj-lt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289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BAD4BB-5241-46CE-8204-E531FAA499F3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986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55CEB-138E-4D86-98A6-0CA02B0AB0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5D2EAD-4469-434F-B875-0EA28570B1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41578-B102-495B-9BDE-A759CABB4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02195-432A-47BC-8515-7305D920FA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5389C-B51F-4BBE-B939-F89EAA0EF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026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0B097-2A20-401B-AAD3-8BE5F7751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A1E4D-C410-4A7A-8D97-C63AD42382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75D6B-7C9E-4C3A-BF56-C4C387028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D01807-F570-49A1-ADE2-693E35BA3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5E04B7-A2EC-4840-9F76-554840C6F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509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4240-C4FE-4C25-A7EA-A087F058C2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86996F-C241-4CAB-A25C-02AF5C888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93FEF-F8AA-4CDD-8417-69C17CD8F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AFF922-020D-44A6-9FD1-648EB8AA9F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53DD7-6BFB-403B-A506-F60FBA47F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232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D04EA-2AA4-4573-ACCA-B0DF72FAB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E135A-578D-4B71-9BB5-6B3E792431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34862-8E97-4C4A-AE5C-5F3A8DEF6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7EE23-C3DD-4E1D-92E0-4D349539D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FDA13E-705E-4710-9191-54879F05D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331468-3285-44ED-81D1-248F2A13F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2823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C53C6-3CFC-44E0-89DD-7C384B999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0CA3EE-ED6A-41ED-BAF3-C05F1F4AB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52013-3E5D-4BD0-84E1-F9F0FA8B7F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3176FE1-0976-4898-984F-90A576DB66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CC2BC5-7A0B-4102-AB47-B0DE963552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4571D1-D790-4FF9-82AE-F940CCE145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4D312F-F56C-43C0-9E6D-2148D1562D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1972D-1AF3-4CA1-AEA3-4FC05B37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059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39FB8-C625-4A57-8FB3-02DC7A058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3CC8F1-A01C-44A3-A514-A14942118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1EF0A8-87BC-459B-BEF5-A48B52A89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6DB797-89B1-4FDC-8354-7F0304998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515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672DE7-7E66-496B-8F8C-53BE826F0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C6A36B-3BA9-47D2-BA85-C8BD65153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CE1CF-A38A-4F50-BED0-CBEB6F444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7432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FE9E2-E24B-40B3-B2AC-BC83F8C1E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0F687-9BBE-4906-8A59-96EFD5DDB2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E1C405-5B72-44E8-92FB-5EB5096D02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88D7DF-5C04-4304-9D78-B69C11F32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1A8E27-36FD-4A86-8B2D-D94FDDF36B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C312-A260-4077-8192-06D757473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96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8C168-8130-4720-8125-CDA18AE31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F3E38B-BB8C-4029-B246-8C002E3B7AA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5251FB-126E-43C5-BBD3-3C0A523F7A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8029D-6379-438E-9312-9468F038B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BEC9A2-8E8C-4624-8682-4610F0A77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E49E3-EF98-4DB5-A5A7-E9B3A8F01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90915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B931C-065E-43AB-932C-813D2C576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6E0CE2-4D3A-451D-9320-D856F9DCC2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5CF8CB-8124-4FCD-B94D-BD4C1F610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7A1D70-4895-47CA-887B-A7DF7D9991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C92F2-55A3-42CB-971B-D5789EA1E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511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DFBB9F-1B27-481A-99AE-EFD746E5FF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F65C89-40AC-46E8-BBC1-1DA5BA3A6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0A39B-AC7F-4968-B1B0-7324E7957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97158-4F2E-42F5-ACE6-BF498D87B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5A528-3842-42B9-9F0B-6595E4CA0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80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B6D977-45B1-463F-9C07-5F81569F0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4DC93-73A1-4CD1-B37C-A7E7A3A026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24A58-617C-4B98-8404-06EE61BA50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6C474-7820-4E3E-833A-59BC8531A5AE}" type="datetimeFigureOut">
              <a:rPr lang="en-GB" smtClean="0"/>
              <a:t>30/09/2023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DBC9AB-5A17-4649-9266-5296E25E6E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82D92F-F19E-4CE9-8688-E62B85D8F2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8FCAFA-23C5-46CA-BE30-72068B4C0E6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8378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CEA70E3-07D8-625E-E30B-E3CCB50759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991" y="330412"/>
            <a:ext cx="7572907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Qualification: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PGDip/MA in Strategic People Management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Name: 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Driving Change and Building Business Cases (Task 2 –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Takahashi presentation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Word count: 814 words (excluding references and cover)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200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Plus 283 words for Implementation Plan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Task 2 total words = 1097 words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Joanne Thomas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1403229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CIPD Membership Number: 53274130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By signing below, I confirm that the work/evidence presented is my own, unaided work.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understand the regulations pertaining to candidate malpractice and the action that may be taken as a result.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Signed: 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37" name="Picture 5" descr="A close-up of a logo&#10;&#10;Description automatically generated with medium confidence">
            <a:extLst>
              <a:ext uri="{FF2B5EF4-FFF2-40B4-BE49-F238E27FC236}">
                <a16:creationId xmlns:a16="http://schemas.microsoft.com/office/drawing/2014/main" id="{E77567C5-9D8E-9DC1-FD04-6BAA298A85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991" y="3391468"/>
            <a:ext cx="1143000" cy="52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A6500E0-473F-2010-1390-48E7C6FA48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8991" y="3501433"/>
            <a:ext cx="2028119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1200" dirty="0">
              <a:solidFill>
                <a:srgbClr val="000000"/>
              </a:solidFill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J. Thomas</a:t>
            </a:r>
            <a:endParaRPr kumimoji="0" lang="en-GB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Date: 30</a:t>
            </a:r>
            <a:r>
              <a:rPr kumimoji="0" lang="en-GB" altLang="en-US" sz="1200" b="0" i="0" u="none" strike="noStrike" cap="none" normalizeH="0" baseline="3000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September 2023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4087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3FB15C9-EB35-C8DF-14CA-1943A24B912B}"/>
              </a:ext>
            </a:extLst>
          </p:cNvPr>
          <p:cNvSpPr txBox="1">
            <a:spLocks/>
          </p:cNvSpPr>
          <p:nvPr/>
        </p:nvSpPr>
        <p:spPr>
          <a:xfrm>
            <a:off x="454568" y="3805887"/>
            <a:ext cx="7834193" cy="12645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endParaRPr lang="en-GB" sz="3600" dirty="0">
              <a:solidFill>
                <a:schemeClr val="bg1">
                  <a:lumMod val="95000"/>
                </a:schemeClr>
              </a:solidFill>
              <a:latin typeface="Satoshi Black" pitchFamily="50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4983D87-DB95-C5D0-2739-5CCF693B32F6}"/>
              </a:ext>
            </a:extLst>
          </p:cNvPr>
          <p:cNvSpPr txBox="1">
            <a:spLocks/>
          </p:cNvSpPr>
          <p:nvPr/>
        </p:nvSpPr>
        <p:spPr>
          <a:xfrm>
            <a:off x="8520539" y="3805888"/>
            <a:ext cx="2974207" cy="12645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3600" b="1" dirty="0">
              <a:solidFill>
                <a:schemeClr val="bg1">
                  <a:lumMod val="95000"/>
                </a:schemeClr>
              </a:solidFill>
              <a:latin typeface="Satoshi Black" pitchFamily="50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E1BA3E-57C4-0DBA-9A7D-35A5A1522841}"/>
              </a:ext>
            </a:extLst>
          </p:cNvPr>
          <p:cNvSpPr txBox="1"/>
          <p:nvPr/>
        </p:nvSpPr>
        <p:spPr>
          <a:xfrm>
            <a:off x="454568" y="4716532"/>
            <a:ext cx="87751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“An analysis of talent management: will implementing a talent management programme support Ateb in workforce planning?”</a:t>
            </a: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6A7B43-13F5-F3D0-5F60-49E564D03661}"/>
              </a:ext>
            </a:extLst>
          </p:cNvPr>
          <p:cNvSpPr txBox="1"/>
          <p:nvPr/>
        </p:nvSpPr>
        <p:spPr>
          <a:xfrm>
            <a:off x="454568" y="5981119"/>
            <a:ext cx="3630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 </a:t>
            </a:r>
          </a:p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Joanne Thomas – People Partner</a:t>
            </a:r>
          </a:p>
        </p:txBody>
      </p:sp>
    </p:spTree>
    <p:extLst>
      <p:ext uri="{BB962C8B-B14F-4D97-AF65-F5344CB8AC3E}">
        <p14:creationId xmlns:p14="http://schemas.microsoft.com/office/powerpoint/2010/main" val="1960639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FDC3E7C-751F-440A-AA46-41AB19B4B249}"/>
              </a:ext>
            </a:extLst>
          </p:cNvPr>
          <p:cNvSpPr txBox="1"/>
          <p:nvPr/>
        </p:nvSpPr>
        <p:spPr>
          <a:xfrm>
            <a:off x="2476979" y="2705725"/>
            <a:ext cx="72380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rgbClr val="462B56"/>
                </a:solidFill>
                <a:latin typeface="Averta Black" panose="00000A00000000000000" pitchFamily="2" charset="0"/>
              </a:rPr>
              <a:t>Purpose</a:t>
            </a:r>
          </a:p>
        </p:txBody>
      </p:sp>
    </p:spTree>
    <p:extLst>
      <p:ext uri="{BB962C8B-B14F-4D97-AF65-F5344CB8AC3E}">
        <p14:creationId xmlns:p14="http://schemas.microsoft.com/office/powerpoint/2010/main" val="463696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FDC3E7C-751F-440A-AA46-41AB19B4B249}"/>
              </a:ext>
            </a:extLst>
          </p:cNvPr>
          <p:cNvSpPr txBox="1"/>
          <p:nvPr/>
        </p:nvSpPr>
        <p:spPr>
          <a:xfrm>
            <a:off x="1806158" y="2705725"/>
            <a:ext cx="857968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rgbClr val="616D26"/>
                </a:solidFill>
                <a:latin typeface="Averta Black" panose="00000A00000000000000" pitchFamily="2" charset="0"/>
              </a:rPr>
              <a:t>What’s next?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0991D-FA9D-45BA-BAD5-2259B00E3DA1}"/>
              </a:ext>
            </a:extLst>
          </p:cNvPr>
          <p:cNvSpPr txBox="1"/>
          <p:nvPr/>
        </p:nvSpPr>
        <p:spPr>
          <a:xfrm>
            <a:off x="3775070" y="6224868"/>
            <a:ext cx="5123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Chromatica Black" panose="00000A00000000000000" pitchFamily="50" charset="0"/>
              </a:rPr>
              <a:t>Optional title / text box</a:t>
            </a:r>
          </a:p>
        </p:txBody>
      </p:sp>
    </p:spTree>
    <p:extLst>
      <p:ext uri="{BB962C8B-B14F-4D97-AF65-F5344CB8AC3E}">
        <p14:creationId xmlns:p14="http://schemas.microsoft.com/office/powerpoint/2010/main" val="644308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FDC3E7C-751F-440A-AA46-41AB19B4B249}"/>
              </a:ext>
            </a:extLst>
          </p:cNvPr>
          <p:cNvSpPr txBox="1"/>
          <p:nvPr/>
        </p:nvSpPr>
        <p:spPr>
          <a:xfrm>
            <a:off x="1551295" y="2705725"/>
            <a:ext cx="908940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rgbClr val="CD7A2B"/>
                </a:solidFill>
                <a:latin typeface="Averta Black" panose="00000A00000000000000" pitchFamily="2" charset="0"/>
              </a:rPr>
              <a:t>grow </a:t>
            </a:r>
            <a:r>
              <a:rPr lang="en-GB" sz="8800" b="1" dirty="0">
                <a:solidFill>
                  <a:srgbClr val="462B56"/>
                </a:solidFill>
                <a:latin typeface="Averta Black" panose="00000A00000000000000" pitchFamily="2" charset="0"/>
              </a:rPr>
              <a:t>OUR</a:t>
            </a:r>
            <a:r>
              <a:rPr lang="en-GB" sz="8800" b="1" dirty="0">
                <a:solidFill>
                  <a:srgbClr val="CD7A2B"/>
                </a:solidFill>
                <a:latin typeface="Averta Black" panose="00000A00000000000000" pitchFamily="2" charset="0"/>
              </a:rPr>
              <a:t> own</a:t>
            </a:r>
            <a:endParaRPr lang="en-GB" sz="4400" b="1" dirty="0">
              <a:solidFill>
                <a:srgbClr val="CD7A2B"/>
              </a:solidFill>
              <a:latin typeface="Satoshi Black" pitchFamily="50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0991D-FA9D-45BA-BAD5-2259B00E3DA1}"/>
              </a:ext>
            </a:extLst>
          </p:cNvPr>
          <p:cNvSpPr txBox="1"/>
          <p:nvPr/>
        </p:nvSpPr>
        <p:spPr>
          <a:xfrm>
            <a:off x="3355970" y="6215531"/>
            <a:ext cx="5123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Chromatica Black" panose="00000A00000000000000" pitchFamily="50" charset="0"/>
              </a:rPr>
              <a:t>Optional title / text box</a:t>
            </a:r>
          </a:p>
        </p:txBody>
      </p:sp>
    </p:spTree>
    <p:extLst>
      <p:ext uri="{BB962C8B-B14F-4D97-AF65-F5344CB8AC3E}">
        <p14:creationId xmlns:p14="http://schemas.microsoft.com/office/powerpoint/2010/main" val="3101813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2D0991D-FA9D-45BA-BAD5-2259B00E3DA1}"/>
              </a:ext>
            </a:extLst>
          </p:cNvPr>
          <p:cNvSpPr txBox="1"/>
          <p:nvPr/>
        </p:nvSpPr>
        <p:spPr>
          <a:xfrm>
            <a:off x="3355970" y="6215531"/>
            <a:ext cx="5123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Chromatica Black" panose="00000A00000000000000" pitchFamily="50" charset="0"/>
              </a:rPr>
              <a:t>Optional title / text box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4E4EAE-88A0-F647-2371-8040B912B998}"/>
              </a:ext>
            </a:extLst>
          </p:cNvPr>
          <p:cNvSpPr txBox="1"/>
          <p:nvPr/>
        </p:nvSpPr>
        <p:spPr>
          <a:xfrm>
            <a:off x="1742364" y="2705725"/>
            <a:ext cx="870727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rgbClr val="462B56"/>
                </a:solidFill>
                <a:latin typeface="Averta Black" panose="00000A00000000000000" pitchFamily="2" charset="0"/>
              </a:rPr>
              <a:t>WHO</a:t>
            </a:r>
            <a:r>
              <a:rPr lang="en-GB" sz="8800" b="1" dirty="0">
                <a:solidFill>
                  <a:srgbClr val="5BA6C4"/>
                </a:solidFill>
                <a:latin typeface="Averta Black" panose="00000A00000000000000" pitchFamily="2" charset="0"/>
              </a:rPr>
              <a:t> is Ateb?</a:t>
            </a:r>
            <a:endParaRPr lang="en-GB" sz="4400" b="1" dirty="0">
              <a:solidFill>
                <a:srgbClr val="5BA6C4"/>
              </a:solidFill>
              <a:latin typeface="Satoshi Black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5837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7D54D7-3D33-C798-1F38-21F7E478B0B4}"/>
              </a:ext>
            </a:extLst>
          </p:cNvPr>
          <p:cNvSpPr txBox="1"/>
          <p:nvPr/>
        </p:nvSpPr>
        <p:spPr>
          <a:xfrm>
            <a:off x="787021" y="2705725"/>
            <a:ext cx="1061795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rgbClr val="462B56"/>
                </a:solidFill>
                <a:latin typeface="Averta Black" panose="00000A00000000000000" pitchFamily="2" charset="0"/>
              </a:rPr>
              <a:t>SMART </a:t>
            </a:r>
            <a:r>
              <a:rPr lang="en-GB" sz="8800" b="1" dirty="0">
                <a:solidFill>
                  <a:srgbClr val="CD7A2B"/>
                </a:solidFill>
                <a:latin typeface="Averta Black" panose="00000A00000000000000" pitchFamily="2" charset="0"/>
              </a:rPr>
              <a:t>resourcing</a:t>
            </a:r>
          </a:p>
        </p:txBody>
      </p:sp>
    </p:spTree>
    <p:extLst>
      <p:ext uri="{BB962C8B-B14F-4D97-AF65-F5344CB8AC3E}">
        <p14:creationId xmlns:p14="http://schemas.microsoft.com/office/powerpoint/2010/main" val="29215495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FDC3E7C-751F-440A-AA46-41AB19B4B249}"/>
              </a:ext>
            </a:extLst>
          </p:cNvPr>
          <p:cNvSpPr txBox="1"/>
          <p:nvPr/>
        </p:nvSpPr>
        <p:spPr>
          <a:xfrm>
            <a:off x="2598727" y="2705725"/>
            <a:ext cx="699454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8800" b="1" dirty="0">
                <a:solidFill>
                  <a:srgbClr val="616D26"/>
                </a:solidFill>
                <a:latin typeface="Averta Black" panose="00000A00000000000000" pitchFamily="2" charset="0"/>
              </a:rPr>
              <a:t>Questions?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0991D-FA9D-45BA-BAD5-2259B00E3DA1}"/>
              </a:ext>
            </a:extLst>
          </p:cNvPr>
          <p:cNvSpPr txBox="1"/>
          <p:nvPr/>
        </p:nvSpPr>
        <p:spPr>
          <a:xfrm>
            <a:off x="3355970" y="6215531"/>
            <a:ext cx="5123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Chromatica Black" panose="00000A00000000000000" pitchFamily="50" charset="0"/>
              </a:rPr>
              <a:t>Optional title / text box</a:t>
            </a:r>
          </a:p>
        </p:txBody>
      </p:sp>
    </p:spTree>
    <p:extLst>
      <p:ext uri="{BB962C8B-B14F-4D97-AF65-F5344CB8AC3E}">
        <p14:creationId xmlns:p14="http://schemas.microsoft.com/office/powerpoint/2010/main" val="30840715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2CF6D-FB37-57D3-C843-A50191B046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899" y="382136"/>
            <a:ext cx="11737074" cy="647586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Ateb (2023) ‘SA/15 People Management Service Hub’. Ateb Group Ltd. Unpublished.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George, S. (2023)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 management.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https://www.cipd.org/uk/knowledge/factsheets/change-management-factsheet/ (Accessed: 25 September 2023).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Hayden, D. (2023)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needs analysis.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https://www.cipd.org/uk/knowledge/factsheets/learning-needs-factsheet/ (Accessed: 25 September 2023).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Jones, R., Holton, W. and Joseph, M. (2019) ‘Call Me MiSTER – A Black Male Grow Your Own Program’,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Teacher Education Quarterly,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46(1), pp. 56-68. Available at: https://web-s-ebscohost-com.ezproxy.uwtsd.ac.uk/ehost/pdfviewer/pdfviewer?vid=0&amp;sid=e9c96f8f-78b1-467f-b0f1-3ef8f29527e2%40redis (Accessed: 14 September 2023).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McCalman, J., Paton, R.A. and Siebert, S. (2016)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Change Management – A Guide to Effective Implementation.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</a:t>
            </a:r>
            <a:r>
              <a:rPr lang="en-GB" sz="1800" kern="100" baseline="30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edn. London: SAGE Publications Ltd.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McKinsey (2018)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Winning with your talent-management strategy.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https://www.mckinsey.com/capabilities/people-and-organizational-performance/our-insights/winning-with-your-talent-management-strategy (Accessed: 25 September 2023).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McKinsey (2021)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key role of dynamic talent allocation in shaping the future of work.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https://www.mckinsey.com/capabilities/people-and-organizational-performance/our-insights/the-key-role-of-dynamic-talent-allocation-in-shaping-the-future-of-work (Accessed: 25 September 2023).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Rogers, M. (2020)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Better Way to Develop and Retain Top Talent.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https://hbr.org/2020/01/a-better-way-to-develop-and-retain-top-talent (Accessed: 23</a:t>
            </a:r>
            <a:r>
              <a:rPr lang="en-GB" sz="1800" kern="1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September 2023).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Sher, R. (2020) </a:t>
            </a:r>
            <a:r>
              <a:rPr lang="en-GB" sz="1800" i="1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Growing Your Own Talent.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https://www.forbes.com/sites/robertsher/2020/11/20/growing-your-own-talent/?sh=446419c142ea (Accessed: 23 September 2023).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Shipley, F. and Golden, P. (2013) ‘How to analyze and address your organization’s learning needs’,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Association for Talent Development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67(3), pp. 29-31. </a:t>
            </a:r>
            <a:r>
              <a:rPr lang="en-GB" sz="18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https://search-ebscohost-com.ezproxy.uwtsd.ac.uk/login.aspx?direct=true&amp;db=eue&amp;AN=85852329&amp;site=ehost-live (Accessed: 27 September 2023).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Vroman, S. R. and Danko, T. (2022)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Build a Successful Upskilling Program.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https://hbr.org/2022/01/how-to-build-a-successful-upskilling-program (Accessed: 23 September 2023).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618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nual shareholder review - 18-19.potm" id="{3F9CDA20-EB06-4315-A149-83CF0DBF0E23}" vid="{17484700-CE1A-4242-A31B-78B99540A5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4472C4"/>
    </a:accent1>
    <a:accent2>
      <a:srgbClr val="ED7D31"/>
    </a:accent2>
    <a:accent3>
      <a:srgbClr val="A5A5A5"/>
    </a:accent3>
    <a:accent4>
      <a:srgbClr val="FFC000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BF84196F1350843AF7F8DCA92AA509F" ma:contentTypeVersion="20" ma:contentTypeDescription="Create a new document." ma:contentTypeScope="" ma:versionID="1a903fe9317648e5fbdb3fec51924463">
  <xsd:schema xmlns:xsd="http://www.w3.org/2001/XMLSchema" xmlns:xs="http://www.w3.org/2001/XMLSchema" xmlns:p="http://schemas.microsoft.com/office/2006/metadata/properties" xmlns:ns1="http://schemas.microsoft.com/sharepoint/v3" xmlns:ns2="5a8ff981-17a7-4451-9299-3e00963fceae" xmlns:ns3="4e60a176-a60d-4db6-9006-16f7800e6a08" targetNamespace="http://schemas.microsoft.com/office/2006/metadata/properties" ma:root="true" ma:fieldsID="bde1dc5454ab4582b6f23a8b62e34917" ns1:_="" ns2:_="" ns3:_="">
    <xsd:import namespace="http://schemas.microsoft.com/sharepoint/v3"/>
    <xsd:import namespace="5a8ff981-17a7-4451-9299-3e00963fceae"/>
    <xsd:import namespace="4e60a176-a60d-4db6-9006-16f7800e6a0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1:_ip_UnifiedCompliancePolicyProperties" minOccurs="0"/>
                <xsd:element ref="ns1:_ip_UnifiedCompliancePolicyUIAction" minOccurs="0"/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  <xsd:element ref="ns2:TaxCatchAll" minOccurs="0"/>
                <xsd:element ref="ns3:lcf76f155ced4ddcb4097134ff3c332f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8ff981-17a7-4451-9299-3e00963fcea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8588a309-dc1f-44c8-a2ce-c35f86e292da}" ma:internalName="TaxCatchAll" ma:showField="CatchAllData" ma:web="5a8ff981-17a7-4451-9299-3e00963fce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60a176-a60d-4db6-9006-16f7800e6a0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MediaLengthInSeconds" ma:index="22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5" nillable="true" ma:taxonomy="true" ma:internalName="lcf76f155ced4ddcb4097134ff3c332f" ma:taxonomyFieldName="MediaServiceImageTags" ma:displayName="Image Tags" ma:readOnly="false" ma:fieldId="{5cf76f15-5ced-4ddc-b409-7134ff3c332f}" ma:taxonomyMulti="true" ma:sspId="f741b4b5-c9de-45cc-aae0-c5e33f2ed0b9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a8ff981-17a7-4451-9299-3e00963fceae" xsi:nil="true"/>
    <lcf76f155ced4ddcb4097134ff3c332f xmlns="4e60a176-a60d-4db6-9006-16f7800e6a08">
      <Terms xmlns="http://schemas.microsoft.com/office/infopath/2007/PartnerControls"/>
    </lcf76f155ced4ddcb4097134ff3c332f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Props1.xml><?xml version="1.0" encoding="utf-8"?>
<ds:datastoreItem xmlns:ds="http://schemas.openxmlformats.org/officeDocument/2006/customXml" ds:itemID="{D0184F77-BD2F-4A89-A5BF-3C3C0F9B7E0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5a8ff981-17a7-4451-9299-3e00963fceae"/>
    <ds:schemaRef ds:uri="4e60a176-a60d-4db6-9006-16f7800e6a0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6F65249-6892-46DB-8EAD-4F41191BC0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F00DF1A-295A-4B5F-802A-68C1A55A150B}">
  <ds:schemaRefs>
    <ds:schemaRef ds:uri="http://purl.org/dc/elements/1.1/"/>
    <ds:schemaRef ds:uri="http://schemas.microsoft.com/sharepoint/v3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4e60a176-a60d-4db6-9006-16f7800e6a08"/>
    <ds:schemaRef ds:uri="http://schemas.microsoft.com/office/2006/documentManagement/types"/>
    <ds:schemaRef ds:uri="http://schemas.microsoft.com/office/2006/metadata/properties"/>
    <ds:schemaRef ds:uri="5a8ff981-17a7-4451-9299-3e00963fcea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1404</Words>
  <Application>Microsoft Office PowerPoint</Application>
  <PresentationFormat>Widescreen</PresentationFormat>
  <Paragraphs>143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8" baseType="lpstr">
      <vt:lpstr>Arial</vt:lpstr>
      <vt:lpstr>Averta Black</vt:lpstr>
      <vt:lpstr>Calibri</vt:lpstr>
      <vt:lpstr>Calibri Light</vt:lpstr>
      <vt:lpstr>Chromatica Black</vt:lpstr>
      <vt:lpstr>Courier New</vt:lpstr>
      <vt:lpstr>Satoshi</vt:lpstr>
      <vt:lpstr>Satoshi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Annual Shareholder Review</dc:title>
  <dc:creator>Joanne Thomas</dc:creator>
  <cp:lastModifiedBy>Joanne Thomas</cp:lastModifiedBy>
  <cp:revision>150</cp:revision>
  <dcterms:created xsi:type="dcterms:W3CDTF">2019-09-03T13:51:06Z</dcterms:created>
  <dcterms:modified xsi:type="dcterms:W3CDTF">2023-09-30T21:57:45Z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0x01010026A1C8ACAA6D15438FB33040A3436D7A</vt:lpwstr>
  </property>
  <property fmtid="{D5CDD505-2E9C-101B-9397-08002B2CF9AE}" pid="3" name="Order">
    <vt:r8>12400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