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9" r:id="rId4"/>
    <p:sldId id="260" r:id="rId5"/>
    <p:sldId id="258"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368" autoAdjust="0"/>
    <p:restoredTop sz="94660"/>
  </p:normalViewPr>
  <p:slideViewPr>
    <p:cSldViewPr snapToGrid="0">
      <p:cViewPr>
        <p:scale>
          <a:sx n="60" d="100"/>
          <a:sy n="60" d="100"/>
        </p:scale>
        <p:origin x="1530"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4B2B66-776A-4786-9842-428372D33046}" type="datetimeFigureOut">
              <a:rPr lang="en-US" smtClean="0"/>
              <a:t>7/21/2023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13379E-F620-44EB-8947-C74D83BAA562}" type="slidenum">
              <a:rPr lang="en-US" smtClean="0"/>
              <a:t>‹#›</a:t>
            </a:fld>
            <a:endParaRPr lang="en-US"/>
          </a:p>
        </p:txBody>
      </p:sp>
    </p:spTree>
    <p:extLst>
      <p:ext uri="{BB962C8B-B14F-4D97-AF65-F5344CB8AC3E}">
        <p14:creationId xmlns:p14="http://schemas.microsoft.com/office/powerpoint/2010/main" val="1665667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13379E-F620-44EB-8947-C74D83BAA562}" type="slidenum">
              <a:rPr lang="en-US" smtClean="0"/>
              <a:t>2</a:t>
            </a:fld>
            <a:endParaRPr lang="en-US"/>
          </a:p>
        </p:txBody>
      </p:sp>
    </p:spTree>
    <p:extLst>
      <p:ext uri="{BB962C8B-B14F-4D97-AF65-F5344CB8AC3E}">
        <p14:creationId xmlns:p14="http://schemas.microsoft.com/office/powerpoint/2010/main" val="3426858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AAF41-132B-E41F-C307-8E8143CFAF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3CC69E3-A2A0-9962-209E-2FE66DB876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E871051-C5E9-F5BA-8C51-6D23CD167AFF}"/>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5" name="Footer Placeholder 4">
            <a:extLst>
              <a:ext uri="{FF2B5EF4-FFF2-40B4-BE49-F238E27FC236}">
                <a16:creationId xmlns:a16="http://schemas.microsoft.com/office/drawing/2014/main" id="{336D2B1D-59FA-7F66-DBF2-70F3EF4CAF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1BFEB4-A57B-6A39-91BA-B363AAA4E97E}"/>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4188106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E19A7-E78B-E49D-A447-83D378371E1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02D28C1-DF7A-65D5-3F02-F44C5782D0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2A1C25-701C-AA72-F584-FCE8E10C551A}"/>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5" name="Footer Placeholder 4">
            <a:extLst>
              <a:ext uri="{FF2B5EF4-FFF2-40B4-BE49-F238E27FC236}">
                <a16:creationId xmlns:a16="http://schemas.microsoft.com/office/drawing/2014/main" id="{52E83C4F-133A-BC27-3E4B-317AC403F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FA7EB2-A0D2-E32B-87E6-486FAAE4E5F2}"/>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2435483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701B5-F43B-2A04-5B15-026396FFCD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097AF49-6DE1-2BCD-1895-263E5A9DE6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8B74E9-D566-A117-932A-7094443DF8FF}"/>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5" name="Footer Placeholder 4">
            <a:extLst>
              <a:ext uri="{FF2B5EF4-FFF2-40B4-BE49-F238E27FC236}">
                <a16:creationId xmlns:a16="http://schemas.microsoft.com/office/drawing/2014/main" id="{6367C619-5A77-803B-4B57-1D2C4F93BF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BBD512-B7FF-A690-3B6B-24887E6B2DB3}"/>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1965927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4652D-5F63-F206-94EE-D327EEF51D6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2EBB7E-668B-F829-995F-0EAAF16455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51FCB3-31BE-A64D-367E-E8708047A7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52CBA-C41C-4F8C-8FD7-1C4A597DA572}"/>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6" name="Footer Placeholder 5">
            <a:extLst>
              <a:ext uri="{FF2B5EF4-FFF2-40B4-BE49-F238E27FC236}">
                <a16:creationId xmlns:a16="http://schemas.microsoft.com/office/drawing/2014/main" id="{96F9253A-6967-59F6-A059-0AADAAA3B5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269CE9-49B7-2799-941B-3E8EAB4960A7}"/>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249477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63CE-E287-8991-F336-2F7E4215148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629BE89-FA2B-4BBB-7529-BAE58E8CC1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0E2F7E-51D3-E194-702B-2534AE460C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D7BF28-F251-AA11-3E88-E0DD0834C6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6CD300-E268-6F7F-1F27-81CAF107D6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4406D32-381C-A18D-3EA4-53E5EF8F4ABB}"/>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8" name="Footer Placeholder 7">
            <a:extLst>
              <a:ext uri="{FF2B5EF4-FFF2-40B4-BE49-F238E27FC236}">
                <a16:creationId xmlns:a16="http://schemas.microsoft.com/office/drawing/2014/main" id="{8CA2B283-FE5F-9E7F-D9AD-9FE996BC25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F137A9-E734-C6D6-9AFC-6A74D75AD438}"/>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1086468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08822-BB1C-2036-3E57-07BEE534FE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40B78A-4B7A-A97B-588C-2527E441268F}"/>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4" name="Footer Placeholder 3">
            <a:extLst>
              <a:ext uri="{FF2B5EF4-FFF2-40B4-BE49-F238E27FC236}">
                <a16:creationId xmlns:a16="http://schemas.microsoft.com/office/drawing/2014/main" id="{54D3F130-7883-B594-8F2B-157A83611BA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19CBC91-B8A3-4746-3249-371308FA46E0}"/>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121785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A5D48F-E21C-F271-4FBC-AEC741D92FEA}"/>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3" name="Footer Placeholder 2">
            <a:extLst>
              <a:ext uri="{FF2B5EF4-FFF2-40B4-BE49-F238E27FC236}">
                <a16:creationId xmlns:a16="http://schemas.microsoft.com/office/drawing/2014/main" id="{4B60F14E-C628-A89C-874F-2C364CDA24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72C7CBA-309C-AC63-4AB9-F71AF6A3B02E}"/>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3879867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A7BE-66D3-07BE-DFD1-28D3079960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70745A8-EA74-D2B9-8A29-A9292A8361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ACECDE-7E1F-C4D8-A7A9-C9A2B9D049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A4177-AD77-54F6-368B-FD38EB42272C}"/>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6" name="Footer Placeholder 5">
            <a:extLst>
              <a:ext uri="{FF2B5EF4-FFF2-40B4-BE49-F238E27FC236}">
                <a16:creationId xmlns:a16="http://schemas.microsoft.com/office/drawing/2014/main" id="{9EBDE03C-CC00-C5FB-1EFF-39A5D4FE47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4A97E-9E5D-74EE-2E27-AFE9157378B6}"/>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240816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678F2-80A8-5FAD-FEB1-74D77C512C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379A0F3-39D7-5EFB-622A-D97A065EE7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8E5C38-8AB9-72CB-B2F4-97E6435865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D9B469-E4E8-4681-2CD0-B6169349945D}"/>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6" name="Footer Placeholder 5">
            <a:extLst>
              <a:ext uri="{FF2B5EF4-FFF2-40B4-BE49-F238E27FC236}">
                <a16:creationId xmlns:a16="http://schemas.microsoft.com/office/drawing/2014/main" id="{E53E3A35-CC18-E6B8-0E82-69678197F8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289BD9-B6A8-D598-AA34-C8A5FA826DDB}"/>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36969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DD438-969F-66E1-DBB0-EAE852D582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EC576FD-D287-B46E-741F-95B5F84C91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850FC8-CE0B-9B7D-DE8C-6F573B6460D3}"/>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5" name="Footer Placeholder 4">
            <a:extLst>
              <a:ext uri="{FF2B5EF4-FFF2-40B4-BE49-F238E27FC236}">
                <a16:creationId xmlns:a16="http://schemas.microsoft.com/office/drawing/2014/main" id="{91AB05BB-4462-5167-8B23-DDBAD40390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5A41E-4870-5F50-2CF0-098EA703EAAE}"/>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2488929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25EF72-260F-D683-54AF-B4694415300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D5B3D03-0586-236E-BC60-6EEAF325DE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BED84F-C0F7-C311-0725-97319FB19123}"/>
              </a:ext>
            </a:extLst>
          </p:cNvPr>
          <p:cNvSpPr>
            <a:spLocks noGrp="1"/>
          </p:cNvSpPr>
          <p:nvPr>
            <p:ph type="dt" sz="half" idx="10"/>
          </p:nvPr>
        </p:nvSpPr>
        <p:spPr/>
        <p:txBody>
          <a:bodyPr/>
          <a:lstStyle/>
          <a:p>
            <a:fld id="{841BA305-9E6E-446B-81D8-DADA37B84949}" type="datetimeFigureOut">
              <a:rPr lang="en-US" smtClean="0"/>
              <a:t>7/21/2023</a:t>
            </a:fld>
            <a:endParaRPr lang="en-US"/>
          </a:p>
        </p:txBody>
      </p:sp>
      <p:sp>
        <p:nvSpPr>
          <p:cNvPr id="5" name="Footer Placeholder 4">
            <a:extLst>
              <a:ext uri="{FF2B5EF4-FFF2-40B4-BE49-F238E27FC236}">
                <a16:creationId xmlns:a16="http://schemas.microsoft.com/office/drawing/2014/main" id="{3A60CCFA-0C41-02EA-A02B-DD9DCF8FC6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FC2E19-1E68-FD4F-F41D-4A459B67679F}"/>
              </a:ext>
            </a:extLst>
          </p:cNvPr>
          <p:cNvSpPr>
            <a:spLocks noGrp="1"/>
          </p:cNvSpPr>
          <p:nvPr>
            <p:ph type="sldNum" sz="quarter" idx="12"/>
          </p:nvPr>
        </p:nvSpPr>
        <p:spPr/>
        <p:txBody>
          <a:bodyPr/>
          <a:lstStyle/>
          <a:p>
            <a:fld id="{7DC87845-BC2A-4ED5-9755-3AF1FCE34473}" type="slidenum">
              <a:rPr lang="en-US" smtClean="0"/>
              <a:t>‹#›</a:t>
            </a:fld>
            <a:endParaRPr lang="en-US"/>
          </a:p>
        </p:txBody>
      </p:sp>
    </p:spTree>
    <p:extLst>
      <p:ext uri="{BB962C8B-B14F-4D97-AF65-F5344CB8AC3E}">
        <p14:creationId xmlns:p14="http://schemas.microsoft.com/office/powerpoint/2010/main" val="250649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CD9EFB-AFB0-B75B-0696-C0DA4B842A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8044F27-350A-F99F-D6CD-CC5CEE2026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98C1DA-B3BA-BCDB-3351-B04328F2CD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1BA305-9E6E-446B-81D8-DADA37B84949}" type="datetimeFigureOut">
              <a:rPr lang="en-US" smtClean="0"/>
              <a:t>7/21/2023</a:t>
            </a:fld>
            <a:endParaRPr lang="en-US"/>
          </a:p>
        </p:txBody>
      </p:sp>
      <p:sp>
        <p:nvSpPr>
          <p:cNvPr id="5" name="Footer Placeholder 4">
            <a:extLst>
              <a:ext uri="{FF2B5EF4-FFF2-40B4-BE49-F238E27FC236}">
                <a16:creationId xmlns:a16="http://schemas.microsoft.com/office/drawing/2014/main" id="{8B8BF66C-EF62-FA30-AD1F-8F8FD769F5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12A5C-48DF-6D1C-C00E-E87F21491E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C87845-BC2A-4ED5-9755-3AF1FCE34473}" type="slidenum">
              <a:rPr lang="en-US" smtClean="0"/>
              <a:t>‹#›</a:t>
            </a:fld>
            <a:endParaRPr lang="en-US"/>
          </a:p>
        </p:txBody>
      </p:sp>
    </p:spTree>
    <p:extLst>
      <p:ext uri="{BB962C8B-B14F-4D97-AF65-F5344CB8AC3E}">
        <p14:creationId xmlns:p14="http://schemas.microsoft.com/office/powerpoint/2010/main" val="528819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0455A3-1148-B290-34B8-FFBC25C6F243}"/>
              </a:ext>
            </a:extLst>
          </p:cNvPr>
          <p:cNvSpPr txBox="1"/>
          <p:nvPr/>
        </p:nvSpPr>
        <p:spPr>
          <a:xfrm>
            <a:off x="0" y="0"/>
            <a:ext cx="6583149" cy="707886"/>
          </a:xfrm>
          <a:prstGeom prst="rect">
            <a:avLst/>
          </a:prstGeom>
          <a:noFill/>
        </p:spPr>
        <p:txBody>
          <a:bodyPr wrap="square" rtlCol="0">
            <a:spAutoFit/>
          </a:bodyPr>
          <a:lstStyle/>
          <a:p>
            <a:r>
              <a:rPr lang="en-GB" sz="2000" dirty="0">
                <a:latin typeface="Arial Black" panose="020B0A04020102020204" pitchFamily="34" charset="0"/>
              </a:rPr>
              <a:t>SRN:</a:t>
            </a:r>
          </a:p>
          <a:p>
            <a:r>
              <a:rPr lang="en-GB" sz="2000" dirty="0">
                <a:latin typeface="Arial Black" panose="020B0A04020102020204" pitchFamily="34" charset="0"/>
              </a:rPr>
              <a:t>Date</a:t>
            </a:r>
            <a:endParaRPr lang="en-GB" sz="2400" dirty="0">
              <a:latin typeface="Arial Black" panose="020B0A04020102020204" pitchFamily="34" charset="0"/>
            </a:endParaRPr>
          </a:p>
        </p:txBody>
      </p:sp>
      <p:pic>
        <p:nvPicPr>
          <p:cNvPr id="5" name="Picture 4">
            <a:extLst>
              <a:ext uri="{FF2B5EF4-FFF2-40B4-BE49-F238E27FC236}">
                <a16:creationId xmlns:a16="http://schemas.microsoft.com/office/drawing/2014/main" id="{B039A7EC-19B7-28F8-03C5-E4C66A355E7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5754"/>
          <a:stretch/>
        </p:blipFill>
        <p:spPr bwMode="auto">
          <a:xfrm>
            <a:off x="10184583" y="0"/>
            <a:ext cx="1837690" cy="823843"/>
          </a:xfrm>
          <a:prstGeom prst="rect">
            <a:avLst/>
          </a:prstGeom>
          <a:noFill/>
          <a:ln>
            <a:noFill/>
          </a:ln>
        </p:spPr>
      </p:pic>
      <p:sp>
        <p:nvSpPr>
          <p:cNvPr id="7" name="TextBox 6">
            <a:extLst>
              <a:ext uri="{FF2B5EF4-FFF2-40B4-BE49-F238E27FC236}">
                <a16:creationId xmlns:a16="http://schemas.microsoft.com/office/drawing/2014/main" id="{1860966E-3A34-0091-4268-B235AE8062C1}"/>
              </a:ext>
            </a:extLst>
          </p:cNvPr>
          <p:cNvSpPr txBox="1"/>
          <p:nvPr/>
        </p:nvSpPr>
        <p:spPr>
          <a:xfrm>
            <a:off x="1741715" y="3429000"/>
            <a:ext cx="7779657" cy="707886"/>
          </a:xfrm>
          <a:prstGeom prst="rect">
            <a:avLst/>
          </a:prstGeom>
          <a:noFill/>
        </p:spPr>
        <p:txBody>
          <a:bodyPr wrap="square">
            <a:spAutoFit/>
          </a:bodyPr>
          <a:lstStyle/>
          <a:p>
            <a:pPr algn="ctr"/>
            <a:r>
              <a:rPr lang="en-US" sz="2000" b="0" i="0" dirty="0">
                <a:solidFill>
                  <a:srgbClr val="0070C0"/>
                </a:solidFill>
                <a:effectLst/>
                <a:latin typeface="Arial Black" panose="020B0A04020102020204" pitchFamily="34" charset="0"/>
              </a:rPr>
              <a:t>Talent Acquisition Strategies and Incentives for Restaurant Operations in the UK Hospitality Industry</a:t>
            </a:r>
            <a:endParaRPr lang="en-US" sz="2000" dirty="0">
              <a:solidFill>
                <a:srgbClr val="0070C0"/>
              </a:solidFill>
              <a:latin typeface="Arial Black" panose="020B0A04020102020204" pitchFamily="34" charset="0"/>
            </a:endParaRPr>
          </a:p>
        </p:txBody>
      </p:sp>
    </p:spTree>
    <p:extLst>
      <p:ext uri="{BB962C8B-B14F-4D97-AF65-F5344CB8AC3E}">
        <p14:creationId xmlns:p14="http://schemas.microsoft.com/office/powerpoint/2010/main" val="2081459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691D9FE4-6813-4644-7C1F-E629DA7B5683}"/>
              </a:ext>
            </a:extLst>
          </p:cNvPr>
          <p:cNvSpPr/>
          <p:nvPr/>
        </p:nvSpPr>
        <p:spPr>
          <a:xfrm>
            <a:off x="-1" y="871"/>
            <a:ext cx="12191999"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solidFill>
                  <a:schemeClr val="bg1"/>
                </a:solidFill>
                <a:latin typeface="Arial Black" panose="020B0A04020102020204" pitchFamily="34" charset="0"/>
              </a:rPr>
              <a:t>Introduction</a:t>
            </a:r>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68A81F20-ACE1-035C-BEF4-6C9EEB798EC1}"/>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087BCE3-DEA5-D3ED-7CF4-24F039D604AC}"/>
              </a:ext>
            </a:extLst>
          </p:cNvPr>
          <p:cNvSpPr txBox="1"/>
          <p:nvPr/>
        </p:nvSpPr>
        <p:spPr>
          <a:xfrm>
            <a:off x="1635368" y="1951892"/>
            <a:ext cx="7899887" cy="4241077"/>
          </a:xfrm>
          <a:prstGeom prst="rect">
            <a:avLst/>
          </a:prstGeom>
          <a:noFill/>
        </p:spPr>
        <p:txBody>
          <a:bodyPr wrap="square">
            <a:spAutoFit/>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Talent Acquisition Manager for the renowned Restaurant Group in the UK. With a great experience in talent acquisition and an in-depth understanding of the dynamic hospitality industry, I am dedicated to addressing and recruiting top-notch candidates to join our diverse team throughout several restaurant brands. In today's presentation, I will identify our pressing challenges, especially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shortages impacting business confidence. Moreover, I will outline six effective short-run and long-run talent acquisition strategies and four enticing incentives to allure feasible candidates and abide by our position as a leader in the UK hospitality sector. </a:t>
            </a:r>
          </a:p>
          <a:p>
            <a:pPr algn="just"/>
            <a:r>
              <a:rPr lang="en-US" sz="1800" dirty="0">
                <a:effectLst/>
                <a:latin typeface="Times New Roman" panose="02020603050405020304" pitchFamily="18" charset="0"/>
                <a:ea typeface="Calibri" panose="020F0502020204030204" pitchFamily="34" charset="0"/>
              </a:rPr>
              <a:t>The UK hospitality industry, involving restaurants, is grappling with significant challenges, with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shortages being a main concern. The shortage of skilled and qualified workers has created a talent crisis, making it challenging for restaurants to seek suitable candidates for crucial roles. This </a:t>
            </a:r>
            <a:r>
              <a:rPr lang="en-US" sz="1800" dirty="0" err="1">
                <a:effectLst/>
                <a:latin typeface="Times New Roman" panose="02020603050405020304" pitchFamily="18" charset="0"/>
                <a:ea typeface="Calibri" panose="020F0502020204030204" pitchFamily="34" charset="0"/>
              </a:rPr>
              <a:t>labour</a:t>
            </a:r>
            <a:r>
              <a:rPr lang="en-US" sz="1800" dirty="0">
                <a:effectLst/>
                <a:latin typeface="Times New Roman" panose="02020603050405020304" pitchFamily="18" charset="0"/>
                <a:ea typeface="Calibri" panose="020F0502020204030204" pitchFamily="34" charset="0"/>
              </a:rPr>
              <a:t> shortage not only hinders daily operations but also leads to increased workloads for current staff, resulting in burnout and decreased morale</a:t>
            </a:r>
            <a:endParaRPr lang="en-US" dirty="0"/>
          </a:p>
        </p:txBody>
      </p:sp>
    </p:spTree>
    <p:extLst>
      <p:ext uri="{BB962C8B-B14F-4D97-AF65-F5344CB8AC3E}">
        <p14:creationId xmlns:p14="http://schemas.microsoft.com/office/powerpoint/2010/main" val="2290870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65D39A3D-DD49-86B0-DDA5-AEDD8A9394BD}"/>
              </a:ext>
            </a:extLst>
          </p:cNvPr>
          <p:cNvSpPr/>
          <p:nvPr/>
        </p:nvSpPr>
        <p:spPr>
          <a:xfrm>
            <a:off x="-1" y="-16062"/>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600" b="1" dirty="0">
                <a:solidFill>
                  <a:schemeClr val="bg1"/>
                </a:solidFill>
                <a:latin typeface="Arial Black" panose="020B0A04020102020204" pitchFamily="34" charset="0"/>
              </a:rPr>
              <a:t>Short-term Talent Acquisition  Strategies</a:t>
            </a:r>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CFB13ABD-AF9F-FF01-EA7F-EBBCEC0C70B0}"/>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2844B37-7ADD-BA97-2F9B-0A8290300193}"/>
              </a:ext>
            </a:extLst>
          </p:cNvPr>
          <p:cNvSpPr txBox="1"/>
          <p:nvPr/>
        </p:nvSpPr>
        <p:spPr>
          <a:xfrm>
            <a:off x="720969" y="2633901"/>
            <a:ext cx="7987810" cy="3640164"/>
          </a:xfrm>
          <a:prstGeom prst="rect">
            <a:avLst/>
          </a:prstGeom>
          <a:noFill/>
        </p:spPr>
        <p:txBody>
          <a:bodyPr wrap="square">
            <a:spAutoFit/>
          </a:bodyPr>
          <a:lstStyle/>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Quality Candidates:</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Existing employees tend to refer candidates who they believe will be a good suitable for the company culture and possess the needed skills and qualifications.</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Faster Hiring:</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Referrals often lead to quicker hiring processes as the refer candidates are already prescreened to some extent by the employee making the referral.</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Cost-Effective:</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Compared to other recruitment strategies, employee referral programs are generally more cost-effective and can yield higher returns on investment.</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Enhanced Employee Engagement</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Employees feel more engaged and invested in the success of the organization when they are actively included in the hiring process.</a:t>
            </a:r>
          </a:p>
        </p:txBody>
      </p:sp>
      <p:sp>
        <p:nvSpPr>
          <p:cNvPr id="11" name="TextBox 10">
            <a:extLst>
              <a:ext uri="{FF2B5EF4-FFF2-40B4-BE49-F238E27FC236}">
                <a16:creationId xmlns:a16="http://schemas.microsoft.com/office/drawing/2014/main" id="{D310B2A8-2B01-2BF7-D880-8101FE8CEC29}"/>
              </a:ext>
            </a:extLst>
          </p:cNvPr>
          <p:cNvSpPr txBox="1"/>
          <p:nvPr/>
        </p:nvSpPr>
        <p:spPr>
          <a:xfrm>
            <a:off x="2598127" y="1003029"/>
            <a:ext cx="6110652" cy="583750"/>
          </a:xfrm>
          <a:prstGeom prst="rect">
            <a:avLst/>
          </a:prstGeom>
          <a:noFill/>
        </p:spPr>
        <p:txBody>
          <a:bodyPr wrap="square">
            <a:spAutoFit/>
          </a:bodyPr>
          <a:lstStyle/>
          <a:p>
            <a:pPr marL="0" marR="0" algn="just">
              <a:lnSpc>
                <a:spcPct val="107000"/>
              </a:lnSpc>
              <a:spcBef>
                <a:spcPts val="0"/>
              </a:spcBef>
              <a:spcAft>
                <a:spcPts val="800"/>
              </a:spcAft>
            </a:pPr>
            <a:r>
              <a:rPr lang="en-US" sz="3200" b="1" dirty="0">
                <a:solidFill>
                  <a:srgbClr val="385723"/>
                </a:solidFill>
                <a:effectLst/>
                <a:latin typeface="Times New Roman" panose="02020603050405020304" pitchFamily="18" charset="0"/>
                <a:ea typeface="Calibri" panose="020F0502020204030204" pitchFamily="34" charset="0"/>
                <a:cs typeface="Times New Roman" panose="02020603050405020304" pitchFamily="18" charset="0"/>
              </a:rPr>
              <a:t>Employee Referral Program</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The Complete Guide to Employee Referral Programs">
            <a:extLst>
              <a:ext uri="{FF2B5EF4-FFF2-40B4-BE49-F238E27FC236}">
                <a16:creationId xmlns:a16="http://schemas.microsoft.com/office/drawing/2014/main" id="{AF75996E-F23F-A257-A92E-11D8D8399D2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706" t="21363" r="14132" b="8709"/>
          <a:stretch/>
        </p:blipFill>
        <p:spPr bwMode="auto">
          <a:xfrm>
            <a:off x="9083841" y="2633901"/>
            <a:ext cx="2165685" cy="38390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9025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F084570B-ECD3-A0E5-2B3E-65A71D60B93E}"/>
              </a:ext>
            </a:extLst>
          </p:cNvPr>
          <p:cNvSpPr/>
          <p:nvPr/>
        </p:nvSpPr>
        <p:spPr>
          <a:xfrm>
            <a:off x="-1" y="871"/>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bg1"/>
                </a:solidFill>
                <a:latin typeface="Arial Black" panose="020B0A04020102020204" pitchFamily="34" charset="0"/>
              </a:rPr>
              <a:t>Short-term Talent Acquisition  Strategies</a:t>
            </a:r>
            <a:endParaRPr lang="en-US" sz="1600" dirty="0">
              <a:solidFill>
                <a:schemeClr val="bg1"/>
              </a:solidFill>
              <a:latin typeface="Arial Black" panose="020B0A04020102020204" pitchFamily="34" charset="0"/>
            </a:endParaRPr>
          </a:p>
          <a:p>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42FA3A44-28AC-F2BF-FA81-ACF751DFC135}"/>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0AA10D6-0266-8413-6BA0-057AC2F19FA8}"/>
              </a:ext>
            </a:extLst>
          </p:cNvPr>
          <p:cNvSpPr txBox="1"/>
          <p:nvPr/>
        </p:nvSpPr>
        <p:spPr>
          <a:xfrm>
            <a:off x="3165230" y="809519"/>
            <a:ext cx="6126771" cy="584775"/>
          </a:xfrm>
          <a:prstGeom prst="rect">
            <a:avLst/>
          </a:prstGeom>
          <a:noFill/>
        </p:spPr>
        <p:txBody>
          <a:bodyPr wrap="square">
            <a:spAutoFit/>
          </a:bodyPr>
          <a:lstStyle/>
          <a:p>
            <a:r>
              <a:rPr lang="en-US" sz="3200" b="1" dirty="0">
                <a:solidFill>
                  <a:srgbClr val="548235"/>
                </a:solidFill>
                <a:effectLst/>
                <a:latin typeface="Times New Roman" panose="02020603050405020304" pitchFamily="18" charset="0"/>
                <a:ea typeface="Calibri" panose="020F0502020204030204" pitchFamily="34" charset="0"/>
              </a:rPr>
              <a:t>Social Media Recruitment</a:t>
            </a:r>
            <a:endParaRPr lang="en-US" sz="3200" dirty="0"/>
          </a:p>
        </p:txBody>
      </p:sp>
      <p:sp>
        <p:nvSpPr>
          <p:cNvPr id="7" name="TextBox 6">
            <a:extLst>
              <a:ext uri="{FF2B5EF4-FFF2-40B4-BE49-F238E27FC236}">
                <a16:creationId xmlns:a16="http://schemas.microsoft.com/office/drawing/2014/main" id="{65ACDA48-2F4C-E60A-6635-469110E72D95}"/>
              </a:ext>
            </a:extLst>
          </p:cNvPr>
          <p:cNvSpPr txBox="1"/>
          <p:nvPr/>
        </p:nvSpPr>
        <p:spPr>
          <a:xfrm>
            <a:off x="562708" y="1647223"/>
            <a:ext cx="8729294" cy="4734438"/>
          </a:xfrm>
          <a:prstGeom prst="rect">
            <a:avLst/>
          </a:prstGeom>
          <a:noFill/>
        </p:spPr>
        <p:txBody>
          <a:bodyPr wrap="square">
            <a:spAutoFit/>
          </a:bodyPr>
          <a:lstStyle/>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Diverse Platform Usage:</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Utilize popular social media platforms like LinkedIn, Facebook, Twitter, Instagram, moreover even professional networking platforms like Glassdoor.</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Engaging Content:</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Create compelling and visually appealing posts that highlight the exclusive prospects of the culture, work environment, and employee experiences of the company.</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Interactive Job Listings:</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Post engaging job listings with eye-catching visuals, clear application instructions, and concise descriptions.</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Virtual Career Events: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Host virtual career fairs or webinars to engage with feasible candidates directly.</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Sponsored Ads: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Regard using targeted sponsored ads to reach certain demographics or individuals with relevant skills and interests.</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Responsive Engagement:</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Respond promptly to inquiries and comments from feasible candidates to exhibit attentiveness and commitment to the candidate experience of the company.</a:t>
            </a:r>
          </a:p>
        </p:txBody>
      </p:sp>
      <p:pic>
        <p:nvPicPr>
          <p:cNvPr id="9" name="Picture 8">
            <a:extLst>
              <a:ext uri="{FF2B5EF4-FFF2-40B4-BE49-F238E27FC236}">
                <a16:creationId xmlns:a16="http://schemas.microsoft.com/office/drawing/2014/main" id="{FBDA64E5-CDA5-F075-8A97-271A3C98907A}"/>
              </a:ext>
            </a:extLst>
          </p:cNvPr>
          <p:cNvPicPr>
            <a:picLocks noChangeAspect="1"/>
          </p:cNvPicPr>
          <p:nvPr/>
        </p:nvPicPr>
        <p:blipFill rotWithShape="1">
          <a:blip r:embed="rId2"/>
          <a:srcRect l="8705" r="9966"/>
          <a:stretch/>
        </p:blipFill>
        <p:spPr>
          <a:xfrm>
            <a:off x="9468853" y="1732548"/>
            <a:ext cx="2526631" cy="41508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89239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14887A84-44BF-35FC-4069-357D9D5CCA59}"/>
              </a:ext>
            </a:extLst>
          </p:cNvPr>
          <p:cNvSpPr/>
          <p:nvPr/>
        </p:nvSpPr>
        <p:spPr>
          <a:xfrm>
            <a:off x="-1" y="871"/>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bg1"/>
                </a:solidFill>
                <a:latin typeface="Arial Black" panose="020B0A04020102020204" pitchFamily="34" charset="0"/>
              </a:rPr>
              <a:t>Short-term Talent Acquisition  Strategies</a:t>
            </a:r>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1B5BB910-80A4-BEB6-29E3-6EC316026254}"/>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895C5F3-B5AB-C0F0-32C4-5DFBB126B83E}"/>
              </a:ext>
            </a:extLst>
          </p:cNvPr>
          <p:cNvSpPr txBox="1"/>
          <p:nvPr/>
        </p:nvSpPr>
        <p:spPr>
          <a:xfrm>
            <a:off x="1512277" y="3036744"/>
            <a:ext cx="6825607" cy="2648482"/>
          </a:xfrm>
          <a:prstGeom prst="rect">
            <a:avLst/>
          </a:prstGeom>
          <a:noFill/>
        </p:spPr>
        <p:txBody>
          <a:bodyPr wrap="square">
            <a:spAutoFit/>
          </a:bodyPr>
          <a:lstStyle/>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Staffing Agency Collaboration:</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Partner with reputable staffing agencies that specialize in hospitality and catering industries.</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Flexible Workforce: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flexible workforce assists the restaurant group to maintain high service standards without overburdening permanent staff.</a:t>
            </a:r>
          </a:p>
          <a:p>
            <a:pPr marL="0" marR="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Identifying Exceptional Talent:</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Monitor the performance of temporary hires to identify exceptional individuals who demonstrate skills, commitment, and potential.</a:t>
            </a:r>
          </a:p>
        </p:txBody>
      </p:sp>
      <p:sp>
        <p:nvSpPr>
          <p:cNvPr id="9" name="TextBox 8">
            <a:extLst>
              <a:ext uri="{FF2B5EF4-FFF2-40B4-BE49-F238E27FC236}">
                <a16:creationId xmlns:a16="http://schemas.microsoft.com/office/drawing/2014/main" id="{E1198D03-234B-B8A7-B86D-E79F6F9D21E4}"/>
              </a:ext>
            </a:extLst>
          </p:cNvPr>
          <p:cNvSpPr txBox="1"/>
          <p:nvPr/>
        </p:nvSpPr>
        <p:spPr>
          <a:xfrm>
            <a:off x="2861896" y="1925777"/>
            <a:ext cx="6110652" cy="583750"/>
          </a:xfrm>
          <a:prstGeom prst="rect">
            <a:avLst/>
          </a:prstGeom>
          <a:noFill/>
        </p:spPr>
        <p:txBody>
          <a:bodyPr wrap="square">
            <a:spAutoFit/>
          </a:bodyPr>
          <a:lstStyle/>
          <a:p>
            <a:pPr marL="0" marR="0" algn="just">
              <a:lnSpc>
                <a:spcPct val="107000"/>
              </a:lnSpc>
              <a:spcBef>
                <a:spcPts val="0"/>
              </a:spcBef>
              <a:spcAft>
                <a:spcPts val="800"/>
              </a:spcAft>
            </a:pPr>
            <a:r>
              <a:rPr lang="en-US" sz="3200" b="1" dirty="0">
                <a:solidFill>
                  <a:srgbClr val="385723"/>
                </a:solidFill>
                <a:effectLst/>
                <a:latin typeface="Times New Roman" panose="02020603050405020304" pitchFamily="18" charset="0"/>
                <a:ea typeface="Calibri" panose="020F0502020204030204" pitchFamily="34" charset="0"/>
                <a:cs typeface="Times New Roman" panose="02020603050405020304" pitchFamily="18" charset="0"/>
              </a:rPr>
              <a:t>Temporary and Seasonal Hiring</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Pre-Employment Screening Seasonal Hiring Challenges">
            <a:extLst>
              <a:ext uri="{FF2B5EF4-FFF2-40B4-BE49-F238E27FC236}">
                <a16:creationId xmlns:a16="http://schemas.microsoft.com/office/drawing/2014/main" id="{FB2141F6-717C-BA5D-928D-A3FC2C2BEF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2548" y="3024233"/>
            <a:ext cx="2143125" cy="26484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4419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7E9FF0BD-CEFF-791D-7F68-3AEE10D7457D}"/>
              </a:ext>
            </a:extLst>
          </p:cNvPr>
          <p:cNvSpPr/>
          <p:nvPr/>
        </p:nvSpPr>
        <p:spPr>
          <a:xfrm>
            <a:off x="-1" y="0"/>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bg1"/>
                </a:solidFill>
                <a:latin typeface="Arial Black" panose="020B0A04020102020204" pitchFamily="34" charset="0"/>
              </a:rPr>
              <a:t>Long-term Talent Acquisition  Strategies</a:t>
            </a:r>
            <a:endParaRPr lang="en-US" sz="1600" dirty="0">
              <a:solidFill>
                <a:schemeClr val="bg1"/>
              </a:solidFill>
              <a:latin typeface="Arial Black" panose="020B0A04020102020204" pitchFamily="34" charset="0"/>
            </a:endParaRPr>
          </a:p>
          <a:p>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63FB53BB-735E-823F-ECD1-956EE4E59E04}"/>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376599B-D806-0457-FB0F-70A6A02B06F2}"/>
              </a:ext>
            </a:extLst>
          </p:cNvPr>
          <p:cNvSpPr txBox="1"/>
          <p:nvPr/>
        </p:nvSpPr>
        <p:spPr>
          <a:xfrm>
            <a:off x="685801" y="2034085"/>
            <a:ext cx="8674768" cy="4734438"/>
          </a:xfrm>
          <a:prstGeom prst="rect">
            <a:avLst/>
          </a:prstGeom>
          <a:noFill/>
        </p:spPr>
        <p:txBody>
          <a:bodyPr wrap="square">
            <a:spAutoFit/>
          </a:bodyPr>
          <a:lstStyle/>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Structure Programs:</a:t>
            </a:r>
            <a:r>
              <a:rPr lang="en-US" sz="1800"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Establish well-structured internship and apprenticeship programs that outline clear learning purposes and expectations for candidates.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Mentoring and Guidance:</a:t>
            </a:r>
            <a:r>
              <a:rPr lang="en-US" sz="1800"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Develop partnerships with colleges, universities, moreover culinary schools to allure motivated students and graduates questing for practical experience.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Cross-Department Exposure:</a:t>
            </a:r>
            <a:r>
              <a:rPr lang="en-US" sz="1800"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 various opportunities for interns and apprentices to work in different departments within the restaurant group.</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Skill Development and Certification:</a:t>
            </a:r>
            <a:r>
              <a:rPr lang="en-US" sz="1800"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Deliver comprehensive on-the-job training that involves technical skills, industry-specific knowledge, moreover soft skills like communication and teamwork.</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i="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Talent Retention:</a:t>
            </a:r>
            <a:r>
              <a:rPr lang="en-US" sz="1800" i="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Address high-feasible interns and apprentices who demonstrate exceptional skills and commitment.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Alumni Network:</a:t>
            </a:r>
            <a:r>
              <a:rPr lang="en-US" sz="1800"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Stay connected with program alumni to abide by a robust relationship and feasible for rehiring or referrals in the future.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AA34D9E8-94C6-713A-4ACC-66713722AC8E}"/>
              </a:ext>
            </a:extLst>
          </p:cNvPr>
          <p:cNvSpPr txBox="1"/>
          <p:nvPr/>
        </p:nvSpPr>
        <p:spPr>
          <a:xfrm>
            <a:off x="2444993" y="998918"/>
            <a:ext cx="7302012" cy="584775"/>
          </a:xfrm>
          <a:prstGeom prst="rect">
            <a:avLst/>
          </a:prstGeom>
          <a:noFill/>
        </p:spPr>
        <p:txBody>
          <a:bodyPr wrap="square">
            <a:spAutoFit/>
          </a:bodyPr>
          <a:lstStyle/>
          <a:p>
            <a:r>
              <a:rPr lang="en-US" sz="3200" b="1" i="0" dirty="0">
                <a:solidFill>
                  <a:srgbClr val="385723"/>
                </a:solidFill>
                <a:effectLst/>
                <a:latin typeface="Times New Roman" panose="02020603050405020304" pitchFamily="18" charset="0"/>
                <a:ea typeface="Calibri" panose="020F0502020204030204" pitchFamily="34" charset="0"/>
              </a:rPr>
              <a:t>Internship and Apprenticeship Program</a:t>
            </a:r>
            <a:endParaRPr lang="en-US" sz="3200" dirty="0"/>
          </a:p>
        </p:txBody>
      </p:sp>
      <p:pic>
        <p:nvPicPr>
          <p:cNvPr id="6146" name="Picture 2" descr="What is Internship Training? definition and meaning - Business Jargons">
            <a:extLst>
              <a:ext uri="{FF2B5EF4-FFF2-40B4-BE49-F238E27FC236}">
                <a16:creationId xmlns:a16="http://schemas.microsoft.com/office/drawing/2014/main" id="{E1B14CD0-E288-5765-0352-B58BA7CAC8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2916" y="2300036"/>
            <a:ext cx="2430379" cy="41488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212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28E387E5-F157-78C1-F04D-56E188AF3294}"/>
              </a:ext>
            </a:extLst>
          </p:cNvPr>
          <p:cNvSpPr/>
          <p:nvPr/>
        </p:nvSpPr>
        <p:spPr>
          <a:xfrm>
            <a:off x="-1" y="871"/>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bg1"/>
                </a:solidFill>
                <a:latin typeface="Arial Black" panose="020B0A04020102020204" pitchFamily="34" charset="0"/>
              </a:rPr>
              <a:t>Long-term Talent Acquisition  Strategies</a:t>
            </a:r>
            <a:endParaRPr lang="en-US" sz="1600" dirty="0">
              <a:solidFill>
                <a:schemeClr val="bg1"/>
              </a:solidFill>
              <a:latin typeface="Arial Black" panose="020B0A04020102020204" pitchFamily="34" charset="0"/>
            </a:endParaRPr>
          </a:p>
          <a:p>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CCCFB414-73EE-598B-F962-C3E75A42C300}"/>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E062479-EC65-5975-6E7C-A3F964AA42B2}"/>
              </a:ext>
            </a:extLst>
          </p:cNvPr>
          <p:cNvSpPr txBox="1"/>
          <p:nvPr/>
        </p:nvSpPr>
        <p:spPr>
          <a:xfrm>
            <a:off x="899745" y="2543478"/>
            <a:ext cx="6431497" cy="3936527"/>
          </a:xfrm>
          <a:prstGeom prst="rect">
            <a:avLst/>
          </a:prstGeom>
          <a:noFill/>
        </p:spPr>
        <p:txBody>
          <a:bodyPr wrap="square">
            <a:spAutoFit/>
          </a:bodyPr>
          <a:lstStyle/>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Identify Relevant Institutions:</a:t>
            </a:r>
            <a:r>
              <a:rPr lang="en-US" sz="1800"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0" dirty="0">
                <a:effectLst/>
                <a:latin typeface="Times New Roman" panose="02020603050405020304" pitchFamily="18" charset="0"/>
                <a:ea typeface="Calibri" panose="020F0502020204030204" pitchFamily="34" charset="0"/>
                <a:cs typeface="Times New Roman" panose="02020603050405020304" pitchFamily="18" charset="0"/>
              </a:rPr>
              <a:t>Research and address universities and colleges that offer relevant hospitality, culinary, and business programs that align with the restaurant group's needs.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Establish Partnerships:</a:t>
            </a:r>
            <a:r>
              <a:rPr lang="en-US" sz="1800"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0" dirty="0">
                <a:effectLst/>
                <a:latin typeface="Times New Roman" panose="02020603050405020304" pitchFamily="18" charset="0"/>
                <a:ea typeface="Calibri" panose="020F0502020204030204" pitchFamily="34" charset="0"/>
                <a:cs typeface="Times New Roman" panose="02020603050405020304" pitchFamily="18" charset="0"/>
              </a:rPr>
              <a:t>Begin partnerships with selected educational institutions to develop a mutually beneficial relationship.</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Campus Career Fairs:</a:t>
            </a:r>
            <a:r>
              <a:rPr lang="en-US" sz="1800"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0" dirty="0">
                <a:effectLst/>
                <a:latin typeface="Times New Roman" panose="02020603050405020304" pitchFamily="18" charset="0"/>
                <a:ea typeface="Calibri" panose="020F0502020204030204" pitchFamily="34" charset="0"/>
                <a:cs typeface="Times New Roman" panose="02020603050405020304" pitchFamily="18" charset="0"/>
              </a:rPr>
              <a:t>Take part in career fairs hosted by universities and colleges to progress the restaurant group's career aspects.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Host Campus Events:</a:t>
            </a:r>
            <a:r>
              <a:rPr lang="en-US" sz="1800"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0" dirty="0">
                <a:effectLst/>
                <a:latin typeface="Times New Roman" panose="02020603050405020304" pitchFamily="18" charset="0"/>
                <a:ea typeface="Calibri" panose="020F0502020204030204" pitchFamily="34" charset="0"/>
                <a:cs typeface="Times New Roman" panose="02020603050405020304" pitchFamily="18" charset="0"/>
              </a:rPr>
              <a:t>Organize on-campus events like workshops, networking sessions, or Q&amp;A panels, to create consciousness about the restaurant group and its career paths</a:t>
            </a:r>
            <a:r>
              <a:rPr lang="en-US" sz="1800" i="0" dirty="0">
                <a:solidFill>
                  <a:srgbClr val="4472C4"/>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85113CB3-E57C-A06D-3508-89E397FD797E}"/>
              </a:ext>
            </a:extLst>
          </p:cNvPr>
          <p:cNvSpPr txBox="1"/>
          <p:nvPr/>
        </p:nvSpPr>
        <p:spPr>
          <a:xfrm>
            <a:off x="2442796" y="1407628"/>
            <a:ext cx="8233995" cy="583750"/>
          </a:xfrm>
          <a:prstGeom prst="rect">
            <a:avLst/>
          </a:prstGeom>
          <a:noFill/>
        </p:spPr>
        <p:txBody>
          <a:bodyPr wrap="square">
            <a:spAutoFit/>
          </a:bodyPr>
          <a:lstStyle/>
          <a:p>
            <a:pPr marL="0" marR="0" algn="just">
              <a:lnSpc>
                <a:spcPct val="107000"/>
              </a:lnSpc>
              <a:spcBef>
                <a:spcPts val="0"/>
              </a:spcBef>
              <a:spcAft>
                <a:spcPts val="800"/>
              </a:spcAft>
            </a:pPr>
            <a:r>
              <a:rPr lang="en-US" sz="3200" b="1" i="0" dirty="0">
                <a:solidFill>
                  <a:srgbClr val="385723"/>
                </a:solidFill>
                <a:effectLst/>
                <a:latin typeface="Times New Roman" panose="02020603050405020304" pitchFamily="18" charset="0"/>
                <a:ea typeface="Calibri" panose="020F0502020204030204" pitchFamily="34" charset="0"/>
                <a:cs typeface="Times New Roman" panose="02020603050405020304" pitchFamily="18" charset="0"/>
              </a:rPr>
              <a:t>University and College Partnership</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170" name="Picture 2" descr="The Government-University Partnership | AAU">
            <a:extLst>
              <a:ext uri="{FF2B5EF4-FFF2-40B4-BE49-F238E27FC236}">
                <a16:creationId xmlns:a16="http://schemas.microsoft.com/office/drawing/2014/main" id="{ACF35C91-7E37-8681-FF5C-2DB6070081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0132" y="2227402"/>
            <a:ext cx="4297279" cy="3936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4053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F2E14D07-A6BE-A7ED-3625-D3F7F38764D5}"/>
              </a:ext>
            </a:extLst>
          </p:cNvPr>
          <p:cNvSpPr/>
          <p:nvPr/>
        </p:nvSpPr>
        <p:spPr>
          <a:xfrm>
            <a:off x="-1" y="871"/>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bg1"/>
                </a:solidFill>
                <a:latin typeface="Arial Black" panose="020B0A04020102020204" pitchFamily="34" charset="0"/>
              </a:rPr>
              <a:t>Long-term Talent Acquisition  Strategies</a:t>
            </a:r>
            <a:endParaRPr lang="en-US" sz="1600" dirty="0">
              <a:solidFill>
                <a:schemeClr val="bg1"/>
              </a:solidFill>
              <a:latin typeface="Arial Black" panose="020B0A04020102020204" pitchFamily="34" charset="0"/>
            </a:endParaRPr>
          </a:p>
          <a:p>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D23F5593-02F2-5DC5-ACF2-59326BBF424F}"/>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394F2EA-4473-1574-66C7-DC2EAEF66AD2}"/>
              </a:ext>
            </a:extLst>
          </p:cNvPr>
          <p:cNvSpPr txBox="1"/>
          <p:nvPr/>
        </p:nvSpPr>
        <p:spPr>
          <a:xfrm>
            <a:off x="1129926" y="2246280"/>
            <a:ext cx="7661147" cy="2545890"/>
          </a:xfrm>
          <a:prstGeom prst="rect">
            <a:avLst/>
          </a:prstGeom>
          <a:noFill/>
        </p:spPr>
        <p:txBody>
          <a:bodyPr wrap="square">
            <a:spAutoFit/>
          </a:bodyPr>
          <a:lstStyle/>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Internal Promotions: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Recognizing and promoting internal talent exhibit that the organization values its employees' dedication and contributions. This inspires individuals to perform at their best, knowing that hard work is rewarded with opportunities for advancement.</a:t>
            </a:r>
          </a:p>
          <a:p>
            <a:pPr marL="0" marR="0" algn="just">
              <a:lnSpc>
                <a:spcPct val="107000"/>
              </a:lnSpc>
              <a:spcBef>
                <a:spcPts val="0"/>
              </a:spcBef>
              <a:spcAft>
                <a:spcPts val="800"/>
              </a:spcAft>
            </a:pPr>
            <a:r>
              <a:rPr lang="en-US" sz="1800" b="1" i="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Investing in Training and Upskilling Programs: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delivering training and upskilling programs are essential for grooming employees for higher positions. These initiatives furnish individuals with the knowledge, skills, moreover competencies needed to take on greater accountabilities.</a:t>
            </a:r>
          </a:p>
        </p:txBody>
      </p:sp>
      <p:sp>
        <p:nvSpPr>
          <p:cNvPr id="7" name="TextBox 6">
            <a:extLst>
              <a:ext uri="{FF2B5EF4-FFF2-40B4-BE49-F238E27FC236}">
                <a16:creationId xmlns:a16="http://schemas.microsoft.com/office/drawing/2014/main" id="{CACBF129-8CFF-27C8-0660-749856859237}"/>
              </a:ext>
            </a:extLst>
          </p:cNvPr>
          <p:cNvSpPr txBox="1"/>
          <p:nvPr/>
        </p:nvSpPr>
        <p:spPr>
          <a:xfrm>
            <a:off x="1001590" y="1473104"/>
            <a:ext cx="8360017" cy="645113"/>
          </a:xfrm>
          <a:prstGeom prst="rect">
            <a:avLst/>
          </a:prstGeom>
          <a:noFill/>
        </p:spPr>
        <p:txBody>
          <a:bodyPr wrap="square">
            <a:spAutoFit/>
          </a:bodyPr>
          <a:lstStyle/>
          <a:p>
            <a:pPr marL="0" marR="0" algn="just">
              <a:lnSpc>
                <a:spcPct val="107000"/>
              </a:lnSpc>
              <a:spcBef>
                <a:spcPts val="0"/>
              </a:spcBef>
              <a:spcAft>
                <a:spcPts val="800"/>
              </a:spcAft>
            </a:pPr>
            <a:r>
              <a:rPr lang="en-US" sz="3600" b="1" i="0" dirty="0">
                <a:solidFill>
                  <a:srgbClr val="385723"/>
                </a:solidFill>
                <a:effectLst/>
                <a:latin typeface="Times New Roman" panose="02020603050405020304" pitchFamily="18" charset="0"/>
                <a:ea typeface="Calibri" panose="020F0502020204030204" pitchFamily="34" charset="0"/>
                <a:cs typeface="Times New Roman" panose="02020603050405020304" pitchFamily="18" charset="0"/>
              </a:rPr>
              <a:t>Employee Development and Promotion</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194" name="Picture 2" descr="Growth strategy, career path development or growing business, employee  training or improvement, job promotion concept, businessman people employees  running on career path arrow in rising up direction 21824922 Vector Art at  Vecteezy">
            <a:extLst>
              <a:ext uri="{FF2B5EF4-FFF2-40B4-BE49-F238E27FC236}">
                <a16:creationId xmlns:a16="http://schemas.microsoft.com/office/drawing/2014/main" id="{C0A05946-76F5-ADD3-D23D-327ECD4F9C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805"/>
          <a:stretch/>
        </p:blipFill>
        <p:spPr bwMode="auto">
          <a:xfrm>
            <a:off x="8791073" y="1473104"/>
            <a:ext cx="3240506" cy="382326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9017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D68377DA-707B-9B4A-E9FE-677AF259ADF8}"/>
              </a:ext>
            </a:extLst>
          </p:cNvPr>
          <p:cNvSpPr/>
          <p:nvPr/>
        </p:nvSpPr>
        <p:spPr>
          <a:xfrm>
            <a:off x="-1" y="871"/>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solidFill>
                  <a:schemeClr val="bg1"/>
                </a:solidFill>
                <a:latin typeface="Arial Black" panose="020B0A04020102020204" pitchFamily="34" charset="0"/>
              </a:rPr>
              <a:t>Monetary Incentive Methods</a:t>
            </a:r>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76957ECF-0C0E-A3C8-4C79-D0A55C7F6A53}"/>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0B000D4-BA20-97BA-F1D9-8BAC361A5646}"/>
              </a:ext>
            </a:extLst>
          </p:cNvPr>
          <p:cNvSpPr txBox="1"/>
          <p:nvPr/>
        </p:nvSpPr>
        <p:spPr>
          <a:xfrm>
            <a:off x="1318847" y="1395495"/>
            <a:ext cx="6942838" cy="3691267"/>
          </a:xfrm>
          <a:prstGeom prst="rect">
            <a:avLst/>
          </a:prstGeom>
          <a:noFill/>
        </p:spPr>
        <p:txBody>
          <a:bodyPr wrap="square">
            <a:spAutoFit/>
          </a:bodyPr>
          <a:lstStyle/>
          <a:p>
            <a:pPr marL="0" marR="0" algn="ctr">
              <a:lnSpc>
                <a:spcPct val="107000"/>
              </a:lnSpc>
              <a:spcBef>
                <a:spcPts val="0"/>
              </a:spcBef>
              <a:spcAft>
                <a:spcPts val="800"/>
              </a:spcAft>
            </a:pPr>
            <a:r>
              <a:rPr lang="en-US" sz="3200" b="1" dirty="0">
                <a:solidFill>
                  <a:srgbClr val="385723"/>
                </a:solidFill>
                <a:effectLst/>
                <a:latin typeface="Times New Roman" panose="02020603050405020304" pitchFamily="18" charset="0"/>
                <a:ea typeface="Calibri" panose="020F0502020204030204" pitchFamily="34" charset="0"/>
                <a:cs typeface="Times New Roman" panose="02020603050405020304" pitchFamily="18" charset="0"/>
              </a:rPr>
              <a:t>Monetary Incentive Methods</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R="0" lvl="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Competitive Base Salaries:</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Offer competitive base salaries that adjust with industry standards and reflect the experience of the candidates, qualifications, moreover the certain demands of the role. Competitive compensation signals that the restaurant group values its employees and is willing to invest in their skills and contributions.</a:t>
            </a:r>
          </a:p>
          <a:p>
            <a:r>
              <a:rPr lang="en-US" sz="1800" b="1" dirty="0">
                <a:solidFill>
                  <a:srgbClr val="002060"/>
                </a:solidFill>
                <a:effectLst/>
                <a:latin typeface="Times New Roman" panose="02020603050405020304" pitchFamily="18" charset="0"/>
                <a:ea typeface="Calibri" panose="020F0502020204030204" pitchFamily="34" charset="0"/>
              </a:rPr>
              <a:t>Performance-Based Bonuses:</a:t>
            </a:r>
            <a:r>
              <a:rPr lang="en-US" sz="1800" dirty="0">
                <a:solidFill>
                  <a:srgbClr val="002060"/>
                </a:solidFill>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rPr>
              <a:t>Implement performance-based bonuses tied to individual and team achievements. These bonuses can be linked to factors like customer satisfaction scores, revenue generation, or operational efficiency. Performance bonuses provide tangible rewards for exceptional performance, motivating employees to excel in their roles</a:t>
            </a:r>
            <a:endParaRPr lang="en-US" dirty="0"/>
          </a:p>
        </p:txBody>
      </p:sp>
      <p:pic>
        <p:nvPicPr>
          <p:cNvPr id="9218" name="Picture 2" descr="22 Types of Incentives - Financial And Non-Financial">
            <a:extLst>
              <a:ext uri="{FF2B5EF4-FFF2-40B4-BE49-F238E27FC236}">
                <a16:creationId xmlns:a16="http://schemas.microsoft.com/office/drawing/2014/main" id="{C8102F16-672C-7FF8-28C3-FEA5CFDF13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1685" y="1696620"/>
            <a:ext cx="3256547" cy="3922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19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5B349F2D-355A-43F7-BDBE-2138F4032D23}"/>
              </a:ext>
            </a:extLst>
          </p:cNvPr>
          <p:cNvSpPr/>
          <p:nvPr/>
        </p:nvSpPr>
        <p:spPr>
          <a:xfrm>
            <a:off x="-1" y="871"/>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solidFill>
                  <a:schemeClr val="bg1"/>
                </a:solidFill>
                <a:latin typeface="Arial Black" panose="020B0A04020102020204" pitchFamily="34" charset="0"/>
              </a:rPr>
              <a:t>Non-Monetary Incentive Methods</a:t>
            </a:r>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8667BD96-D703-7E86-4384-587EE96E96F1}"/>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1919396-E7EC-278E-982A-7C92C2D94ADD}"/>
              </a:ext>
            </a:extLst>
          </p:cNvPr>
          <p:cNvSpPr txBox="1"/>
          <p:nvPr/>
        </p:nvSpPr>
        <p:spPr>
          <a:xfrm>
            <a:off x="1301261" y="1129969"/>
            <a:ext cx="6687707" cy="5184176"/>
          </a:xfrm>
          <a:prstGeom prst="rect">
            <a:avLst/>
          </a:prstGeom>
          <a:noFill/>
        </p:spPr>
        <p:txBody>
          <a:bodyPr wrap="square">
            <a:spAutoFit/>
          </a:bodyPr>
          <a:lstStyle/>
          <a:p>
            <a:pPr marL="0" marR="0" algn="ctr">
              <a:lnSpc>
                <a:spcPct val="107000"/>
              </a:lnSpc>
              <a:spcBef>
                <a:spcPts val="0"/>
              </a:spcBef>
              <a:spcAft>
                <a:spcPts val="800"/>
              </a:spcAft>
            </a:pPr>
            <a:r>
              <a:rPr lang="en-US" sz="3200" b="1" dirty="0">
                <a:solidFill>
                  <a:srgbClr val="385723"/>
                </a:solidFill>
                <a:effectLst/>
                <a:latin typeface="Times New Roman" panose="02020603050405020304" pitchFamily="18" charset="0"/>
                <a:ea typeface="Calibri" panose="020F0502020204030204" pitchFamily="34" charset="0"/>
                <a:cs typeface="Times New Roman" panose="02020603050405020304" pitchFamily="18" charset="0"/>
              </a:rPr>
              <a:t>Non-Monetary Incentive Methods</a:t>
            </a:r>
          </a:p>
          <a:p>
            <a:pPr marL="0" marR="0" algn="ctr">
              <a:lnSpc>
                <a:spcPct val="107000"/>
              </a:lnSpc>
              <a:spcBef>
                <a:spcPts val="0"/>
              </a:spcBef>
              <a:spcAft>
                <a:spcPts val="800"/>
              </a:spcAft>
            </a:pP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R="0" lvl="0" algn="just">
              <a:lnSpc>
                <a:spcPct val="107000"/>
              </a:lnSpc>
              <a:spcBef>
                <a:spcPts val="0"/>
              </a:spcBef>
              <a:spcAft>
                <a:spcPts val="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Career Development Opportunities:</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Deliver opportunities for career advancement and growth within the restaurant group. Offer training programs, mentorship, moreover workshops to assist employees in developing their skills and progress in their careers. The chance to learn, develop, moreover take on new accountabilities can be a powerful non-monetary incentive.</a:t>
            </a:r>
          </a:p>
          <a:p>
            <a:pPr marR="0" lvl="0" algn="just">
              <a:lnSpc>
                <a:spcPct val="107000"/>
              </a:lnSpc>
              <a:spcBef>
                <a:spcPts val="0"/>
              </a:spcBef>
              <a:spcAft>
                <a:spcPts val="800"/>
              </a:spcAft>
            </a:pPr>
            <a:r>
              <a:rPr lang="en-US" sz="1800" b="1"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Recognition and Appreciation:</a:t>
            </a:r>
            <a:r>
              <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Establish a culture of acknowledgement and appreciation within the organization. Acknowledge and reward outstanding employee contributions through formal recognition programs, an employee of the month/year awards, or praise at the time of team meetings. Publicly acknowledging achievements cherishes a positive work environment and inspires others to perform at their best.</a:t>
            </a:r>
          </a:p>
        </p:txBody>
      </p:sp>
      <p:pic>
        <p:nvPicPr>
          <p:cNvPr id="10242" name="Picture 2" descr="Benefits of the Monetary and Non-Monetary Incentives">
            <a:extLst>
              <a:ext uri="{FF2B5EF4-FFF2-40B4-BE49-F238E27FC236}">
                <a16:creationId xmlns:a16="http://schemas.microsoft.com/office/drawing/2014/main" id="{D36593F2-72BB-1515-EF71-A3646FCB1B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5642" y="2342148"/>
            <a:ext cx="3192379" cy="38436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9183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B12B2B60-9F66-EE03-8255-D04601EAF415}"/>
              </a:ext>
            </a:extLst>
          </p:cNvPr>
          <p:cNvSpPr/>
          <p:nvPr/>
        </p:nvSpPr>
        <p:spPr>
          <a:xfrm>
            <a:off x="-1" y="871"/>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bg1"/>
                </a:solidFill>
                <a:latin typeface="Arial Black" panose="020B0A04020102020204" pitchFamily="34" charset="0"/>
              </a:rPr>
              <a:t>Conclusion </a:t>
            </a:r>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481431F8-444B-613D-985D-BC109CD4B44E}"/>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45056BD-34C9-D323-9319-A9D50B1A757D}"/>
              </a:ext>
            </a:extLst>
          </p:cNvPr>
          <p:cNvSpPr txBox="1"/>
          <p:nvPr/>
        </p:nvSpPr>
        <p:spPr>
          <a:xfrm>
            <a:off x="2419197" y="2274838"/>
            <a:ext cx="6194180" cy="2308324"/>
          </a:xfrm>
          <a:prstGeom prst="rect">
            <a:avLst/>
          </a:prstGeom>
          <a:noFill/>
        </p:spPr>
        <p:txBody>
          <a:bodyPr wrap="square">
            <a:spAutoFit/>
          </a:bodyPr>
          <a:lstStyle/>
          <a:p>
            <a:pPr algn="just"/>
            <a:r>
              <a:rPr lang="en-US" sz="1800" dirty="0">
                <a:effectLst/>
                <a:latin typeface="Times New Roman" panose="02020603050405020304" pitchFamily="18" charset="0"/>
                <a:ea typeface="Calibri" panose="020F0502020204030204" pitchFamily="34" charset="0"/>
              </a:rPr>
              <a:t>In the end, it is discussed effective talent acquisition strategies and incentives for the restaurant group, involving Employee Referral Program, Temporary and Seasonal Hiring, Social Media Recruitment, Internship and Apprenticeship Programs, Competitive Salaries and Performance Bonuses, University and College Partnerships, Signing Bonuses and Relocation Assistance, Flexible Work Arrangements, and Employee Recognition Programs. </a:t>
            </a:r>
            <a:endParaRPr lang="en-US" dirty="0"/>
          </a:p>
        </p:txBody>
      </p:sp>
    </p:spTree>
    <p:extLst>
      <p:ext uri="{BB962C8B-B14F-4D97-AF65-F5344CB8AC3E}">
        <p14:creationId xmlns:p14="http://schemas.microsoft.com/office/powerpoint/2010/main" val="2708012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86D2BDA9-887D-FCBF-50D6-28E13353049E}"/>
              </a:ext>
            </a:extLst>
          </p:cNvPr>
          <p:cNvSpPr/>
          <p:nvPr/>
        </p:nvSpPr>
        <p:spPr>
          <a:xfrm>
            <a:off x="-1" y="871"/>
            <a:ext cx="12192001" cy="555719"/>
          </a:xfrm>
          <a:prstGeom prst="homePlate">
            <a:avLst>
              <a:gd name="adj" fmla="val 50000"/>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bg1"/>
                </a:solidFill>
                <a:latin typeface="Arial Black" panose="020B0A04020102020204" pitchFamily="34" charset="0"/>
              </a:rPr>
              <a:t>References </a:t>
            </a:r>
            <a:endParaRPr lang="en-US" sz="1600" dirty="0">
              <a:solidFill>
                <a:schemeClr val="bg1"/>
              </a:solidFill>
              <a:latin typeface="Arial Black" panose="020B0A04020102020204" pitchFamily="34" charset="0"/>
            </a:endParaRPr>
          </a:p>
        </p:txBody>
      </p:sp>
      <p:cxnSp>
        <p:nvCxnSpPr>
          <p:cNvPr id="3" name="Straight Connector 2">
            <a:extLst>
              <a:ext uri="{FF2B5EF4-FFF2-40B4-BE49-F238E27FC236}">
                <a16:creationId xmlns:a16="http://schemas.microsoft.com/office/drawing/2014/main" id="{17276CBF-2FAE-2BA3-E5DB-009B2CF7BDF9}"/>
              </a:ext>
            </a:extLst>
          </p:cNvPr>
          <p:cNvCxnSpPr/>
          <p:nvPr/>
        </p:nvCxnSpPr>
        <p:spPr>
          <a:xfrm>
            <a:off x="0" y="1745"/>
            <a:ext cx="0" cy="544651"/>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1FDC610-21C3-BF8C-B586-BE77435510CA}"/>
              </a:ext>
            </a:extLst>
          </p:cNvPr>
          <p:cNvSpPr txBox="1"/>
          <p:nvPr/>
        </p:nvSpPr>
        <p:spPr>
          <a:xfrm>
            <a:off x="415624" y="822381"/>
            <a:ext cx="11360749" cy="5713039"/>
          </a:xfrm>
          <a:prstGeom prst="rect">
            <a:avLst/>
          </a:prstGeom>
          <a:noFill/>
        </p:spPr>
        <p:txBody>
          <a:bodyPr wrap="square">
            <a:spAutoFit/>
          </a:bodyPr>
          <a:lstStyle/>
          <a:p>
            <a:pPr marL="457200" marR="0" indent="-45720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Sharma, J., Zehra, N. and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Anyaegi</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The Impact of Stress on Employees in the Indian Restaurants Operating in the UK.</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Magrizos</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Roumpi</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Rizomyliotis</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2023. Talent orchestration and boomerang talent: seasonally employed chefs’ evaluation of talent management practices.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t>
            </a:r>
          </a:p>
          <a:p>
            <a:pPr marL="457200" marR="0" indent="-45720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 Smet, A., Dowling, B.,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Mugayar-Baldocchi</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Schaninger</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2022. Gone for now, or gone for good? How to play the new talent game and win back workers.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The McKinsey Quarterly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t>
            </a:r>
          </a:p>
          <a:p>
            <a:pPr marL="457200" marR="0" indent="-45720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Fayoumi</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Loucopoulos</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2023. Bridging the Strategy Execution Gap of Designing Intelligent Talent Acquisition Systems Using Enterprise Modelling and Simulation.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Enterprise Information Systems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17</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(6), p.2005149.</a:t>
            </a:r>
          </a:p>
          <a:p>
            <a:pPr marL="457200" marR="0" indent="-45720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Kwok, L., 2022. Labor shortage: a critical reflection and a call for industry-academia collaboration.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(11), pp.3929-3943.</a:t>
            </a:r>
          </a:p>
          <a:p>
            <a:pPr marL="457200" marR="0" indent="-45720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Sullivan, C., 2022. House Financial Services Diversity and Inclusion Subcommittee Hearing on Diversity Includes Disability: Exploring Inequities in Financial Services for Persons with Disabilities, Including Those Newly Disabled Due to Long-Term COVID.</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Kwok, L., 2022. Labor shortage: a critical reflection and a call for industry-academia collaboration.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(11), pp.3929-3943.</a:t>
            </a:r>
          </a:p>
          <a:p>
            <a:pPr marL="457200" marR="0" indent="-45720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Masenya</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T.M., 2022. Integrating talent and knowledge management practices in the new normal business environment: developing future leaders in public sector organizations. In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Navigating the new normal of business with enhanced human resource management strategies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(pp. 113-144). IGI global.</a:t>
            </a:r>
          </a:p>
          <a:p>
            <a:pPr marL="457200" marR="0" indent="-457200" algn="just">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Zeng, J., Yan, J., Cao, H.,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Y., Song, Y., Luo, Y. and Yang, X., 2022. Neural substrates of reward anticipation and outcome in schizophrenia: a meta-analysis of fMRI findings in the monetary incentive delay task.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Translational Psychiatry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12</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(1), p.448.</a:t>
            </a:r>
          </a:p>
          <a:p>
            <a:pPr marL="457200" marR="0" indent="-457200" algn="just">
              <a:lnSpc>
                <a:spcPct val="107000"/>
              </a:lnSpc>
              <a:spcBef>
                <a:spcPts val="0"/>
              </a:spcBef>
              <a:spcAft>
                <a:spcPts val="800"/>
              </a:spcAft>
            </a:pP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Chabé</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-Ferret, S., Le </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Coent</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David-</a:t>
            </a:r>
            <a:r>
              <a:rPr lang="en-US"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Legleye</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and Delannoy, V., 2023. Non-monetary incentives to increase enrollment in payments for environmental services.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European Review of Agricultural Economics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p.jbad014.</a:t>
            </a:r>
          </a:p>
          <a:p>
            <a:pPr marL="457200" marR="0" indent="-457200" algn="just">
              <a:lnSpc>
                <a:spcPct val="107000"/>
              </a:lnSpc>
              <a:spcBef>
                <a:spcPts val="0"/>
              </a:spcBef>
              <a:spcAft>
                <a:spcPts val="800"/>
              </a:spcAft>
            </a:pPr>
            <a:r>
              <a:rPr lang="en-US" sz="1400" i="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92185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458</TotalTime>
  <Words>1543</Words>
  <Application>Microsoft Office PowerPoint</Application>
  <PresentationFormat>Widescreen</PresentationFormat>
  <Paragraphs>67</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Black</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Morshed Siddik Obhi</dc:creator>
  <cp:lastModifiedBy>Morshed Siddik Obhi</cp:lastModifiedBy>
  <cp:revision>7</cp:revision>
  <dcterms:created xsi:type="dcterms:W3CDTF">2023-07-20T23:17:13Z</dcterms:created>
  <dcterms:modified xsi:type="dcterms:W3CDTF">2023-07-21T16:51:12Z</dcterms:modified>
</cp:coreProperties>
</file>