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60" r:id="rId5"/>
    <p:sldId id="285" r:id="rId6"/>
    <p:sldId id="288" r:id="rId7"/>
    <p:sldId id="296" r:id="rId8"/>
    <p:sldId id="289" r:id="rId9"/>
    <p:sldId id="290" r:id="rId10"/>
    <p:sldId id="264" r:id="rId11"/>
    <p:sldId id="265" r:id="rId12"/>
    <p:sldId id="297" r:id="rId13"/>
    <p:sldId id="291" r:id="rId14"/>
    <p:sldId id="292" r:id="rId15"/>
    <p:sldId id="293" r:id="rId16"/>
    <p:sldId id="294" r:id="rId17"/>
    <p:sldId id="29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32"/>
    <p:restoredTop sz="80497" autoAdjust="0"/>
  </p:normalViewPr>
  <p:slideViewPr>
    <p:cSldViewPr snapToGrid="0" snapToObjects="1">
      <p:cViewPr varScale="1">
        <p:scale>
          <a:sx n="63" d="100"/>
          <a:sy n="63" d="100"/>
        </p:scale>
        <p:origin x="443" y="2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B773E6-8F9D-E04A-B14B-817D8ABEE6E3}" type="datetimeFigureOut">
              <a:rPr lang="en-US" smtClean="0"/>
              <a:t>1/31/2021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EE600C-4210-3545-BFD5-9A0EF20EB99F}" type="slidenum">
              <a:rPr lang="en-US" smtClean="0"/>
              <a:t>‹#›</a:t>
            </a:fld>
            <a:endParaRPr lang="en-US"/>
          </a:p>
        </p:txBody>
      </p:sp>
    </p:spTree>
    <p:extLst>
      <p:ext uri="{BB962C8B-B14F-4D97-AF65-F5344CB8AC3E}">
        <p14:creationId xmlns:p14="http://schemas.microsoft.com/office/powerpoint/2010/main" val="21709307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sz="1200" baseline="0" dirty="0" smtClean="0">
              <a:solidFill>
                <a:srgbClr val="FF0000"/>
              </a:solidFill>
            </a:endParaRPr>
          </a:p>
          <a:p>
            <a:pPr marL="0" indent="0">
              <a:buFont typeface="Arial" panose="020B0604020202020204" pitchFamily="34" charset="0"/>
              <a:buNone/>
            </a:pPr>
            <a:endParaRPr lang="cy-GB" sz="1200" baseline="0" dirty="0" smtClean="0">
              <a:solidFill>
                <a:srgbClr val="FF0000"/>
              </a:solidFill>
            </a:endParaRPr>
          </a:p>
          <a:p>
            <a:pPr marL="0" indent="0">
              <a:buFont typeface="Arial" panose="020B0604020202020204" pitchFamily="34" charset="0"/>
              <a:buNone/>
            </a:pPr>
            <a:r>
              <a:rPr lang="cy-GB" sz="1200" baseline="0" dirty="0" smtClean="0">
                <a:solidFill>
                  <a:srgbClr val="FF0000"/>
                </a:solidFill>
              </a:rPr>
              <a:t>https://youtu.be/518ku6xDg2E</a:t>
            </a:r>
          </a:p>
          <a:p>
            <a:pPr marL="0" indent="0">
              <a:buFont typeface="Arial" panose="020B0604020202020204" pitchFamily="34" charset="0"/>
              <a:buNone/>
            </a:pPr>
            <a:endParaRPr lang="cy-GB" sz="1200" baseline="0" dirty="0" smtClean="0">
              <a:solidFill>
                <a:srgbClr val="FF0000"/>
              </a:solidFill>
            </a:endParaRPr>
          </a:p>
          <a:p>
            <a:endParaRPr lang="en-US" dirty="0"/>
          </a:p>
        </p:txBody>
      </p:sp>
      <p:sp>
        <p:nvSpPr>
          <p:cNvPr id="4" name="Slide Number Placeholder 3"/>
          <p:cNvSpPr>
            <a:spLocks noGrp="1"/>
          </p:cNvSpPr>
          <p:nvPr>
            <p:ph type="sldNum" sz="quarter" idx="5"/>
          </p:nvPr>
        </p:nvSpPr>
        <p:spPr/>
        <p:txBody>
          <a:bodyPr/>
          <a:lstStyle/>
          <a:p>
            <a:fld id="{9AEE600C-4210-3545-BFD5-9A0EF20EB99F}" type="slidenum">
              <a:rPr lang="en-US" smtClean="0"/>
              <a:t>3</a:t>
            </a:fld>
            <a:endParaRPr lang="en-US"/>
          </a:p>
        </p:txBody>
      </p:sp>
    </p:spTree>
    <p:extLst>
      <p:ext uri="{BB962C8B-B14F-4D97-AF65-F5344CB8AC3E}">
        <p14:creationId xmlns:p14="http://schemas.microsoft.com/office/powerpoint/2010/main" val="6809386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r>
              <a:rPr lang="en-US" dirty="0" smtClean="0"/>
              <a:t>https://www.complantcymru.org.uk/ccuhp-hawliau-plant/ccuhp-hawliau-planthttpswww-youtube-comwatchvvs1usdrn-voindex4listplgsiznczbjkhq3lfdktmsbnlhtbzu5yrc/</a:t>
            </a:r>
          </a:p>
          <a:p>
            <a:endParaRPr lang="en-US" dirty="0"/>
          </a:p>
        </p:txBody>
      </p:sp>
      <p:sp>
        <p:nvSpPr>
          <p:cNvPr id="4" name="Slide Number Placeholder 3"/>
          <p:cNvSpPr>
            <a:spLocks noGrp="1"/>
          </p:cNvSpPr>
          <p:nvPr>
            <p:ph type="sldNum" sz="quarter" idx="5"/>
          </p:nvPr>
        </p:nvSpPr>
        <p:spPr/>
        <p:txBody>
          <a:bodyPr/>
          <a:lstStyle/>
          <a:p>
            <a:fld id="{9AEE600C-4210-3545-BFD5-9A0EF20EB99F}" type="slidenum">
              <a:rPr lang="en-US" smtClean="0"/>
              <a:t>4</a:t>
            </a:fld>
            <a:endParaRPr lang="en-US"/>
          </a:p>
        </p:txBody>
      </p:sp>
    </p:spTree>
    <p:extLst>
      <p:ext uri="{BB962C8B-B14F-4D97-AF65-F5344CB8AC3E}">
        <p14:creationId xmlns:p14="http://schemas.microsoft.com/office/powerpoint/2010/main" val="6000499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AEE600C-4210-3545-BFD5-9A0EF20EB99F}" type="slidenum">
              <a:rPr lang="en-US" smtClean="0"/>
              <a:t>5</a:t>
            </a:fld>
            <a:endParaRPr lang="en-US"/>
          </a:p>
        </p:txBody>
      </p:sp>
    </p:spTree>
    <p:extLst>
      <p:ext uri="{BB962C8B-B14F-4D97-AF65-F5344CB8AC3E}">
        <p14:creationId xmlns:p14="http://schemas.microsoft.com/office/powerpoint/2010/main" val="11703664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baseline="0" dirty="0"/>
          </a:p>
        </p:txBody>
      </p:sp>
      <p:sp>
        <p:nvSpPr>
          <p:cNvPr id="4" name="Slide Number Placeholder 3"/>
          <p:cNvSpPr>
            <a:spLocks noGrp="1"/>
          </p:cNvSpPr>
          <p:nvPr>
            <p:ph type="sldNum" sz="quarter" idx="10"/>
          </p:nvPr>
        </p:nvSpPr>
        <p:spPr/>
        <p:txBody>
          <a:bodyPr/>
          <a:lstStyle/>
          <a:p>
            <a:fld id="{55914AA0-60CE-474E-AD3C-77FB627FC42F}" type="slidenum">
              <a:rPr lang="en-GB" smtClean="0"/>
              <a:t>6</a:t>
            </a:fld>
            <a:endParaRPr lang="en-GB"/>
          </a:p>
        </p:txBody>
      </p:sp>
    </p:spTree>
    <p:extLst>
      <p:ext uri="{BB962C8B-B14F-4D97-AF65-F5344CB8AC3E}">
        <p14:creationId xmlns:p14="http://schemas.microsoft.com/office/powerpoint/2010/main" val="26024820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Copi</a:t>
            </a:r>
            <a:r>
              <a:rPr lang="en-GB" dirty="0" smtClean="0"/>
              <a:t> </a:t>
            </a:r>
            <a:r>
              <a:rPr lang="en-GB" dirty="0" err="1" smtClean="0"/>
              <a:t>ar</a:t>
            </a:r>
            <a:r>
              <a:rPr lang="en-GB" dirty="0" smtClean="0"/>
              <a:t> </a:t>
            </a:r>
            <a:r>
              <a:rPr lang="en-GB" dirty="0" err="1" smtClean="0"/>
              <a:t>moodle</a:t>
            </a:r>
            <a:endParaRPr lang="en-GB" dirty="0"/>
          </a:p>
        </p:txBody>
      </p:sp>
      <p:sp>
        <p:nvSpPr>
          <p:cNvPr id="4" name="Slide Number Placeholder 3"/>
          <p:cNvSpPr>
            <a:spLocks noGrp="1"/>
          </p:cNvSpPr>
          <p:nvPr>
            <p:ph type="sldNum" sz="quarter" idx="10"/>
          </p:nvPr>
        </p:nvSpPr>
        <p:spPr/>
        <p:txBody>
          <a:bodyPr/>
          <a:lstStyle/>
          <a:p>
            <a:fld id="{9AEE600C-4210-3545-BFD5-9A0EF20EB99F}" type="slidenum">
              <a:rPr lang="en-US" smtClean="0"/>
              <a:t>7</a:t>
            </a:fld>
            <a:endParaRPr lang="en-US"/>
          </a:p>
        </p:txBody>
      </p:sp>
    </p:spTree>
    <p:extLst>
      <p:ext uri="{BB962C8B-B14F-4D97-AF65-F5344CB8AC3E}">
        <p14:creationId xmlns:p14="http://schemas.microsoft.com/office/powerpoint/2010/main" val="1816621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5914AA0-60CE-474E-AD3C-77FB627FC42F}" type="slidenum">
              <a:rPr lang="en-GB" smtClean="0"/>
              <a:t>8</a:t>
            </a:fld>
            <a:endParaRPr lang="en-GB"/>
          </a:p>
        </p:txBody>
      </p:sp>
    </p:spTree>
    <p:extLst>
      <p:ext uri="{BB962C8B-B14F-4D97-AF65-F5344CB8AC3E}">
        <p14:creationId xmlns:p14="http://schemas.microsoft.com/office/powerpoint/2010/main" val="40795026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5914AA0-60CE-474E-AD3C-77FB627FC42F}" type="slidenum">
              <a:rPr lang="en-GB" smtClean="0"/>
              <a:t>9</a:t>
            </a:fld>
            <a:endParaRPr lang="en-GB"/>
          </a:p>
        </p:txBody>
      </p:sp>
    </p:spTree>
    <p:extLst>
      <p:ext uri="{BB962C8B-B14F-4D97-AF65-F5344CB8AC3E}">
        <p14:creationId xmlns:p14="http://schemas.microsoft.com/office/powerpoint/2010/main" val="9996200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baseline="0" dirty="0"/>
          </a:p>
          <a:p>
            <a:endParaRPr lang="cy-GB" baseline="0" dirty="0"/>
          </a:p>
        </p:txBody>
      </p:sp>
      <p:sp>
        <p:nvSpPr>
          <p:cNvPr id="4" name="Slide Number Placeholder 3"/>
          <p:cNvSpPr>
            <a:spLocks noGrp="1"/>
          </p:cNvSpPr>
          <p:nvPr>
            <p:ph type="sldNum" sz="quarter" idx="10"/>
          </p:nvPr>
        </p:nvSpPr>
        <p:spPr/>
        <p:txBody>
          <a:bodyPr/>
          <a:lstStyle/>
          <a:p>
            <a:fld id="{55914AA0-60CE-474E-AD3C-77FB627FC42F}" type="slidenum">
              <a:rPr lang="en-GB" smtClean="0"/>
              <a:t>10</a:t>
            </a:fld>
            <a:endParaRPr lang="en-GB"/>
          </a:p>
        </p:txBody>
      </p:sp>
    </p:spTree>
    <p:extLst>
      <p:ext uri="{BB962C8B-B14F-4D97-AF65-F5344CB8AC3E}">
        <p14:creationId xmlns:p14="http://schemas.microsoft.com/office/powerpoint/2010/main" val="15651124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5914AA0-60CE-474E-AD3C-77FB627FC42F}" type="slidenum">
              <a:rPr lang="en-GB" smtClean="0"/>
              <a:t>11</a:t>
            </a:fld>
            <a:endParaRPr lang="en-GB"/>
          </a:p>
        </p:txBody>
      </p:sp>
    </p:spTree>
    <p:extLst>
      <p:ext uri="{BB962C8B-B14F-4D97-AF65-F5344CB8AC3E}">
        <p14:creationId xmlns:p14="http://schemas.microsoft.com/office/powerpoint/2010/main" val="10278872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EE600C-4210-3545-BFD5-9A0EF20EB99F}" type="slidenum">
              <a:rPr lang="en-US" smtClean="0"/>
              <a:t>12</a:t>
            </a:fld>
            <a:endParaRPr lang="en-US"/>
          </a:p>
        </p:txBody>
      </p:sp>
    </p:spTree>
    <p:extLst>
      <p:ext uri="{BB962C8B-B14F-4D97-AF65-F5344CB8AC3E}">
        <p14:creationId xmlns:p14="http://schemas.microsoft.com/office/powerpoint/2010/main" val="41497153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AEE600C-4210-3545-BFD5-9A0EF20EB99F}" type="slidenum">
              <a:rPr lang="en-US" smtClean="0"/>
              <a:t>13</a:t>
            </a:fld>
            <a:endParaRPr lang="en-US"/>
          </a:p>
        </p:txBody>
      </p:sp>
    </p:spTree>
    <p:extLst>
      <p:ext uri="{BB962C8B-B14F-4D97-AF65-F5344CB8AC3E}">
        <p14:creationId xmlns:p14="http://schemas.microsoft.com/office/powerpoint/2010/main" val="6570236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EE600C-4210-3545-BFD5-9A0EF20EB99F}" type="slidenum">
              <a:rPr lang="en-US" smtClean="0"/>
              <a:t>15</a:t>
            </a:fld>
            <a:endParaRPr lang="en-US"/>
          </a:p>
        </p:txBody>
      </p:sp>
    </p:spTree>
    <p:extLst>
      <p:ext uri="{BB962C8B-B14F-4D97-AF65-F5344CB8AC3E}">
        <p14:creationId xmlns:p14="http://schemas.microsoft.com/office/powerpoint/2010/main" val="18561640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https://flipgrid.com/jones9168</a:t>
            </a:r>
          </a:p>
          <a:p>
            <a:endParaRPr lang="en-GB" smtClean="0"/>
          </a:p>
          <a:p>
            <a:endParaRPr lang="en-GB"/>
          </a:p>
        </p:txBody>
      </p:sp>
      <p:sp>
        <p:nvSpPr>
          <p:cNvPr id="4" name="Slide Number Placeholder 3"/>
          <p:cNvSpPr>
            <a:spLocks noGrp="1"/>
          </p:cNvSpPr>
          <p:nvPr>
            <p:ph type="sldNum" sz="quarter" idx="10"/>
          </p:nvPr>
        </p:nvSpPr>
        <p:spPr/>
        <p:txBody>
          <a:bodyPr/>
          <a:lstStyle/>
          <a:p>
            <a:fld id="{9AEE600C-4210-3545-BFD5-9A0EF20EB99F}" type="slidenum">
              <a:rPr lang="en-US" smtClean="0"/>
              <a:t>17</a:t>
            </a:fld>
            <a:endParaRPr lang="en-US"/>
          </a:p>
        </p:txBody>
      </p:sp>
    </p:spTree>
    <p:extLst>
      <p:ext uri="{BB962C8B-B14F-4D97-AF65-F5344CB8AC3E}">
        <p14:creationId xmlns:p14="http://schemas.microsoft.com/office/powerpoint/2010/main" val="8684004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47192-7C3D-0248-9973-F077CEC0866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DE0CCE1-03FD-9F45-A084-636576621C4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AE02DE5-48BE-7A49-9636-6C7A9D63851E}"/>
              </a:ext>
            </a:extLst>
          </p:cNvPr>
          <p:cNvSpPr>
            <a:spLocks noGrp="1"/>
          </p:cNvSpPr>
          <p:nvPr>
            <p:ph type="dt" sz="half" idx="10"/>
          </p:nvPr>
        </p:nvSpPr>
        <p:spPr/>
        <p:txBody>
          <a:bodyPr/>
          <a:lstStyle/>
          <a:p>
            <a:fld id="{1356DD8E-D44A-E442-9775-C40BAAB175CC}" type="datetimeFigureOut">
              <a:rPr lang="en-US" smtClean="0"/>
              <a:t>1/31/2021</a:t>
            </a:fld>
            <a:endParaRPr lang="en-US"/>
          </a:p>
        </p:txBody>
      </p:sp>
      <p:sp>
        <p:nvSpPr>
          <p:cNvPr id="5" name="Footer Placeholder 4">
            <a:extLst>
              <a:ext uri="{FF2B5EF4-FFF2-40B4-BE49-F238E27FC236}">
                <a16:creationId xmlns:a16="http://schemas.microsoft.com/office/drawing/2014/main" id="{8A414752-50D1-164F-8856-8FC98754C2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92EB85-98E1-964B-B007-B9B824CAE0CE}"/>
              </a:ext>
            </a:extLst>
          </p:cNvPr>
          <p:cNvSpPr>
            <a:spLocks noGrp="1"/>
          </p:cNvSpPr>
          <p:nvPr>
            <p:ph type="sldNum" sz="quarter" idx="12"/>
          </p:nvPr>
        </p:nvSpPr>
        <p:spPr/>
        <p:txBody>
          <a:bodyPr/>
          <a:lstStyle/>
          <a:p>
            <a:fld id="{F0CFEEEC-7807-0E49-B51E-D678EF48F8F7}" type="slidenum">
              <a:rPr lang="en-US" smtClean="0"/>
              <a:t>‹#›</a:t>
            </a:fld>
            <a:endParaRPr lang="en-US"/>
          </a:p>
        </p:txBody>
      </p:sp>
    </p:spTree>
    <p:extLst>
      <p:ext uri="{BB962C8B-B14F-4D97-AF65-F5344CB8AC3E}">
        <p14:creationId xmlns:p14="http://schemas.microsoft.com/office/powerpoint/2010/main" val="2777158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88F7E-0225-C64F-877A-5815618CC7F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51A7D4B-8547-FD4B-96B8-FB12BB06EAE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C507BD3-565D-A14E-9DD7-F8A69C0AEB93}"/>
              </a:ext>
            </a:extLst>
          </p:cNvPr>
          <p:cNvSpPr>
            <a:spLocks noGrp="1"/>
          </p:cNvSpPr>
          <p:nvPr>
            <p:ph type="dt" sz="half" idx="10"/>
          </p:nvPr>
        </p:nvSpPr>
        <p:spPr/>
        <p:txBody>
          <a:bodyPr/>
          <a:lstStyle/>
          <a:p>
            <a:fld id="{1356DD8E-D44A-E442-9775-C40BAAB175CC}" type="datetimeFigureOut">
              <a:rPr lang="en-US" smtClean="0"/>
              <a:t>1/31/2021</a:t>
            </a:fld>
            <a:endParaRPr lang="en-US"/>
          </a:p>
        </p:txBody>
      </p:sp>
      <p:sp>
        <p:nvSpPr>
          <p:cNvPr id="5" name="Footer Placeholder 4">
            <a:extLst>
              <a:ext uri="{FF2B5EF4-FFF2-40B4-BE49-F238E27FC236}">
                <a16:creationId xmlns:a16="http://schemas.microsoft.com/office/drawing/2014/main" id="{57B716E0-6873-324C-86E9-60DCDD67B1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E5EF52-E205-D84D-B302-2CF8643C7656}"/>
              </a:ext>
            </a:extLst>
          </p:cNvPr>
          <p:cNvSpPr>
            <a:spLocks noGrp="1"/>
          </p:cNvSpPr>
          <p:nvPr>
            <p:ph type="sldNum" sz="quarter" idx="12"/>
          </p:nvPr>
        </p:nvSpPr>
        <p:spPr/>
        <p:txBody>
          <a:bodyPr/>
          <a:lstStyle/>
          <a:p>
            <a:fld id="{F0CFEEEC-7807-0E49-B51E-D678EF48F8F7}" type="slidenum">
              <a:rPr lang="en-US" smtClean="0"/>
              <a:t>‹#›</a:t>
            </a:fld>
            <a:endParaRPr lang="en-US"/>
          </a:p>
        </p:txBody>
      </p:sp>
    </p:spTree>
    <p:extLst>
      <p:ext uri="{BB962C8B-B14F-4D97-AF65-F5344CB8AC3E}">
        <p14:creationId xmlns:p14="http://schemas.microsoft.com/office/powerpoint/2010/main" val="269712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A3E98-CC04-3944-A5CE-A8B19E10B4B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D29E173-E2E1-7E4C-8391-A4AA66AAB9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C61C4D2-5F67-6E49-8B32-781A8460D370}"/>
              </a:ext>
            </a:extLst>
          </p:cNvPr>
          <p:cNvSpPr>
            <a:spLocks noGrp="1"/>
          </p:cNvSpPr>
          <p:nvPr>
            <p:ph type="dt" sz="half" idx="10"/>
          </p:nvPr>
        </p:nvSpPr>
        <p:spPr/>
        <p:txBody>
          <a:bodyPr/>
          <a:lstStyle/>
          <a:p>
            <a:fld id="{1356DD8E-D44A-E442-9775-C40BAAB175CC}" type="datetimeFigureOut">
              <a:rPr lang="en-US" smtClean="0"/>
              <a:t>1/31/2021</a:t>
            </a:fld>
            <a:endParaRPr lang="en-US"/>
          </a:p>
        </p:txBody>
      </p:sp>
      <p:sp>
        <p:nvSpPr>
          <p:cNvPr id="5" name="Footer Placeholder 4">
            <a:extLst>
              <a:ext uri="{FF2B5EF4-FFF2-40B4-BE49-F238E27FC236}">
                <a16:creationId xmlns:a16="http://schemas.microsoft.com/office/drawing/2014/main" id="{C6173596-3F11-184D-A21F-672B7A6AE89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114D24-1C39-D240-A583-4813450DE3F9}"/>
              </a:ext>
            </a:extLst>
          </p:cNvPr>
          <p:cNvSpPr>
            <a:spLocks noGrp="1"/>
          </p:cNvSpPr>
          <p:nvPr>
            <p:ph type="sldNum" sz="quarter" idx="12"/>
          </p:nvPr>
        </p:nvSpPr>
        <p:spPr/>
        <p:txBody>
          <a:bodyPr/>
          <a:lstStyle/>
          <a:p>
            <a:fld id="{F0CFEEEC-7807-0E49-B51E-D678EF48F8F7}" type="slidenum">
              <a:rPr lang="en-US" smtClean="0"/>
              <a:t>‹#›</a:t>
            </a:fld>
            <a:endParaRPr lang="en-US"/>
          </a:p>
        </p:txBody>
      </p:sp>
    </p:spTree>
    <p:extLst>
      <p:ext uri="{BB962C8B-B14F-4D97-AF65-F5344CB8AC3E}">
        <p14:creationId xmlns:p14="http://schemas.microsoft.com/office/powerpoint/2010/main" val="32929959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375F7-AC56-B045-8037-3D8F2CB92E6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EC7C301-B53B-1741-94B3-BEE10DF1056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A88DD0A-03D9-8044-B82E-6A5FFE4E452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F8D71C4-2312-B84E-90FC-358A56F7DB0E}"/>
              </a:ext>
            </a:extLst>
          </p:cNvPr>
          <p:cNvSpPr>
            <a:spLocks noGrp="1"/>
          </p:cNvSpPr>
          <p:nvPr>
            <p:ph type="dt" sz="half" idx="10"/>
          </p:nvPr>
        </p:nvSpPr>
        <p:spPr/>
        <p:txBody>
          <a:bodyPr/>
          <a:lstStyle/>
          <a:p>
            <a:fld id="{1356DD8E-D44A-E442-9775-C40BAAB175CC}" type="datetimeFigureOut">
              <a:rPr lang="en-US" smtClean="0"/>
              <a:t>1/31/2021</a:t>
            </a:fld>
            <a:endParaRPr lang="en-US"/>
          </a:p>
        </p:txBody>
      </p:sp>
      <p:sp>
        <p:nvSpPr>
          <p:cNvPr id="6" name="Footer Placeholder 5">
            <a:extLst>
              <a:ext uri="{FF2B5EF4-FFF2-40B4-BE49-F238E27FC236}">
                <a16:creationId xmlns:a16="http://schemas.microsoft.com/office/drawing/2014/main" id="{292803F7-53A8-7D43-BC9D-745D6E7B247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BA0592-EC9C-6D49-96CA-0133565B6203}"/>
              </a:ext>
            </a:extLst>
          </p:cNvPr>
          <p:cNvSpPr>
            <a:spLocks noGrp="1"/>
          </p:cNvSpPr>
          <p:nvPr>
            <p:ph type="sldNum" sz="quarter" idx="12"/>
          </p:nvPr>
        </p:nvSpPr>
        <p:spPr/>
        <p:txBody>
          <a:bodyPr/>
          <a:lstStyle/>
          <a:p>
            <a:fld id="{F0CFEEEC-7807-0E49-B51E-D678EF48F8F7}" type="slidenum">
              <a:rPr lang="en-US" smtClean="0"/>
              <a:t>‹#›</a:t>
            </a:fld>
            <a:endParaRPr lang="en-US"/>
          </a:p>
        </p:txBody>
      </p:sp>
    </p:spTree>
    <p:extLst>
      <p:ext uri="{BB962C8B-B14F-4D97-AF65-F5344CB8AC3E}">
        <p14:creationId xmlns:p14="http://schemas.microsoft.com/office/powerpoint/2010/main" val="17068065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BA0D0-41D4-5549-9CC2-2041C422D88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1850421-CA3F-D641-BFFD-AF5A44E402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5707090-2B7B-C449-BE23-FFB75ECA61A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EC4FA79-F722-D445-86DA-7C967B1DA60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93DE55D-AC4B-C646-9DE4-CBB133E97E7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78E8CFA-667C-7042-B9CA-0DC04747DE1F}"/>
              </a:ext>
            </a:extLst>
          </p:cNvPr>
          <p:cNvSpPr>
            <a:spLocks noGrp="1"/>
          </p:cNvSpPr>
          <p:nvPr>
            <p:ph type="dt" sz="half" idx="10"/>
          </p:nvPr>
        </p:nvSpPr>
        <p:spPr/>
        <p:txBody>
          <a:bodyPr/>
          <a:lstStyle/>
          <a:p>
            <a:fld id="{1356DD8E-D44A-E442-9775-C40BAAB175CC}" type="datetimeFigureOut">
              <a:rPr lang="en-US" smtClean="0"/>
              <a:t>1/31/2021</a:t>
            </a:fld>
            <a:endParaRPr lang="en-US"/>
          </a:p>
        </p:txBody>
      </p:sp>
      <p:sp>
        <p:nvSpPr>
          <p:cNvPr id="8" name="Footer Placeholder 7">
            <a:extLst>
              <a:ext uri="{FF2B5EF4-FFF2-40B4-BE49-F238E27FC236}">
                <a16:creationId xmlns:a16="http://schemas.microsoft.com/office/drawing/2014/main" id="{4B8BAF1B-C66C-7E4A-A93D-B4D2B489E33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6C2C000-AA23-6045-81AE-E2DE0CDF8A4B}"/>
              </a:ext>
            </a:extLst>
          </p:cNvPr>
          <p:cNvSpPr>
            <a:spLocks noGrp="1"/>
          </p:cNvSpPr>
          <p:nvPr>
            <p:ph type="sldNum" sz="quarter" idx="12"/>
          </p:nvPr>
        </p:nvSpPr>
        <p:spPr/>
        <p:txBody>
          <a:bodyPr/>
          <a:lstStyle/>
          <a:p>
            <a:fld id="{F0CFEEEC-7807-0E49-B51E-D678EF48F8F7}" type="slidenum">
              <a:rPr lang="en-US" smtClean="0"/>
              <a:t>‹#›</a:t>
            </a:fld>
            <a:endParaRPr lang="en-US"/>
          </a:p>
        </p:txBody>
      </p:sp>
    </p:spTree>
    <p:extLst>
      <p:ext uri="{BB962C8B-B14F-4D97-AF65-F5344CB8AC3E}">
        <p14:creationId xmlns:p14="http://schemas.microsoft.com/office/powerpoint/2010/main" val="19569558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189B5-E9C9-6547-A89D-978ABA533C3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2DAD813-EF0B-CB4C-980C-4384EDCAABD2}"/>
              </a:ext>
            </a:extLst>
          </p:cNvPr>
          <p:cNvSpPr>
            <a:spLocks noGrp="1"/>
          </p:cNvSpPr>
          <p:nvPr>
            <p:ph type="dt" sz="half" idx="10"/>
          </p:nvPr>
        </p:nvSpPr>
        <p:spPr/>
        <p:txBody>
          <a:bodyPr/>
          <a:lstStyle/>
          <a:p>
            <a:fld id="{1356DD8E-D44A-E442-9775-C40BAAB175CC}" type="datetimeFigureOut">
              <a:rPr lang="en-US" smtClean="0"/>
              <a:t>1/31/2021</a:t>
            </a:fld>
            <a:endParaRPr lang="en-US"/>
          </a:p>
        </p:txBody>
      </p:sp>
      <p:sp>
        <p:nvSpPr>
          <p:cNvPr id="4" name="Footer Placeholder 3">
            <a:extLst>
              <a:ext uri="{FF2B5EF4-FFF2-40B4-BE49-F238E27FC236}">
                <a16:creationId xmlns:a16="http://schemas.microsoft.com/office/drawing/2014/main" id="{1E5AFCA3-3255-6E4E-B47C-5AC38043618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4D524B-974A-504D-AD38-01D65441D864}"/>
              </a:ext>
            </a:extLst>
          </p:cNvPr>
          <p:cNvSpPr>
            <a:spLocks noGrp="1"/>
          </p:cNvSpPr>
          <p:nvPr>
            <p:ph type="sldNum" sz="quarter" idx="12"/>
          </p:nvPr>
        </p:nvSpPr>
        <p:spPr/>
        <p:txBody>
          <a:bodyPr/>
          <a:lstStyle/>
          <a:p>
            <a:fld id="{F0CFEEEC-7807-0E49-B51E-D678EF48F8F7}" type="slidenum">
              <a:rPr lang="en-US" smtClean="0"/>
              <a:t>‹#›</a:t>
            </a:fld>
            <a:endParaRPr lang="en-US"/>
          </a:p>
        </p:txBody>
      </p:sp>
    </p:spTree>
    <p:extLst>
      <p:ext uri="{BB962C8B-B14F-4D97-AF65-F5344CB8AC3E}">
        <p14:creationId xmlns:p14="http://schemas.microsoft.com/office/powerpoint/2010/main" val="2465934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F1897C-5E50-4142-A4AC-EB4A2B18111E}"/>
              </a:ext>
            </a:extLst>
          </p:cNvPr>
          <p:cNvSpPr>
            <a:spLocks noGrp="1"/>
          </p:cNvSpPr>
          <p:nvPr>
            <p:ph type="dt" sz="half" idx="10"/>
          </p:nvPr>
        </p:nvSpPr>
        <p:spPr/>
        <p:txBody>
          <a:bodyPr/>
          <a:lstStyle/>
          <a:p>
            <a:fld id="{1356DD8E-D44A-E442-9775-C40BAAB175CC}" type="datetimeFigureOut">
              <a:rPr lang="en-US" smtClean="0"/>
              <a:t>1/31/2021</a:t>
            </a:fld>
            <a:endParaRPr lang="en-US"/>
          </a:p>
        </p:txBody>
      </p:sp>
      <p:sp>
        <p:nvSpPr>
          <p:cNvPr id="3" name="Footer Placeholder 2">
            <a:extLst>
              <a:ext uri="{FF2B5EF4-FFF2-40B4-BE49-F238E27FC236}">
                <a16:creationId xmlns:a16="http://schemas.microsoft.com/office/drawing/2014/main" id="{B24912AC-6C45-B442-AD76-847CFD43913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5A8C68-2607-174C-B55C-4ED095F4483E}"/>
              </a:ext>
            </a:extLst>
          </p:cNvPr>
          <p:cNvSpPr>
            <a:spLocks noGrp="1"/>
          </p:cNvSpPr>
          <p:nvPr>
            <p:ph type="sldNum" sz="quarter" idx="12"/>
          </p:nvPr>
        </p:nvSpPr>
        <p:spPr/>
        <p:txBody>
          <a:bodyPr/>
          <a:lstStyle/>
          <a:p>
            <a:fld id="{F0CFEEEC-7807-0E49-B51E-D678EF48F8F7}" type="slidenum">
              <a:rPr lang="en-US" smtClean="0"/>
              <a:t>‹#›</a:t>
            </a:fld>
            <a:endParaRPr lang="en-US"/>
          </a:p>
        </p:txBody>
      </p:sp>
    </p:spTree>
    <p:extLst>
      <p:ext uri="{BB962C8B-B14F-4D97-AF65-F5344CB8AC3E}">
        <p14:creationId xmlns:p14="http://schemas.microsoft.com/office/powerpoint/2010/main" val="671184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77AA4-8D8C-EE4A-A054-596AC7058E7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49D503D-E7CE-1948-AB10-A76BD4FE6B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8C5083F-C30F-234E-9063-D0CA7039E5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E17DACC-207A-1C46-BAD0-9213E895299F}"/>
              </a:ext>
            </a:extLst>
          </p:cNvPr>
          <p:cNvSpPr>
            <a:spLocks noGrp="1"/>
          </p:cNvSpPr>
          <p:nvPr>
            <p:ph type="dt" sz="half" idx="10"/>
          </p:nvPr>
        </p:nvSpPr>
        <p:spPr/>
        <p:txBody>
          <a:bodyPr/>
          <a:lstStyle/>
          <a:p>
            <a:fld id="{1356DD8E-D44A-E442-9775-C40BAAB175CC}" type="datetimeFigureOut">
              <a:rPr lang="en-US" smtClean="0"/>
              <a:t>1/31/2021</a:t>
            </a:fld>
            <a:endParaRPr lang="en-US"/>
          </a:p>
        </p:txBody>
      </p:sp>
      <p:sp>
        <p:nvSpPr>
          <p:cNvPr id="6" name="Footer Placeholder 5">
            <a:extLst>
              <a:ext uri="{FF2B5EF4-FFF2-40B4-BE49-F238E27FC236}">
                <a16:creationId xmlns:a16="http://schemas.microsoft.com/office/drawing/2014/main" id="{104680AD-6742-4647-BD5C-3A3E6C4F579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519B1D9-F7AF-4645-825F-62233C4F24CA}"/>
              </a:ext>
            </a:extLst>
          </p:cNvPr>
          <p:cNvSpPr>
            <a:spLocks noGrp="1"/>
          </p:cNvSpPr>
          <p:nvPr>
            <p:ph type="sldNum" sz="quarter" idx="12"/>
          </p:nvPr>
        </p:nvSpPr>
        <p:spPr/>
        <p:txBody>
          <a:bodyPr/>
          <a:lstStyle/>
          <a:p>
            <a:fld id="{F0CFEEEC-7807-0E49-B51E-D678EF48F8F7}" type="slidenum">
              <a:rPr lang="en-US" smtClean="0"/>
              <a:t>‹#›</a:t>
            </a:fld>
            <a:endParaRPr lang="en-US"/>
          </a:p>
        </p:txBody>
      </p:sp>
    </p:spTree>
    <p:extLst>
      <p:ext uri="{BB962C8B-B14F-4D97-AF65-F5344CB8AC3E}">
        <p14:creationId xmlns:p14="http://schemas.microsoft.com/office/powerpoint/2010/main" val="18947607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15825-2F92-5947-BA95-855C72F70DE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34A72DF-839C-184C-9080-9F9028E7369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BA16CC-7B07-CD4E-ADFA-CA2A4B38EC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C5090E5-CD4F-004E-9311-DAB2825AEDBA}"/>
              </a:ext>
            </a:extLst>
          </p:cNvPr>
          <p:cNvSpPr>
            <a:spLocks noGrp="1"/>
          </p:cNvSpPr>
          <p:nvPr>
            <p:ph type="dt" sz="half" idx="10"/>
          </p:nvPr>
        </p:nvSpPr>
        <p:spPr/>
        <p:txBody>
          <a:bodyPr/>
          <a:lstStyle/>
          <a:p>
            <a:fld id="{1356DD8E-D44A-E442-9775-C40BAAB175CC}" type="datetimeFigureOut">
              <a:rPr lang="en-US" smtClean="0"/>
              <a:t>1/31/2021</a:t>
            </a:fld>
            <a:endParaRPr lang="en-US"/>
          </a:p>
        </p:txBody>
      </p:sp>
      <p:sp>
        <p:nvSpPr>
          <p:cNvPr id="6" name="Footer Placeholder 5">
            <a:extLst>
              <a:ext uri="{FF2B5EF4-FFF2-40B4-BE49-F238E27FC236}">
                <a16:creationId xmlns:a16="http://schemas.microsoft.com/office/drawing/2014/main" id="{949A594A-72B1-F346-A9E8-A091CABE457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7B91343-A733-F049-B55F-D34EDD4AFC84}"/>
              </a:ext>
            </a:extLst>
          </p:cNvPr>
          <p:cNvSpPr>
            <a:spLocks noGrp="1"/>
          </p:cNvSpPr>
          <p:nvPr>
            <p:ph type="sldNum" sz="quarter" idx="12"/>
          </p:nvPr>
        </p:nvSpPr>
        <p:spPr/>
        <p:txBody>
          <a:bodyPr/>
          <a:lstStyle/>
          <a:p>
            <a:fld id="{F0CFEEEC-7807-0E49-B51E-D678EF48F8F7}" type="slidenum">
              <a:rPr lang="en-US" smtClean="0"/>
              <a:t>‹#›</a:t>
            </a:fld>
            <a:endParaRPr lang="en-US"/>
          </a:p>
        </p:txBody>
      </p:sp>
    </p:spTree>
    <p:extLst>
      <p:ext uri="{BB962C8B-B14F-4D97-AF65-F5344CB8AC3E}">
        <p14:creationId xmlns:p14="http://schemas.microsoft.com/office/powerpoint/2010/main" val="28597544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A846C-3F8C-CE41-AA34-F49C91A714A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CC9F626-41A8-9340-BA7A-C04A36CF417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A72EFA3-B328-5047-A1C3-9ED09E938233}"/>
              </a:ext>
            </a:extLst>
          </p:cNvPr>
          <p:cNvSpPr>
            <a:spLocks noGrp="1"/>
          </p:cNvSpPr>
          <p:nvPr>
            <p:ph type="dt" sz="half" idx="10"/>
          </p:nvPr>
        </p:nvSpPr>
        <p:spPr/>
        <p:txBody>
          <a:bodyPr/>
          <a:lstStyle/>
          <a:p>
            <a:fld id="{1356DD8E-D44A-E442-9775-C40BAAB175CC}" type="datetimeFigureOut">
              <a:rPr lang="en-US" smtClean="0"/>
              <a:t>1/31/2021</a:t>
            </a:fld>
            <a:endParaRPr lang="en-US"/>
          </a:p>
        </p:txBody>
      </p:sp>
      <p:sp>
        <p:nvSpPr>
          <p:cNvPr id="5" name="Footer Placeholder 4">
            <a:extLst>
              <a:ext uri="{FF2B5EF4-FFF2-40B4-BE49-F238E27FC236}">
                <a16:creationId xmlns:a16="http://schemas.microsoft.com/office/drawing/2014/main" id="{2B5D8AFB-F00A-9D40-A160-1DCFF9ED39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10B809-C0A5-C54B-851D-41A1D2276AA1}"/>
              </a:ext>
            </a:extLst>
          </p:cNvPr>
          <p:cNvSpPr>
            <a:spLocks noGrp="1"/>
          </p:cNvSpPr>
          <p:nvPr>
            <p:ph type="sldNum" sz="quarter" idx="12"/>
          </p:nvPr>
        </p:nvSpPr>
        <p:spPr/>
        <p:txBody>
          <a:bodyPr/>
          <a:lstStyle/>
          <a:p>
            <a:fld id="{F0CFEEEC-7807-0E49-B51E-D678EF48F8F7}" type="slidenum">
              <a:rPr lang="en-US" smtClean="0"/>
              <a:t>‹#›</a:t>
            </a:fld>
            <a:endParaRPr lang="en-US"/>
          </a:p>
        </p:txBody>
      </p:sp>
    </p:spTree>
    <p:extLst>
      <p:ext uri="{BB962C8B-B14F-4D97-AF65-F5344CB8AC3E}">
        <p14:creationId xmlns:p14="http://schemas.microsoft.com/office/powerpoint/2010/main" val="21543821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678B58-B747-CF49-9121-309F70358B5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D645E7E-DCE2-B44D-9445-746DD972BCB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19107E4-05F9-D847-BA3C-2E719F4833F8}"/>
              </a:ext>
            </a:extLst>
          </p:cNvPr>
          <p:cNvSpPr>
            <a:spLocks noGrp="1"/>
          </p:cNvSpPr>
          <p:nvPr>
            <p:ph type="dt" sz="half" idx="10"/>
          </p:nvPr>
        </p:nvSpPr>
        <p:spPr/>
        <p:txBody>
          <a:bodyPr/>
          <a:lstStyle/>
          <a:p>
            <a:fld id="{1356DD8E-D44A-E442-9775-C40BAAB175CC}" type="datetimeFigureOut">
              <a:rPr lang="en-US" smtClean="0"/>
              <a:t>1/31/2021</a:t>
            </a:fld>
            <a:endParaRPr lang="en-US"/>
          </a:p>
        </p:txBody>
      </p:sp>
      <p:sp>
        <p:nvSpPr>
          <p:cNvPr id="5" name="Footer Placeholder 4">
            <a:extLst>
              <a:ext uri="{FF2B5EF4-FFF2-40B4-BE49-F238E27FC236}">
                <a16:creationId xmlns:a16="http://schemas.microsoft.com/office/drawing/2014/main" id="{1ED3D673-603F-EB47-9305-B40C3B515C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8E8227-B453-1449-BF76-36A29F8AA94D}"/>
              </a:ext>
            </a:extLst>
          </p:cNvPr>
          <p:cNvSpPr>
            <a:spLocks noGrp="1"/>
          </p:cNvSpPr>
          <p:nvPr>
            <p:ph type="sldNum" sz="quarter" idx="12"/>
          </p:nvPr>
        </p:nvSpPr>
        <p:spPr/>
        <p:txBody>
          <a:bodyPr/>
          <a:lstStyle/>
          <a:p>
            <a:fld id="{F0CFEEEC-7807-0E49-B51E-D678EF48F8F7}" type="slidenum">
              <a:rPr lang="en-US" smtClean="0"/>
              <a:t>‹#›</a:t>
            </a:fld>
            <a:endParaRPr lang="en-US"/>
          </a:p>
        </p:txBody>
      </p:sp>
    </p:spTree>
    <p:extLst>
      <p:ext uri="{BB962C8B-B14F-4D97-AF65-F5344CB8AC3E}">
        <p14:creationId xmlns:p14="http://schemas.microsoft.com/office/powerpoint/2010/main" val="3833530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E7435F-B17C-9748-9445-875D4EE5EE5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F0637C9-D4DF-2241-BC29-D9E1B3117B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C9373D-7422-A247-8E51-0468866ED3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56DD8E-D44A-E442-9775-C40BAAB175CC}" type="datetimeFigureOut">
              <a:rPr lang="en-US" smtClean="0"/>
              <a:t>1/31/2021</a:t>
            </a:fld>
            <a:endParaRPr lang="en-US"/>
          </a:p>
        </p:txBody>
      </p:sp>
      <p:sp>
        <p:nvSpPr>
          <p:cNvPr id="5" name="Footer Placeholder 4">
            <a:extLst>
              <a:ext uri="{FF2B5EF4-FFF2-40B4-BE49-F238E27FC236}">
                <a16:creationId xmlns:a16="http://schemas.microsoft.com/office/drawing/2014/main" id="{B04E4540-38F9-4D43-8788-24B8AEF1A16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4C8D404-7E85-4749-B24D-ECC0C035937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CFEEEC-7807-0E49-B51E-D678EF48F8F7}" type="slidenum">
              <a:rPr lang="en-US" smtClean="0"/>
              <a:t>‹#›</a:t>
            </a:fld>
            <a:endParaRPr lang="en-US"/>
          </a:p>
        </p:txBody>
      </p:sp>
    </p:spTree>
    <p:extLst>
      <p:ext uri="{BB962C8B-B14F-4D97-AF65-F5344CB8AC3E}">
        <p14:creationId xmlns:p14="http://schemas.microsoft.com/office/powerpoint/2010/main" val="39113688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518ku6xDg2E?feature=oembed" TargetMode="Externa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hyperlink" Target="https://www.childcomwales.org.uk/uncrc-childrens-rights/uncrc/"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complantcymru.org.uk/ccuhp-hawliau-plant/ccuhp-hawliau-planthttpswww-youtube-comwatchvvs1usdrn-voindex4listplgsiznczbjkhq3lfdktmsbnlhtbzu5yrc/"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www.pontarddulaisprimaryschool.co.uk/professional-learning-schoolresearch-school/"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hyperlink" Target="https://flipgrid.com/jones9168" TargetMode="External"/><Relationship Id="rId2" Type="http://schemas.openxmlformats.org/officeDocument/2006/relationships/notesSlide" Target="../notesSlides/notesSlide13.xml"/><Relationship Id="rId1" Type="http://schemas.openxmlformats.org/officeDocument/2006/relationships/slideLayout" Target="../slideLayouts/slideLayout5.xml"/><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B5E9CC2-C147-454C-92D8-CECB0AACD250}"/>
              </a:ext>
            </a:extLst>
          </p:cNvPr>
          <p:cNvPicPr>
            <a:picLocks noChangeAspect="1"/>
          </p:cNvPicPr>
          <p:nvPr/>
        </p:nvPicPr>
        <p:blipFill rotWithShape="1">
          <a:blip r:embed="rId2"/>
          <a:srcRect t="5516" b="10215"/>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D73F3B-EB67-1545-9367-FC691C89A107}"/>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dirty="0" err="1" smtClean="0">
                <a:solidFill>
                  <a:srgbClr val="FFFFFF"/>
                </a:solidFill>
              </a:rPr>
              <a:t>Llais</a:t>
            </a:r>
            <a:r>
              <a:rPr lang="en-US" sz="5200" dirty="0" smtClean="0">
                <a:solidFill>
                  <a:srgbClr val="FFFFFF"/>
                </a:solidFill>
              </a:rPr>
              <a:t> y </a:t>
            </a:r>
            <a:r>
              <a:rPr lang="en-US" sz="5200" dirty="0" err="1" smtClean="0">
                <a:solidFill>
                  <a:srgbClr val="FFFFFF"/>
                </a:solidFill>
              </a:rPr>
              <a:t>disgybl</a:t>
            </a:r>
            <a:r>
              <a:rPr lang="en-US" sz="5200" dirty="0" smtClean="0">
                <a:solidFill>
                  <a:srgbClr val="FFFFFF"/>
                </a:solidFill>
              </a:rPr>
              <a:t> / Pupil </a:t>
            </a:r>
            <a:r>
              <a:rPr lang="en-US" sz="5200" dirty="0">
                <a:solidFill>
                  <a:srgbClr val="FFFFFF"/>
                </a:solidFill>
              </a:rPr>
              <a:t>Voice</a:t>
            </a:r>
          </a:p>
        </p:txBody>
      </p:sp>
      <p:sp>
        <p:nvSpPr>
          <p:cNvPr id="3" name="Subtitle 2">
            <a:extLst>
              <a:ext uri="{FF2B5EF4-FFF2-40B4-BE49-F238E27FC236}">
                <a16:creationId xmlns:a16="http://schemas.microsoft.com/office/drawing/2014/main" id="{C80E943F-8A41-BD47-8107-87D3F66792C7}"/>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US">
                <a:solidFill>
                  <a:srgbClr val="FFFFFF"/>
                </a:solidFill>
              </a:rPr>
              <a:t>ECAD 5007</a:t>
            </a:r>
          </a:p>
        </p:txBody>
      </p:sp>
    </p:spTree>
    <p:extLst>
      <p:ext uri="{BB962C8B-B14F-4D97-AF65-F5344CB8AC3E}">
        <p14:creationId xmlns:p14="http://schemas.microsoft.com/office/powerpoint/2010/main" val="1493394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C432AFE-B3D2-4BFF-BF8F-96C27AFF1A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ECF5FE3-AD5C-41C4-80EC-D4F1B160B888}"/>
              </a:ext>
            </a:extLst>
          </p:cNvPr>
          <p:cNvPicPr>
            <a:picLocks noChangeAspect="1"/>
          </p:cNvPicPr>
          <p:nvPr/>
        </p:nvPicPr>
        <p:blipFill rotWithShape="1">
          <a:blip r:embed="rId2">
            <a:alphaModFix amt="40000"/>
          </a:blip>
          <a:srcRect t="5516" b="10215"/>
          <a:stretch/>
        </p:blipFill>
        <p:spPr>
          <a:xfrm>
            <a:off x="20" y="10"/>
            <a:ext cx="12191979" cy="6857990"/>
          </a:xfrm>
          <a:prstGeom prst="rect">
            <a:avLst/>
          </a:prstGeom>
        </p:spPr>
      </p:pic>
      <p:sp>
        <p:nvSpPr>
          <p:cNvPr id="2" name="Title 1">
            <a:extLst>
              <a:ext uri="{FF2B5EF4-FFF2-40B4-BE49-F238E27FC236}">
                <a16:creationId xmlns:a16="http://schemas.microsoft.com/office/drawing/2014/main" id="{EA595443-6E9A-6D43-8FA7-DBE7C76C4D8C}"/>
              </a:ext>
            </a:extLst>
          </p:cNvPr>
          <p:cNvSpPr>
            <a:spLocks noGrp="1"/>
          </p:cNvSpPr>
          <p:nvPr>
            <p:ph type="title"/>
          </p:nvPr>
        </p:nvSpPr>
        <p:spPr>
          <a:xfrm>
            <a:off x="841249" y="941832"/>
            <a:ext cx="10506456" cy="2057400"/>
          </a:xfrm>
        </p:spPr>
        <p:txBody>
          <a:bodyPr anchor="b">
            <a:normAutofit/>
          </a:bodyPr>
          <a:lstStyle/>
          <a:p>
            <a:r>
              <a:rPr lang="en-US" sz="5000" dirty="0" err="1" smtClean="0"/>
              <a:t>Cyflwyniad</a:t>
            </a:r>
            <a:r>
              <a:rPr lang="en-US" sz="5000" dirty="0" smtClean="0"/>
              <a:t> / Introduction</a:t>
            </a:r>
            <a:endParaRPr lang="en-US" sz="5000" dirty="0"/>
          </a:p>
        </p:txBody>
      </p:sp>
      <p:sp>
        <p:nvSpPr>
          <p:cNvPr id="11" name="Rectangle 10">
            <a:extLst>
              <a:ext uri="{FF2B5EF4-FFF2-40B4-BE49-F238E27FC236}">
                <a16:creationId xmlns:a16="http://schemas.microsoft.com/office/drawing/2014/main" id="{AF2F604E-43BE-4DC3-B983-E071523364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08C9B587-E65E-4B52-B37C-ABEBB6E8792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6CAF5BA-7B4B-794E-8A34-537528F4A10A}"/>
              </a:ext>
            </a:extLst>
          </p:cNvPr>
          <p:cNvSpPr>
            <a:spLocks noGrp="1"/>
          </p:cNvSpPr>
          <p:nvPr>
            <p:ph idx="1"/>
          </p:nvPr>
        </p:nvSpPr>
        <p:spPr>
          <a:xfrm>
            <a:off x="6696634" y="3502152"/>
            <a:ext cx="4651069" cy="2670048"/>
          </a:xfrm>
        </p:spPr>
        <p:txBody>
          <a:bodyPr>
            <a:normAutofit/>
          </a:bodyPr>
          <a:lstStyle/>
          <a:p>
            <a:r>
              <a:rPr lang="en-US" sz="2000" dirty="0"/>
              <a:t>What pupil voice is </a:t>
            </a:r>
          </a:p>
          <a:p>
            <a:r>
              <a:rPr lang="en-US" sz="2000" dirty="0"/>
              <a:t>The importance of Student Voice</a:t>
            </a:r>
          </a:p>
          <a:p>
            <a:r>
              <a:rPr lang="en-US" sz="2000" dirty="0"/>
              <a:t>The use of pupil voice in research</a:t>
            </a:r>
          </a:p>
        </p:txBody>
      </p:sp>
      <p:sp>
        <p:nvSpPr>
          <p:cNvPr id="4" name="TextBox 3"/>
          <p:cNvSpPr txBox="1"/>
          <p:nvPr/>
        </p:nvSpPr>
        <p:spPr>
          <a:xfrm>
            <a:off x="1237129" y="3502152"/>
            <a:ext cx="3946712" cy="1754326"/>
          </a:xfrm>
          <a:prstGeom prst="rect">
            <a:avLst/>
          </a:prstGeom>
          <a:noFill/>
        </p:spPr>
        <p:txBody>
          <a:bodyPr wrap="square" rtlCol="0">
            <a:spAutoFit/>
          </a:bodyPr>
          <a:lstStyle/>
          <a:p>
            <a:pPr marL="285750" indent="-285750">
              <a:buFont typeface="Arial" panose="020B0604020202020204" pitchFamily="34" charset="0"/>
              <a:buChar char="•"/>
            </a:pPr>
            <a:r>
              <a:rPr lang="en-GB" dirty="0" err="1" smtClean="0"/>
              <a:t>Yr</a:t>
            </a:r>
            <a:r>
              <a:rPr lang="en-GB" dirty="0" smtClean="0"/>
              <a:t> </a:t>
            </a:r>
            <a:r>
              <a:rPr lang="en-GB" dirty="0" err="1" smtClean="0"/>
              <a:t>hyn</a:t>
            </a:r>
            <a:r>
              <a:rPr lang="en-GB" dirty="0" smtClean="0"/>
              <a:t> a </a:t>
            </a:r>
            <a:r>
              <a:rPr lang="en-GB" dirty="0" err="1" smtClean="0"/>
              <a:t>olygir</a:t>
            </a:r>
            <a:r>
              <a:rPr lang="en-GB" dirty="0" smtClean="0"/>
              <a:t> </a:t>
            </a:r>
            <a:r>
              <a:rPr lang="en-GB" dirty="0" err="1" smtClean="0"/>
              <a:t>gan</a:t>
            </a:r>
            <a:r>
              <a:rPr lang="en-GB" dirty="0" smtClean="0"/>
              <a:t> </a:t>
            </a:r>
            <a:r>
              <a:rPr lang="en-GB" dirty="0" err="1" smtClean="0"/>
              <a:t>llais</a:t>
            </a:r>
            <a:r>
              <a:rPr lang="en-GB" dirty="0" smtClean="0"/>
              <a:t> </a:t>
            </a:r>
            <a:r>
              <a:rPr lang="en-GB" dirty="0" err="1" smtClean="0"/>
              <a:t>disgybl</a:t>
            </a: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err="1" smtClean="0"/>
              <a:t>Pwysigrwydd</a:t>
            </a:r>
            <a:r>
              <a:rPr lang="en-GB" dirty="0" smtClean="0"/>
              <a:t> </a:t>
            </a:r>
            <a:r>
              <a:rPr lang="en-GB" dirty="0" err="1" smtClean="0"/>
              <a:t>llais</a:t>
            </a:r>
            <a:r>
              <a:rPr lang="en-GB" dirty="0" smtClean="0"/>
              <a:t> y </a:t>
            </a:r>
            <a:r>
              <a:rPr lang="en-GB" dirty="0" err="1" smtClean="0"/>
              <a:t>myfyriwr</a:t>
            </a: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err="1" smtClean="0"/>
              <a:t>Defnydd</a:t>
            </a:r>
            <a:r>
              <a:rPr lang="en-GB" dirty="0" smtClean="0"/>
              <a:t> </a:t>
            </a:r>
            <a:r>
              <a:rPr lang="en-GB" dirty="0" err="1" smtClean="0"/>
              <a:t>llais</a:t>
            </a:r>
            <a:r>
              <a:rPr lang="en-GB" dirty="0" smtClean="0"/>
              <a:t> y </a:t>
            </a:r>
            <a:r>
              <a:rPr lang="en-GB" dirty="0" err="1" smtClean="0"/>
              <a:t>dysgybl</a:t>
            </a:r>
            <a:r>
              <a:rPr lang="en-GB" dirty="0" smtClean="0"/>
              <a:t> </a:t>
            </a:r>
            <a:r>
              <a:rPr lang="en-GB" dirty="0" err="1" smtClean="0"/>
              <a:t>mewn</a:t>
            </a:r>
            <a:r>
              <a:rPr lang="en-GB" dirty="0" smtClean="0"/>
              <a:t> </a:t>
            </a:r>
            <a:r>
              <a:rPr lang="en-GB" dirty="0" err="1" smtClean="0"/>
              <a:t>ymchwil</a:t>
            </a:r>
            <a:endParaRPr lang="en-GB" dirty="0"/>
          </a:p>
        </p:txBody>
      </p:sp>
    </p:spTree>
    <p:extLst>
      <p:ext uri="{BB962C8B-B14F-4D97-AF65-F5344CB8AC3E}">
        <p14:creationId xmlns:p14="http://schemas.microsoft.com/office/powerpoint/2010/main" val="140563173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Background Fill">
            <a:extLst>
              <a:ext uri="{FF2B5EF4-FFF2-40B4-BE49-F238E27FC236}">
                <a16:creationId xmlns:a16="http://schemas.microsoft.com/office/drawing/2014/main" id="{3C915414-2809-4735-A560-0D5FE66700D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382"/>
            <a:ext cx="12188952" cy="6858000"/>
          </a:xfrm>
          <a:prstGeom prst="rect">
            <a:avLst/>
          </a:prstGeom>
          <a:solidFill>
            <a:schemeClr val="bg1">
              <a:lumMod val="95000"/>
            </a:schemeClr>
          </a:solidFill>
          <a:ln w="508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id">
            <a:extLst>
              <a:ext uri="{FF2B5EF4-FFF2-40B4-BE49-F238E27FC236}">
                <a16:creationId xmlns:a16="http://schemas.microsoft.com/office/drawing/2014/main" id="{24413201-85BF-4680-A7D4-10CDBD03569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038471" cy="6858000"/>
            <a:chOff x="0" y="-12406"/>
            <a:chExt cx="12038471" cy="6858000"/>
          </a:xfrm>
        </p:grpSpPr>
        <p:cxnSp>
          <p:nvCxnSpPr>
            <p:cNvPr id="14" name="Straight Connector 13">
              <a:extLst>
                <a:ext uri="{FF2B5EF4-FFF2-40B4-BE49-F238E27FC236}">
                  <a16:creationId xmlns:a16="http://schemas.microsoft.com/office/drawing/2014/main" id="{1F819D8C-C8E5-4336-9882-79FBF655518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0"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5" name="Straight Connector 14">
              <a:extLst>
                <a:ext uri="{FF2B5EF4-FFF2-40B4-BE49-F238E27FC236}">
                  <a16:creationId xmlns:a16="http://schemas.microsoft.com/office/drawing/2014/main" id="{7D732480-09E4-401A-B2D9-E6C662FBCA2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1719781"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6" name="Straight Connector 15">
              <a:extLst>
                <a:ext uri="{FF2B5EF4-FFF2-40B4-BE49-F238E27FC236}">
                  <a16:creationId xmlns:a16="http://schemas.microsoft.com/office/drawing/2014/main" id="{87D8355C-E417-4D36-91FF-2CC1E1FE9FF3}"/>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flipH="1">
              <a:off x="0" y="672683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7" name="Straight Connector 16">
              <a:extLst>
                <a:ext uri="{FF2B5EF4-FFF2-40B4-BE49-F238E27FC236}">
                  <a16:creationId xmlns:a16="http://schemas.microsoft.com/office/drawing/2014/main" id="{6ADF7267-EAAE-43CE-ACEF-608328FB178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flipH="1">
              <a:off x="0" y="-25"/>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8" name="Straight Connector 17">
              <a:extLst>
                <a:ext uri="{FF2B5EF4-FFF2-40B4-BE49-F238E27FC236}">
                  <a16:creationId xmlns:a16="http://schemas.microsoft.com/office/drawing/2014/main" id="{54C901E2-0CDB-4316-B262-3B9E68F33502}"/>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flipH="1">
              <a:off x="0" y="1729498"/>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9" name="Straight Connector 18">
              <a:extLst>
                <a:ext uri="{FF2B5EF4-FFF2-40B4-BE49-F238E27FC236}">
                  <a16:creationId xmlns:a16="http://schemas.microsoft.com/office/drawing/2014/main" id="{D8F6D31A-084C-4F10-9A8F-A9645DFB7150}"/>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flipH="1">
              <a:off x="0" y="160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0" name="Straight Connector 19">
              <a:extLst>
                <a:ext uri="{FF2B5EF4-FFF2-40B4-BE49-F238E27FC236}">
                  <a16:creationId xmlns:a16="http://schemas.microsoft.com/office/drawing/2014/main" id="{E38E09F0-F130-45B5-B0AF-7EF3F0172AD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flipH="1">
              <a:off x="0" y="684395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1" name="Straight Connector 20">
              <a:extLst>
                <a:ext uri="{FF2B5EF4-FFF2-40B4-BE49-F238E27FC236}">
                  <a16:creationId xmlns:a16="http://schemas.microsoft.com/office/drawing/2014/main" id="{569330E2-17DA-4F0D-B377-6E4499C79A1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flipH="1">
              <a:off x="0" y="513120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2" name="Straight Connector 21">
              <a:extLst>
                <a:ext uri="{FF2B5EF4-FFF2-40B4-BE49-F238E27FC236}">
                  <a16:creationId xmlns:a16="http://schemas.microsoft.com/office/drawing/2014/main" id="{A3192707-5744-4C77-8CD6-D682F908009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flipH="1">
              <a:off x="0" y="120892"/>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3" name="Straight Connector 22">
              <a:extLst>
                <a:ext uri="{FF2B5EF4-FFF2-40B4-BE49-F238E27FC236}">
                  <a16:creationId xmlns:a16="http://schemas.microsoft.com/office/drawing/2014/main" id="{E367A44A-5DD0-43B5-B6DB-1CA3BC5AF0B2}"/>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flipH="1">
              <a:off x="0" y="3422784"/>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4" name="Straight Connector 23">
              <a:extLst>
                <a:ext uri="{FF2B5EF4-FFF2-40B4-BE49-F238E27FC236}">
                  <a16:creationId xmlns:a16="http://schemas.microsoft.com/office/drawing/2014/main" id="{280809D1-164B-4A0C-84BB-2AC46F3BDE52}"/>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flipH="1">
              <a:off x="0" y="1832198"/>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5" name="Straight Connector 24">
              <a:extLst>
                <a:ext uri="{FF2B5EF4-FFF2-40B4-BE49-F238E27FC236}">
                  <a16:creationId xmlns:a16="http://schemas.microsoft.com/office/drawing/2014/main" id="{E379EC94-3698-4695-8CE7-61DBDF5EE654}"/>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flipH="1">
              <a:off x="0" y="3538773"/>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8755B95C-6A71-4D4F-8F48-B21F893E6FB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flipH="1">
              <a:off x="0" y="5240042"/>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7" name="Straight Connector 26">
              <a:extLst>
                <a:ext uri="{FF2B5EF4-FFF2-40B4-BE49-F238E27FC236}">
                  <a16:creationId xmlns:a16="http://schemas.microsoft.com/office/drawing/2014/main" id="{6099C53A-E394-462E-BF63-1639A8E28318}"/>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1828837"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8" name="Straight Connector 27">
              <a:extLst>
                <a:ext uri="{FF2B5EF4-FFF2-40B4-BE49-F238E27FC236}">
                  <a16:creationId xmlns:a16="http://schemas.microsoft.com/office/drawing/2014/main" id="{9AC427FF-C3BE-45A0-9FB1-A6A4C8C4CD8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3439563"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9" name="Straight Connector 28">
              <a:extLst>
                <a:ext uri="{FF2B5EF4-FFF2-40B4-BE49-F238E27FC236}">
                  <a16:creationId xmlns:a16="http://schemas.microsoft.com/office/drawing/2014/main" id="{2B15D91A-BF52-4704-8F6B-A7C47461819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5159344"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0" name="Straight Connector 29">
              <a:extLst>
                <a:ext uri="{FF2B5EF4-FFF2-40B4-BE49-F238E27FC236}">
                  <a16:creationId xmlns:a16="http://schemas.microsoft.com/office/drawing/2014/main" id="{1D9241FD-0E0D-409B-A2AF-8F06ACB75778}"/>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6879125"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1" name="Straight Connector 30">
              <a:extLst>
                <a:ext uri="{FF2B5EF4-FFF2-40B4-BE49-F238E27FC236}">
                  <a16:creationId xmlns:a16="http://schemas.microsoft.com/office/drawing/2014/main" id="{F8B3D884-11F6-4FF3-82C2-1C2311451C6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859890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2" name="Straight Connector 31">
              <a:extLst>
                <a:ext uri="{FF2B5EF4-FFF2-40B4-BE49-F238E27FC236}">
                  <a16:creationId xmlns:a16="http://schemas.microsoft.com/office/drawing/2014/main" id="{A15AB342-981A-44B4-846D-B0B2394ACF0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12038471"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3" name="Straight Connector 32">
              <a:extLst>
                <a:ext uri="{FF2B5EF4-FFF2-40B4-BE49-F238E27FC236}">
                  <a16:creationId xmlns:a16="http://schemas.microsoft.com/office/drawing/2014/main" id="{872C80E7-0A00-4063-BEE2-6B6B446A4A72}"/>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10318688"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4" name="Straight Connector 33">
              <a:extLst>
                <a:ext uri="{FF2B5EF4-FFF2-40B4-BE49-F238E27FC236}">
                  <a16:creationId xmlns:a16="http://schemas.microsoft.com/office/drawing/2014/main" id="{CDDFAF9B-F940-4E8C-905E-31851E6E716D}"/>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3549263"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5" name="Straight Connector 34">
              <a:extLst>
                <a:ext uri="{FF2B5EF4-FFF2-40B4-BE49-F238E27FC236}">
                  <a16:creationId xmlns:a16="http://schemas.microsoft.com/office/drawing/2014/main" id="{DE75405B-4987-4ED0-838B-B550E11C50A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5272269" y="1609"/>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6" name="Straight Connector 35">
              <a:extLst>
                <a:ext uri="{FF2B5EF4-FFF2-40B4-BE49-F238E27FC236}">
                  <a16:creationId xmlns:a16="http://schemas.microsoft.com/office/drawing/2014/main" id="{2D23C412-06C7-4364-B5C1-6492A9D36BCD}"/>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6990113"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7" name="Straight Connector 36">
              <a:extLst>
                <a:ext uri="{FF2B5EF4-FFF2-40B4-BE49-F238E27FC236}">
                  <a16:creationId xmlns:a16="http://schemas.microsoft.com/office/drawing/2014/main" id="{3E558B2C-BA31-4EF6-AA51-34C38C4FAC1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871578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8" name="Straight Connector 37">
              <a:extLst>
                <a:ext uri="{FF2B5EF4-FFF2-40B4-BE49-F238E27FC236}">
                  <a16:creationId xmlns:a16="http://schemas.microsoft.com/office/drawing/2014/main" id="{49BF6B7B-33CA-48B1-A1DC-E4917FB89D9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10435730"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9" name="Straight Connector 38">
              <a:extLst>
                <a:ext uri="{FF2B5EF4-FFF2-40B4-BE49-F238E27FC236}">
                  <a16:creationId xmlns:a16="http://schemas.microsoft.com/office/drawing/2014/main" id="{B91E8E40-9C42-4E16-980F-D9B38872F36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11914293"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40" name="Straight Connector 39">
              <a:extLst>
                <a:ext uri="{FF2B5EF4-FFF2-40B4-BE49-F238E27FC236}">
                  <a16:creationId xmlns:a16="http://schemas.microsoft.com/office/drawing/2014/main" id="{6B7E3690-D803-4CC7-BA93-B51ACF040FBF}"/>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12417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grpSp>
      <p:sp>
        <p:nvSpPr>
          <p:cNvPr id="2" name="Title 1">
            <a:extLst>
              <a:ext uri="{FF2B5EF4-FFF2-40B4-BE49-F238E27FC236}">
                <a16:creationId xmlns:a16="http://schemas.microsoft.com/office/drawing/2014/main" id="{4C477DE7-0A65-2E4C-BB1D-08C3A191B221}"/>
              </a:ext>
            </a:extLst>
          </p:cNvPr>
          <p:cNvSpPr>
            <a:spLocks noGrp="1"/>
          </p:cNvSpPr>
          <p:nvPr>
            <p:ph type="title"/>
          </p:nvPr>
        </p:nvSpPr>
        <p:spPr>
          <a:xfrm rot="16200000">
            <a:off x="-1042416" y="2203704"/>
            <a:ext cx="5513832" cy="3008376"/>
          </a:xfrm>
        </p:spPr>
        <p:txBody>
          <a:bodyPr anchor="t">
            <a:normAutofit/>
          </a:bodyPr>
          <a:lstStyle/>
          <a:p>
            <a:r>
              <a:rPr lang="en-US" sz="4800"/>
              <a:t>WM</a:t>
            </a:r>
          </a:p>
        </p:txBody>
      </p:sp>
      <p:sp>
        <p:nvSpPr>
          <p:cNvPr id="42" name="Rectangle 41">
            <a:extLst>
              <a:ext uri="{FF2B5EF4-FFF2-40B4-BE49-F238E27FC236}">
                <a16:creationId xmlns:a16="http://schemas.microsoft.com/office/drawing/2014/main" id="{FD1C2D03-7C47-4A05-9A59-7F8F742DBD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0900" y="-12406"/>
            <a:ext cx="5105326" cy="3454534"/>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4" name="Straight Connector 43">
            <a:extLst>
              <a:ext uri="{FF2B5EF4-FFF2-40B4-BE49-F238E27FC236}">
                <a16:creationId xmlns:a16="http://schemas.microsoft.com/office/drawing/2014/main" id="{827752EF-DAA7-4BF0-A506-7BB5FF0336D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629275" y="178917"/>
            <a:ext cx="5047100" cy="0"/>
          </a:xfrm>
          <a:prstGeom prst="line">
            <a:avLst/>
          </a:prstGeom>
          <a:ln w="50800" cap="sq">
            <a:solidFill>
              <a:schemeClr val="accent5"/>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46" name="Color">
            <a:extLst>
              <a:ext uri="{FF2B5EF4-FFF2-40B4-BE49-F238E27FC236}">
                <a16:creationId xmlns:a16="http://schemas.microsoft.com/office/drawing/2014/main" id="{D665D759-2DF8-4D47-8386-4BA28901A79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7704" y="147451"/>
            <a:ext cx="685800" cy="6586489"/>
          </a:xfrm>
          <a:prstGeom prst="rect">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5"/>
              </a:solidFill>
            </a:endParaRPr>
          </a:p>
        </p:txBody>
      </p:sp>
      <p:pic>
        <p:nvPicPr>
          <p:cNvPr id="4" name="Online Media 3" descr="Sally - Gwybodaeth Cyffredinol">
            <a:hlinkClick r:id="" action="ppaction://media"/>
            <a:extLst>
              <a:ext uri="{FF2B5EF4-FFF2-40B4-BE49-F238E27FC236}">
                <a16:creationId xmlns:a16="http://schemas.microsoft.com/office/drawing/2014/main" id="{FB1A860E-77A2-1D4B-8DE7-C056B42AC070}"/>
              </a:ext>
            </a:extLst>
          </p:cNvPr>
          <p:cNvPicPr>
            <a:picLocks noRot="1" noChangeAspect="1"/>
          </p:cNvPicPr>
          <p:nvPr>
            <a:videoFile r:link="rId1"/>
          </p:nvPr>
        </p:nvPicPr>
        <p:blipFill>
          <a:blip r:embed="rId4"/>
          <a:stretch>
            <a:fillRect/>
          </a:stretch>
        </p:blipFill>
        <p:spPr>
          <a:xfrm>
            <a:off x="1823870" y="907826"/>
            <a:ext cx="8823453" cy="4985250"/>
          </a:xfrm>
          <a:prstGeom prst="rect">
            <a:avLst/>
          </a:prstGeom>
        </p:spPr>
      </p:pic>
    </p:spTree>
    <p:extLst>
      <p:ext uri="{BB962C8B-B14F-4D97-AF65-F5344CB8AC3E}">
        <p14:creationId xmlns:p14="http://schemas.microsoft.com/office/powerpoint/2010/main" val="3914564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B86D263-0338-0943-A1A3-A313A39EE1CB}"/>
              </a:ext>
            </a:extLst>
          </p:cNvPr>
          <p:cNvSpPr>
            <a:spLocks noGrp="1"/>
          </p:cNvSpPr>
          <p:nvPr>
            <p:ph type="title"/>
          </p:nvPr>
        </p:nvSpPr>
        <p:spPr>
          <a:xfrm>
            <a:off x="1188069" y="381935"/>
            <a:ext cx="4008583" cy="5974414"/>
          </a:xfrm>
        </p:spPr>
        <p:txBody>
          <a:bodyPr anchor="ctr">
            <a:normAutofit/>
          </a:bodyPr>
          <a:lstStyle/>
          <a:p>
            <a:r>
              <a:rPr lang="en-US" sz="8000" dirty="0" err="1" smtClean="0">
                <a:solidFill>
                  <a:srgbClr val="FFFFFF"/>
                </a:solidFill>
              </a:rPr>
              <a:t>Tasg</a:t>
            </a:r>
            <a:r>
              <a:rPr lang="en-US" sz="8000" dirty="0" smtClean="0">
                <a:solidFill>
                  <a:srgbClr val="FFFFFF"/>
                </a:solidFill>
              </a:rPr>
              <a:t>/ Task</a:t>
            </a:r>
            <a:endParaRPr lang="en-US" sz="8000" dirty="0">
              <a:solidFill>
                <a:srgbClr val="FFFFFF"/>
              </a:solidFill>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9338FE0D-F6CB-9A4E-A2E4-7037157EB5C8}"/>
              </a:ext>
            </a:extLst>
          </p:cNvPr>
          <p:cNvSpPr>
            <a:spLocks noGrp="1"/>
          </p:cNvSpPr>
          <p:nvPr>
            <p:ph idx="1"/>
          </p:nvPr>
        </p:nvSpPr>
        <p:spPr>
          <a:xfrm>
            <a:off x="6297233" y="3328416"/>
            <a:ext cx="4771607" cy="3520706"/>
          </a:xfrm>
        </p:spPr>
        <p:txBody>
          <a:bodyPr anchor="ctr">
            <a:normAutofit lnSpcReduction="10000"/>
          </a:bodyPr>
          <a:lstStyle/>
          <a:p>
            <a:r>
              <a:rPr lang="en-US" sz="2000" dirty="0">
                <a:solidFill>
                  <a:schemeClr val="tx1">
                    <a:alpha val="80000"/>
                  </a:schemeClr>
                </a:solidFill>
              </a:rPr>
              <a:t>In breakout rooms discuss:</a:t>
            </a:r>
          </a:p>
          <a:p>
            <a:endParaRPr lang="en-US" sz="2000" dirty="0">
              <a:solidFill>
                <a:schemeClr val="tx1">
                  <a:alpha val="80000"/>
                </a:schemeClr>
              </a:solidFill>
            </a:endParaRPr>
          </a:p>
          <a:p>
            <a:pPr lvl="2"/>
            <a:r>
              <a:rPr lang="en-US" dirty="0">
                <a:solidFill>
                  <a:schemeClr val="tx1">
                    <a:alpha val="80000"/>
                  </a:schemeClr>
                </a:solidFill>
              </a:rPr>
              <a:t>What you think some of the rights of young people should be</a:t>
            </a:r>
          </a:p>
          <a:p>
            <a:pPr lvl="2"/>
            <a:r>
              <a:rPr lang="en-US" dirty="0">
                <a:solidFill>
                  <a:schemeClr val="tx1">
                    <a:alpha val="80000"/>
                  </a:schemeClr>
                </a:solidFill>
              </a:rPr>
              <a:t>Are some rights more important than others, or are all equal?</a:t>
            </a:r>
          </a:p>
          <a:p>
            <a:pPr lvl="2"/>
            <a:r>
              <a:rPr lang="en-US" dirty="0">
                <a:solidFill>
                  <a:schemeClr val="tx1">
                    <a:alpha val="80000"/>
                  </a:schemeClr>
                </a:solidFill>
              </a:rPr>
              <a:t>Check </a:t>
            </a:r>
            <a:r>
              <a:rPr lang="en-US" dirty="0">
                <a:solidFill>
                  <a:schemeClr val="tx1">
                    <a:alpha val="80000"/>
                  </a:schemeClr>
                </a:solidFill>
                <a:hlinkClick r:id="rId3"/>
              </a:rPr>
              <a:t>this list of the rights</a:t>
            </a:r>
            <a:r>
              <a:rPr lang="en-US" dirty="0">
                <a:solidFill>
                  <a:schemeClr val="tx1">
                    <a:alpha val="80000"/>
                  </a:schemeClr>
                </a:solidFill>
              </a:rPr>
              <a:t>:</a:t>
            </a:r>
          </a:p>
          <a:p>
            <a:pPr lvl="3"/>
            <a:r>
              <a:rPr lang="en-US" sz="2000" dirty="0">
                <a:solidFill>
                  <a:schemeClr val="tx1">
                    <a:alpha val="80000"/>
                  </a:schemeClr>
                </a:solidFill>
              </a:rPr>
              <a:t>Are some of those discussed on there?</a:t>
            </a:r>
          </a:p>
          <a:p>
            <a:pPr lvl="3"/>
            <a:r>
              <a:rPr lang="en-US" sz="2000" dirty="0">
                <a:solidFill>
                  <a:schemeClr val="tx1">
                    <a:alpha val="80000"/>
                  </a:schemeClr>
                </a:solidFill>
              </a:rPr>
              <a:t>Are there some you didn’t think of?</a:t>
            </a:r>
          </a:p>
          <a:p>
            <a:pPr lvl="3"/>
            <a:endParaRPr lang="en-US" sz="2000" dirty="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6159398" y="153619"/>
            <a:ext cx="5069434" cy="2862322"/>
          </a:xfrm>
          <a:prstGeom prst="rect">
            <a:avLst/>
          </a:prstGeom>
          <a:noFill/>
        </p:spPr>
        <p:txBody>
          <a:bodyPr wrap="square" rtlCol="0">
            <a:spAutoFit/>
          </a:bodyPr>
          <a:lstStyle/>
          <a:p>
            <a:r>
              <a:rPr lang="en-GB" dirty="0" err="1" smtClean="0"/>
              <a:t>Trafodwch</a:t>
            </a:r>
            <a:r>
              <a:rPr lang="en-GB" dirty="0" smtClean="0"/>
              <a:t> </a:t>
            </a:r>
            <a:r>
              <a:rPr lang="en-GB" dirty="0" err="1" smtClean="0"/>
              <a:t>mewn</a:t>
            </a:r>
            <a:r>
              <a:rPr lang="en-GB" dirty="0" smtClean="0"/>
              <a:t> </a:t>
            </a:r>
            <a:r>
              <a:rPr lang="en-GB" dirty="0" err="1" smtClean="0"/>
              <a:t>grwpiau</a:t>
            </a:r>
            <a:r>
              <a:rPr lang="en-GB" dirty="0" smtClean="0"/>
              <a:t>:</a:t>
            </a:r>
          </a:p>
          <a:p>
            <a:endParaRPr lang="en-GB" dirty="0" smtClean="0"/>
          </a:p>
          <a:p>
            <a:pPr marL="285750" indent="-285750">
              <a:buFont typeface="Arial" panose="020B0604020202020204" pitchFamily="34" charset="0"/>
              <a:buChar char="•"/>
            </a:pPr>
            <a:r>
              <a:rPr lang="en-GB" dirty="0" smtClean="0"/>
              <a:t>Pa </a:t>
            </a:r>
            <a:r>
              <a:rPr lang="en-GB" dirty="0" err="1" smtClean="0"/>
              <a:t>hawliau</a:t>
            </a:r>
            <a:r>
              <a:rPr lang="en-GB" dirty="0" smtClean="0"/>
              <a:t> </a:t>
            </a:r>
            <a:r>
              <a:rPr lang="en-GB" dirty="0" err="1" smtClean="0"/>
              <a:t>ydych</a:t>
            </a:r>
            <a:r>
              <a:rPr lang="en-GB" dirty="0" smtClean="0"/>
              <a:t> </a:t>
            </a:r>
            <a:r>
              <a:rPr lang="en-GB" dirty="0" err="1" smtClean="0"/>
              <a:t>chi’n</a:t>
            </a:r>
            <a:r>
              <a:rPr lang="en-GB" dirty="0" smtClean="0"/>
              <a:t> </a:t>
            </a:r>
            <a:r>
              <a:rPr lang="en-GB" dirty="0" err="1" smtClean="0"/>
              <a:t>meddwl</a:t>
            </a:r>
            <a:r>
              <a:rPr lang="en-GB" dirty="0" smtClean="0"/>
              <a:t> </a:t>
            </a:r>
            <a:r>
              <a:rPr lang="en-GB" dirty="0" err="1" smtClean="0"/>
              <a:t>sy’n</a:t>
            </a:r>
            <a:r>
              <a:rPr lang="en-GB" dirty="0" smtClean="0"/>
              <a:t> </a:t>
            </a:r>
            <a:r>
              <a:rPr lang="en-GB" dirty="0" err="1" smtClean="0"/>
              <a:t>iawn</a:t>
            </a:r>
            <a:r>
              <a:rPr lang="en-GB" dirty="0" smtClean="0"/>
              <a:t> </a:t>
            </a:r>
            <a:r>
              <a:rPr lang="en-GB" dirty="0" err="1" smtClean="0"/>
              <a:t>i</a:t>
            </a:r>
            <a:r>
              <a:rPr lang="en-GB" dirty="0" smtClean="0"/>
              <a:t> </a:t>
            </a:r>
            <a:r>
              <a:rPr lang="en-GB" dirty="0" err="1" smtClean="0"/>
              <a:t>blant</a:t>
            </a:r>
            <a:r>
              <a:rPr lang="en-GB" dirty="0" smtClean="0"/>
              <a:t> </a:t>
            </a:r>
            <a:r>
              <a:rPr lang="en-GB" dirty="0" err="1" smtClean="0"/>
              <a:t>i’w</a:t>
            </a:r>
            <a:r>
              <a:rPr lang="en-GB" dirty="0" smtClean="0"/>
              <a:t> </a:t>
            </a:r>
            <a:r>
              <a:rPr lang="en-GB" dirty="0" err="1" smtClean="0"/>
              <a:t>cael</a:t>
            </a:r>
            <a:r>
              <a:rPr lang="en-GB" dirty="0"/>
              <a:t> </a:t>
            </a:r>
            <a:r>
              <a:rPr lang="en-GB" dirty="0" smtClean="0"/>
              <a:t>?</a:t>
            </a:r>
            <a:endParaRPr lang="en-GB" dirty="0"/>
          </a:p>
          <a:p>
            <a:pPr marL="285750" indent="-285750">
              <a:buFont typeface="Arial" panose="020B0604020202020204" pitchFamily="34" charset="0"/>
              <a:buChar char="•"/>
            </a:pPr>
            <a:r>
              <a:rPr lang="en-GB" dirty="0" err="1" smtClean="0"/>
              <a:t>Ydi</a:t>
            </a:r>
            <a:r>
              <a:rPr lang="en-GB" dirty="0" smtClean="0"/>
              <a:t> </a:t>
            </a:r>
            <a:r>
              <a:rPr lang="en-GB" dirty="0" err="1" smtClean="0"/>
              <a:t>rhai</a:t>
            </a:r>
            <a:r>
              <a:rPr lang="en-GB" dirty="0" smtClean="0"/>
              <a:t> </a:t>
            </a:r>
            <a:r>
              <a:rPr lang="en-GB" dirty="0" err="1" smtClean="0"/>
              <a:t>hawliau’n</a:t>
            </a:r>
            <a:r>
              <a:rPr lang="en-GB" dirty="0"/>
              <a:t> </a:t>
            </a:r>
            <a:r>
              <a:rPr lang="en-GB" dirty="0" err="1" smtClean="0"/>
              <a:t>bwysicach</a:t>
            </a:r>
            <a:r>
              <a:rPr lang="en-GB" dirty="0" smtClean="0"/>
              <a:t> nag </a:t>
            </a:r>
            <a:r>
              <a:rPr lang="en-GB" dirty="0" err="1" smtClean="0"/>
              <a:t>eraill</a:t>
            </a:r>
            <a:r>
              <a:rPr lang="en-GB" dirty="0" smtClean="0"/>
              <a:t>, </a:t>
            </a:r>
            <a:r>
              <a:rPr lang="en-GB" dirty="0" err="1" smtClean="0"/>
              <a:t>neu</a:t>
            </a:r>
            <a:r>
              <a:rPr lang="en-GB" dirty="0" smtClean="0"/>
              <a:t> </a:t>
            </a:r>
            <a:r>
              <a:rPr lang="en-GB" dirty="0" err="1" smtClean="0"/>
              <a:t>ydyn</a:t>
            </a:r>
            <a:r>
              <a:rPr lang="en-GB" dirty="0" smtClean="0"/>
              <a:t> </a:t>
            </a:r>
            <a:r>
              <a:rPr lang="en-GB" dirty="0" err="1" smtClean="0"/>
              <a:t>nhw</a:t>
            </a:r>
            <a:r>
              <a:rPr lang="en-GB" dirty="0" smtClean="0"/>
              <a:t> </a:t>
            </a:r>
            <a:r>
              <a:rPr lang="en-GB" dirty="0" err="1" smtClean="0"/>
              <a:t>i</a:t>
            </a:r>
            <a:r>
              <a:rPr lang="en-GB" dirty="0" smtClean="0"/>
              <a:t> </a:t>
            </a:r>
            <a:r>
              <a:rPr lang="en-GB" dirty="0" err="1" smtClean="0"/>
              <a:t>gyd</a:t>
            </a:r>
            <a:r>
              <a:rPr lang="en-GB" dirty="0" smtClean="0"/>
              <a:t> </a:t>
            </a:r>
            <a:r>
              <a:rPr lang="en-GB" dirty="0" err="1" smtClean="0"/>
              <a:t>yn</a:t>
            </a:r>
            <a:r>
              <a:rPr lang="en-GB" dirty="0" smtClean="0"/>
              <a:t> </a:t>
            </a:r>
            <a:r>
              <a:rPr lang="en-GB" dirty="0" err="1" smtClean="0"/>
              <a:t>gyfartal</a:t>
            </a:r>
            <a:r>
              <a:rPr lang="en-GB" dirty="0" smtClean="0"/>
              <a:t>?</a:t>
            </a:r>
            <a:endParaRPr lang="en-GB" dirty="0"/>
          </a:p>
          <a:p>
            <a:pPr marL="285750" indent="-285750">
              <a:buFont typeface="Arial" panose="020B0604020202020204" pitchFamily="34" charset="0"/>
              <a:buChar char="•"/>
            </a:pPr>
            <a:r>
              <a:rPr lang="en-GB" dirty="0" err="1" smtClean="0"/>
              <a:t>Gwiriwch</a:t>
            </a:r>
            <a:r>
              <a:rPr lang="en-GB" dirty="0" smtClean="0"/>
              <a:t> y </a:t>
            </a:r>
            <a:r>
              <a:rPr lang="en-GB" dirty="0" err="1" smtClean="0">
                <a:hlinkClick r:id="rId4"/>
              </a:rPr>
              <a:t>rhestr</a:t>
            </a:r>
            <a:r>
              <a:rPr lang="en-GB" dirty="0" smtClean="0">
                <a:hlinkClick r:id="rId4"/>
              </a:rPr>
              <a:t> </a:t>
            </a:r>
            <a:r>
              <a:rPr lang="en-GB" dirty="0" err="1" smtClean="0">
                <a:hlinkClick r:id="rId4"/>
              </a:rPr>
              <a:t>hawliau</a:t>
            </a:r>
            <a:r>
              <a:rPr lang="en-GB" dirty="0" smtClean="0">
                <a:hlinkClick r:id="rId4"/>
              </a:rPr>
              <a:t> </a:t>
            </a:r>
            <a:r>
              <a:rPr lang="en-GB" dirty="0" err="1" smtClean="0">
                <a:hlinkClick r:id="rId4"/>
              </a:rPr>
              <a:t>yma</a:t>
            </a:r>
            <a:r>
              <a:rPr lang="en-GB" dirty="0" smtClean="0">
                <a:hlinkClick r:id="rId4"/>
              </a:rPr>
              <a:t>:</a:t>
            </a:r>
            <a:endParaRPr lang="en-GB" dirty="0" smtClean="0"/>
          </a:p>
          <a:p>
            <a:r>
              <a:rPr lang="en-GB" dirty="0"/>
              <a:t>	</a:t>
            </a:r>
            <a:r>
              <a:rPr lang="en-GB" dirty="0" smtClean="0"/>
              <a:t>A </a:t>
            </a:r>
            <a:r>
              <a:rPr lang="en-GB" dirty="0" err="1" smtClean="0"/>
              <a:t>welsoch</a:t>
            </a:r>
            <a:r>
              <a:rPr lang="en-GB" dirty="0" smtClean="0"/>
              <a:t> rai </a:t>
            </a:r>
            <a:r>
              <a:rPr lang="en-GB" dirty="0" err="1" smtClean="0"/>
              <a:t>oedd</a:t>
            </a:r>
            <a:r>
              <a:rPr lang="en-GB" dirty="0" smtClean="0"/>
              <a:t> </a:t>
            </a:r>
            <a:r>
              <a:rPr lang="en-GB" dirty="0" err="1" smtClean="0"/>
              <a:t>yn</a:t>
            </a:r>
            <a:r>
              <a:rPr lang="en-GB" dirty="0" smtClean="0"/>
              <a:t> </a:t>
            </a:r>
            <a:r>
              <a:rPr lang="en-GB" dirty="0" err="1" smtClean="0"/>
              <a:t>rhan</a:t>
            </a:r>
            <a:r>
              <a:rPr lang="en-GB" dirty="0" smtClean="0"/>
              <a:t> </a:t>
            </a:r>
            <a:r>
              <a:rPr lang="en-GB" dirty="0" err="1" smtClean="0"/>
              <a:t>o’ch</a:t>
            </a:r>
            <a:r>
              <a:rPr lang="en-GB" dirty="0" smtClean="0"/>
              <a:t> 	</a:t>
            </a:r>
            <a:r>
              <a:rPr lang="en-GB" dirty="0" err="1" smtClean="0"/>
              <a:t>trafodaeth</a:t>
            </a:r>
            <a:r>
              <a:rPr lang="en-GB" dirty="0" smtClean="0"/>
              <a:t>?</a:t>
            </a:r>
          </a:p>
          <a:p>
            <a:r>
              <a:rPr lang="en-GB" dirty="0"/>
              <a:t>	</a:t>
            </a:r>
            <a:r>
              <a:rPr lang="en-GB" dirty="0" err="1" smtClean="0"/>
              <a:t>Oes</a:t>
            </a:r>
            <a:r>
              <a:rPr lang="en-GB" dirty="0" smtClean="0"/>
              <a:t> </a:t>
            </a:r>
            <a:r>
              <a:rPr lang="en-GB" dirty="0" err="1" smtClean="0"/>
              <a:t>rhai</a:t>
            </a:r>
            <a:r>
              <a:rPr lang="en-GB" dirty="0" smtClean="0"/>
              <a:t> </a:t>
            </a:r>
            <a:r>
              <a:rPr lang="en-GB" dirty="0" err="1" smtClean="0"/>
              <a:t>na</a:t>
            </a:r>
            <a:r>
              <a:rPr lang="en-GB" dirty="0" smtClean="0"/>
              <a:t> </a:t>
            </a:r>
            <a:r>
              <a:rPr lang="en-GB" dirty="0" err="1" smtClean="0"/>
              <a:t>feddylioch</a:t>
            </a:r>
            <a:r>
              <a:rPr lang="en-GB" dirty="0" smtClean="0"/>
              <a:t> </a:t>
            </a:r>
            <a:r>
              <a:rPr lang="en-GB" dirty="0" err="1" smtClean="0"/>
              <a:t>amdanynt</a:t>
            </a:r>
            <a:r>
              <a:rPr lang="en-GB" dirty="0" smtClean="0"/>
              <a:t>?</a:t>
            </a:r>
          </a:p>
        </p:txBody>
      </p:sp>
    </p:spTree>
    <p:extLst>
      <p:ext uri="{BB962C8B-B14F-4D97-AF65-F5344CB8AC3E}">
        <p14:creationId xmlns:p14="http://schemas.microsoft.com/office/powerpoint/2010/main" val="254859701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78AF048-E285-E340-B245-DAAF604EF46C}"/>
              </a:ext>
            </a:extLst>
          </p:cNvPr>
          <p:cNvSpPr txBox="1"/>
          <p:nvPr/>
        </p:nvSpPr>
        <p:spPr>
          <a:xfrm>
            <a:off x="648931" y="704850"/>
            <a:ext cx="3505494" cy="5518969"/>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1900" dirty="0"/>
          </a:p>
          <a:p>
            <a:pPr indent="-228600">
              <a:lnSpc>
                <a:spcPct val="90000"/>
              </a:lnSpc>
              <a:spcAft>
                <a:spcPts val="600"/>
              </a:spcAft>
              <a:buFont typeface="Arial" panose="020B0604020202020204" pitchFamily="34" charset="0"/>
              <a:buChar char="•"/>
            </a:pPr>
            <a:endParaRPr lang="en-US" sz="1900" dirty="0"/>
          </a:p>
          <a:p>
            <a:pPr indent="-228600">
              <a:lnSpc>
                <a:spcPct val="90000"/>
              </a:lnSpc>
              <a:spcAft>
                <a:spcPts val="600"/>
              </a:spcAft>
              <a:buFont typeface="Arial" panose="020B0604020202020204" pitchFamily="34" charset="0"/>
              <a:buChar char="•"/>
            </a:pPr>
            <a:endParaRPr lang="en-US" sz="1900" dirty="0"/>
          </a:p>
          <a:p>
            <a:pPr indent="-228600">
              <a:lnSpc>
                <a:spcPct val="90000"/>
              </a:lnSpc>
              <a:spcAft>
                <a:spcPts val="600"/>
              </a:spcAft>
              <a:buFont typeface="Arial" panose="020B0604020202020204" pitchFamily="34" charset="0"/>
              <a:buChar char="•"/>
            </a:pPr>
            <a:endParaRPr lang="en-US" sz="1900" b="1" dirty="0"/>
          </a:p>
          <a:p>
            <a:pPr indent="-228600">
              <a:lnSpc>
                <a:spcPct val="90000"/>
              </a:lnSpc>
              <a:spcAft>
                <a:spcPts val="600"/>
              </a:spcAft>
              <a:buFont typeface="Arial" panose="020B0604020202020204" pitchFamily="34" charset="0"/>
              <a:buChar char="•"/>
            </a:pPr>
            <a:r>
              <a:rPr lang="en-US" sz="1900" dirty="0"/>
              <a:t>Mae </a:t>
            </a:r>
            <a:r>
              <a:rPr lang="en-US" sz="1900" dirty="0" err="1"/>
              <a:t>gwaith</a:t>
            </a:r>
            <a:r>
              <a:rPr lang="en-US" sz="1900" dirty="0"/>
              <a:t> y </a:t>
            </a:r>
            <a:r>
              <a:rPr lang="en-US" sz="1900" dirty="0" err="1"/>
              <a:t>Llysgenhadon</a:t>
            </a:r>
            <a:r>
              <a:rPr lang="en-US" sz="1900" dirty="0"/>
              <a:t> </a:t>
            </a:r>
            <a:r>
              <a:rPr lang="en-US" sz="1900" dirty="0" err="1"/>
              <a:t>Gwych</a:t>
            </a:r>
            <a:r>
              <a:rPr lang="en-US" sz="1900" dirty="0"/>
              <a:t> </a:t>
            </a:r>
            <a:r>
              <a:rPr lang="en-US" sz="1900" dirty="0" err="1"/>
              <a:t>yn</a:t>
            </a:r>
            <a:r>
              <a:rPr lang="en-US" sz="1900" dirty="0"/>
              <a:t> </a:t>
            </a:r>
            <a:r>
              <a:rPr lang="en-US" sz="1900" dirty="0" err="1"/>
              <a:t>cynnwys</a:t>
            </a:r>
            <a:r>
              <a:rPr lang="en-US" sz="1900" dirty="0"/>
              <a:t> tri </a:t>
            </a:r>
            <a:r>
              <a:rPr lang="en-US" sz="1900" dirty="0" err="1"/>
              <a:t>pheth</a:t>
            </a:r>
            <a:r>
              <a:rPr lang="en-US" sz="1900" dirty="0"/>
              <a:t>:</a:t>
            </a:r>
          </a:p>
          <a:p>
            <a:pPr marL="457200" indent="-228600">
              <a:lnSpc>
                <a:spcPct val="90000"/>
              </a:lnSpc>
              <a:spcAft>
                <a:spcPts val="600"/>
              </a:spcAft>
              <a:buFont typeface="Arial" panose="020B0604020202020204" pitchFamily="34" charset="0"/>
              <a:buChar char="•"/>
            </a:pPr>
            <a:r>
              <a:rPr lang="en-US" sz="1900" dirty="0" err="1"/>
              <a:t>Dweud</a:t>
            </a:r>
            <a:r>
              <a:rPr lang="en-US" sz="1900" dirty="0"/>
              <a:t> </a:t>
            </a:r>
            <a:r>
              <a:rPr lang="en-US" sz="1900" dirty="0" err="1"/>
              <a:t>wrthych</a:t>
            </a:r>
            <a:r>
              <a:rPr lang="en-US" sz="1900" dirty="0"/>
              <a:t> chi am eich </a:t>
            </a:r>
            <a:r>
              <a:rPr lang="en-US" sz="1900" dirty="0" err="1"/>
              <a:t>hawliau</a:t>
            </a:r>
            <a:endParaRPr lang="en-US" sz="1900" dirty="0"/>
          </a:p>
          <a:p>
            <a:pPr marL="457200" indent="-228600">
              <a:lnSpc>
                <a:spcPct val="90000"/>
              </a:lnSpc>
              <a:spcAft>
                <a:spcPts val="600"/>
              </a:spcAft>
              <a:buFont typeface="Arial" panose="020B0604020202020204" pitchFamily="34" charset="0"/>
              <a:buChar char="•"/>
            </a:pPr>
            <a:r>
              <a:rPr lang="en-US" sz="1900" dirty="0" err="1"/>
              <a:t>Dweud</a:t>
            </a:r>
            <a:r>
              <a:rPr lang="en-US" sz="1900" dirty="0"/>
              <a:t> </a:t>
            </a:r>
            <a:r>
              <a:rPr lang="en-US" sz="1900" dirty="0" err="1"/>
              <a:t>wrthych</a:t>
            </a:r>
            <a:r>
              <a:rPr lang="en-US" sz="1900" dirty="0"/>
              <a:t> chi am Sally </a:t>
            </a:r>
            <a:r>
              <a:rPr lang="en-US" sz="1900" dirty="0" err="1"/>
              <a:t>a’i</a:t>
            </a:r>
            <a:r>
              <a:rPr lang="en-US" sz="1900" dirty="0"/>
              <a:t> </a:t>
            </a:r>
            <a:r>
              <a:rPr lang="en-US" sz="1900" dirty="0" err="1"/>
              <a:t>gwaith</a:t>
            </a:r>
            <a:endParaRPr lang="en-US" sz="1900" dirty="0"/>
          </a:p>
          <a:p>
            <a:pPr marL="457200" indent="-228600">
              <a:lnSpc>
                <a:spcPct val="90000"/>
              </a:lnSpc>
              <a:spcAft>
                <a:spcPts val="600"/>
              </a:spcAft>
              <a:buFont typeface="Arial" panose="020B0604020202020204" pitchFamily="34" charset="0"/>
              <a:buChar char="•"/>
            </a:pPr>
            <a:r>
              <a:rPr lang="en-US" sz="1900" dirty="0" err="1"/>
              <a:t>Cyflawni</a:t>
            </a:r>
            <a:r>
              <a:rPr lang="en-US" sz="1900" dirty="0"/>
              <a:t> </a:t>
            </a:r>
            <a:r>
              <a:rPr lang="en-US" sz="1900" dirty="0" err="1"/>
              <a:t>tasg</a:t>
            </a:r>
            <a:r>
              <a:rPr lang="en-US" sz="1900" dirty="0"/>
              <a:t> </a:t>
            </a:r>
            <a:r>
              <a:rPr lang="en-US" sz="1900" dirty="0" err="1"/>
              <a:t>arbennig</a:t>
            </a:r>
            <a:r>
              <a:rPr lang="en-US" sz="1900" dirty="0"/>
              <a:t> bob </a:t>
            </a:r>
            <a:r>
              <a:rPr lang="en-US" sz="1900" dirty="0" err="1"/>
              <a:t>tymor</a:t>
            </a:r>
            <a:endParaRPr lang="en-US" sz="1900" b="1" dirty="0"/>
          </a:p>
        </p:txBody>
      </p:sp>
      <p:sp>
        <p:nvSpPr>
          <p:cNvPr id="19" name="Rectangle 9">
            <a:extLst>
              <a:ext uri="{FF2B5EF4-FFF2-40B4-BE49-F238E27FC236}">
                <a16:creationId xmlns:a16="http://schemas.microsoft.com/office/drawing/2014/main" id="{5E39A796-BE83-48B1-B33F-35C4A32AAB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29F53CB-519D-A340-976C-647503A3D62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05862" y="2027883"/>
            <a:ext cx="6019331" cy="2798988"/>
          </a:xfrm>
          <a:prstGeom prst="rect">
            <a:avLst/>
          </a:prstGeom>
          <a:effectLst/>
        </p:spPr>
      </p:pic>
    </p:spTree>
    <p:extLst>
      <p:ext uri="{BB962C8B-B14F-4D97-AF65-F5344CB8AC3E}">
        <p14:creationId xmlns:p14="http://schemas.microsoft.com/office/powerpoint/2010/main" val="199788220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5F9CFCE6-877F-4858-B8BD-2C52CA8AFB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F49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8213F8A0-12AE-4514-8372-0DD766EC28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Image result for children's rights in Wals"/>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08199" y="643467"/>
            <a:ext cx="3955456" cy="5571066"/>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9EFF17D4-9A8C-4CE5-B096-D8CCD44004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Image result for Hawliau Plant"/>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1180" y="1678461"/>
            <a:ext cx="5129784" cy="35010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880341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Image result for Hawliau Plant"/>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0" y="0"/>
            <a:ext cx="12192000" cy="67773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383672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45072" y="1289765"/>
            <a:ext cx="3651101" cy="4270963"/>
          </a:xfrm>
        </p:spPr>
        <p:txBody>
          <a:bodyPr vert="horz" lIns="91440" tIns="45720" rIns="91440" bIns="45720" rtlCol="0" anchor="ctr">
            <a:normAutofit/>
          </a:bodyPr>
          <a:lstStyle/>
          <a:p>
            <a:pPr algn="ctr"/>
            <a:r>
              <a:rPr lang="en-US" sz="3200" b="1" dirty="0" err="1">
                <a:solidFill>
                  <a:srgbClr val="FFFFFF"/>
                </a:solidFill>
              </a:rPr>
              <a:t>Confensiwn</a:t>
            </a:r>
            <a:r>
              <a:rPr lang="en-US" sz="3200" b="1" dirty="0">
                <a:solidFill>
                  <a:srgbClr val="FFFFFF"/>
                </a:solidFill>
              </a:rPr>
              <a:t> y </a:t>
            </a:r>
            <a:r>
              <a:rPr lang="en-US" sz="3200" b="1" dirty="0" err="1">
                <a:solidFill>
                  <a:srgbClr val="FFFFFF"/>
                </a:solidFill>
              </a:rPr>
              <a:t>Cenhedloedd</a:t>
            </a:r>
            <a:r>
              <a:rPr lang="en-US" sz="3200" b="1" dirty="0">
                <a:solidFill>
                  <a:srgbClr val="FFFFFF"/>
                </a:solidFill>
              </a:rPr>
              <a:t> </a:t>
            </a:r>
            <a:r>
              <a:rPr lang="en-US" sz="3200" b="1" dirty="0" err="1">
                <a:solidFill>
                  <a:srgbClr val="FFFFFF"/>
                </a:solidFill>
              </a:rPr>
              <a:t>Unedig</a:t>
            </a:r>
            <a:r>
              <a:rPr lang="en-US" sz="3200" b="1" dirty="0">
                <a:solidFill>
                  <a:srgbClr val="FFFFFF"/>
                </a:solidFill>
              </a:rPr>
              <a:t> </a:t>
            </a:r>
            <a:r>
              <a:rPr lang="en-US" sz="3200" b="1" dirty="0" err="1">
                <a:solidFill>
                  <a:srgbClr val="FFFFFF"/>
                </a:solidFill>
              </a:rPr>
              <a:t>ar</a:t>
            </a:r>
            <a:r>
              <a:rPr lang="en-US" sz="3200" b="1" dirty="0">
                <a:solidFill>
                  <a:srgbClr val="FFFFFF"/>
                </a:solidFill>
              </a:rPr>
              <a:t> </a:t>
            </a:r>
            <a:r>
              <a:rPr lang="en-US" sz="3200" b="1" dirty="0" err="1">
                <a:solidFill>
                  <a:srgbClr val="FFFFFF"/>
                </a:solidFill>
              </a:rPr>
              <a:t>Hawliau</a:t>
            </a:r>
            <a:r>
              <a:rPr lang="en-US" sz="3200" b="1" dirty="0">
                <a:solidFill>
                  <a:srgbClr val="FFFFFF"/>
                </a:solidFill>
              </a:rPr>
              <a:t> Plant </a:t>
            </a:r>
            <a:r>
              <a:rPr lang="en-US" sz="3200" b="1" dirty="0" smtClean="0">
                <a:solidFill>
                  <a:srgbClr val="FFFFFF"/>
                </a:solidFill>
              </a:rPr>
              <a:t/>
            </a:r>
            <a:br>
              <a:rPr lang="en-US" sz="3200" b="1" dirty="0" smtClean="0">
                <a:solidFill>
                  <a:srgbClr val="FFFFFF"/>
                </a:solidFill>
              </a:rPr>
            </a:br>
            <a:r>
              <a:rPr lang="en-US" sz="3200" b="1" dirty="0">
                <a:solidFill>
                  <a:srgbClr val="FFFFFF"/>
                </a:solidFill>
              </a:rPr>
              <a:t/>
            </a:r>
            <a:br>
              <a:rPr lang="en-US" sz="3200" b="1" dirty="0">
                <a:solidFill>
                  <a:srgbClr val="FFFFFF"/>
                </a:solidFill>
              </a:rPr>
            </a:br>
            <a:r>
              <a:rPr lang="en-US" sz="3200" b="1" dirty="0" smtClean="0">
                <a:solidFill>
                  <a:srgbClr val="FFFFFF"/>
                </a:solidFill>
              </a:rPr>
              <a:t/>
            </a:r>
            <a:br>
              <a:rPr lang="en-US" sz="3200" b="1" dirty="0" smtClean="0">
                <a:solidFill>
                  <a:srgbClr val="FFFFFF"/>
                </a:solidFill>
              </a:rPr>
            </a:br>
            <a:r>
              <a:rPr lang="en-US" sz="3200" b="1" dirty="0" smtClean="0">
                <a:solidFill>
                  <a:srgbClr val="FFFFFF"/>
                </a:solidFill>
              </a:rPr>
              <a:t>United </a:t>
            </a:r>
            <a:r>
              <a:rPr lang="en-US" sz="3200" b="1" kern="1200" dirty="0">
                <a:solidFill>
                  <a:srgbClr val="FFFFFF"/>
                </a:solidFill>
                <a:latin typeface="+mj-lt"/>
                <a:ea typeface="+mj-ea"/>
                <a:cs typeface="+mj-cs"/>
              </a:rPr>
              <a:t>Nations convention of the rights of the child</a:t>
            </a:r>
          </a:p>
        </p:txBody>
      </p:sp>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4" name="Content Placeholder 3">
            <a:extLst>
              <a:ext uri="{FF2B5EF4-FFF2-40B4-BE49-F238E27FC236}">
                <a16:creationId xmlns:a16="http://schemas.microsoft.com/office/drawing/2014/main" id="{0F10DA12-8286-2641-8186-337DE4A2941A}"/>
              </a:ext>
            </a:extLst>
          </p:cNvPr>
          <p:cNvSpPr>
            <a:spLocks noGrp="1"/>
          </p:cNvSpPr>
          <p:nvPr>
            <p:ph sz="half" idx="1"/>
          </p:nvPr>
        </p:nvSpPr>
        <p:spPr>
          <a:xfrm>
            <a:off x="6297233" y="518400"/>
            <a:ext cx="4771607" cy="5837949"/>
          </a:xfrm>
        </p:spPr>
        <p:txBody>
          <a:bodyPr vert="horz" lIns="91440" tIns="45720" rIns="91440" bIns="45720" rtlCol="0" anchor="ctr">
            <a:normAutofit/>
          </a:bodyPr>
          <a:lstStyle/>
          <a:p>
            <a:r>
              <a:rPr lang="en-US" sz="2000" b="1" dirty="0" err="1" smtClean="0">
                <a:solidFill>
                  <a:schemeClr val="tx1">
                    <a:alpha val="80000"/>
                  </a:schemeClr>
                </a:solidFill>
              </a:rPr>
              <a:t>Erthhygl</a:t>
            </a:r>
            <a:r>
              <a:rPr lang="en-US" sz="2000" b="1" dirty="0" smtClean="0">
                <a:solidFill>
                  <a:schemeClr val="tx1">
                    <a:alpha val="80000"/>
                  </a:schemeClr>
                </a:solidFill>
              </a:rPr>
              <a:t> </a:t>
            </a:r>
            <a:r>
              <a:rPr lang="en-US" sz="2000" b="1" dirty="0">
                <a:solidFill>
                  <a:schemeClr val="tx1">
                    <a:alpha val="80000"/>
                  </a:schemeClr>
                </a:solidFill>
              </a:rPr>
              <a:t>12</a:t>
            </a:r>
          </a:p>
          <a:p>
            <a:r>
              <a:rPr lang="en-US" sz="2000" dirty="0" err="1" smtClean="0">
                <a:solidFill>
                  <a:schemeClr val="tx1">
                    <a:alpha val="80000"/>
                  </a:schemeClr>
                </a:solidFill>
              </a:rPr>
              <a:t>Eich</a:t>
            </a:r>
            <a:r>
              <a:rPr lang="en-US" sz="2000" dirty="0" smtClean="0">
                <a:solidFill>
                  <a:schemeClr val="tx1">
                    <a:alpha val="80000"/>
                  </a:schemeClr>
                </a:solidFill>
              </a:rPr>
              <a:t> </a:t>
            </a:r>
            <a:r>
              <a:rPr lang="en-US" sz="2000" dirty="0" err="1">
                <a:solidFill>
                  <a:schemeClr val="tx1">
                    <a:alpha val="80000"/>
                  </a:schemeClr>
                </a:solidFill>
              </a:rPr>
              <a:t>hawl</a:t>
            </a:r>
            <a:r>
              <a:rPr lang="en-US" sz="2000" dirty="0">
                <a:solidFill>
                  <a:schemeClr val="tx1">
                    <a:alpha val="80000"/>
                  </a:schemeClr>
                </a:solidFill>
              </a:rPr>
              <a:t> </a:t>
            </a:r>
            <a:r>
              <a:rPr lang="en-US" sz="2000" dirty="0" err="1">
                <a:solidFill>
                  <a:schemeClr val="tx1">
                    <a:alpha val="80000"/>
                  </a:schemeClr>
                </a:solidFill>
              </a:rPr>
              <a:t>i</a:t>
            </a:r>
            <a:r>
              <a:rPr lang="en-US" sz="2000" dirty="0">
                <a:solidFill>
                  <a:schemeClr val="tx1">
                    <a:alpha val="80000"/>
                  </a:schemeClr>
                </a:solidFill>
              </a:rPr>
              <a:t> </a:t>
            </a:r>
            <a:r>
              <a:rPr lang="en-US" sz="2000" dirty="0" err="1">
                <a:solidFill>
                  <a:schemeClr val="tx1">
                    <a:alpha val="80000"/>
                  </a:schemeClr>
                </a:solidFill>
              </a:rPr>
              <a:t>ddweud</a:t>
            </a:r>
            <a:r>
              <a:rPr lang="en-US" sz="2000" dirty="0">
                <a:solidFill>
                  <a:schemeClr val="tx1">
                    <a:alpha val="80000"/>
                  </a:schemeClr>
                </a:solidFill>
              </a:rPr>
              <a:t> </a:t>
            </a:r>
            <a:r>
              <a:rPr lang="en-US" sz="2000" dirty="0" err="1">
                <a:solidFill>
                  <a:schemeClr val="tx1">
                    <a:alpha val="80000"/>
                  </a:schemeClr>
                </a:solidFill>
              </a:rPr>
              <a:t>beth</a:t>
            </a:r>
            <a:r>
              <a:rPr lang="en-US" sz="2000" dirty="0">
                <a:solidFill>
                  <a:schemeClr val="tx1">
                    <a:alpha val="80000"/>
                  </a:schemeClr>
                </a:solidFill>
              </a:rPr>
              <a:t> </a:t>
            </a:r>
            <a:r>
              <a:rPr lang="en-US" sz="2000" dirty="0" err="1">
                <a:solidFill>
                  <a:schemeClr val="tx1">
                    <a:alpha val="80000"/>
                  </a:schemeClr>
                </a:solidFill>
              </a:rPr>
              <a:t>ddylai</a:t>
            </a:r>
            <a:r>
              <a:rPr lang="en-US" sz="2000" dirty="0">
                <a:solidFill>
                  <a:schemeClr val="tx1">
                    <a:alpha val="80000"/>
                  </a:schemeClr>
                </a:solidFill>
              </a:rPr>
              <a:t> </a:t>
            </a:r>
            <a:r>
              <a:rPr lang="en-US" sz="2000" dirty="0" err="1">
                <a:solidFill>
                  <a:schemeClr val="tx1">
                    <a:alpha val="80000"/>
                  </a:schemeClr>
                </a:solidFill>
              </a:rPr>
              <a:t>ddigwydd</a:t>
            </a:r>
            <a:r>
              <a:rPr lang="en-US" sz="2000" dirty="0">
                <a:solidFill>
                  <a:schemeClr val="tx1">
                    <a:alpha val="80000"/>
                  </a:schemeClr>
                </a:solidFill>
              </a:rPr>
              <a:t> ac </a:t>
            </a:r>
            <a:r>
              <a:rPr lang="en-US" sz="2000" dirty="0" err="1">
                <a:solidFill>
                  <a:schemeClr val="tx1">
                    <a:alpha val="80000"/>
                  </a:schemeClr>
                </a:solidFill>
              </a:rPr>
              <a:t>i</a:t>
            </a:r>
            <a:r>
              <a:rPr lang="en-US" sz="2000" dirty="0">
                <a:solidFill>
                  <a:schemeClr val="tx1">
                    <a:alpha val="80000"/>
                  </a:schemeClr>
                </a:solidFill>
              </a:rPr>
              <a:t> </a:t>
            </a:r>
            <a:r>
              <a:rPr lang="en-US" sz="2000" dirty="0" err="1">
                <a:solidFill>
                  <a:schemeClr val="tx1">
                    <a:alpha val="80000"/>
                  </a:schemeClr>
                </a:solidFill>
              </a:rPr>
              <a:t>rywun</a:t>
            </a:r>
            <a:r>
              <a:rPr lang="en-US" sz="2000" dirty="0">
                <a:solidFill>
                  <a:schemeClr val="tx1">
                    <a:alpha val="80000"/>
                  </a:schemeClr>
                </a:solidFill>
              </a:rPr>
              <a:t> </a:t>
            </a:r>
            <a:r>
              <a:rPr lang="en-US" sz="2000" dirty="0" err="1">
                <a:solidFill>
                  <a:schemeClr val="tx1">
                    <a:alpha val="80000"/>
                  </a:schemeClr>
                </a:solidFill>
              </a:rPr>
              <a:t>wrando</a:t>
            </a:r>
            <a:r>
              <a:rPr lang="en-US" sz="2000" dirty="0">
                <a:solidFill>
                  <a:schemeClr val="tx1">
                    <a:alpha val="80000"/>
                  </a:schemeClr>
                </a:solidFill>
              </a:rPr>
              <a:t> </a:t>
            </a:r>
            <a:r>
              <a:rPr lang="en-US" sz="2000" dirty="0" err="1">
                <a:solidFill>
                  <a:schemeClr val="tx1">
                    <a:alpha val="80000"/>
                  </a:schemeClr>
                </a:solidFill>
              </a:rPr>
              <a:t>arnoch</a:t>
            </a:r>
            <a:r>
              <a:rPr lang="en-US" sz="2000" dirty="0" smtClean="0">
                <a:solidFill>
                  <a:schemeClr val="tx1">
                    <a:alpha val="80000"/>
                  </a:schemeClr>
                </a:solidFill>
              </a:rPr>
              <a:t>.</a:t>
            </a:r>
          </a:p>
          <a:p>
            <a:endParaRPr lang="en-US" sz="2000" dirty="0" smtClean="0">
              <a:solidFill>
                <a:schemeClr val="tx1">
                  <a:alpha val="80000"/>
                </a:schemeClr>
              </a:solidFill>
            </a:endParaRPr>
          </a:p>
          <a:p>
            <a:r>
              <a:rPr lang="en-US" sz="2000" b="1" dirty="0" smtClean="0">
                <a:solidFill>
                  <a:schemeClr val="tx1">
                    <a:alpha val="80000"/>
                  </a:schemeClr>
                </a:solidFill>
              </a:rPr>
              <a:t>Article </a:t>
            </a:r>
            <a:r>
              <a:rPr lang="en-US" sz="2000" b="1" dirty="0">
                <a:solidFill>
                  <a:schemeClr val="tx1">
                    <a:alpha val="80000"/>
                  </a:schemeClr>
                </a:solidFill>
              </a:rPr>
              <a:t>12</a:t>
            </a:r>
            <a:r>
              <a:rPr lang="en-US" sz="2000" dirty="0">
                <a:solidFill>
                  <a:schemeClr val="tx1">
                    <a:alpha val="80000"/>
                  </a:schemeClr>
                </a:solidFill>
              </a:rPr>
              <a:t/>
            </a:r>
            <a:br>
              <a:rPr lang="en-US" sz="2000" dirty="0">
                <a:solidFill>
                  <a:schemeClr val="tx1">
                    <a:alpha val="80000"/>
                  </a:schemeClr>
                </a:solidFill>
              </a:rPr>
            </a:br>
            <a:r>
              <a:rPr lang="en-US" sz="2000" dirty="0">
                <a:solidFill>
                  <a:schemeClr val="tx1">
                    <a:alpha val="80000"/>
                  </a:schemeClr>
                </a:solidFill>
              </a:rPr>
              <a:t>Every child has the right to say what they think in all matters affecting them, and to have their views taken seriously. </a:t>
            </a:r>
            <a:endParaRPr lang="en-US" sz="2000" dirty="0" smtClean="0">
              <a:solidFill>
                <a:schemeClr val="tx1">
                  <a:alpha val="80000"/>
                </a:schemeClr>
              </a:solidFill>
            </a:endParaRPr>
          </a:p>
          <a:p>
            <a:endParaRPr lang="en-US" sz="2000" dirty="0">
              <a:solidFill>
                <a:schemeClr val="tx1">
                  <a:alpha val="80000"/>
                </a:schemeClr>
              </a:solidFill>
            </a:endParaRPr>
          </a:p>
        </p:txBody>
      </p:sp>
      <p:sp>
        <p:nvSpPr>
          <p:cNvPr id="1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4386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6B067B1-F4E5-4FDF-813D-C9E872E800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http://www.childreninwales.org.uk/wp-content/uploads/2017/11/ParticipationStandards_Poster_9.jpg"/>
          <p:cNvPicPr>
            <a:picLocks noChangeAspect="1" noChangeArrowheads="1"/>
          </p:cNvPicPr>
          <p:nvPr/>
        </p:nvPicPr>
        <p:blipFill rotWithShape="1">
          <a:blip r:embed="rId3">
            <a:extLst>
              <a:ext uri="{28A0092B-C50C-407E-A947-70E740481C1C}">
                <a14:useLocalDpi xmlns:a14="http://schemas.microsoft.com/office/drawing/2010/main" val="0"/>
              </a:ext>
            </a:extLst>
          </a:blip>
          <a:srcRect t="14032" b="8619"/>
          <a:stretch/>
        </p:blipFill>
        <p:spPr bwMode="auto">
          <a:xfrm>
            <a:off x="307775" y="261437"/>
            <a:ext cx="11576450" cy="6335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76021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A0EFE6F-182F-E442-AD2F-CFBADBB29732}"/>
              </a:ext>
            </a:extLst>
          </p:cNvPr>
          <p:cNvSpPr>
            <a:spLocks noGrp="1"/>
          </p:cNvSpPr>
          <p:nvPr>
            <p:ph type="title"/>
          </p:nvPr>
        </p:nvSpPr>
        <p:spPr>
          <a:xfrm>
            <a:off x="6413111" y="640081"/>
            <a:ext cx="5138808" cy="3592768"/>
          </a:xfrm>
          <a:noFill/>
        </p:spPr>
        <p:txBody>
          <a:bodyPr vert="horz" lIns="91440" tIns="45720" rIns="91440" bIns="45720" rtlCol="0" anchor="b">
            <a:normAutofit fontScale="90000"/>
          </a:bodyPr>
          <a:lstStyle/>
          <a:p>
            <a:pPr algn="ctr"/>
            <a:r>
              <a:rPr lang="en-US" sz="6000" dirty="0" smtClean="0"/>
              <a:t/>
            </a:r>
            <a:br>
              <a:rPr lang="en-US" sz="6000" dirty="0" smtClean="0"/>
            </a:br>
            <a:r>
              <a:rPr lang="en-US" sz="6000" dirty="0" smtClean="0"/>
              <a:t>Ysgol </a:t>
            </a:r>
            <a:r>
              <a:rPr lang="en-US" sz="6000" dirty="0" err="1" smtClean="0"/>
              <a:t>Cyfranogiad</a:t>
            </a:r>
            <a:r>
              <a:rPr lang="en-US" sz="6000" dirty="0" smtClean="0"/>
              <a:t> Hart</a:t>
            </a:r>
            <a:br>
              <a:rPr lang="en-US" sz="6000" dirty="0" smtClean="0"/>
            </a:br>
            <a:r>
              <a:rPr lang="en-US" sz="6000" dirty="0"/>
              <a:t/>
            </a:r>
            <a:br>
              <a:rPr lang="en-US" sz="6000" dirty="0"/>
            </a:br>
            <a:r>
              <a:rPr lang="en-US" sz="6000" dirty="0" smtClean="0"/>
              <a:t>Hart’s </a:t>
            </a:r>
            <a:r>
              <a:rPr lang="en-US" sz="6000" dirty="0"/>
              <a:t>Ladder of participation</a:t>
            </a:r>
          </a:p>
        </p:txBody>
      </p:sp>
      <p:sp>
        <p:nvSpPr>
          <p:cNvPr id="142" name="Rectangle 141">
            <a:extLst>
              <a:ext uri="{FF2B5EF4-FFF2-40B4-BE49-F238E27FC236}">
                <a16:creationId xmlns:a16="http://schemas.microsoft.com/office/drawing/2014/main" id="{8AD13924-DC7C-4339-B194-8A4EFFBF2AC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6107584" cy="6858000"/>
          </a:xfrm>
          <a:prstGeom prst="rect">
            <a:avLst/>
          </a:prstGeom>
          <a:solidFill>
            <a:srgbClr val="64652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Rounded Rectangle 26">
            <a:extLst>
              <a:ext uri="{FF2B5EF4-FFF2-40B4-BE49-F238E27FC236}">
                <a16:creationId xmlns:a16="http://schemas.microsoft.com/office/drawing/2014/main" id="{72458505-C9BA-445F-AE75-CFC7FF04F4E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480917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a:extLst>
              <a:ext uri="{FF2B5EF4-FFF2-40B4-BE49-F238E27FC236}">
                <a16:creationId xmlns:a16="http://schemas.microsoft.com/office/drawing/2014/main" id="{8599D1BF-C506-B047-97D4-0493A84B4C8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6046" b="3"/>
          <a:stretch/>
        </p:blipFill>
        <p:spPr bwMode="auto">
          <a:xfrm>
            <a:off x="712694" y="622415"/>
            <a:ext cx="4390465" cy="5415313"/>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26700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
            </a:r>
            <a:br>
              <a:rPr lang="cy-GB" dirty="0"/>
            </a:br>
            <a:endParaRPr lang="en-GB" dirty="0"/>
          </a:p>
        </p:txBody>
      </p:sp>
      <p:sp>
        <p:nvSpPr>
          <p:cNvPr id="4" name="Content Placeholder 3"/>
          <p:cNvSpPr>
            <a:spLocks noGrp="1"/>
          </p:cNvSpPr>
          <p:nvPr>
            <p:ph sz="half" idx="2"/>
          </p:nvPr>
        </p:nvSpPr>
        <p:spPr>
          <a:xfrm>
            <a:off x="420869" y="1277471"/>
            <a:ext cx="10932931" cy="5412441"/>
          </a:xfrm>
        </p:spPr>
        <p:txBody>
          <a:bodyPr>
            <a:noAutofit/>
          </a:bodyPr>
          <a:lstStyle/>
          <a:p>
            <a:r>
              <a:rPr lang="en-GB" sz="2400" dirty="0" smtClean="0"/>
              <a:t>Mae </a:t>
            </a:r>
            <a:r>
              <a:rPr lang="en-GB" sz="2400" dirty="0" err="1"/>
              <a:t>cyfranogiad</a:t>
            </a:r>
            <a:r>
              <a:rPr lang="en-GB" sz="2400" dirty="0"/>
              <a:t> </a:t>
            </a:r>
            <a:r>
              <a:rPr lang="en-GB" sz="2400" dirty="0" err="1"/>
              <a:t>disgyblion</a:t>
            </a:r>
            <a:r>
              <a:rPr lang="en-GB" sz="2400" dirty="0"/>
              <a:t> a </a:t>
            </a:r>
            <a:r>
              <a:rPr lang="en-GB" sz="2400" dirty="0" err="1"/>
              <a:t>meithrin</a:t>
            </a:r>
            <a:r>
              <a:rPr lang="en-GB" sz="2400" dirty="0"/>
              <a:t> </a:t>
            </a:r>
            <a:r>
              <a:rPr lang="en-GB" sz="2400" dirty="0" err="1"/>
              <a:t>perthnasoedd</a:t>
            </a:r>
            <a:r>
              <a:rPr lang="en-GB" sz="2400" dirty="0"/>
              <a:t> </a:t>
            </a:r>
            <a:r>
              <a:rPr lang="en-GB" sz="2400" dirty="0" err="1"/>
              <a:t>cadarnhaol</a:t>
            </a:r>
            <a:r>
              <a:rPr lang="en-GB" sz="2400" dirty="0"/>
              <a:t> </a:t>
            </a:r>
            <a:r>
              <a:rPr lang="en-GB" sz="2400" dirty="0" err="1"/>
              <a:t>yn</a:t>
            </a:r>
            <a:r>
              <a:rPr lang="en-GB" sz="2400" dirty="0"/>
              <a:t> </a:t>
            </a:r>
            <a:r>
              <a:rPr lang="en-GB" sz="2400" dirty="0" err="1"/>
              <a:t>rhan</a:t>
            </a:r>
            <a:r>
              <a:rPr lang="en-GB" sz="2400" dirty="0"/>
              <a:t> </a:t>
            </a:r>
            <a:r>
              <a:rPr lang="en-GB" sz="2400" dirty="0" err="1"/>
              <a:t>annatod</a:t>
            </a:r>
            <a:r>
              <a:rPr lang="en-GB" sz="2400" dirty="0"/>
              <a:t> o </a:t>
            </a:r>
            <a:r>
              <a:rPr lang="en-GB" sz="2400" dirty="0" err="1"/>
              <a:t>weledigaeth</a:t>
            </a:r>
            <a:r>
              <a:rPr lang="en-GB" sz="2400" dirty="0"/>
              <a:t> ac ethos </a:t>
            </a:r>
            <a:r>
              <a:rPr lang="en-GB" sz="2400" dirty="0" err="1"/>
              <a:t>yr</a:t>
            </a:r>
            <a:r>
              <a:rPr lang="en-GB" sz="2400" dirty="0"/>
              <a:t> </a:t>
            </a:r>
            <a:r>
              <a:rPr lang="en-GB" sz="2400" dirty="0" err="1"/>
              <a:t>ysgol</a:t>
            </a:r>
            <a:r>
              <a:rPr lang="en-GB" sz="2400" dirty="0" smtClean="0"/>
              <a:t>.</a:t>
            </a:r>
          </a:p>
          <a:p>
            <a:r>
              <a:rPr lang="en-GB" sz="2400" dirty="0"/>
              <a:t>Mae </a:t>
            </a:r>
            <a:r>
              <a:rPr lang="en-GB" sz="2400" dirty="0" err="1"/>
              <a:t>rolau</a:t>
            </a:r>
            <a:r>
              <a:rPr lang="en-GB" sz="2400" dirty="0"/>
              <a:t> a </a:t>
            </a:r>
            <a:r>
              <a:rPr lang="en-GB" sz="2400" dirty="0" err="1"/>
              <a:t>strwythurau</a:t>
            </a:r>
            <a:r>
              <a:rPr lang="en-GB" sz="2400" dirty="0"/>
              <a:t> </a:t>
            </a:r>
            <a:r>
              <a:rPr lang="en-GB" sz="2400" dirty="0" err="1"/>
              <a:t>clir</a:t>
            </a:r>
            <a:r>
              <a:rPr lang="en-GB" sz="2400" dirty="0"/>
              <a:t> </a:t>
            </a:r>
            <a:r>
              <a:rPr lang="en-GB" sz="2400" dirty="0" err="1"/>
              <a:t>ar</a:t>
            </a:r>
            <a:r>
              <a:rPr lang="en-GB" sz="2400" dirty="0"/>
              <a:t> </a:t>
            </a:r>
            <a:r>
              <a:rPr lang="en-GB" sz="2400" dirty="0" err="1"/>
              <a:t>waith</a:t>
            </a:r>
            <a:r>
              <a:rPr lang="en-GB" sz="2400" dirty="0"/>
              <a:t> </a:t>
            </a:r>
            <a:r>
              <a:rPr lang="en-GB" sz="2400" dirty="0" err="1"/>
              <a:t>ar</a:t>
            </a:r>
            <a:r>
              <a:rPr lang="en-GB" sz="2400" dirty="0"/>
              <a:t> draws </a:t>
            </a:r>
            <a:r>
              <a:rPr lang="en-GB" sz="2400" dirty="0" err="1"/>
              <a:t>yr</a:t>
            </a:r>
            <a:r>
              <a:rPr lang="en-GB" sz="2400" dirty="0"/>
              <a:t> </a:t>
            </a:r>
            <a:r>
              <a:rPr lang="en-GB" sz="2400" dirty="0" err="1"/>
              <a:t>ysgol</a:t>
            </a:r>
            <a:r>
              <a:rPr lang="en-GB" sz="2400" dirty="0"/>
              <a:t> </a:t>
            </a:r>
            <a:r>
              <a:rPr lang="en-GB" sz="2400" dirty="0" err="1"/>
              <a:t>i</a:t>
            </a:r>
            <a:r>
              <a:rPr lang="en-GB" sz="2400" dirty="0"/>
              <a:t> </a:t>
            </a:r>
            <a:r>
              <a:rPr lang="en-GB" sz="2400" dirty="0" err="1"/>
              <a:t>gofnodi</a:t>
            </a:r>
            <a:r>
              <a:rPr lang="en-GB" sz="2400" dirty="0"/>
              <a:t> </a:t>
            </a:r>
            <a:r>
              <a:rPr lang="en-GB" sz="2400" dirty="0" err="1"/>
              <a:t>safbwyntiau</a:t>
            </a:r>
            <a:r>
              <a:rPr lang="en-GB" sz="2400" dirty="0"/>
              <a:t> </a:t>
            </a:r>
            <a:r>
              <a:rPr lang="en-GB" sz="2400" dirty="0" err="1" smtClean="0"/>
              <a:t>disgyblion</a:t>
            </a:r>
            <a:r>
              <a:rPr lang="en-GB" sz="2400" dirty="0" smtClean="0"/>
              <a:t>.</a:t>
            </a:r>
          </a:p>
          <a:p>
            <a:r>
              <a:rPr lang="en-GB" sz="2400" dirty="0" err="1"/>
              <a:t>Caiff</a:t>
            </a:r>
            <a:r>
              <a:rPr lang="en-GB" sz="2400" dirty="0"/>
              <a:t> </a:t>
            </a:r>
            <a:r>
              <a:rPr lang="en-GB" sz="2400" dirty="0" err="1"/>
              <a:t>disgyblion</a:t>
            </a:r>
            <a:r>
              <a:rPr lang="en-GB" sz="2400" dirty="0"/>
              <a:t> </a:t>
            </a:r>
            <a:r>
              <a:rPr lang="en-GB" sz="2400" dirty="0" err="1"/>
              <a:t>gyfleoedd</a:t>
            </a:r>
            <a:r>
              <a:rPr lang="en-GB" sz="2400" dirty="0"/>
              <a:t> </a:t>
            </a:r>
            <a:r>
              <a:rPr lang="en-GB" sz="2400" dirty="0" err="1" smtClean="0"/>
              <a:t>eang</a:t>
            </a:r>
            <a:r>
              <a:rPr lang="en-GB" sz="2400" dirty="0" smtClean="0"/>
              <a:t> </a:t>
            </a:r>
            <a:r>
              <a:rPr lang="en-GB" sz="2400" dirty="0" err="1" smtClean="0"/>
              <a:t>i</a:t>
            </a:r>
            <a:r>
              <a:rPr lang="en-GB" sz="2400" dirty="0" smtClean="0"/>
              <a:t>  </a:t>
            </a:r>
            <a:r>
              <a:rPr lang="en-GB" sz="2400" dirty="0" err="1" smtClean="0"/>
              <a:t>ddylanwadu</a:t>
            </a:r>
            <a:r>
              <a:rPr lang="en-GB" sz="2400" dirty="0" smtClean="0"/>
              <a:t> </a:t>
            </a:r>
            <a:r>
              <a:rPr lang="en-GB" sz="2400" dirty="0" err="1"/>
              <a:t>ar</a:t>
            </a:r>
            <a:r>
              <a:rPr lang="en-GB" sz="2400" dirty="0"/>
              <a:t> </a:t>
            </a:r>
            <a:r>
              <a:rPr lang="en-GB" sz="2400" dirty="0" err="1"/>
              <a:t>benderfyniadau</a:t>
            </a:r>
            <a:r>
              <a:rPr lang="en-GB" sz="2400" dirty="0"/>
              <a:t> </a:t>
            </a:r>
            <a:r>
              <a:rPr lang="en-GB" sz="2400" dirty="0" err="1" smtClean="0"/>
              <a:t>sy’n</a:t>
            </a:r>
            <a:r>
              <a:rPr lang="en-GB" sz="2400" dirty="0" smtClean="0"/>
              <a:t> </a:t>
            </a:r>
            <a:r>
              <a:rPr lang="en-GB" sz="2400" dirty="0" err="1"/>
              <a:t>effeithio</a:t>
            </a:r>
            <a:r>
              <a:rPr lang="en-GB" sz="2400" dirty="0"/>
              <a:t> </a:t>
            </a:r>
            <a:r>
              <a:rPr lang="en-GB" sz="2400" dirty="0" err="1"/>
              <a:t>arnyn</a:t>
            </a:r>
            <a:r>
              <a:rPr lang="en-GB" sz="2400" dirty="0"/>
              <a:t> </a:t>
            </a:r>
            <a:r>
              <a:rPr lang="en-GB" sz="2400" dirty="0" err="1"/>
              <a:t>nhw</a:t>
            </a:r>
            <a:r>
              <a:rPr lang="en-GB" sz="2400" dirty="0" smtClean="0"/>
              <a:t>.</a:t>
            </a:r>
          </a:p>
          <a:p>
            <a:r>
              <a:rPr lang="en-GB" sz="2400" dirty="0"/>
              <a:t>Mae </a:t>
            </a:r>
            <a:r>
              <a:rPr lang="en-GB" sz="2400" dirty="0" err="1"/>
              <a:t>disgyblion</a:t>
            </a:r>
            <a:r>
              <a:rPr lang="en-GB" sz="2400" dirty="0"/>
              <a:t> a staff </a:t>
            </a:r>
            <a:r>
              <a:rPr lang="en-GB" sz="2400" dirty="0" err="1"/>
              <a:t>yn</a:t>
            </a:r>
            <a:r>
              <a:rPr lang="en-GB" sz="2400" dirty="0"/>
              <a:t> </a:t>
            </a:r>
            <a:r>
              <a:rPr lang="en-GB" sz="2400" dirty="0" err="1"/>
              <a:t>elwa</a:t>
            </a:r>
            <a:r>
              <a:rPr lang="en-GB" sz="2400" dirty="0"/>
              <a:t> </a:t>
            </a:r>
            <a:r>
              <a:rPr lang="en-GB" sz="2400" dirty="0" err="1"/>
              <a:t>ar</a:t>
            </a:r>
            <a:r>
              <a:rPr lang="en-GB" sz="2400" dirty="0"/>
              <a:t> </a:t>
            </a:r>
            <a:r>
              <a:rPr lang="en-GB" sz="2400" dirty="0" err="1" smtClean="0"/>
              <a:t>hyfforddiant</a:t>
            </a:r>
            <a:r>
              <a:rPr lang="en-GB" sz="2400" dirty="0" smtClean="0"/>
              <a:t> </a:t>
            </a:r>
            <a:r>
              <a:rPr lang="en-GB" sz="2400" dirty="0"/>
              <a:t>o </a:t>
            </a:r>
            <a:r>
              <a:rPr lang="en-GB" sz="2400" dirty="0" err="1"/>
              <a:t>ansawdd</a:t>
            </a:r>
            <a:r>
              <a:rPr lang="en-GB" sz="2400" dirty="0"/>
              <a:t> da </a:t>
            </a:r>
            <a:r>
              <a:rPr lang="en-GB" sz="2400" dirty="0" err="1"/>
              <a:t>sydd</a:t>
            </a:r>
            <a:r>
              <a:rPr lang="en-GB" sz="2400" dirty="0"/>
              <a:t> </a:t>
            </a:r>
            <a:r>
              <a:rPr lang="en-GB" sz="2400" dirty="0" err="1"/>
              <a:t>wedi</a:t>
            </a:r>
            <a:r>
              <a:rPr lang="en-GB" sz="2400" dirty="0"/>
              <a:t> </a:t>
            </a:r>
            <a:r>
              <a:rPr lang="en-GB" sz="2400" dirty="0" err="1"/>
              <a:t>ei</a:t>
            </a:r>
            <a:r>
              <a:rPr lang="en-GB" sz="2400" dirty="0"/>
              <a:t> </a:t>
            </a:r>
            <a:r>
              <a:rPr lang="en-GB" sz="2400" dirty="0" err="1" smtClean="0"/>
              <a:t>dargedu</a:t>
            </a:r>
            <a:r>
              <a:rPr lang="en-GB" sz="2400" dirty="0" smtClean="0"/>
              <a:t> </a:t>
            </a:r>
            <a:r>
              <a:rPr lang="en-GB" sz="2400" dirty="0" err="1"/>
              <a:t>i</a:t>
            </a:r>
            <a:r>
              <a:rPr lang="en-GB" sz="2400" dirty="0"/>
              <a:t> </a:t>
            </a:r>
            <a:r>
              <a:rPr lang="en-GB" sz="2400" dirty="0" err="1"/>
              <a:t>ddatblygu’r</a:t>
            </a:r>
            <a:r>
              <a:rPr lang="en-GB" sz="2400" dirty="0"/>
              <a:t> </a:t>
            </a:r>
            <a:r>
              <a:rPr lang="en-GB" sz="2400" dirty="0" err="1" smtClean="0"/>
              <a:t>medrau</a:t>
            </a:r>
            <a:r>
              <a:rPr lang="en-GB" sz="2400" dirty="0" smtClean="0"/>
              <a:t> </a:t>
            </a:r>
            <a:r>
              <a:rPr lang="en-GB" sz="2400" dirty="0" err="1"/>
              <a:t>i</a:t>
            </a:r>
            <a:r>
              <a:rPr lang="en-GB" sz="2400" dirty="0"/>
              <a:t> </a:t>
            </a:r>
            <a:r>
              <a:rPr lang="en-GB" sz="2400" dirty="0" err="1"/>
              <a:t>sicrhau</a:t>
            </a:r>
            <a:r>
              <a:rPr lang="en-GB" sz="2400" dirty="0"/>
              <a:t> bod </a:t>
            </a:r>
            <a:r>
              <a:rPr lang="en-GB" sz="2400" dirty="0" err="1"/>
              <a:t>llais</a:t>
            </a:r>
            <a:r>
              <a:rPr lang="en-GB" sz="2400" dirty="0"/>
              <a:t> </a:t>
            </a:r>
            <a:r>
              <a:rPr lang="en-GB" sz="2400" dirty="0" err="1"/>
              <a:t>disgyblion</a:t>
            </a:r>
            <a:r>
              <a:rPr lang="en-GB" sz="2400" dirty="0"/>
              <a:t> </a:t>
            </a:r>
            <a:r>
              <a:rPr lang="en-GB" sz="2400" dirty="0" err="1"/>
              <a:t>yn</a:t>
            </a:r>
            <a:r>
              <a:rPr lang="en-GB" sz="2400" dirty="0"/>
              <a:t> </a:t>
            </a:r>
            <a:r>
              <a:rPr lang="en-GB" sz="2400" dirty="0" err="1"/>
              <a:t>cael</a:t>
            </a:r>
            <a:r>
              <a:rPr lang="en-GB" sz="2400" dirty="0"/>
              <a:t> </a:t>
            </a:r>
            <a:r>
              <a:rPr lang="en-GB" sz="2400" dirty="0" err="1"/>
              <a:t>ei</a:t>
            </a:r>
            <a:r>
              <a:rPr lang="en-GB" sz="2400" dirty="0"/>
              <a:t> </a:t>
            </a:r>
            <a:r>
              <a:rPr lang="en-GB" sz="2400" dirty="0" err="1" smtClean="0"/>
              <a:t>glywed</a:t>
            </a:r>
            <a:r>
              <a:rPr lang="en-GB" sz="2400" dirty="0" smtClean="0"/>
              <a:t>.</a:t>
            </a:r>
          </a:p>
          <a:p>
            <a:r>
              <a:rPr lang="en-GB" sz="2400" dirty="0" smtClean="0"/>
              <a:t>In </a:t>
            </a:r>
            <a:r>
              <a:rPr lang="en-GB" sz="2400" dirty="0"/>
              <a:t>these schools:</a:t>
            </a:r>
            <a:br>
              <a:rPr lang="en-GB" sz="2400" dirty="0"/>
            </a:br>
            <a:r>
              <a:rPr lang="en-GB" sz="2400" dirty="0"/>
              <a:t>• pupil participation is integral to the school’s vision and ethos;</a:t>
            </a:r>
            <a:br>
              <a:rPr lang="en-GB" sz="2400" dirty="0"/>
            </a:br>
            <a:r>
              <a:rPr lang="en-GB" sz="2400" dirty="0"/>
              <a:t>• there are clear structures in place to capture pupils’ views;</a:t>
            </a:r>
            <a:br>
              <a:rPr lang="en-GB" sz="2400" dirty="0"/>
            </a:br>
            <a:r>
              <a:rPr lang="en-GB" sz="2400" dirty="0"/>
              <a:t>• pupils have a range of opportunities to influence decisions which affect them; and</a:t>
            </a:r>
            <a:br>
              <a:rPr lang="en-GB" sz="2400" dirty="0"/>
            </a:br>
            <a:r>
              <a:rPr lang="en-GB" sz="2400" dirty="0"/>
              <a:t>• staff and pupils have access to good quality training to help them develop the skills needed to make pupils’ voices heard</a:t>
            </a:r>
          </a:p>
        </p:txBody>
      </p:sp>
      <p:sp>
        <p:nvSpPr>
          <p:cNvPr id="5" name="Rectangle 4"/>
          <p:cNvSpPr/>
          <p:nvPr/>
        </p:nvSpPr>
        <p:spPr>
          <a:xfrm>
            <a:off x="685801" y="135038"/>
            <a:ext cx="10757646" cy="1754326"/>
          </a:xfrm>
          <a:prstGeom prst="rect">
            <a:avLst/>
          </a:prstGeom>
        </p:spPr>
        <p:txBody>
          <a:bodyPr wrap="square">
            <a:spAutoFit/>
          </a:bodyPr>
          <a:lstStyle/>
          <a:p>
            <a:r>
              <a:rPr lang="en-GB" sz="3600" b="1" i="1" dirty="0" err="1"/>
              <a:t>Cyfranogiad</a:t>
            </a:r>
            <a:r>
              <a:rPr lang="en-GB" sz="3600" b="1" i="1" dirty="0"/>
              <a:t> </a:t>
            </a:r>
            <a:r>
              <a:rPr lang="en-GB" sz="3600" b="1" i="1" dirty="0" err="1"/>
              <a:t>disgyblion</a:t>
            </a:r>
            <a:r>
              <a:rPr lang="en-GB" sz="3600" b="1" i="1" dirty="0"/>
              <a:t>: </a:t>
            </a:r>
            <a:r>
              <a:rPr lang="en-GB" sz="3600" b="1" i="1" dirty="0" err="1"/>
              <a:t>Canllaw</a:t>
            </a:r>
            <a:r>
              <a:rPr lang="en-GB" sz="3600" b="1" i="1" dirty="0"/>
              <a:t> </a:t>
            </a:r>
            <a:r>
              <a:rPr lang="en-GB" sz="3600" b="1" i="1" dirty="0" err="1"/>
              <a:t>arfer</a:t>
            </a:r>
            <a:r>
              <a:rPr lang="en-GB" sz="3600" b="1" i="1" dirty="0"/>
              <a:t> </a:t>
            </a:r>
            <a:r>
              <a:rPr lang="en-GB" sz="3600" b="1" i="1" dirty="0" err="1"/>
              <a:t>orau</a:t>
            </a:r>
            <a:r>
              <a:rPr lang="en-GB" sz="3600" b="1" i="1" dirty="0"/>
              <a:t> (2016)</a:t>
            </a:r>
          </a:p>
          <a:p>
            <a:r>
              <a:rPr lang="en-GB" sz="3600" b="1" i="1" dirty="0"/>
              <a:t>Pupil Participation: a best practice guide (2016)</a:t>
            </a:r>
            <a:endParaRPr lang="en-GB" sz="3600" dirty="0"/>
          </a:p>
          <a:p>
            <a:endParaRPr lang="en-GB" sz="3600" b="1" i="1" dirty="0">
              <a:latin typeface="PT Sans"/>
            </a:endParaRPr>
          </a:p>
        </p:txBody>
      </p:sp>
    </p:spTree>
    <p:extLst>
      <p:ext uri="{BB962C8B-B14F-4D97-AF65-F5344CB8AC3E}">
        <p14:creationId xmlns:p14="http://schemas.microsoft.com/office/powerpoint/2010/main" val="17987785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fontScale="70000" lnSpcReduction="20000"/>
          </a:bodyPr>
          <a:lstStyle/>
          <a:p>
            <a:endParaRPr lang="en-GB"/>
          </a:p>
        </p:txBody>
      </p:sp>
      <p:sp>
        <p:nvSpPr>
          <p:cNvPr id="4" name="Content Placeholder 3"/>
          <p:cNvSpPr>
            <a:spLocks noGrp="1"/>
          </p:cNvSpPr>
          <p:nvPr>
            <p:ph sz="half" idx="2"/>
          </p:nvPr>
        </p:nvSpPr>
        <p:spPr>
          <a:xfrm>
            <a:off x="5883088" y="951567"/>
            <a:ext cx="5181600" cy="4351338"/>
          </a:xfrm>
        </p:spPr>
        <p:txBody>
          <a:bodyPr>
            <a:normAutofit fontScale="70000" lnSpcReduction="20000"/>
          </a:bodyPr>
          <a:lstStyle/>
          <a:p>
            <a:r>
              <a:rPr lang="en-US" dirty="0" err="1"/>
              <a:t>Prosiect</a:t>
            </a:r>
            <a:r>
              <a:rPr lang="en-US" dirty="0"/>
              <a:t> </a:t>
            </a:r>
            <a:r>
              <a:rPr lang="en-US" dirty="0" err="1"/>
              <a:t>Meddylgarwch</a:t>
            </a:r>
            <a:endParaRPr lang="en-US" dirty="0"/>
          </a:p>
          <a:p>
            <a:endParaRPr lang="en-US" dirty="0"/>
          </a:p>
          <a:p>
            <a:r>
              <a:rPr lang="en-US" dirty="0" err="1"/>
              <a:t>Mae’r</a:t>
            </a:r>
            <a:r>
              <a:rPr lang="en-US" dirty="0"/>
              <a:t> plant </a:t>
            </a:r>
            <a:r>
              <a:rPr lang="en-US" dirty="0" err="1"/>
              <a:t>wedi</a:t>
            </a:r>
            <a:r>
              <a:rPr lang="en-US" dirty="0"/>
              <a:t> </a:t>
            </a:r>
            <a:r>
              <a:rPr lang="en-US" dirty="0" err="1"/>
              <a:t>adnabod</a:t>
            </a:r>
            <a:r>
              <a:rPr lang="en-US" dirty="0"/>
              <a:t> </a:t>
            </a:r>
            <a:r>
              <a:rPr lang="en-US" dirty="0" err="1"/>
              <a:t>angen</a:t>
            </a:r>
            <a:r>
              <a:rPr lang="en-US" dirty="0"/>
              <a:t> </a:t>
            </a:r>
            <a:r>
              <a:rPr lang="en-US" dirty="0" err="1"/>
              <a:t>i</a:t>
            </a:r>
            <a:r>
              <a:rPr lang="en-US" dirty="0"/>
              <a:t> </a:t>
            </a:r>
            <a:r>
              <a:rPr lang="en-US" dirty="0" err="1"/>
              <a:t>ddatblygu</a:t>
            </a:r>
            <a:r>
              <a:rPr lang="en-US" dirty="0"/>
              <a:t> </a:t>
            </a:r>
            <a:r>
              <a:rPr lang="en-US" dirty="0" err="1"/>
              <a:t>iechyd</a:t>
            </a:r>
            <a:r>
              <a:rPr lang="en-US" dirty="0"/>
              <a:t> a </a:t>
            </a:r>
            <a:r>
              <a:rPr lang="en-US" dirty="0" err="1"/>
              <a:t>lles</a:t>
            </a:r>
            <a:r>
              <a:rPr lang="en-US" dirty="0"/>
              <a:t> / </a:t>
            </a:r>
            <a:r>
              <a:rPr lang="en-US" dirty="0" err="1"/>
              <a:t>meddylgarwch</a:t>
            </a:r>
            <a:r>
              <a:rPr lang="en-US" dirty="0"/>
              <a:t> </a:t>
            </a:r>
            <a:r>
              <a:rPr lang="en-US" dirty="0" err="1"/>
              <a:t>yn</a:t>
            </a:r>
            <a:r>
              <a:rPr lang="en-US" dirty="0"/>
              <a:t> </a:t>
            </a:r>
            <a:r>
              <a:rPr lang="en-US" dirty="0" err="1"/>
              <a:t>ystod</a:t>
            </a:r>
            <a:r>
              <a:rPr lang="en-US" dirty="0"/>
              <a:t> </a:t>
            </a:r>
            <a:r>
              <a:rPr lang="en-US" dirty="0" err="1"/>
              <a:t>amser</a:t>
            </a:r>
            <a:r>
              <a:rPr lang="en-US" dirty="0"/>
              <a:t> </a:t>
            </a:r>
            <a:r>
              <a:rPr lang="en-US" dirty="0" err="1"/>
              <a:t>chwarae</a:t>
            </a:r>
            <a:r>
              <a:rPr lang="en-US" dirty="0"/>
              <a:t>.  A </a:t>
            </a:r>
            <a:r>
              <a:rPr lang="en-US" dirty="0" err="1"/>
              <a:t>phwy</a:t>
            </a:r>
            <a:r>
              <a:rPr lang="en-US" dirty="0"/>
              <a:t> well </a:t>
            </a:r>
            <a:r>
              <a:rPr lang="en-US" dirty="0" err="1"/>
              <a:t>i</a:t>
            </a:r>
            <a:r>
              <a:rPr lang="en-US" dirty="0"/>
              <a:t> </a:t>
            </a:r>
            <a:r>
              <a:rPr lang="en-US" dirty="0" err="1"/>
              <a:t>gynnal</a:t>
            </a:r>
            <a:r>
              <a:rPr lang="en-US" dirty="0"/>
              <a:t> </a:t>
            </a:r>
            <a:r>
              <a:rPr lang="en-US" dirty="0" err="1"/>
              <a:t>ymchwil</a:t>
            </a:r>
            <a:r>
              <a:rPr lang="en-US" dirty="0"/>
              <a:t> am </a:t>
            </a:r>
            <a:r>
              <a:rPr lang="en-US" dirty="0" err="1"/>
              <a:t>amser</a:t>
            </a:r>
            <a:r>
              <a:rPr lang="en-US" dirty="0"/>
              <a:t> </a:t>
            </a:r>
            <a:r>
              <a:rPr lang="en-US" dirty="0" err="1"/>
              <a:t>chwarae</a:t>
            </a:r>
            <a:r>
              <a:rPr lang="en-US" dirty="0"/>
              <a:t> </a:t>
            </a:r>
            <a:r>
              <a:rPr lang="en-US" dirty="0" err="1"/>
              <a:t>na’r</a:t>
            </a:r>
            <a:r>
              <a:rPr lang="en-US" dirty="0"/>
              <a:t> plant? </a:t>
            </a:r>
          </a:p>
          <a:p>
            <a:endParaRPr lang="en-US" dirty="0"/>
          </a:p>
          <a:p>
            <a:r>
              <a:rPr lang="en-US" dirty="0" err="1"/>
              <a:t>Bu’r</a:t>
            </a:r>
            <a:r>
              <a:rPr lang="en-US" dirty="0"/>
              <a:t> plant </a:t>
            </a:r>
            <a:r>
              <a:rPr lang="en-US" dirty="0" err="1"/>
              <a:t>wrthi’n</a:t>
            </a:r>
            <a:r>
              <a:rPr lang="en-US" dirty="0"/>
              <a:t> </a:t>
            </a:r>
            <a:r>
              <a:rPr lang="en-US" dirty="0" err="1"/>
              <a:t>ymchwilio</a:t>
            </a:r>
            <a:r>
              <a:rPr lang="en-US" dirty="0"/>
              <a:t> </a:t>
            </a:r>
            <a:r>
              <a:rPr lang="en-US" dirty="0" err="1"/>
              <a:t>gwahanol</a:t>
            </a:r>
            <a:r>
              <a:rPr lang="en-US" dirty="0"/>
              <a:t> </a:t>
            </a:r>
            <a:r>
              <a:rPr lang="en-US" dirty="0" err="1"/>
              <a:t>gylchgronau</a:t>
            </a:r>
            <a:r>
              <a:rPr lang="en-US" dirty="0"/>
              <a:t>, </a:t>
            </a:r>
            <a:r>
              <a:rPr lang="en-US" dirty="0" err="1"/>
              <a:t>papurau</a:t>
            </a:r>
            <a:r>
              <a:rPr lang="en-US" dirty="0"/>
              <a:t> </a:t>
            </a:r>
            <a:r>
              <a:rPr lang="en-US" dirty="0" err="1"/>
              <a:t>ymchwil</a:t>
            </a:r>
            <a:r>
              <a:rPr lang="en-US" dirty="0"/>
              <a:t> a </a:t>
            </a:r>
            <a:r>
              <a:rPr lang="en-US" dirty="0" err="1"/>
              <a:t>chanlyniadau</a:t>
            </a:r>
            <a:r>
              <a:rPr lang="en-US" dirty="0"/>
              <a:t> </a:t>
            </a:r>
            <a:r>
              <a:rPr lang="en-US" dirty="0" err="1"/>
              <a:t>ymchwil</a:t>
            </a:r>
            <a:r>
              <a:rPr lang="en-US" dirty="0"/>
              <a:t> o </a:t>
            </a:r>
            <a:r>
              <a:rPr lang="en-US" dirty="0" err="1"/>
              <a:t>nifer</a:t>
            </a:r>
            <a:r>
              <a:rPr lang="en-US" dirty="0"/>
              <a:t> o </a:t>
            </a:r>
            <a:r>
              <a:rPr lang="en-US" dirty="0" err="1"/>
              <a:t>wahanol</a:t>
            </a:r>
            <a:r>
              <a:rPr lang="en-US" dirty="0"/>
              <a:t> </a:t>
            </a:r>
            <a:r>
              <a:rPr lang="en-US" dirty="0" err="1"/>
              <a:t>astudiaethau</a:t>
            </a:r>
            <a:r>
              <a:rPr lang="en-US" dirty="0"/>
              <a:t> </a:t>
            </a:r>
            <a:r>
              <a:rPr lang="en-US" dirty="0" err="1"/>
              <a:t>gan</a:t>
            </a:r>
            <a:r>
              <a:rPr lang="en-US" dirty="0"/>
              <a:t> </a:t>
            </a:r>
            <a:r>
              <a:rPr lang="en-US" dirty="0" err="1"/>
              <a:t>wahanol</a:t>
            </a:r>
            <a:r>
              <a:rPr lang="en-US" dirty="0"/>
              <a:t> </a:t>
            </a:r>
            <a:r>
              <a:rPr lang="en-US" dirty="0" err="1"/>
              <a:t>gyrff</a:t>
            </a:r>
            <a:r>
              <a:rPr lang="en-US" dirty="0"/>
              <a:t> </a:t>
            </a:r>
            <a:r>
              <a:rPr lang="en-US" dirty="0" err="1"/>
              <a:t>iechyd</a:t>
            </a:r>
            <a:r>
              <a:rPr lang="en-US" dirty="0"/>
              <a:t>.  </a:t>
            </a:r>
            <a:r>
              <a:rPr lang="en-US" dirty="0" err="1"/>
              <a:t>Buont</a:t>
            </a:r>
            <a:r>
              <a:rPr lang="en-US" dirty="0"/>
              <a:t> </a:t>
            </a:r>
            <a:r>
              <a:rPr lang="en-US" dirty="0" err="1"/>
              <a:t>hefyd</a:t>
            </a:r>
            <a:r>
              <a:rPr lang="en-US" dirty="0"/>
              <a:t> </a:t>
            </a:r>
            <a:r>
              <a:rPr lang="en-US" dirty="0" err="1"/>
              <a:t>yn</a:t>
            </a:r>
            <a:r>
              <a:rPr lang="en-US" dirty="0"/>
              <a:t> </a:t>
            </a:r>
            <a:r>
              <a:rPr lang="en-US" dirty="0" err="1"/>
              <a:t>casglu</a:t>
            </a:r>
            <a:r>
              <a:rPr lang="en-US" dirty="0"/>
              <a:t> </a:t>
            </a:r>
            <a:r>
              <a:rPr lang="en-US" dirty="0" err="1"/>
              <a:t>gwybodaeth</a:t>
            </a:r>
            <a:r>
              <a:rPr lang="en-US" dirty="0"/>
              <a:t> o </a:t>
            </a:r>
            <a:r>
              <a:rPr lang="en-US" dirty="0" err="1"/>
              <a:t>gwmpas</a:t>
            </a:r>
            <a:r>
              <a:rPr lang="en-US" dirty="0"/>
              <a:t> </a:t>
            </a:r>
            <a:r>
              <a:rPr lang="en-US" dirty="0" err="1"/>
              <a:t>yr</a:t>
            </a:r>
            <a:r>
              <a:rPr lang="en-US" dirty="0"/>
              <a:t> Ysgol</a:t>
            </a:r>
            <a:r>
              <a:rPr lang="en-US" dirty="0" smtClean="0"/>
              <a:t>.</a:t>
            </a:r>
          </a:p>
          <a:p>
            <a:endParaRPr lang="en-US" dirty="0"/>
          </a:p>
          <a:p>
            <a:r>
              <a:rPr lang="en-US" dirty="0" err="1"/>
              <a:t>Mae’r</a:t>
            </a:r>
            <a:r>
              <a:rPr lang="en-US" dirty="0"/>
              <a:t> plant </a:t>
            </a:r>
            <a:r>
              <a:rPr lang="en-US" dirty="0" err="1"/>
              <a:t>wedi</a:t>
            </a:r>
            <a:r>
              <a:rPr lang="en-US" dirty="0"/>
              <a:t> </a:t>
            </a:r>
            <a:r>
              <a:rPr lang="en-US" dirty="0" err="1"/>
              <a:t>cyflwyno</a:t>
            </a:r>
            <a:r>
              <a:rPr lang="en-US" dirty="0"/>
              <a:t> </a:t>
            </a:r>
            <a:r>
              <a:rPr lang="en-US" dirty="0" err="1"/>
              <a:t>canlyniadau’r</a:t>
            </a:r>
            <a:r>
              <a:rPr lang="en-US" dirty="0"/>
              <a:t> </a:t>
            </a:r>
            <a:r>
              <a:rPr lang="en-US" dirty="0" err="1"/>
              <a:t>ymchwil</a:t>
            </a:r>
            <a:r>
              <a:rPr lang="en-US" dirty="0"/>
              <a:t> </a:t>
            </a:r>
            <a:r>
              <a:rPr lang="en-US" dirty="0" err="1"/>
              <a:t>i</a:t>
            </a:r>
            <a:r>
              <a:rPr lang="en-US" dirty="0"/>
              <a:t> </a:t>
            </a:r>
            <a:r>
              <a:rPr lang="en-US" dirty="0" err="1"/>
              <a:t>wahanol</a:t>
            </a:r>
            <a:r>
              <a:rPr lang="en-US" dirty="0"/>
              <a:t> </a:t>
            </a:r>
            <a:r>
              <a:rPr lang="en-US" dirty="0" err="1"/>
              <a:t>gynulleidfaoedd</a:t>
            </a:r>
            <a:r>
              <a:rPr lang="en-US" dirty="0"/>
              <a:t> </a:t>
            </a:r>
            <a:r>
              <a:rPr lang="en-US" dirty="0" err="1"/>
              <a:t>megis</a:t>
            </a:r>
            <a:r>
              <a:rPr lang="en-US" dirty="0"/>
              <a:t> </a:t>
            </a:r>
            <a:r>
              <a:rPr lang="en-US" dirty="0" err="1"/>
              <a:t>athrawon</a:t>
            </a:r>
            <a:r>
              <a:rPr lang="en-US" dirty="0"/>
              <a:t> a </a:t>
            </a:r>
            <a:r>
              <a:rPr lang="en-US" dirty="0" err="1"/>
              <a:t>llywodraethwyr</a:t>
            </a:r>
            <a:r>
              <a:rPr lang="en-US" dirty="0"/>
              <a:t>. </a:t>
            </a:r>
            <a:endParaRPr lang="en-GB" dirty="0"/>
          </a:p>
        </p:txBody>
      </p:sp>
      <p:sp>
        <p:nvSpPr>
          <p:cNvPr id="5" name="Oval 4"/>
          <p:cNvSpPr/>
          <p:nvPr/>
        </p:nvSpPr>
        <p:spPr>
          <a:xfrm>
            <a:off x="316007" y="1075765"/>
            <a:ext cx="5277970" cy="5210735"/>
          </a:xfrm>
          <a:prstGeom prst="ellipse">
            <a:avLst/>
          </a:prstGeom>
          <a:solidFill>
            <a:srgbClr val="3366FF">
              <a:alpha val="6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err="1">
                <a:solidFill>
                  <a:srgbClr val="FFFFFF"/>
                </a:solidFill>
              </a:rPr>
              <a:t>Ysgolion</a:t>
            </a:r>
            <a:r>
              <a:rPr lang="en-US" sz="4000" dirty="0">
                <a:solidFill>
                  <a:srgbClr val="FFFFFF"/>
                </a:solidFill>
              </a:rPr>
              <a:t> </a:t>
            </a:r>
            <a:r>
              <a:rPr lang="en-US" sz="4000" dirty="0" err="1">
                <a:solidFill>
                  <a:srgbClr val="FFFFFF"/>
                </a:solidFill>
              </a:rPr>
              <a:t>Ymchwil</a:t>
            </a:r>
            <a:r>
              <a:rPr lang="en-US" sz="4000" dirty="0">
                <a:solidFill>
                  <a:srgbClr val="FFFFFF"/>
                </a:solidFill>
              </a:rPr>
              <a:t> Cymru- Ysgol </a:t>
            </a:r>
            <a:r>
              <a:rPr lang="en-US" sz="4000" dirty="0" err="1">
                <a:solidFill>
                  <a:srgbClr val="FFFFFF"/>
                </a:solidFill>
              </a:rPr>
              <a:t>Gynradd</a:t>
            </a:r>
            <a:r>
              <a:rPr lang="en-US" sz="4000" dirty="0">
                <a:solidFill>
                  <a:srgbClr val="FFFFFF"/>
                </a:solidFill>
              </a:rPr>
              <a:t> </a:t>
            </a:r>
            <a:r>
              <a:rPr lang="en-US" sz="4000" dirty="0" err="1">
                <a:solidFill>
                  <a:srgbClr val="FFFFFF"/>
                </a:solidFill>
              </a:rPr>
              <a:t>Pontarddulais</a:t>
            </a:r>
            <a:endParaRPr lang="en-GB" sz="4000" dirty="0"/>
          </a:p>
        </p:txBody>
      </p:sp>
      <p:sp>
        <p:nvSpPr>
          <p:cNvPr id="6" name="Rectangle 5"/>
          <p:cNvSpPr/>
          <p:nvPr/>
        </p:nvSpPr>
        <p:spPr>
          <a:xfrm>
            <a:off x="4372536" y="6058009"/>
            <a:ext cx="6096000" cy="646331"/>
          </a:xfrm>
          <a:prstGeom prst="rect">
            <a:avLst/>
          </a:prstGeom>
        </p:spPr>
        <p:txBody>
          <a:bodyPr wrap="square">
            <a:spAutoFit/>
          </a:bodyPr>
          <a:lstStyle/>
          <a:p>
            <a:pPr>
              <a:spcAft>
                <a:spcPts val="600"/>
              </a:spcAft>
            </a:pPr>
            <a:r>
              <a:rPr lang="en-GB" dirty="0">
                <a:hlinkClick r:id="rId3"/>
              </a:rPr>
              <a:t>https://www.pontarddulaisprimaryschool.co.uk/professional-learning-schoolresearch-school/</a:t>
            </a:r>
            <a:endParaRPr lang="en-GB" dirty="0"/>
          </a:p>
        </p:txBody>
      </p:sp>
    </p:spTree>
    <p:extLst>
      <p:ext uri="{BB962C8B-B14F-4D97-AF65-F5344CB8AC3E}">
        <p14:creationId xmlns:p14="http://schemas.microsoft.com/office/powerpoint/2010/main" val="15597109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EFF305-3F47-BB4C-A6F9-B0EB056297E6}"/>
              </a:ext>
            </a:extLst>
          </p:cNvPr>
          <p:cNvSpPr>
            <a:spLocks noGrp="1"/>
          </p:cNvSpPr>
          <p:nvPr>
            <p:ph type="title"/>
          </p:nvPr>
        </p:nvSpPr>
        <p:spPr>
          <a:xfrm>
            <a:off x="5297762" y="329184"/>
            <a:ext cx="6251110" cy="1250899"/>
          </a:xfrm>
        </p:spPr>
        <p:txBody>
          <a:bodyPr vert="horz" lIns="91440" tIns="45720" rIns="91440" bIns="45720" rtlCol="0" anchor="b">
            <a:normAutofit/>
          </a:bodyPr>
          <a:lstStyle/>
          <a:p>
            <a:r>
              <a:rPr lang="en-US" sz="4000" dirty="0" smtClean="0"/>
              <a:t>Dull Mosaic / The </a:t>
            </a:r>
            <a:r>
              <a:rPr lang="en-US" sz="4000" dirty="0" err="1"/>
              <a:t>Mosiac</a:t>
            </a:r>
            <a:r>
              <a:rPr lang="en-US" sz="4000" dirty="0"/>
              <a:t> </a:t>
            </a:r>
            <a:r>
              <a:rPr lang="en-US" sz="4000" dirty="0" smtClean="0"/>
              <a:t>Approach</a:t>
            </a:r>
            <a:endParaRPr lang="en-US" sz="4000" dirty="0"/>
          </a:p>
        </p:txBody>
      </p:sp>
      <p:pic>
        <p:nvPicPr>
          <p:cNvPr id="7" name="Picture 2" descr="Image result for the mosaic approach">
            <a:extLst>
              <a:ext uri="{FF2B5EF4-FFF2-40B4-BE49-F238E27FC236}">
                <a16:creationId xmlns:a16="http://schemas.microsoft.com/office/drawing/2014/main" id="{E813F063-41A9-6740-A89A-45F4B17914E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24" r="3" b="3"/>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14"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xmln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84A88A73-2105-954D-BF38-A68F35E9C43F}"/>
              </a:ext>
            </a:extLst>
          </p:cNvPr>
          <p:cNvSpPr>
            <a:spLocks noGrp="1"/>
          </p:cNvSpPr>
          <p:nvPr>
            <p:ph sz="half" idx="2"/>
          </p:nvPr>
        </p:nvSpPr>
        <p:spPr>
          <a:xfrm>
            <a:off x="5056360" y="2640787"/>
            <a:ext cx="6251110" cy="2479853"/>
          </a:xfrm>
        </p:spPr>
        <p:txBody>
          <a:bodyPr vert="horz" lIns="91440" tIns="45720" rIns="91440" bIns="45720" rtlCol="0">
            <a:normAutofit/>
          </a:bodyPr>
          <a:lstStyle/>
          <a:p>
            <a:r>
              <a:rPr lang="en-US" sz="2200" dirty="0" err="1"/>
              <a:t>Cymysgiad</a:t>
            </a:r>
            <a:r>
              <a:rPr lang="en-US" sz="2200" dirty="0"/>
              <a:t> </a:t>
            </a:r>
            <a:r>
              <a:rPr lang="en-US" sz="2200" dirty="0" err="1"/>
              <a:t>yw’r</a:t>
            </a:r>
            <a:r>
              <a:rPr lang="en-US" sz="2200" dirty="0"/>
              <a:t> dull o </a:t>
            </a:r>
            <a:r>
              <a:rPr lang="en-US" sz="2200" dirty="0" err="1"/>
              <a:t>ymatebion</a:t>
            </a:r>
            <a:r>
              <a:rPr lang="en-US" sz="2200" dirty="0"/>
              <a:t> </a:t>
            </a:r>
            <a:r>
              <a:rPr lang="en-US" sz="2200" dirty="0" err="1"/>
              <a:t>gweledol</a:t>
            </a:r>
            <a:r>
              <a:rPr lang="en-US" sz="2200" dirty="0"/>
              <a:t> a </a:t>
            </a:r>
            <a:r>
              <a:rPr lang="en-US" sz="2200" dirty="0" err="1"/>
              <a:t>chlywedol</a:t>
            </a:r>
            <a:r>
              <a:rPr lang="en-US" sz="2200" dirty="0"/>
              <a:t> </a:t>
            </a:r>
            <a:r>
              <a:rPr lang="en-US" sz="2200" dirty="0" err="1"/>
              <a:t>gan</a:t>
            </a:r>
            <a:r>
              <a:rPr lang="en-US" sz="2200" dirty="0"/>
              <a:t> </a:t>
            </a:r>
            <a:r>
              <a:rPr lang="en-US" sz="2200" dirty="0" err="1"/>
              <a:t>blant</a:t>
            </a:r>
            <a:r>
              <a:rPr lang="en-US" sz="2200" dirty="0"/>
              <a:t> o </a:t>
            </a:r>
            <a:r>
              <a:rPr lang="en-US" sz="2200" dirty="0" err="1"/>
              <a:t>fewn</a:t>
            </a:r>
            <a:r>
              <a:rPr lang="en-US" sz="2200" dirty="0"/>
              <a:t> </a:t>
            </a:r>
            <a:r>
              <a:rPr lang="en-US" sz="2200" dirty="0" err="1"/>
              <a:t>ymchwil</a:t>
            </a:r>
            <a:r>
              <a:rPr lang="en-US" sz="2200" dirty="0"/>
              <a:t> </a:t>
            </a:r>
            <a:r>
              <a:rPr lang="en-US" sz="2200" dirty="0" err="1"/>
              <a:t>er</a:t>
            </a:r>
            <a:r>
              <a:rPr lang="en-US" sz="2200" dirty="0"/>
              <a:t> </a:t>
            </a:r>
            <a:r>
              <a:rPr lang="en-US" sz="2200" dirty="0" err="1"/>
              <a:t>mwyn</a:t>
            </a:r>
            <a:r>
              <a:rPr lang="en-US" sz="2200" dirty="0"/>
              <a:t> </a:t>
            </a:r>
            <a:r>
              <a:rPr lang="en-US" sz="2200" dirty="0" err="1"/>
              <a:t>cadw</a:t>
            </a:r>
            <a:r>
              <a:rPr lang="en-US" sz="2200" dirty="0"/>
              <a:t> </a:t>
            </a:r>
            <a:r>
              <a:rPr lang="en-US" sz="2200" dirty="0" err="1"/>
              <a:t>eu</a:t>
            </a:r>
            <a:r>
              <a:rPr lang="en-US" sz="2200" dirty="0"/>
              <a:t> </a:t>
            </a:r>
            <a:r>
              <a:rPr lang="en-US" sz="2200" dirty="0" err="1"/>
              <a:t>lleisiau</a:t>
            </a:r>
            <a:r>
              <a:rPr lang="en-US" sz="2200" dirty="0"/>
              <a:t> </a:t>
            </a:r>
            <a:r>
              <a:rPr lang="en-US" sz="2200" dirty="0" err="1"/>
              <a:t>fel</a:t>
            </a:r>
            <a:r>
              <a:rPr lang="en-US" sz="2200" dirty="0"/>
              <a:t> </a:t>
            </a:r>
            <a:r>
              <a:rPr lang="en-US" sz="2200" dirty="0" err="1"/>
              <a:t>canolbwynt</a:t>
            </a:r>
            <a:r>
              <a:rPr lang="en-US" sz="2200" dirty="0"/>
              <a:t> </a:t>
            </a:r>
            <a:r>
              <a:rPr lang="en-US" sz="2200" dirty="0" err="1" smtClean="0"/>
              <a:t>i’r</a:t>
            </a:r>
            <a:r>
              <a:rPr lang="en-US" sz="2200" dirty="0" smtClean="0"/>
              <a:t> </a:t>
            </a:r>
            <a:r>
              <a:rPr lang="en-US" sz="2200" dirty="0" err="1"/>
              <a:t>gwaith</a:t>
            </a:r>
            <a:r>
              <a:rPr lang="en-US" sz="2200" dirty="0" smtClean="0"/>
              <a:t>.</a:t>
            </a:r>
          </a:p>
          <a:p>
            <a:endParaRPr lang="en-US" sz="2200" dirty="0"/>
          </a:p>
          <a:p>
            <a:r>
              <a:rPr lang="en-US" sz="2200" dirty="0" smtClean="0"/>
              <a:t>The </a:t>
            </a:r>
            <a:r>
              <a:rPr lang="en-US" sz="2200" dirty="0"/>
              <a:t>approach is a blend of visual and auditory responses from children within Research in order for their voices to be the main focus</a:t>
            </a:r>
            <a:r>
              <a:rPr lang="en-US" sz="2200" dirty="0" smtClean="0"/>
              <a:t>.</a:t>
            </a:r>
          </a:p>
          <a:p>
            <a:endParaRPr lang="en-US" sz="2200" dirty="0"/>
          </a:p>
          <a:p>
            <a:endParaRPr lang="en-US" sz="2200" dirty="0"/>
          </a:p>
        </p:txBody>
      </p:sp>
      <p:sp>
        <p:nvSpPr>
          <p:cNvPr id="3" name="TextBox 2"/>
          <p:cNvSpPr txBox="1"/>
          <p:nvPr/>
        </p:nvSpPr>
        <p:spPr>
          <a:xfrm>
            <a:off x="4665269" y="5506198"/>
            <a:ext cx="6883603" cy="1200329"/>
          </a:xfrm>
          <a:prstGeom prst="rect">
            <a:avLst/>
          </a:prstGeom>
          <a:noFill/>
        </p:spPr>
        <p:txBody>
          <a:bodyPr wrap="square" rtlCol="0">
            <a:spAutoFit/>
          </a:bodyPr>
          <a:lstStyle/>
          <a:p>
            <a:r>
              <a:rPr lang="en-GB"/>
              <a:t>Clark, A. (2005) ‘Ways of seeing: using the Mosaic approach to listen to young children’s perspectives’, in Clark, A., Kjørholt and Moss, P. (eds.) Beyond Listening. Children’s perspectives on early childhood services. Bristol: Policy Press, pp. 29–49.</a:t>
            </a:r>
            <a:endParaRPr lang="en-GB" dirty="0"/>
          </a:p>
        </p:txBody>
      </p:sp>
    </p:spTree>
    <p:extLst>
      <p:ext uri="{BB962C8B-B14F-4D97-AF65-F5344CB8AC3E}">
        <p14:creationId xmlns:p14="http://schemas.microsoft.com/office/powerpoint/2010/main" val="13491907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627348C-4AAC-0F48-B5D6-DB190FE60DEC}"/>
              </a:ext>
            </a:extLst>
          </p:cNvPr>
          <p:cNvSpPr/>
          <p:nvPr/>
        </p:nvSpPr>
        <p:spPr>
          <a:xfrm>
            <a:off x="679048" y="821320"/>
            <a:ext cx="10833903" cy="5539978"/>
          </a:xfrm>
          <a:prstGeom prst="rect">
            <a:avLst/>
          </a:prstGeom>
        </p:spPr>
        <p:txBody>
          <a:bodyPr wrap="square">
            <a:spAutoFit/>
          </a:bodyPr>
          <a:lstStyle/>
          <a:p>
            <a:r>
              <a:rPr lang="en-GB" sz="2800" dirty="0">
                <a:latin typeface="Verdana" panose="020B0604030504040204" pitchFamily="34" charset="0"/>
              </a:rPr>
              <a:t>The Mosaic approach is a multi-method approach in which children's own photographs, tours and maps can be joined to talking and observing to gain deeper understanding of children's perspectives on their early childhood settings. It also has potential as a tool to use with older children, particularly those with communication difficulties or for whom English is an additional language.</a:t>
            </a:r>
            <a:r>
              <a:rPr lang="en-GB" sz="2800" dirty="0"/>
              <a:t/>
            </a:r>
            <a:br>
              <a:rPr lang="en-GB" sz="2800" dirty="0"/>
            </a:br>
            <a:r>
              <a:rPr lang="en-GB" sz="2800" dirty="0"/>
              <a:t/>
            </a:r>
            <a:br>
              <a:rPr lang="en-GB" sz="2800" dirty="0"/>
            </a:br>
            <a:r>
              <a:rPr lang="en-GB" sz="2800" dirty="0">
                <a:latin typeface="Verdana" panose="020B0604030504040204" pitchFamily="34" charset="0"/>
              </a:rPr>
              <a:t>It will be of interest to policy makers, practitioners and researchers who are engaged in searching for new theoretical, practical and imaginative ways of listening to young children</a:t>
            </a:r>
            <a:r>
              <a:rPr lang="en-GB" dirty="0">
                <a:latin typeface="Verdana" panose="020B0604030504040204" pitchFamily="34" charset="0"/>
              </a:rPr>
              <a:t>.</a:t>
            </a:r>
          </a:p>
          <a:p>
            <a:r>
              <a:rPr lang="cy-GB" dirty="0">
                <a:latin typeface="Verdana" panose="020B0604030504040204" pitchFamily="34" charset="0"/>
              </a:rPr>
              <a:t>                                                                                           (Clark &amp; Moss, 2017)</a:t>
            </a:r>
            <a:endParaRPr lang="en-GB" dirty="0"/>
          </a:p>
        </p:txBody>
      </p:sp>
    </p:spTree>
    <p:extLst>
      <p:ext uri="{BB962C8B-B14F-4D97-AF65-F5344CB8AC3E}">
        <p14:creationId xmlns:p14="http://schemas.microsoft.com/office/powerpoint/2010/main" val="14953748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7A147A-9ED8-46B4-8660-1B3C2AA880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D82CAF-35D1-094D-B9B3-31DE44CCD235}"/>
              </a:ext>
            </a:extLst>
          </p:cNvPr>
          <p:cNvSpPr>
            <a:spLocks noGrp="1"/>
          </p:cNvSpPr>
          <p:nvPr>
            <p:ph type="title"/>
          </p:nvPr>
        </p:nvSpPr>
        <p:spPr>
          <a:xfrm>
            <a:off x="587130" y="581352"/>
            <a:ext cx="3970240" cy="5947257"/>
          </a:xfrm>
        </p:spPr>
        <p:txBody>
          <a:bodyPr vert="horz" lIns="91440" tIns="45720" rIns="91440" bIns="45720" rtlCol="0" anchor="ctr">
            <a:normAutofit fontScale="90000"/>
          </a:bodyPr>
          <a:lstStyle/>
          <a:p>
            <a:pPr marL="342900" indent="-342900">
              <a:buFont typeface="Arial" panose="020B0604020202020204" pitchFamily="34" charset="0"/>
              <a:buChar char="•"/>
            </a:pPr>
            <a:r>
              <a:rPr lang="en-US" sz="2200" b="1" dirty="0" err="1"/>
              <a:t>Amser</a:t>
            </a:r>
            <a:r>
              <a:rPr lang="en-US" sz="2200" b="1" dirty="0"/>
              <a:t> </a:t>
            </a:r>
            <a:r>
              <a:rPr lang="en-US" sz="2200" b="1" dirty="0" err="1"/>
              <a:t>mynd</a:t>
            </a:r>
            <a:r>
              <a:rPr lang="en-US" sz="2200" b="1" dirty="0"/>
              <a:t> </a:t>
            </a:r>
            <a:r>
              <a:rPr lang="en-US" sz="2200" b="1" dirty="0" err="1"/>
              <a:t>yn</a:t>
            </a:r>
            <a:r>
              <a:rPr lang="en-US" sz="2200" b="1" dirty="0"/>
              <a:t> </a:t>
            </a:r>
            <a:r>
              <a:rPr lang="en-US" sz="2200" b="1" dirty="0" err="1"/>
              <a:t>ôl</a:t>
            </a:r>
            <a:r>
              <a:rPr lang="en-US" sz="2200" b="1" dirty="0"/>
              <a:t> at </a:t>
            </a:r>
            <a:r>
              <a:rPr lang="en-US" sz="2200" b="1" dirty="0" err="1"/>
              <a:t>eich</a:t>
            </a:r>
            <a:r>
              <a:rPr lang="en-US" sz="2200" b="1" dirty="0"/>
              <a:t> </a:t>
            </a:r>
            <a:r>
              <a:rPr lang="en-US" sz="2200" b="1" dirty="0" err="1"/>
              <a:t>grwpiau</a:t>
            </a:r>
            <a:r>
              <a:rPr lang="en-US" sz="2200" b="1" dirty="0"/>
              <a:t> </a:t>
            </a:r>
            <a:r>
              <a:rPr lang="en-US" sz="2200" b="1" dirty="0" err="1"/>
              <a:t>trafod</a:t>
            </a:r>
            <a:r>
              <a:rPr lang="en-US" sz="2200" b="1" dirty="0"/>
              <a:t>.</a:t>
            </a:r>
            <a:br>
              <a:rPr lang="en-US" sz="2200" b="1" dirty="0"/>
            </a:br>
            <a:r>
              <a:rPr lang="en-US" sz="2200" b="1" dirty="0"/>
              <a:t/>
            </a:r>
            <a:br>
              <a:rPr lang="en-US" sz="2200" b="1" dirty="0"/>
            </a:br>
            <a:r>
              <a:rPr lang="en-US" sz="2200" b="1" dirty="0" err="1"/>
              <a:t>Sut</a:t>
            </a:r>
            <a:r>
              <a:rPr lang="en-US" sz="2200" b="1" dirty="0"/>
              <a:t> gall </a:t>
            </a:r>
            <a:r>
              <a:rPr lang="en-US" sz="2200" b="1" dirty="0" err="1"/>
              <a:t>datblygu</a:t>
            </a:r>
            <a:r>
              <a:rPr lang="en-US" sz="2200" b="1" dirty="0"/>
              <a:t> </a:t>
            </a:r>
            <a:r>
              <a:rPr lang="en-US" sz="2200" b="1" dirty="0" err="1"/>
              <a:t>cyfranogiad</a:t>
            </a:r>
            <a:r>
              <a:rPr lang="en-US" sz="2200" b="1" dirty="0"/>
              <a:t> </a:t>
            </a:r>
            <a:r>
              <a:rPr lang="en-US" sz="2200" b="1" dirty="0" err="1"/>
              <a:t>disgyblion</a:t>
            </a:r>
            <a:r>
              <a:rPr lang="en-US" sz="2200" b="1" dirty="0"/>
              <a:t> </a:t>
            </a:r>
            <a:r>
              <a:rPr lang="en-US" sz="2200" b="1" dirty="0" err="1"/>
              <a:t>godi</a:t>
            </a:r>
            <a:r>
              <a:rPr lang="en-US" sz="2200" b="1" dirty="0"/>
              <a:t> </a:t>
            </a:r>
            <a:r>
              <a:rPr lang="en-US" sz="2200" b="1" dirty="0" err="1"/>
              <a:t>safonau</a:t>
            </a:r>
            <a:r>
              <a:rPr lang="en-US" sz="2200" b="1" dirty="0"/>
              <a:t>?</a:t>
            </a:r>
            <a:br>
              <a:rPr lang="en-US" sz="2200" b="1" dirty="0"/>
            </a:br>
            <a:r>
              <a:rPr lang="en-US" sz="2200" b="1" dirty="0"/>
              <a:t/>
            </a:r>
            <a:br>
              <a:rPr lang="en-US" sz="2200" b="1" dirty="0"/>
            </a:br>
            <a:r>
              <a:rPr lang="en-US" sz="2200" b="1" dirty="0"/>
              <a:t>Gall </a:t>
            </a:r>
            <a:r>
              <a:rPr lang="en-US" sz="2200" b="1" dirty="0" err="1"/>
              <a:t>cynnwys</a:t>
            </a:r>
            <a:r>
              <a:rPr lang="en-US" sz="2200" b="1" dirty="0"/>
              <a:t> </a:t>
            </a:r>
            <a:r>
              <a:rPr lang="en-US" sz="2200" b="1" dirty="0" err="1"/>
              <a:t>llais</a:t>
            </a:r>
            <a:r>
              <a:rPr lang="en-US" sz="2200" b="1" dirty="0"/>
              <a:t> y </a:t>
            </a:r>
            <a:r>
              <a:rPr lang="en-US" sz="2200" b="1" dirty="0" err="1"/>
              <a:t>disgybl</a:t>
            </a:r>
            <a:r>
              <a:rPr lang="en-US" sz="2200" b="1" dirty="0"/>
              <a:t> </a:t>
            </a:r>
            <a:r>
              <a:rPr lang="en-US" sz="2200" b="1" dirty="0" err="1"/>
              <a:t>hybu</a:t>
            </a:r>
            <a:r>
              <a:rPr lang="en-US" sz="2200" b="1" dirty="0"/>
              <a:t> </a:t>
            </a:r>
            <a:r>
              <a:rPr lang="en-US" sz="2200" b="1" dirty="0" err="1"/>
              <a:t>hunan</a:t>
            </a:r>
            <a:r>
              <a:rPr lang="en-US" sz="2200" b="1" dirty="0"/>
              <a:t> </a:t>
            </a:r>
            <a:r>
              <a:rPr lang="en-US" sz="2200" b="1" dirty="0" err="1"/>
              <a:t>effeithiolrwydd</a:t>
            </a:r>
            <a:r>
              <a:rPr lang="en-US" sz="2200" b="1" dirty="0"/>
              <a:t>/</a:t>
            </a:r>
            <a:r>
              <a:rPr lang="en-US" sz="2200" b="1" dirty="0" err="1"/>
              <a:t>hyder</a:t>
            </a:r>
            <a:r>
              <a:rPr lang="en-US" sz="2200" b="1" dirty="0"/>
              <a:t>?</a:t>
            </a:r>
            <a:br>
              <a:rPr lang="en-US" sz="2200" b="1" dirty="0"/>
            </a:br>
            <a:r>
              <a:rPr lang="en-US" sz="2200" b="1" dirty="0"/>
              <a:t/>
            </a:r>
            <a:br>
              <a:rPr lang="en-US" sz="2200" b="1" dirty="0"/>
            </a:br>
            <a:r>
              <a:rPr lang="en-US" sz="2200" b="1" dirty="0" err="1"/>
              <a:t>Oes</a:t>
            </a:r>
            <a:r>
              <a:rPr lang="en-US" sz="2200" b="1" dirty="0"/>
              <a:t> </a:t>
            </a:r>
            <a:r>
              <a:rPr lang="en-US" sz="2200" b="1" dirty="0" err="1"/>
              <a:t>rhwystrau</a:t>
            </a:r>
            <a:r>
              <a:rPr lang="en-US" sz="2200" b="1" dirty="0"/>
              <a:t> at lawn </a:t>
            </a:r>
            <a:r>
              <a:rPr lang="en-US" sz="2200" b="1" dirty="0" err="1"/>
              <a:t>sylweddoli</a:t>
            </a:r>
            <a:r>
              <a:rPr lang="en-US" sz="2200" b="1" dirty="0"/>
              <a:t> </a:t>
            </a:r>
            <a:r>
              <a:rPr lang="en-US" sz="2200" b="1" dirty="0" err="1"/>
              <a:t>potensial</a:t>
            </a:r>
            <a:r>
              <a:rPr lang="en-US" sz="2200" b="1" dirty="0"/>
              <a:t> </a:t>
            </a:r>
            <a:r>
              <a:rPr lang="en-US" sz="2200" b="1" dirty="0" err="1"/>
              <a:t>llais</a:t>
            </a:r>
            <a:r>
              <a:rPr lang="en-US" sz="2200" b="1" dirty="0"/>
              <a:t> y </a:t>
            </a:r>
            <a:r>
              <a:rPr lang="en-US" sz="2200" b="1" dirty="0" err="1"/>
              <a:t>disgybl</a:t>
            </a:r>
            <a:r>
              <a:rPr lang="en-US" sz="2200" b="1" dirty="0"/>
              <a:t>?</a:t>
            </a:r>
            <a:br>
              <a:rPr lang="en-US" sz="2200" b="1" dirty="0"/>
            </a:br>
            <a:r>
              <a:rPr lang="en-US" sz="2200" b="1" dirty="0"/>
              <a:t/>
            </a:r>
            <a:br>
              <a:rPr lang="en-US" sz="2200" b="1" dirty="0"/>
            </a:br>
            <a:r>
              <a:rPr lang="en-US" sz="2200" b="1" dirty="0"/>
              <a:t>Pa </a:t>
            </a:r>
            <a:r>
              <a:rPr lang="en-US" sz="2200" b="1" dirty="0" err="1"/>
              <a:t>effaith</a:t>
            </a:r>
            <a:r>
              <a:rPr lang="en-US" sz="2200" b="1" dirty="0"/>
              <a:t> all y </a:t>
            </a:r>
            <a:r>
              <a:rPr lang="en-US" sz="2200" b="1" dirty="0" err="1"/>
              <a:t>pandemig</a:t>
            </a:r>
            <a:r>
              <a:rPr lang="en-US" sz="2200" b="1" dirty="0"/>
              <a:t> </a:t>
            </a:r>
            <a:r>
              <a:rPr lang="en-US" sz="2200" b="1" dirty="0" err="1"/>
              <a:t>cyfredol</a:t>
            </a:r>
            <a:r>
              <a:rPr lang="en-US" sz="2200" b="1" dirty="0"/>
              <a:t> </a:t>
            </a:r>
            <a:r>
              <a:rPr lang="en-US" sz="2200" b="1" dirty="0" err="1"/>
              <a:t>gael</a:t>
            </a:r>
            <a:r>
              <a:rPr lang="en-US" sz="2200" b="1" dirty="0"/>
              <a:t> </a:t>
            </a:r>
            <a:r>
              <a:rPr lang="en-US" sz="2200" b="1" dirty="0" err="1"/>
              <a:t>ar</a:t>
            </a:r>
            <a:r>
              <a:rPr lang="en-US" sz="2200" b="1" dirty="0"/>
              <a:t> </a:t>
            </a:r>
            <a:r>
              <a:rPr lang="en-US" sz="2200" b="1" dirty="0" err="1"/>
              <a:t>lais</a:t>
            </a:r>
            <a:r>
              <a:rPr lang="en-US" sz="2200" b="1" dirty="0"/>
              <a:t> y </a:t>
            </a:r>
            <a:r>
              <a:rPr lang="en-US" sz="2200" b="1" dirty="0" err="1"/>
              <a:t>disgybl</a:t>
            </a:r>
            <a:r>
              <a:rPr lang="en-US" sz="2200" b="1" dirty="0"/>
              <a:t>?</a:t>
            </a:r>
            <a:br>
              <a:rPr lang="en-US" sz="2200" b="1" dirty="0"/>
            </a:br>
            <a:r>
              <a:rPr lang="en-US" sz="2200" b="1" dirty="0"/>
              <a:t/>
            </a:r>
            <a:br>
              <a:rPr lang="en-US" sz="2200" b="1" dirty="0"/>
            </a:br>
            <a:r>
              <a:rPr lang="en-US" sz="2200" b="1" dirty="0"/>
              <a:t/>
            </a:r>
            <a:br>
              <a:rPr lang="en-US" sz="2200" b="1" dirty="0"/>
            </a:br>
            <a:r>
              <a:rPr lang="en-US" sz="2200" b="1" dirty="0" err="1"/>
              <a:t>Dewch</a:t>
            </a:r>
            <a:r>
              <a:rPr lang="en-US" sz="2200" b="1" dirty="0"/>
              <a:t> </a:t>
            </a:r>
            <a:r>
              <a:rPr lang="en-US" sz="2200" b="1" dirty="0" err="1"/>
              <a:t>nôl</a:t>
            </a:r>
            <a:r>
              <a:rPr lang="en-US" sz="2200" b="1" dirty="0"/>
              <a:t> </a:t>
            </a:r>
            <a:r>
              <a:rPr lang="en-US" sz="2200" b="1" dirty="0" err="1"/>
              <a:t>gyda’ch</a:t>
            </a:r>
            <a:r>
              <a:rPr lang="en-US" sz="2200" b="1" dirty="0"/>
              <a:t> </a:t>
            </a:r>
            <a:r>
              <a:rPr lang="en-US" sz="2200" b="1" dirty="0" err="1"/>
              <a:t>sylwadau</a:t>
            </a:r>
            <a:r>
              <a:rPr lang="en-US" sz="2200" b="1" dirty="0"/>
              <a:t> </a:t>
            </a:r>
            <a:r>
              <a:rPr lang="en-US" sz="2200" b="1" dirty="0" err="1"/>
              <a:t>ar</a:t>
            </a:r>
            <a:r>
              <a:rPr lang="en-US" sz="2200" b="1" dirty="0"/>
              <a:t> </a:t>
            </a:r>
            <a:r>
              <a:rPr lang="en-US" sz="2200" b="1" dirty="0" err="1"/>
              <a:t>yr</a:t>
            </a:r>
            <a:r>
              <a:rPr lang="en-US" sz="2200" b="1" dirty="0"/>
              <a:t> </a:t>
            </a:r>
            <a:r>
              <a:rPr lang="en-US" sz="2200" b="1" dirty="0" err="1"/>
              <a:t>amser</a:t>
            </a:r>
            <a:r>
              <a:rPr lang="en-US" sz="2200" b="1" dirty="0"/>
              <a:t> </a:t>
            </a:r>
            <a:r>
              <a:rPr lang="en-US" sz="2200" b="1" dirty="0" err="1"/>
              <a:t>penodedig</a:t>
            </a:r>
            <a:r>
              <a:rPr lang="en-US" sz="2200" b="1" dirty="0"/>
              <a:t>.</a:t>
            </a:r>
            <a:r>
              <a:rPr lang="en-US" sz="2000" dirty="0"/>
              <a:t/>
            </a:r>
            <a:br>
              <a:rPr lang="en-US" sz="2000" dirty="0"/>
            </a:br>
            <a:endParaRPr lang="en-US" sz="2000" kern="1200" dirty="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AD5077FE-EEA1-4245-872B-93F7BCC423A0}"/>
              </a:ext>
            </a:extLst>
          </p:cNvPr>
          <p:cNvSpPr>
            <a:spLocks noGrp="1"/>
          </p:cNvSpPr>
          <p:nvPr>
            <p:ph sz="half" idx="2"/>
          </p:nvPr>
        </p:nvSpPr>
        <p:spPr>
          <a:xfrm>
            <a:off x="6971385" y="552091"/>
            <a:ext cx="4379367" cy="5431536"/>
          </a:xfrm>
        </p:spPr>
        <p:txBody>
          <a:bodyPr vert="horz" lIns="91440" tIns="45720" rIns="91440" bIns="45720" rtlCol="0" anchor="ctr">
            <a:normAutofit/>
          </a:bodyPr>
          <a:lstStyle/>
          <a:p>
            <a:r>
              <a:rPr lang="en-US" sz="2200" dirty="0"/>
              <a:t>Go back to your breakout rooms and discuss:</a:t>
            </a:r>
          </a:p>
          <a:p>
            <a:pPr marL="514350"/>
            <a:r>
              <a:rPr lang="en-US" sz="2200" dirty="0"/>
              <a:t>How could including pupil participation raise standards?</a:t>
            </a:r>
          </a:p>
          <a:p>
            <a:pPr marL="514350"/>
            <a:r>
              <a:rPr lang="en-US" sz="2200" dirty="0"/>
              <a:t>Can including pupil voice raise self efficacy/ confidence?</a:t>
            </a:r>
          </a:p>
          <a:p>
            <a:pPr marL="514350"/>
            <a:r>
              <a:rPr lang="en-US" sz="2200" dirty="0"/>
              <a:t>What are some of the barriers to achieving student voice?</a:t>
            </a:r>
          </a:p>
          <a:p>
            <a:pPr marL="514350"/>
            <a:r>
              <a:rPr lang="en-US" sz="2200" dirty="0"/>
              <a:t>How could the current pandemic impact on student voice</a:t>
            </a:r>
          </a:p>
          <a:p>
            <a:pPr marL="514350"/>
            <a:endParaRPr lang="en-US" sz="2200" dirty="0"/>
          </a:p>
          <a:p>
            <a:pPr marL="514350"/>
            <a:r>
              <a:rPr lang="en-US" sz="2200" dirty="0"/>
              <a:t>Return and feedback at the agreed time</a:t>
            </a:r>
          </a:p>
          <a:p>
            <a:endParaRPr lang="en-US" sz="2200" dirty="0"/>
          </a:p>
        </p:txBody>
      </p:sp>
    </p:spTree>
    <p:extLst>
      <p:ext uri="{BB962C8B-B14F-4D97-AF65-F5344CB8AC3E}">
        <p14:creationId xmlns:p14="http://schemas.microsoft.com/office/powerpoint/2010/main" val="41125992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6">
            <a:extLst>
              <a:ext uri="{FF2B5EF4-FFF2-40B4-BE49-F238E27FC236}">
                <a16:creationId xmlns:a16="http://schemas.microsoft.com/office/drawing/2014/main" id="{88EB6E95-9C89-4CFF-A598-F278D0DFB3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8">
            <a:extLst>
              <a:ext uri="{FF2B5EF4-FFF2-40B4-BE49-F238E27FC236}">
                <a16:creationId xmlns:a16="http://schemas.microsoft.com/office/drawing/2014/main" id="{474CD0F4-EA2A-4E5D-AE73-1112C1CA2A1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0EA1DDF8-DE9E-0741-9C58-E1B022E582FA}"/>
              </a:ext>
            </a:extLst>
          </p:cNvPr>
          <p:cNvSpPr>
            <a:spLocks noGrp="1"/>
          </p:cNvSpPr>
          <p:nvPr>
            <p:ph type="title"/>
          </p:nvPr>
        </p:nvSpPr>
        <p:spPr>
          <a:xfrm>
            <a:off x="804672" y="1365403"/>
            <a:ext cx="6196391" cy="4127194"/>
          </a:xfrm>
        </p:spPr>
        <p:txBody>
          <a:bodyPr vert="horz" lIns="91440" tIns="45720" rIns="91440" bIns="45720" rtlCol="0" anchor="ctr">
            <a:normAutofit/>
          </a:bodyPr>
          <a:lstStyle/>
          <a:p>
            <a:r>
              <a:rPr lang="en-US" sz="5200" kern="1200" dirty="0" err="1" smtClean="0">
                <a:solidFill>
                  <a:schemeClr val="tx2"/>
                </a:solidFill>
                <a:latin typeface="+mj-lt"/>
                <a:ea typeface="+mj-ea"/>
                <a:cs typeface="+mj-cs"/>
              </a:rPr>
              <a:t>Adborth</a:t>
            </a:r>
            <a:r>
              <a:rPr lang="en-US" sz="5200" kern="1200" dirty="0" smtClean="0">
                <a:solidFill>
                  <a:schemeClr val="tx2"/>
                </a:solidFill>
                <a:latin typeface="+mj-lt"/>
                <a:ea typeface="+mj-ea"/>
                <a:cs typeface="+mj-cs"/>
              </a:rPr>
              <a:t> a </a:t>
            </a:r>
            <a:r>
              <a:rPr lang="en-US" sz="5200" kern="1200" dirty="0" err="1" smtClean="0">
                <a:solidFill>
                  <a:schemeClr val="tx2"/>
                </a:solidFill>
                <a:latin typeface="+mj-lt"/>
                <a:ea typeface="+mj-ea"/>
                <a:cs typeface="+mj-cs"/>
              </a:rPr>
              <a:t>thrafodaeth</a:t>
            </a:r>
            <a:r>
              <a:rPr lang="en-US" sz="5200" kern="1200" smtClean="0">
                <a:solidFill>
                  <a:schemeClr val="tx2"/>
                </a:solidFill>
                <a:latin typeface="+mj-lt"/>
                <a:ea typeface="+mj-ea"/>
                <a:cs typeface="+mj-cs"/>
              </a:rPr>
              <a:t> / Feedback </a:t>
            </a:r>
            <a:r>
              <a:rPr lang="en-US" sz="5200" kern="1200" dirty="0">
                <a:solidFill>
                  <a:schemeClr val="tx2"/>
                </a:solidFill>
                <a:latin typeface="+mj-lt"/>
                <a:ea typeface="+mj-ea"/>
                <a:cs typeface="+mj-cs"/>
              </a:rPr>
              <a:t>and discussion </a:t>
            </a:r>
          </a:p>
        </p:txBody>
      </p:sp>
      <p:grpSp>
        <p:nvGrpSpPr>
          <p:cNvPr id="23" name="Group 10">
            <a:extLst>
              <a:ext uri="{FF2B5EF4-FFF2-40B4-BE49-F238E27FC236}">
                <a16:creationId xmlns:a16="http://schemas.microsoft.com/office/drawing/2014/main" id="{A1EDC8FC-C3D1-4FE4-8E66-29767478DBDB}"/>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2" name="Freeform: Shape 11">
              <a:extLst>
                <a:ext uri="{FF2B5EF4-FFF2-40B4-BE49-F238E27FC236}">
                  <a16:creationId xmlns:a16="http://schemas.microsoft.com/office/drawing/2014/main" id="{51638344-E7F0-4958-8208-ADCB822569F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2">
              <a:extLst>
                <a:ext uri="{FF2B5EF4-FFF2-40B4-BE49-F238E27FC236}">
                  <a16:creationId xmlns:a16="http://schemas.microsoft.com/office/drawing/2014/main" id="{4E1970FB-4D97-4834-84EC-E48B27CC19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CEA7D5D6-1774-4826-A365-56CA591C9C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C9CE5CDD-EDFB-416F-889C-A7DB46AA9A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1BC136B2-4D8D-4561-95D5-56167F4116B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114799"/>
            <a:ext cx="3655725" cy="2743201"/>
            <a:chOff x="-305" y="-1"/>
            <a:chExt cx="3832880" cy="2876136"/>
          </a:xfrm>
        </p:grpSpPr>
        <p:sp>
          <p:nvSpPr>
            <p:cNvPr id="18" name="Freeform: Shape 17">
              <a:extLst>
                <a:ext uri="{FF2B5EF4-FFF2-40B4-BE49-F238E27FC236}">
                  <a16:creationId xmlns:a16="http://schemas.microsoft.com/office/drawing/2014/main" id="{2C3B060E-7597-4B31-9EBE-16DBC974CDA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937A35E4-8449-4A65-9CFF-F87916203D8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25774B36-1747-45AE-82C4-C5BA90C518F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022F94E-D4FB-4369-A3EE-7D82330BA4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88532213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43AA782-23D1-4521-8CAD-47662984A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E86FE5-2B49-B843-84E8-AC7756EE633B}"/>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000" kern="1200">
                <a:solidFill>
                  <a:schemeClr val="tx1"/>
                </a:solidFill>
                <a:latin typeface="+mj-lt"/>
                <a:ea typeface="+mj-ea"/>
                <a:cs typeface="+mj-cs"/>
              </a:rPr>
              <a:t>Flip grid feedback</a:t>
            </a:r>
          </a:p>
        </p:txBody>
      </p:sp>
      <p:sp>
        <p:nvSpPr>
          <p:cNvPr id="73"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5EE6D11C-E51F-1A49-B20E-9C730322E593}"/>
              </a:ext>
            </a:extLst>
          </p:cNvPr>
          <p:cNvSpPr txBox="1"/>
          <p:nvPr/>
        </p:nvSpPr>
        <p:spPr>
          <a:xfrm>
            <a:off x="630936" y="2660904"/>
            <a:ext cx="4818888" cy="3547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a:t>Let your voice be heard!</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a:hlinkClick r:id="rId3"/>
              </a:rPr>
              <a:t>Go here </a:t>
            </a:r>
            <a:r>
              <a:rPr lang="en-US" sz="2200"/>
              <a:t>and submit a short recording expressing how important you think student voice is </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a:t>Or use the QR code on your phone</a:t>
            </a:r>
          </a:p>
        </p:txBody>
      </p:sp>
      <p:pic>
        <p:nvPicPr>
          <p:cNvPr id="2050" name="Picture 2">
            <a:extLst>
              <a:ext uri="{FF2B5EF4-FFF2-40B4-BE49-F238E27FC236}">
                <a16:creationId xmlns:a16="http://schemas.microsoft.com/office/drawing/2014/main" id="{AF484978-7AA1-554D-9231-1F1DF5ED952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099048" y="699516"/>
            <a:ext cx="5458968" cy="5458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757750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180</TotalTime>
  <Words>915</Words>
  <Application>Microsoft Office PowerPoint</Application>
  <PresentationFormat>Widescreen</PresentationFormat>
  <Paragraphs>101</Paragraphs>
  <Slides>17</Slides>
  <Notes>13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PT Sans</vt:lpstr>
      <vt:lpstr>Verdana</vt:lpstr>
      <vt:lpstr>Office Theme</vt:lpstr>
      <vt:lpstr>Llais y disgybl / Pupil Voice</vt:lpstr>
      <vt:lpstr>Cyflwyniad / Introduction</vt:lpstr>
      <vt:lpstr>WM</vt:lpstr>
      <vt:lpstr>Tasg/ Task</vt:lpstr>
      <vt:lpstr>PowerPoint Presentation</vt:lpstr>
      <vt:lpstr>PowerPoint Presentation</vt:lpstr>
      <vt:lpstr>PowerPoint Presentation</vt:lpstr>
      <vt:lpstr>Confensiwn y Cenhedloedd Unedig ar Hawliau Plant    United Nations convention of the rights of the child</vt:lpstr>
      <vt:lpstr>PowerPoint Presentation</vt:lpstr>
      <vt:lpstr> Ysgol Cyfranogiad Hart  Hart’s Ladder of participation</vt:lpstr>
      <vt:lpstr> </vt:lpstr>
      <vt:lpstr>PowerPoint Presentation</vt:lpstr>
      <vt:lpstr>Dull Mosaic / The Mosiac Approach</vt:lpstr>
      <vt:lpstr>PowerPoint Presentation</vt:lpstr>
      <vt:lpstr>Amser mynd yn ôl at eich grwpiau trafod.  Sut gall datblygu cyfranogiad disgyblion godi safonau?  Gall cynnwys llais y disgybl hybu hunan effeithiolrwydd/hyder?  Oes rhwystrau at lawn sylweddoli potensial llais y disgybl?  Pa effaith all y pandemig cyfredol gael ar lais y disgybl?   Dewch nôl gyda’ch sylwadau ar yr amser penodedig. </vt:lpstr>
      <vt:lpstr>Adborth a thrafodaeth / Feedback and discussion </vt:lpstr>
      <vt:lpstr>Flip grid feedback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Pupil Voice</dc:title>
  <dc:creator>Karl Jones</dc:creator>
  <cp:lastModifiedBy>Iwan Ellis-Williams</cp:lastModifiedBy>
  <cp:revision>31</cp:revision>
  <dcterms:created xsi:type="dcterms:W3CDTF">2021-01-25T11:31:33Z</dcterms:created>
  <dcterms:modified xsi:type="dcterms:W3CDTF">2021-01-31T16:56:39Z</dcterms:modified>
</cp:coreProperties>
</file>