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2"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05144D-B1D4-384F-A6A2-F3C4BED42D7E}" v="2" dt="2026-02-13T08:52:21.8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13"/>
    <p:restoredTop sz="94667"/>
  </p:normalViewPr>
  <p:slideViewPr>
    <p:cSldViewPr snapToGrid="0">
      <p:cViewPr varScale="1">
        <p:scale>
          <a:sx n="147" d="100"/>
          <a:sy n="147" d="100"/>
        </p:scale>
        <p:origin x="224"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C1490-A715-9D16-FB91-7553C24E1C9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DA78971-F5D7-A374-A3B8-B3ACBEE1DF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50BD6DA-24C0-276E-AC1C-4A965BF66A71}"/>
              </a:ext>
            </a:extLst>
          </p:cNvPr>
          <p:cNvSpPr>
            <a:spLocks noGrp="1"/>
          </p:cNvSpPr>
          <p:nvPr>
            <p:ph type="dt" sz="half" idx="10"/>
          </p:nvPr>
        </p:nvSpPr>
        <p:spPr/>
        <p:txBody>
          <a:bodyPr/>
          <a:lstStyle/>
          <a:p>
            <a:fld id="{FDCC6084-2CA5-6140-BD5D-001492DA2A7C}" type="datetimeFigureOut">
              <a:rPr lang="en-US" smtClean="0"/>
              <a:t>2/13/26</a:t>
            </a:fld>
            <a:endParaRPr lang="en-US"/>
          </a:p>
        </p:txBody>
      </p:sp>
      <p:sp>
        <p:nvSpPr>
          <p:cNvPr id="5" name="Footer Placeholder 4">
            <a:extLst>
              <a:ext uri="{FF2B5EF4-FFF2-40B4-BE49-F238E27FC236}">
                <a16:creationId xmlns:a16="http://schemas.microsoft.com/office/drawing/2014/main" id="{5F6075B0-648B-3DCE-CEC3-52B8EB5371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A9E512-1DB6-C404-A386-ADCB2BE6904F}"/>
              </a:ext>
            </a:extLst>
          </p:cNvPr>
          <p:cNvSpPr>
            <a:spLocks noGrp="1"/>
          </p:cNvSpPr>
          <p:nvPr>
            <p:ph type="sldNum" sz="quarter" idx="12"/>
          </p:nvPr>
        </p:nvSpPr>
        <p:spPr/>
        <p:txBody>
          <a:bodyPr/>
          <a:lstStyle/>
          <a:p>
            <a:fld id="{FDFF9714-91C7-2E4D-959E-E6D9C292AB3D}" type="slidenum">
              <a:rPr lang="en-US" smtClean="0"/>
              <a:t>‹#›</a:t>
            </a:fld>
            <a:endParaRPr lang="en-US"/>
          </a:p>
        </p:txBody>
      </p:sp>
    </p:spTree>
    <p:extLst>
      <p:ext uri="{BB962C8B-B14F-4D97-AF65-F5344CB8AC3E}">
        <p14:creationId xmlns:p14="http://schemas.microsoft.com/office/powerpoint/2010/main" val="3405123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6A9F8-C49B-FDC0-D9CA-307FF4320EA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8CCCAEC-BEDA-F942-EBB7-CFD055B04A8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C5DF76-FEDE-9A12-7866-848661C1DD69}"/>
              </a:ext>
            </a:extLst>
          </p:cNvPr>
          <p:cNvSpPr>
            <a:spLocks noGrp="1"/>
          </p:cNvSpPr>
          <p:nvPr>
            <p:ph type="dt" sz="half" idx="10"/>
          </p:nvPr>
        </p:nvSpPr>
        <p:spPr/>
        <p:txBody>
          <a:bodyPr/>
          <a:lstStyle/>
          <a:p>
            <a:fld id="{FDCC6084-2CA5-6140-BD5D-001492DA2A7C}" type="datetimeFigureOut">
              <a:rPr lang="en-US" smtClean="0"/>
              <a:t>2/13/26</a:t>
            </a:fld>
            <a:endParaRPr lang="en-US"/>
          </a:p>
        </p:txBody>
      </p:sp>
      <p:sp>
        <p:nvSpPr>
          <p:cNvPr id="5" name="Footer Placeholder 4">
            <a:extLst>
              <a:ext uri="{FF2B5EF4-FFF2-40B4-BE49-F238E27FC236}">
                <a16:creationId xmlns:a16="http://schemas.microsoft.com/office/drawing/2014/main" id="{E0E58297-E2D9-23FD-4BB5-067F8EDD59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AC805B-B09A-3F36-FE6F-2B2DC37F1A3C}"/>
              </a:ext>
            </a:extLst>
          </p:cNvPr>
          <p:cNvSpPr>
            <a:spLocks noGrp="1"/>
          </p:cNvSpPr>
          <p:nvPr>
            <p:ph type="sldNum" sz="quarter" idx="12"/>
          </p:nvPr>
        </p:nvSpPr>
        <p:spPr/>
        <p:txBody>
          <a:bodyPr/>
          <a:lstStyle/>
          <a:p>
            <a:fld id="{FDFF9714-91C7-2E4D-959E-E6D9C292AB3D}" type="slidenum">
              <a:rPr lang="en-US" smtClean="0"/>
              <a:t>‹#›</a:t>
            </a:fld>
            <a:endParaRPr lang="en-US"/>
          </a:p>
        </p:txBody>
      </p:sp>
    </p:spTree>
    <p:extLst>
      <p:ext uri="{BB962C8B-B14F-4D97-AF65-F5344CB8AC3E}">
        <p14:creationId xmlns:p14="http://schemas.microsoft.com/office/powerpoint/2010/main" val="3113775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870D5-7B7F-67AC-7817-E4203BA3AF7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7D95AED-2417-3D2B-90E2-CA3841B4E2A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DE2810-E722-2BEC-259B-1257C7C925AD}"/>
              </a:ext>
            </a:extLst>
          </p:cNvPr>
          <p:cNvSpPr>
            <a:spLocks noGrp="1"/>
          </p:cNvSpPr>
          <p:nvPr>
            <p:ph type="dt" sz="half" idx="10"/>
          </p:nvPr>
        </p:nvSpPr>
        <p:spPr/>
        <p:txBody>
          <a:bodyPr/>
          <a:lstStyle/>
          <a:p>
            <a:fld id="{FDCC6084-2CA5-6140-BD5D-001492DA2A7C}" type="datetimeFigureOut">
              <a:rPr lang="en-US" smtClean="0"/>
              <a:t>2/13/26</a:t>
            </a:fld>
            <a:endParaRPr lang="en-US"/>
          </a:p>
        </p:txBody>
      </p:sp>
      <p:sp>
        <p:nvSpPr>
          <p:cNvPr id="5" name="Footer Placeholder 4">
            <a:extLst>
              <a:ext uri="{FF2B5EF4-FFF2-40B4-BE49-F238E27FC236}">
                <a16:creationId xmlns:a16="http://schemas.microsoft.com/office/drawing/2014/main" id="{F0CC9339-CC8E-AC49-0CAE-4F6355B5F2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BCF79E-F1C3-1D91-F1D3-E6D40611EE36}"/>
              </a:ext>
            </a:extLst>
          </p:cNvPr>
          <p:cNvSpPr>
            <a:spLocks noGrp="1"/>
          </p:cNvSpPr>
          <p:nvPr>
            <p:ph type="sldNum" sz="quarter" idx="12"/>
          </p:nvPr>
        </p:nvSpPr>
        <p:spPr/>
        <p:txBody>
          <a:bodyPr/>
          <a:lstStyle/>
          <a:p>
            <a:fld id="{FDFF9714-91C7-2E4D-959E-E6D9C292AB3D}" type="slidenum">
              <a:rPr lang="en-US" smtClean="0"/>
              <a:t>‹#›</a:t>
            </a:fld>
            <a:endParaRPr lang="en-US"/>
          </a:p>
        </p:txBody>
      </p:sp>
    </p:spTree>
    <p:extLst>
      <p:ext uri="{BB962C8B-B14F-4D97-AF65-F5344CB8AC3E}">
        <p14:creationId xmlns:p14="http://schemas.microsoft.com/office/powerpoint/2010/main" val="2036795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67104-7FC0-7AC6-60A3-90BDD654AB6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E9FF9A3-32AD-7D2D-6FAB-0FBB4790D4A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85814F3-57A8-0A8F-DC29-CD29602D1B3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28FE9DD-11B5-7689-1BFB-79EB1A717F9B}"/>
              </a:ext>
            </a:extLst>
          </p:cNvPr>
          <p:cNvSpPr>
            <a:spLocks noGrp="1"/>
          </p:cNvSpPr>
          <p:nvPr>
            <p:ph type="dt" sz="half" idx="10"/>
          </p:nvPr>
        </p:nvSpPr>
        <p:spPr/>
        <p:txBody>
          <a:bodyPr/>
          <a:lstStyle/>
          <a:p>
            <a:fld id="{FDCC6084-2CA5-6140-BD5D-001492DA2A7C}" type="datetimeFigureOut">
              <a:rPr lang="en-US" smtClean="0"/>
              <a:t>2/13/26</a:t>
            </a:fld>
            <a:endParaRPr lang="en-US"/>
          </a:p>
        </p:txBody>
      </p:sp>
      <p:sp>
        <p:nvSpPr>
          <p:cNvPr id="6" name="Footer Placeholder 5">
            <a:extLst>
              <a:ext uri="{FF2B5EF4-FFF2-40B4-BE49-F238E27FC236}">
                <a16:creationId xmlns:a16="http://schemas.microsoft.com/office/drawing/2014/main" id="{A594905B-C733-5295-E850-7B7A9737AC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431358A-1555-47AD-01CF-18B40B1F6EBD}"/>
              </a:ext>
            </a:extLst>
          </p:cNvPr>
          <p:cNvSpPr>
            <a:spLocks noGrp="1"/>
          </p:cNvSpPr>
          <p:nvPr>
            <p:ph type="sldNum" sz="quarter" idx="12"/>
          </p:nvPr>
        </p:nvSpPr>
        <p:spPr/>
        <p:txBody>
          <a:bodyPr/>
          <a:lstStyle/>
          <a:p>
            <a:fld id="{FDFF9714-91C7-2E4D-959E-E6D9C292AB3D}" type="slidenum">
              <a:rPr lang="en-US" smtClean="0"/>
              <a:t>‹#›</a:t>
            </a:fld>
            <a:endParaRPr lang="en-US"/>
          </a:p>
        </p:txBody>
      </p:sp>
    </p:spTree>
    <p:extLst>
      <p:ext uri="{BB962C8B-B14F-4D97-AF65-F5344CB8AC3E}">
        <p14:creationId xmlns:p14="http://schemas.microsoft.com/office/powerpoint/2010/main" val="4139365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0D96A-8C0F-AF57-B7A6-CB77709C91D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093E610-5174-3A2C-E20A-E5235B2776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B77F283-D257-E9C4-DCDB-99837DBE19A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EEF6E94-4768-25D3-35A0-827ABF01A9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3C4EB7C-DE85-BCE2-14F6-0FE17564937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5373073-BF89-A858-909B-4FDC1DAEA464}"/>
              </a:ext>
            </a:extLst>
          </p:cNvPr>
          <p:cNvSpPr>
            <a:spLocks noGrp="1"/>
          </p:cNvSpPr>
          <p:nvPr>
            <p:ph type="dt" sz="half" idx="10"/>
          </p:nvPr>
        </p:nvSpPr>
        <p:spPr/>
        <p:txBody>
          <a:bodyPr/>
          <a:lstStyle/>
          <a:p>
            <a:fld id="{FDCC6084-2CA5-6140-BD5D-001492DA2A7C}" type="datetimeFigureOut">
              <a:rPr lang="en-US" smtClean="0"/>
              <a:t>2/13/26</a:t>
            </a:fld>
            <a:endParaRPr lang="en-US"/>
          </a:p>
        </p:txBody>
      </p:sp>
      <p:sp>
        <p:nvSpPr>
          <p:cNvPr id="8" name="Footer Placeholder 7">
            <a:extLst>
              <a:ext uri="{FF2B5EF4-FFF2-40B4-BE49-F238E27FC236}">
                <a16:creationId xmlns:a16="http://schemas.microsoft.com/office/drawing/2014/main" id="{B834ADD3-F1BD-2794-8631-85EBF626A1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3637B6E-D1B6-364A-44E4-C22515D223DE}"/>
              </a:ext>
            </a:extLst>
          </p:cNvPr>
          <p:cNvSpPr>
            <a:spLocks noGrp="1"/>
          </p:cNvSpPr>
          <p:nvPr>
            <p:ph type="sldNum" sz="quarter" idx="12"/>
          </p:nvPr>
        </p:nvSpPr>
        <p:spPr/>
        <p:txBody>
          <a:bodyPr/>
          <a:lstStyle/>
          <a:p>
            <a:fld id="{FDFF9714-91C7-2E4D-959E-E6D9C292AB3D}" type="slidenum">
              <a:rPr lang="en-US" smtClean="0"/>
              <a:t>‹#›</a:t>
            </a:fld>
            <a:endParaRPr lang="en-US"/>
          </a:p>
        </p:txBody>
      </p:sp>
    </p:spTree>
    <p:extLst>
      <p:ext uri="{BB962C8B-B14F-4D97-AF65-F5344CB8AC3E}">
        <p14:creationId xmlns:p14="http://schemas.microsoft.com/office/powerpoint/2010/main" val="1258572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83019-C68B-028A-DB38-1790E0D3FAB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B413F5A-0C64-3AB0-8882-8CCCC63C6AB9}"/>
              </a:ext>
            </a:extLst>
          </p:cNvPr>
          <p:cNvSpPr>
            <a:spLocks noGrp="1"/>
          </p:cNvSpPr>
          <p:nvPr>
            <p:ph type="dt" sz="half" idx="10"/>
          </p:nvPr>
        </p:nvSpPr>
        <p:spPr/>
        <p:txBody>
          <a:bodyPr/>
          <a:lstStyle/>
          <a:p>
            <a:fld id="{FDCC6084-2CA5-6140-BD5D-001492DA2A7C}" type="datetimeFigureOut">
              <a:rPr lang="en-US" smtClean="0"/>
              <a:t>2/13/26</a:t>
            </a:fld>
            <a:endParaRPr lang="en-US"/>
          </a:p>
        </p:txBody>
      </p:sp>
      <p:sp>
        <p:nvSpPr>
          <p:cNvPr id="4" name="Footer Placeholder 3">
            <a:extLst>
              <a:ext uri="{FF2B5EF4-FFF2-40B4-BE49-F238E27FC236}">
                <a16:creationId xmlns:a16="http://schemas.microsoft.com/office/drawing/2014/main" id="{9D00C1C5-BE32-DF6A-C2F0-6333536276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4E7FFAE-8008-EFE1-83AF-94390829FF28}"/>
              </a:ext>
            </a:extLst>
          </p:cNvPr>
          <p:cNvSpPr>
            <a:spLocks noGrp="1"/>
          </p:cNvSpPr>
          <p:nvPr>
            <p:ph type="sldNum" sz="quarter" idx="12"/>
          </p:nvPr>
        </p:nvSpPr>
        <p:spPr/>
        <p:txBody>
          <a:bodyPr/>
          <a:lstStyle/>
          <a:p>
            <a:fld id="{FDFF9714-91C7-2E4D-959E-E6D9C292AB3D}" type="slidenum">
              <a:rPr lang="en-US" smtClean="0"/>
              <a:t>‹#›</a:t>
            </a:fld>
            <a:endParaRPr lang="en-US"/>
          </a:p>
        </p:txBody>
      </p:sp>
    </p:spTree>
    <p:extLst>
      <p:ext uri="{BB962C8B-B14F-4D97-AF65-F5344CB8AC3E}">
        <p14:creationId xmlns:p14="http://schemas.microsoft.com/office/powerpoint/2010/main" val="2798686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F40653-FE48-93BC-F6DF-DDAC8032EEBD}"/>
              </a:ext>
            </a:extLst>
          </p:cNvPr>
          <p:cNvSpPr>
            <a:spLocks noGrp="1"/>
          </p:cNvSpPr>
          <p:nvPr>
            <p:ph type="dt" sz="half" idx="10"/>
          </p:nvPr>
        </p:nvSpPr>
        <p:spPr/>
        <p:txBody>
          <a:bodyPr/>
          <a:lstStyle/>
          <a:p>
            <a:fld id="{FDCC6084-2CA5-6140-BD5D-001492DA2A7C}" type="datetimeFigureOut">
              <a:rPr lang="en-US" smtClean="0"/>
              <a:t>2/13/26</a:t>
            </a:fld>
            <a:endParaRPr lang="en-US"/>
          </a:p>
        </p:txBody>
      </p:sp>
      <p:sp>
        <p:nvSpPr>
          <p:cNvPr id="3" name="Footer Placeholder 2">
            <a:extLst>
              <a:ext uri="{FF2B5EF4-FFF2-40B4-BE49-F238E27FC236}">
                <a16:creationId xmlns:a16="http://schemas.microsoft.com/office/drawing/2014/main" id="{3C608138-8ACA-B679-417C-45012ED04BE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80B48A6-8E05-11E1-2EF2-A56B7EF0B158}"/>
              </a:ext>
            </a:extLst>
          </p:cNvPr>
          <p:cNvSpPr>
            <a:spLocks noGrp="1"/>
          </p:cNvSpPr>
          <p:nvPr>
            <p:ph type="sldNum" sz="quarter" idx="12"/>
          </p:nvPr>
        </p:nvSpPr>
        <p:spPr/>
        <p:txBody>
          <a:bodyPr/>
          <a:lstStyle/>
          <a:p>
            <a:fld id="{FDFF9714-91C7-2E4D-959E-E6D9C292AB3D}" type="slidenum">
              <a:rPr lang="en-US" smtClean="0"/>
              <a:t>‹#›</a:t>
            </a:fld>
            <a:endParaRPr lang="en-US"/>
          </a:p>
        </p:txBody>
      </p:sp>
    </p:spTree>
    <p:extLst>
      <p:ext uri="{BB962C8B-B14F-4D97-AF65-F5344CB8AC3E}">
        <p14:creationId xmlns:p14="http://schemas.microsoft.com/office/powerpoint/2010/main" val="674422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F7E86-AC10-971D-D153-EFDC17901DA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95C03B9-F98B-52DD-C1D1-0AF45DB82E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F4130B4-D9B5-368F-7E3A-22BCAD9B20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9EA606A-2B7F-C1D1-2921-488EF8B9644B}"/>
              </a:ext>
            </a:extLst>
          </p:cNvPr>
          <p:cNvSpPr>
            <a:spLocks noGrp="1"/>
          </p:cNvSpPr>
          <p:nvPr>
            <p:ph type="dt" sz="half" idx="10"/>
          </p:nvPr>
        </p:nvSpPr>
        <p:spPr/>
        <p:txBody>
          <a:bodyPr/>
          <a:lstStyle/>
          <a:p>
            <a:fld id="{FDCC6084-2CA5-6140-BD5D-001492DA2A7C}" type="datetimeFigureOut">
              <a:rPr lang="en-US" smtClean="0"/>
              <a:t>2/13/26</a:t>
            </a:fld>
            <a:endParaRPr lang="en-US"/>
          </a:p>
        </p:txBody>
      </p:sp>
      <p:sp>
        <p:nvSpPr>
          <p:cNvPr id="6" name="Footer Placeholder 5">
            <a:extLst>
              <a:ext uri="{FF2B5EF4-FFF2-40B4-BE49-F238E27FC236}">
                <a16:creationId xmlns:a16="http://schemas.microsoft.com/office/drawing/2014/main" id="{DC367892-00FF-45BD-3BAD-757F62FCB95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2D1130-05A2-960B-B7A3-6A7EB3253945}"/>
              </a:ext>
            </a:extLst>
          </p:cNvPr>
          <p:cNvSpPr>
            <a:spLocks noGrp="1"/>
          </p:cNvSpPr>
          <p:nvPr>
            <p:ph type="sldNum" sz="quarter" idx="12"/>
          </p:nvPr>
        </p:nvSpPr>
        <p:spPr/>
        <p:txBody>
          <a:bodyPr/>
          <a:lstStyle/>
          <a:p>
            <a:fld id="{FDFF9714-91C7-2E4D-959E-E6D9C292AB3D}" type="slidenum">
              <a:rPr lang="en-US" smtClean="0"/>
              <a:t>‹#›</a:t>
            </a:fld>
            <a:endParaRPr lang="en-US"/>
          </a:p>
        </p:txBody>
      </p:sp>
    </p:spTree>
    <p:extLst>
      <p:ext uri="{BB962C8B-B14F-4D97-AF65-F5344CB8AC3E}">
        <p14:creationId xmlns:p14="http://schemas.microsoft.com/office/powerpoint/2010/main" val="277267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2403F-A20E-E1B0-D593-5CC340C842F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2BD71A8-76D2-8665-9DE7-5745BD3541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DE626C-09D2-3947-B068-F884F62678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21A3F47-7F95-D31E-DB91-BDBC52E93FB7}"/>
              </a:ext>
            </a:extLst>
          </p:cNvPr>
          <p:cNvSpPr>
            <a:spLocks noGrp="1"/>
          </p:cNvSpPr>
          <p:nvPr>
            <p:ph type="dt" sz="half" idx="10"/>
          </p:nvPr>
        </p:nvSpPr>
        <p:spPr/>
        <p:txBody>
          <a:bodyPr/>
          <a:lstStyle/>
          <a:p>
            <a:fld id="{FDCC6084-2CA5-6140-BD5D-001492DA2A7C}" type="datetimeFigureOut">
              <a:rPr lang="en-US" smtClean="0"/>
              <a:t>2/13/26</a:t>
            </a:fld>
            <a:endParaRPr lang="en-US"/>
          </a:p>
        </p:txBody>
      </p:sp>
      <p:sp>
        <p:nvSpPr>
          <p:cNvPr id="6" name="Footer Placeholder 5">
            <a:extLst>
              <a:ext uri="{FF2B5EF4-FFF2-40B4-BE49-F238E27FC236}">
                <a16:creationId xmlns:a16="http://schemas.microsoft.com/office/drawing/2014/main" id="{ADA0F0BC-A1F2-7B31-B07D-7076B697E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A81FAC-97FE-19E7-8315-A87E41BAD331}"/>
              </a:ext>
            </a:extLst>
          </p:cNvPr>
          <p:cNvSpPr>
            <a:spLocks noGrp="1"/>
          </p:cNvSpPr>
          <p:nvPr>
            <p:ph type="sldNum" sz="quarter" idx="12"/>
          </p:nvPr>
        </p:nvSpPr>
        <p:spPr/>
        <p:txBody>
          <a:bodyPr/>
          <a:lstStyle/>
          <a:p>
            <a:fld id="{FDFF9714-91C7-2E4D-959E-E6D9C292AB3D}" type="slidenum">
              <a:rPr lang="en-US" smtClean="0"/>
              <a:t>‹#›</a:t>
            </a:fld>
            <a:endParaRPr lang="en-US"/>
          </a:p>
        </p:txBody>
      </p:sp>
    </p:spTree>
    <p:extLst>
      <p:ext uri="{BB962C8B-B14F-4D97-AF65-F5344CB8AC3E}">
        <p14:creationId xmlns:p14="http://schemas.microsoft.com/office/powerpoint/2010/main" val="1126933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94772-63EE-9048-DC8C-957620C1988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50DB3F1-0590-66F6-3A6F-395C084F123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3676AF-8889-128D-BB7A-B099107917E1}"/>
              </a:ext>
            </a:extLst>
          </p:cNvPr>
          <p:cNvSpPr>
            <a:spLocks noGrp="1"/>
          </p:cNvSpPr>
          <p:nvPr>
            <p:ph type="dt" sz="half" idx="10"/>
          </p:nvPr>
        </p:nvSpPr>
        <p:spPr/>
        <p:txBody>
          <a:bodyPr/>
          <a:lstStyle/>
          <a:p>
            <a:fld id="{FDCC6084-2CA5-6140-BD5D-001492DA2A7C}" type="datetimeFigureOut">
              <a:rPr lang="en-US" smtClean="0"/>
              <a:t>2/13/26</a:t>
            </a:fld>
            <a:endParaRPr lang="en-US"/>
          </a:p>
        </p:txBody>
      </p:sp>
      <p:sp>
        <p:nvSpPr>
          <p:cNvPr id="5" name="Footer Placeholder 4">
            <a:extLst>
              <a:ext uri="{FF2B5EF4-FFF2-40B4-BE49-F238E27FC236}">
                <a16:creationId xmlns:a16="http://schemas.microsoft.com/office/drawing/2014/main" id="{9D30F2F0-5AB3-2C42-A3AE-A9FFCC525F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FBE9F7-A080-EE45-3DF0-441E281C50FE}"/>
              </a:ext>
            </a:extLst>
          </p:cNvPr>
          <p:cNvSpPr>
            <a:spLocks noGrp="1"/>
          </p:cNvSpPr>
          <p:nvPr>
            <p:ph type="sldNum" sz="quarter" idx="12"/>
          </p:nvPr>
        </p:nvSpPr>
        <p:spPr/>
        <p:txBody>
          <a:bodyPr/>
          <a:lstStyle/>
          <a:p>
            <a:fld id="{FDFF9714-91C7-2E4D-959E-E6D9C292AB3D}" type="slidenum">
              <a:rPr lang="en-US" smtClean="0"/>
              <a:t>‹#›</a:t>
            </a:fld>
            <a:endParaRPr lang="en-US"/>
          </a:p>
        </p:txBody>
      </p:sp>
    </p:spTree>
    <p:extLst>
      <p:ext uri="{BB962C8B-B14F-4D97-AF65-F5344CB8AC3E}">
        <p14:creationId xmlns:p14="http://schemas.microsoft.com/office/powerpoint/2010/main" val="758023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EF807-0095-6871-E560-563FF64BBE7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FBDB9B1-CB28-EBEA-816D-37CF240E8DE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1DC915-80B5-2E46-09EA-883B24CDD6D3}"/>
              </a:ext>
            </a:extLst>
          </p:cNvPr>
          <p:cNvSpPr>
            <a:spLocks noGrp="1"/>
          </p:cNvSpPr>
          <p:nvPr>
            <p:ph type="dt" sz="half" idx="10"/>
          </p:nvPr>
        </p:nvSpPr>
        <p:spPr/>
        <p:txBody>
          <a:bodyPr/>
          <a:lstStyle/>
          <a:p>
            <a:fld id="{FDCC6084-2CA5-6140-BD5D-001492DA2A7C}" type="datetimeFigureOut">
              <a:rPr lang="en-US" smtClean="0"/>
              <a:t>2/13/26</a:t>
            </a:fld>
            <a:endParaRPr lang="en-US"/>
          </a:p>
        </p:txBody>
      </p:sp>
      <p:sp>
        <p:nvSpPr>
          <p:cNvPr id="5" name="Footer Placeholder 4">
            <a:extLst>
              <a:ext uri="{FF2B5EF4-FFF2-40B4-BE49-F238E27FC236}">
                <a16:creationId xmlns:a16="http://schemas.microsoft.com/office/drawing/2014/main" id="{8F199A88-96B2-5D4D-75F2-9F02C376B4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DD2B99-C1BD-72DA-7514-AF1BC574B306}"/>
              </a:ext>
            </a:extLst>
          </p:cNvPr>
          <p:cNvSpPr>
            <a:spLocks noGrp="1"/>
          </p:cNvSpPr>
          <p:nvPr>
            <p:ph type="sldNum" sz="quarter" idx="12"/>
          </p:nvPr>
        </p:nvSpPr>
        <p:spPr/>
        <p:txBody>
          <a:bodyPr/>
          <a:lstStyle/>
          <a:p>
            <a:fld id="{FDFF9714-91C7-2E4D-959E-E6D9C292AB3D}" type="slidenum">
              <a:rPr lang="en-US" smtClean="0"/>
              <a:t>‹#›</a:t>
            </a:fld>
            <a:endParaRPr lang="en-US"/>
          </a:p>
        </p:txBody>
      </p:sp>
    </p:spTree>
    <p:extLst>
      <p:ext uri="{BB962C8B-B14F-4D97-AF65-F5344CB8AC3E}">
        <p14:creationId xmlns:p14="http://schemas.microsoft.com/office/powerpoint/2010/main" val="42695637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3B7C63-D9FC-6AD4-DE72-00D6B5CB0D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14B450-A17B-DE25-C92A-F0D13C6230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40E4C3-FDF0-0477-3E68-3B0AE67F66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DCC6084-2CA5-6140-BD5D-001492DA2A7C}" type="datetimeFigureOut">
              <a:rPr lang="en-US" smtClean="0"/>
              <a:t>2/13/26</a:t>
            </a:fld>
            <a:endParaRPr lang="en-US"/>
          </a:p>
        </p:txBody>
      </p:sp>
      <p:sp>
        <p:nvSpPr>
          <p:cNvPr id="5" name="Footer Placeholder 4">
            <a:extLst>
              <a:ext uri="{FF2B5EF4-FFF2-40B4-BE49-F238E27FC236}">
                <a16:creationId xmlns:a16="http://schemas.microsoft.com/office/drawing/2014/main" id="{0BB5C8A3-7709-B3C4-8A02-F6619FCA60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461C900-6688-E888-72FE-732E2A0DE9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DFF9714-91C7-2E4D-959E-E6D9C292AB3D}" type="slidenum">
              <a:rPr lang="en-US" smtClean="0"/>
              <a:t>‹#›</a:t>
            </a:fld>
            <a:endParaRPr lang="en-US"/>
          </a:p>
        </p:txBody>
      </p:sp>
    </p:spTree>
    <p:extLst>
      <p:ext uri="{BB962C8B-B14F-4D97-AF65-F5344CB8AC3E}">
        <p14:creationId xmlns:p14="http://schemas.microsoft.com/office/powerpoint/2010/main" val="8383892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Icon Of People Connecting">
            <a:extLst>
              <a:ext uri="{FF2B5EF4-FFF2-40B4-BE49-F238E27FC236}">
                <a16:creationId xmlns:a16="http://schemas.microsoft.com/office/drawing/2014/main" id="{274ACEE9-9D60-D3E8-93D6-0C383C1F56FE}"/>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431F52-F88D-2F96-38FB-0D31867990B1}"/>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Leadership </a:t>
            </a:r>
          </a:p>
        </p:txBody>
      </p:sp>
      <p:sp>
        <p:nvSpPr>
          <p:cNvPr id="3" name="Subtitle 2">
            <a:extLst>
              <a:ext uri="{FF2B5EF4-FFF2-40B4-BE49-F238E27FC236}">
                <a16:creationId xmlns:a16="http://schemas.microsoft.com/office/drawing/2014/main" id="{A4F7BFB1-FDE2-6398-B04D-7B480B9FB48E}"/>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a:solidFill>
                  <a:srgbClr val="FFFFFF"/>
                </a:solidFill>
              </a:rPr>
              <a:t>Recap </a:t>
            </a:r>
          </a:p>
        </p:txBody>
      </p:sp>
    </p:spTree>
    <p:extLst>
      <p:ext uri="{BB962C8B-B14F-4D97-AF65-F5344CB8AC3E}">
        <p14:creationId xmlns:p14="http://schemas.microsoft.com/office/powerpoint/2010/main" val="278389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C7C6BE-4AE0-4A4E-20C0-3CE4713397B4}"/>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1. Transactional Leadership</a:t>
            </a:r>
            <a:endParaRPr lang="en-US"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69D38B9-40FB-E1A8-E55C-9D2C84403F0B}"/>
              </a:ext>
            </a:extLst>
          </p:cNvPr>
          <p:cNvSpPr>
            <a:spLocks noGrp="1"/>
          </p:cNvSpPr>
          <p:nvPr>
            <p:ph idx="1"/>
          </p:nvPr>
        </p:nvSpPr>
        <p:spPr>
          <a:xfrm>
            <a:off x="4447308" y="591344"/>
            <a:ext cx="6906491" cy="5585619"/>
          </a:xfrm>
        </p:spPr>
        <p:txBody>
          <a:bodyPr anchor="ctr">
            <a:normAutofit/>
          </a:bodyPr>
          <a:lstStyle/>
          <a:p>
            <a:r>
              <a:rPr lang="en-GB" sz="1600" dirty="0"/>
              <a:t>Core Concept: Leadership through a system of rewards and punishments (contingent rewards). It is "business-like" and focuses on compliance.</a:t>
            </a:r>
          </a:p>
          <a:p>
            <a:endParaRPr lang="en-GB" sz="1600" dirty="0"/>
          </a:p>
          <a:p>
            <a:pPr marL="0" indent="0">
              <a:buNone/>
            </a:pPr>
            <a:r>
              <a:rPr lang="en-GB" sz="1600" dirty="0"/>
              <a:t>Coach Example: Bill Belichick (NFL).</a:t>
            </a:r>
          </a:p>
          <a:p>
            <a:pPr marL="0" indent="0">
              <a:buNone/>
            </a:pPr>
            <a:endParaRPr lang="en-GB" sz="1600" dirty="0"/>
          </a:p>
          <a:p>
            <a:r>
              <a:rPr lang="en-GB" sz="1600" dirty="0"/>
              <a:t>Behaviour: Known for the "Do Your Job" mantra. Belichick's style is quintessentially transactional; players are valued strictly for their performance and adherence to a highly specific role. If a player fails to meet the metric, they are cut or traded, regardless of past status.</a:t>
            </a:r>
          </a:p>
          <a:p>
            <a:pPr marL="0" indent="0">
              <a:buNone/>
            </a:pPr>
            <a:endParaRPr lang="en-GB" sz="1600" dirty="0"/>
          </a:p>
          <a:p>
            <a:r>
              <a:rPr lang="en-GB" sz="1600" dirty="0"/>
              <a:t>The "When": Used during high-stakes preparation and roster management where precision and role-clarity are more important than emotional bonding.</a:t>
            </a:r>
          </a:p>
          <a:p>
            <a:pPr marL="0" indent="0">
              <a:buNone/>
            </a:pPr>
            <a:endParaRPr lang="en-GB" sz="1600" dirty="0"/>
          </a:p>
          <a:p>
            <a:r>
              <a:rPr lang="en-GB" sz="1600" dirty="0"/>
              <a:t>Academic Critique: Chelladurai (2007) argues that while transactional behaviours (like corrective feedback) are necessary for technical sports, they fail to foster long-term "athlete satisfaction" if not balanced with support. Over-reliance on this style can lead to burnout.</a:t>
            </a:r>
          </a:p>
          <a:p>
            <a:endParaRPr lang="en-US" sz="1600" dirty="0"/>
          </a:p>
        </p:txBody>
      </p:sp>
    </p:spTree>
    <p:extLst>
      <p:ext uri="{BB962C8B-B14F-4D97-AF65-F5344CB8AC3E}">
        <p14:creationId xmlns:p14="http://schemas.microsoft.com/office/powerpoint/2010/main" val="817119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23F18-8266-FC3E-29F1-D905AE700524}"/>
              </a:ext>
            </a:extLst>
          </p:cNvPr>
          <p:cNvSpPr>
            <a:spLocks noGrp="1"/>
          </p:cNvSpPr>
          <p:nvPr>
            <p:ph type="title"/>
          </p:nvPr>
        </p:nvSpPr>
        <p:spPr>
          <a:xfrm>
            <a:off x="686834" y="1153572"/>
            <a:ext cx="3200400" cy="4461163"/>
          </a:xfrm>
        </p:spPr>
        <p:txBody>
          <a:bodyPr>
            <a:normAutofit/>
          </a:bodyPr>
          <a:lstStyle/>
          <a:p>
            <a:r>
              <a:rPr lang="en-GB" sz="3400">
                <a:solidFill>
                  <a:srgbClr val="FFFFFF"/>
                </a:solidFill>
              </a:rPr>
              <a:t>2. Transformational Leadership</a:t>
            </a:r>
            <a:endParaRPr lang="en-US" sz="3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2CBA11C-902A-2EC2-F368-B8B54B424CDA}"/>
              </a:ext>
            </a:extLst>
          </p:cNvPr>
          <p:cNvSpPr>
            <a:spLocks noGrp="1"/>
          </p:cNvSpPr>
          <p:nvPr>
            <p:ph idx="1"/>
          </p:nvPr>
        </p:nvSpPr>
        <p:spPr>
          <a:xfrm>
            <a:off x="4447308" y="591344"/>
            <a:ext cx="6906491" cy="5585619"/>
          </a:xfrm>
        </p:spPr>
        <p:txBody>
          <a:bodyPr anchor="ctr">
            <a:normAutofit/>
          </a:bodyPr>
          <a:lstStyle/>
          <a:p>
            <a:r>
              <a:rPr lang="en-GB" sz="1500" dirty="0"/>
              <a:t>Core Concept: Moving beyond self-interest to inspire a collective vision. It relies on "Inspirational Motivation" and "Individualized Consideration.</a:t>
            </a:r>
          </a:p>
          <a:p>
            <a:pPr marL="0" indent="0">
              <a:buNone/>
            </a:pPr>
            <a:endParaRPr lang="en-GB" sz="1500" dirty="0"/>
          </a:p>
          <a:p>
            <a:pPr marL="0" indent="0">
              <a:buNone/>
            </a:pPr>
            <a:r>
              <a:rPr lang="en-GB" sz="1500" dirty="0"/>
              <a:t>Coach Example: Sir Alex Ferguson (Football/Soccer).</a:t>
            </a:r>
          </a:p>
          <a:p>
            <a:pPr marL="0" indent="0">
              <a:buNone/>
            </a:pPr>
            <a:endParaRPr lang="en-GB" sz="1500" dirty="0"/>
          </a:p>
          <a:p>
            <a:r>
              <a:rPr lang="en-GB" sz="1500" dirty="0"/>
              <a:t>Behaviour: Ferguson was famous for his ability to rebuild teams across decades. He didn't just manage tactics; he managed people. He famously knew the names of the canteen staff and the youth players' parents (Individualized Consideration).</a:t>
            </a:r>
          </a:p>
          <a:p>
            <a:pPr marL="0" indent="0">
              <a:buNone/>
            </a:pPr>
            <a:endParaRPr lang="en-GB" sz="1500" dirty="0"/>
          </a:p>
          <a:p>
            <a:r>
              <a:rPr lang="en-GB" sz="1500" dirty="0"/>
              <a:t>The "When": Used when a club needs a culture shift or when young players need to be mentored into world-class stars.</a:t>
            </a:r>
          </a:p>
          <a:p>
            <a:endParaRPr lang="en-GB" sz="1500" dirty="0"/>
          </a:p>
          <a:p>
            <a:r>
              <a:rPr lang="en-GB" sz="1500" dirty="0"/>
              <a:t>Academic Critique: Research by Arthur et al. (2011) suggests that transformational coaching significantly predicts athlete "extra effort.</a:t>
            </a:r>
          </a:p>
          <a:p>
            <a:pPr marL="0" indent="0" algn="ctr">
              <a:buNone/>
            </a:pPr>
            <a:r>
              <a:rPr lang="en-GB" sz="1500" dirty="0"/>
              <a:t>" However, critics warn of the "Narcissism Trap"</a:t>
            </a:r>
          </a:p>
          <a:p>
            <a:r>
              <a:rPr lang="en-GB" sz="1500" dirty="0"/>
              <a:t>—where the coach becomes a cult-like figure (the "hero coach"),making the organization fragile once they leave (as seen in Manchester United’s post-Ferguson era).</a:t>
            </a:r>
          </a:p>
          <a:p>
            <a:endParaRPr lang="en-US" sz="1500" dirty="0"/>
          </a:p>
        </p:txBody>
      </p:sp>
    </p:spTree>
    <p:extLst>
      <p:ext uri="{BB962C8B-B14F-4D97-AF65-F5344CB8AC3E}">
        <p14:creationId xmlns:p14="http://schemas.microsoft.com/office/powerpoint/2010/main" val="358764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328C64-40E0-DB0F-119B-43E10ACFB0A7}"/>
              </a:ext>
            </a:extLst>
          </p:cNvPr>
          <p:cNvSpPr>
            <a:spLocks noGrp="1"/>
          </p:cNvSpPr>
          <p:nvPr>
            <p:ph type="title"/>
          </p:nvPr>
        </p:nvSpPr>
        <p:spPr>
          <a:xfrm>
            <a:off x="686834" y="1153572"/>
            <a:ext cx="3200400" cy="4461163"/>
          </a:xfrm>
        </p:spPr>
        <p:txBody>
          <a:bodyPr>
            <a:normAutofit/>
          </a:bodyPr>
          <a:lstStyle/>
          <a:p>
            <a:r>
              <a:rPr lang="en-GB">
                <a:solidFill>
                  <a:srgbClr val="FFFFFF"/>
                </a:solidFill>
              </a:rPr>
              <a:t>3. Situational Leadership (Hersey &amp; Blanchard)</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360001F-1124-3B8B-E5AA-6C43EC2CBA59}"/>
              </a:ext>
            </a:extLst>
          </p:cNvPr>
          <p:cNvSpPr>
            <a:spLocks noGrp="1"/>
          </p:cNvSpPr>
          <p:nvPr>
            <p:ph idx="1"/>
          </p:nvPr>
        </p:nvSpPr>
        <p:spPr>
          <a:xfrm>
            <a:off x="4447308" y="591344"/>
            <a:ext cx="6906491" cy="5585619"/>
          </a:xfrm>
        </p:spPr>
        <p:txBody>
          <a:bodyPr anchor="ctr">
            <a:normAutofit/>
          </a:bodyPr>
          <a:lstStyle/>
          <a:p>
            <a:r>
              <a:rPr lang="en-GB" sz="2200"/>
              <a:t>Core Concept: Adapting style based on the "Readiness" (competence + commitment) of the athlete.</a:t>
            </a:r>
          </a:p>
          <a:p>
            <a:pPr marL="0" indent="0">
              <a:buNone/>
            </a:pPr>
            <a:endParaRPr lang="en-GB" sz="2200"/>
          </a:p>
          <a:p>
            <a:pPr marL="0" indent="0">
              <a:buNone/>
            </a:pPr>
            <a:r>
              <a:rPr lang="en-GB" sz="2200"/>
              <a:t>Coach Example: Phil Jackson (NBA).</a:t>
            </a:r>
          </a:p>
          <a:p>
            <a:pPr marL="0" indent="0">
              <a:buNone/>
            </a:pPr>
            <a:endParaRPr lang="en-GB" sz="2200"/>
          </a:p>
          <a:p>
            <a:r>
              <a:rPr lang="en-GB" sz="2200"/>
              <a:t>Behaviour: Known as the "Zen Master," Jackson adapted his style for different personalities. </a:t>
            </a:r>
          </a:p>
          <a:p>
            <a:r>
              <a:rPr lang="en-GB" sz="2200"/>
              <a:t>With a young, unproven team, he was more directive. With seasoned superstars like Michael Jordan or Kobe Bryant, he moved toward Delegating and Supporting, allowing them to lead the locker room.</a:t>
            </a:r>
          </a:p>
          <a:p>
            <a:r>
              <a:rPr lang="en-GB" sz="2200"/>
              <a:t>The "When": Used in diverse rosters where a rookie needs "Directing" (S1) but a veteran needs "Delegating" (S4).</a:t>
            </a:r>
          </a:p>
          <a:p>
            <a:endParaRPr lang="en-US" sz="2200"/>
          </a:p>
        </p:txBody>
      </p:sp>
    </p:spTree>
    <p:extLst>
      <p:ext uri="{BB962C8B-B14F-4D97-AF65-F5344CB8AC3E}">
        <p14:creationId xmlns:p14="http://schemas.microsoft.com/office/powerpoint/2010/main" val="2220330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Image of Situational Leadership Quadrants of Four Different Styles for Directing, Coaching, Supporting, Delegating style">
            <a:extLst>
              <a:ext uri="{FF2B5EF4-FFF2-40B4-BE49-F238E27FC236}">
                <a16:creationId xmlns:a16="http://schemas.microsoft.com/office/drawing/2014/main" id="{C6940DEC-EE52-D9D8-5B11-7BB1FB23141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108959" y="355294"/>
            <a:ext cx="6439359" cy="6147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3203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99D574-87B6-67A2-845A-387B9077AC0D}"/>
              </a:ext>
            </a:extLst>
          </p:cNvPr>
          <p:cNvSpPr>
            <a:spLocks noGrp="1"/>
          </p:cNvSpPr>
          <p:nvPr>
            <p:ph type="title"/>
          </p:nvPr>
        </p:nvSpPr>
        <p:spPr>
          <a:xfrm>
            <a:off x="686834" y="1153572"/>
            <a:ext cx="3200400" cy="4461163"/>
          </a:xfrm>
        </p:spPr>
        <p:txBody>
          <a:bodyPr>
            <a:normAutofit/>
          </a:bodyPr>
          <a:lstStyle/>
          <a:p>
            <a:r>
              <a:rPr lang="en-GB">
                <a:solidFill>
                  <a:srgbClr val="FFFFFF"/>
                </a:solidFill>
              </a:rPr>
              <a:t>4. Servant Leadership</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09A1B4C-9FB4-9050-55AE-B4F663AA5D73}"/>
              </a:ext>
            </a:extLst>
          </p:cNvPr>
          <p:cNvSpPr>
            <a:spLocks noGrp="1"/>
          </p:cNvSpPr>
          <p:nvPr>
            <p:ph idx="1"/>
          </p:nvPr>
        </p:nvSpPr>
        <p:spPr>
          <a:xfrm>
            <a:off x="4447308" y="591344"/>
            <a:ext cx="6906491" cy="5585619"/>
          </a:xfrm>
        </p:spPr>
        <p:txBody>
          <a:bodyPr anchor="ctr">
            <a:normAutofit/>
          </a:bodyPr>
          <a:lstStyle/>
          <a:p>
            <a:r>
              <a:rPr lang="en-GB" sz="1800" dirty="0"/>
              <a:t>Core Concept: The leader's primary goal is to serve the players, prioritizing their growth and well-being over the leader’s own ego.</a:t>
            </a:r>
          </a:p>
          <a:p>
            <a:endParaRPr lang="en-GB" sz="1800" dirty="0"/>
          </a:p>
          <a:p>
            <a:pPr marL="0" indent="0">
              <a:buNone/>
            </a:pPr>
            <a:r>
              <a:rPr lang="en-GB" sz="1800" dirty="0"/>
              <a:t>Coach Example: Gregg Popovich (NBA).</a:t>
            </a:r>
          </a:p>
          <a:p>
            <a:endParaRPr lang="en-GB" sz="1800" dirty="0"/>
          </a:p>
          <a:p>
            <a:r>
              <a:rPr lang="en-GB" sz="1800" dirty="0"/>
              <a:t>Behaviour: Popovich is known for taking his team out for dinners where basketball is never discussed. He advocates for his players' social and political voices, viewing them as humans first and "assets" second.</a:t>
            </a:r>
          </a:p>
          <a:p>
            <a:pPr marL="0" indent="0">
              <a:buNone/>
            </a:pPr>
            <a:endParaRPr lang="en-GB" sz="1800" dirty="0"/>
          </a:p>
          <a:p>
            <a:r>
              <a:rPr lang="en-GB" sz="1800" dirty="0"/>
              <a:t>The "When": Essential for long-term "dynasty" building, where trust and psychological safety are required to survive the "grind" of long seasons.</a:t>
            </a:r>
          </a:p>
          <a:p>
            <a:pPr marL="0" indent="0">
              <a:buNone/>
            </a:pPr>
            <a:endParaRPr lang="en-GB" sz="1800" dirty="0"/>
          </a:p>
          <a:p>
            <a:r>
              <a:rPr lang="en-GB" sz="1800" dirty="0"/>
              <a:t>Academic Critique: Greenleaf (1977) founded this theory, but critics like Eicher-Catt (2005) argue the term "Servant Leader" is a linguistic oxymoron that can mask a hidden, sophisticated form of control—the coach is still the one in power, even if they "serve"</a:t>
            </a:r>
          </a:p>
          <a:p>
            <a:endParaRPr lang="en-US" sz="1800" dirty="0"/>
          </a:p>
        </p:txBody>
      </p:sp>
    </p:spTree>
    <p:extLst>
      <p:ext uri="{BB962C8B-B14F-4D97-AF65-F5344CB8AC3E}">
        <p14:creationId xmlns:p14="http://schemas.microsoft.com/office/powerpoint/2010/main" val="2299519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FD4EE6F8-95D3-CF23-D48C-E353FF0A3521}"/>
              </a:ext>
            </a:extLst>
          </p:cNvPr>
          <p:cNvGraphicFramePr>
            <a:graphicFrameLocks noGrp="1"/>
          </p:cNvGraphicFramePr>
          <p:nvPr>
            <p:ph idx="1"/>
            <p:extLst>
              <p:ext uri="{D42A27DB-BD31-4B8C-83A1-F6EECF244321}">
                <p14:modId xmlns:p14="http://schemas.microsoft.com/office/powerpoint/2010/main" val="3055646085"/>
              </p:ext>
            </p:extLst>
          </p:nvPr>
        </p:nvGraphicFramePr>
        <p:xfrm>
          <a:off x="935077" y="643466"/>
          <a:ext cx="10321848" cy="5571068"/>
        </p:xfrm>
        <a:graphic>
          <a:graphicData uri="http://schemas.openxmlformats.org/drawingml/2006/table">
            <a:tbl>
              <a:tblPr/>
              <a:tblGrid>
                <a:gridCol w="2458909">
                  <a:extLst>
                    <a:ext uri="{9D8B030D-6E8A-4147-A177-3AD203B41FA5}">
                      <a16:colId xmlns:a16="http://schemas.microsoft.com/office/drawing/2014/main" val="1028710619"/>
                    </a:ext>
                  </a:extLst>
                </a:gridCol>
                <a:gridCol w="2233446">
                  <a:extLst>
                    <a:ext uri="{9D8B030D-6E8A-4147-A177-3AD203B41FA5}">
                      <a16:colId xmlns:a16="http://schemas.microsoft.com/office/drawing/2014/main" val="216642150"/>
                    </a:ext>
                  </a:extLst>
                </a:gridCol>
                <a:gridCol w="2872582">
                  <a:extLst>
                    <a:ext uri="{9D8B030D-6E8A-4147-A177-3AD203B41FA5}">
                      <a16:colId xmlns:a16="http://schemas.microsoft.com/office/drawing/2014/main" val="2819453642"/>
                    </a:ext>
                  </a:extLst>
                </a:gridCol>
                <a:gridCol w="2756911">
                  <a:extLst>
                    <a:ext uri="{9D8B030D-6E8A-4147-A177-3AD203B41FA5}">
                      <a16:colId xmlns:a16="http://schemas.microsoft.com/office/drawing/2014/main" val="457785044"/>
                    </a:ext>
                  </a:extLst>
                </a:gridCol>
              </a:tblGrid>
              <a:tr h="910945">
                <a:tc>
                  <a:txBody>
                    <a:bodyPr/>
                    <a:lstStyle/>
                    <a:p>
                      <a:pPr rtl="0">
                        <a:buNone/>
                      </a:pPr>
                      <a:r>
                        <a:rPr lang="en-GB" sz="2200" b="1">
                          <a:solidFill>
                            <a:srgbClr val="1F1F1F"/>
                          </a:solidFill>
                          <a:effectLst/>
                          <a:latin typeface="Google Sans Text"/>
                        </a:rPr>
                        <a:t>Theory</a:t>
                      </a:r>
                      <a:endParaRPr lang="en-GB" sz="2200">
                        <a:solidFill>
                          <a:srgbClr val="1F1F1F"/>
                        </a:solidFill>
                        <a:effectLst/>
                        <a:latin typeface="Google Sans Text"/>
                      </a:endParaRP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2200" b="1">
                          <a:solidFill>
                            <a:srgbClr val="1F1F1F"/>
                          </a:solidFill>
                          <a:effectLst/>
                          <a:latin typeface="Google Sans Text"/>
                        </a:rPr>
                        <a:t>Coach Example</a:t>
                      </a:r>
                      <a:endParaRPr lang="en-GB" sz="2200">
                        <a:solidFill>
                          <a:srgbClr val="1F1F1F"/>
                        </a:solidFill>
                        <a:effectLst/>
                        <a:latin typeface="Google Sans Text"/>
                      </a:endParaRP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2200" b="1">
                          <a:solidFill>
                            <a:srgbClr val="1F1F1F"/>
                          </a:solidFill>
                          <a:effectLst/>
                          <a:latin typeface="Google Sans Text"/>
                        </a:rPr>
                        <a:t>Key Behavior</a:t>
                      </a:r>
                      <a:endParaRPr lang="en-GB" sz="2200">
                        <a:solidFill>
                          <a:srgbClr val="1F1F1F"/>
                        </a:solidFill>
                        <a:effectLst/>
                        <a:latin typeface="Google Sans Text"/>
                      </a:endParaRP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2200" b="1">
                          <a:solidFill>
                            <a:srgbClr val="1F1F1F"/>
                          </a:solidFill>
                          <a:effectLst/>
                          <a:latin typeface="Google Sans Text"/>
                        </a:rPr>
                        <a:t>Academic "Watch-Out"</a:t>
                      </a:r>
                      <a:endParaRPr lang="en-GB" sz="2200">
                        <a:solidFill>
                          <a:srgbClr val="1F1F1F"/>
                        </a:solidFill>
                        <a:effectLst/>
                        <a:latin typeface="Google Sans Text"/>
                      </a:endParaRP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38084294"/>
                  </a:ext>
                </a:extLst>
              </a:tr>
              <a:tr h="910945">
                <a:tc>
                  <a:txBody>
                    <a:bodyPr/>
                    <a:lstStyle/>
                    <a:p>
                      <a:pPr rtl="0">
                        <a:buNone/>
                      </a:pPr>
                      <a:r>
                        <a:rPr lang="en-GB" sz="2200" b="1">
                          <a:solidFill>
                            <a:srgbClr val="1F1F1F"/>
                          </a:solidFill>
                          <a:effectLst/>
                          <a:latin typeface="Google Sans Text"/>
                        </a:rPr>
                        <a:t>Transactional</a:t>
                      </a:r>
                      <a:endParaRPr lang="en-GB" sz="2200">
                        <a:solidFill>
                          <a:srgbClr val="1F1F1F"/>
                        </a:solidFill>
                        <a:effectLst/>
                        <a:latin typeface="Google Sans Text"/>
                      </a:endParaRP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2200">
                          <a:solidFill>
                            <a:srgbClr val="1F1F1F"/>
                          </a:solidFill>
                          <a:effectLst/>
                          <a:latin typeface="Google Sans Text"/>
                        </a:rPr>
                        <a:t>Bill Belichick</a:t>
                      </a: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2200">
                          <a:solidFill>
                            <a:srgbClr val="1F1F1F"/>
                          </a:solidFill>
                          <a:effectLst/>
                          <a:latin typeface="Google Sans Text"/>
                        </a:rPr>
                        <a:t>"Do Your Job" / Strict adherence to role.</a:t>
                      </a: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2200">
                          <a:solidFill>
                            <a:srgbClr val="1F1F1F"/>
                          </a:solidFill>
                          <a:effectLst/>
                          <a:latin typeface="Google Sans Text"/>
                        </a:rPr>
                        <a:t>Can lead to a "fear-based" culture.</a:t>
                      </a: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114209240"/>
                  </a:ext>
                </a:extLst>
              </a:tr>
              <a:tr h="1249726">
                <a:tc>
                  <a:txBody>
                    <a:bodyPr/>
                    <a:lstStyle/>
                    <a:p>
                      <a:pPr rtl="0">
                        <a:buNone/>
                      </a:pPr>
                      <a:r>
                        <a:rPr lang="en-GB" sz="2200" b="1">
                          <a:solidFill>
                            <a:srgbClr val="1F1F1F"/>
                          </a:solidFill>
                          <a:effectLst/>
                          <a:latin typeface="Google Sans Text"/>
                        </a:rPr>
                        <a:t>Transformational</a:t>
                      </a:r>
                      <a:endParaRPr lang="en-GB" sz="2200">
                        <a:solidFill>
                          <a:srgbClr val="1F1F1F"/>
                        </a:solidFill>
                        <a:effectLst/>
                        <a:latin typeface="Google Sans Text"/>
                      </a:endParaRP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2200">
                          <a:solidFill>
                            <a:srgbClr val="1F1F1F"/>
                          </a:solidFill>
                          <a:effectLst/>
                          <a:latin typeface="Google Sans Text"/>
                        </a:rPr>
                        <a:t>Alex Ferguson</a:t>
                      </a: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2200">
                          <a:solidFill>
                            <a:srgbClr val="1F1F1F"/>
                          </a:solidFill>
                          <a:effectLst/>
                          <a:latin typeface="Google Sans Text"/>
                        </a:rPr>
                        <a:t>Visionary culture / High emotional IQ.</a:t>
                      </a: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2200">
                          <a:solidFill>
                            <a:srgbClr val="1F1F1F"/>
                          </a:solidFill>
                          <a:effectLst/>
                          <a:latin typeface="Google Sans Text"/>
                        </a:rPr>
                        <a:t>Vulnerable to "Hero-worship" dependency.</a:t>
                      </a: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129433792"/>
                  </a:ext>
                </a:extLst>
              </a:tr>
              <a:tr h="1249726">
                <a:tc>
                  <a:txBody>
                    <a:bodyPr/>
                    <a:lstStyle/>
                    <a:p>
                      <a:pPr rtl="0">
                        <a:buNone/>
                      </a:pPr>
                      <a:r>
                        <a:rPr lang="en-GB" sz="2200" b="1">
                          <a:solidFill>
                            <a:srgbClr val="1F1F1F"/>
                          </a:solidFill>
                          <a:effectLst/>
                          <a:latin typeface="Google Sans Text"/>
                        </a:rPr>
                        <a:t>Situational</a:t>
                      </a:r>
                      <a:endParaRPr lang="en-GB" sz="2200">
                        <a:solidFill>
                          <a:srgbClr val="1F1F1F"/>
                        </a:solidFill>
                        <a:effectLst/>
                        <a:latin typeface="Google Sans Text"/>
                      </a:endParaRP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2200">
                          <a:solidFill>
                            <a:srgbClr val="1F1F1F"/>
                          </a:solidFill>
                          <a:effectLst/>
                          <a:latin typeface="Google Sans Text"/>
                        </a:rPr>
                        <a:t>Phil Jackson</a:t>
                      </a: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2200">
                          <a:solidFill>
                            <a:srgbClr val="1F1F1F"/>
                          </a:solidFill>
                          <a:effectLst/>
                          <a:latin typeface="Google Sans Text"/>
                        </a:rPr>
                        <a:t>Tactical flexibility based on player maturity.</a:t>
                      </a: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2200">
                          <a:solidFill>
                            <a:srgbClr val="1F1F1F"/>
                          </a:solidFill>
                          <a:effectLst/>
                          <a:latin typeface="Google Sans Text"/>
                        </a:rPr>
                        <a:t>Hard to implement consistently in fast-paced games.</a:t>
                      </a: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78250467"/>
                  </a:ext>
                </a:extLst>
              </a:tr>
              <a:tr h="1249726">
                <a:tc>
                  <a:txBody>
                    <a:bodyPr/>
                    <a:lstStyle/>
                    <a:p>
                      <a:pPr rtl="0">
                        <a:buNone/>
                      </a:pPr>
                      <a:r>
                        <a:rPr lang="en-GB" sz="2200" b="1">
                          <a:solidFill>
                            <a:srgbClr val="1F1F1F"/>
                          </a:solidFill>
                          <a:effectLst/>
                          <a:latin typeface="Google Sans Text"/>
                        </a:rPr>
                        <a:t>Servant</a:t>
                      </a:r>
                      <a:endParaRPr lang="en-GB" sz="2200">
                        <a:solidFill>
                          <a:srgbClr val="1F1F1F"/>
                        </a:solidFill>
                        <a:effectLst/>
                        <a:latin typeface="Google Sans Text"/>
                      </a:endParaRP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2200">
                          <a:solidFill>
                            <a:srgbClr val="1F1F1F"/>
                          </a:solidFill>
                          <a:effectLst/>
                          <a:latin typeface="Google Sans Text"/>
                        </a:rPr>
                        <a:t>Gregg Popovich</a:t>
                      </a: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2200">
                          <a:solidFill>
                            <a:srgbClr val="1F1F1F"/>
                          </a:solidFill>
                          <a:effectLst/>
                          <a:latin typeface="Google Sans Text"/>
                        </a:rPr>
                        <a:t>Focus on human growth and social advocacy.</a:t>
                      </a: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2200">
                          <a:solidFill>
                            <a:srgbClr val="1F1F1F"/>
                          </a:solidFill>
                          <a:effectLst/>
                          <a:latin typeface="Google Sans Text"/>
                        </a:rPr>
                        <a:t>Risk of perceived "softness" in high-pressure sports.</a:t>
                      </a:r>
                    </a:p>
                  </a:txBody>
                  <a:tcPr marL="141159" marR="141159" marT="94106" marB="9410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13522047"/>
                  </a:ext>
                </a:extLst>
              </a:tr>
            </a:tbl>
          </a:graphicData>
        </a:graphic>
      </p:graphicFrame>
    </p:spTree>
    <p:extLst>
      <p:ext uri="{BB962C8B-B14F-4D97-AF65-F5344CB8AC3E}">
        <p14:creationId xmlns:p14="http://schemas.microsoft.com/office/powerpoint/2010/main" val="16726706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TotalTime>
  <Words>698</Words>
  <Application>Microsoft Macintosh PowerPoint</Application>
  <PresentationFormat>Widescreen</PresentationFormat>
  <Paragraphs>62</Paragraphs>
  <Slides>7</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Google Sans Text</vt:lpstr>
      <vt:lpstr>Office Theme</vt:lpstr>
      <vt:lpstr>Leadership </vt:lpstr>
      <vt:lpstr>1. Transactional Leadership</vt:lpstr>
      <vt:lpstr>2. Transformational Leadership</vt:lpstr>
      <vt:lpstr>3. Situational Leadership (Hersey &amp; Blanchard)</vt:lpstr>
      <vt:lpstr>PowerPoint Presentation</vt:lpstr>
      <vt:lpstr>4. Servant Leadership</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Prosser</dc:creator>
  <cp:lastModifiedBy>James Prosser</cp:lastModifiedBy>
  <cp:revision>1</cp:revision>
  <dcterms:created xsi:type="dcterms:W3CDTF">2026-02-13T08:36:35Z</dcterms:created>
  <dcterms:modified xsi:type="dcterms:W3CDTF">2026-02-13T08:52:30Z</dcterms:modified>
</cp:coreProperties>
</file>