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516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6852"/>
    <p:restoredTop sz="95439"/>
  </p:normalViewPr>
  <p:slideViewPr>
    <p:cSldViewPr snapToGrid="0" snapToObjects="1">
      <p:cViewPr>
        <p:scale>
          <a:sx n="98" d="100"/>
          <a:sy n="98" d="100"/>
        </p:scale>
        <p:origin x="840" y="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8F21B5-612A-F446-A8D7-E85607B6B6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068A8AB-139A-DA4C-BF76-6DC7B5265B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33542A-3D2B-2348-8C75-62C1E52926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CC9DC7-58B0-2041-A931-E0E5BA6FCB7D}" type="datetimeFigureOut">
              <a:rPr lang="en-US" smtClean="0"/>
              <a:t>1/5/20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F4D457-78DC-C745-A982-51B006A9AB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AAB4DE-0FE8-7641-B305-3DC6C7E87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A2CE4D-2F5B-8B47-A2BD-B7532A6CEDC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44563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E604C7-10ED-2348-BD28-EB66E62326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AC2C3F-8CDC-4144-9A71-93DA2533D8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3F77FB-0CA2-AF44-97BA-8FF288755F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CC9DC7-58B0-2041-A931-E0E5BA6FCB7D}" type="datetimeFigureOut">
              <a:rPr lang="en-US" smtClean="0"/>
              <a:t>1/5/20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33916D-44CA-DC4C-A551-900E521B7A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452208-61C7-CE46-9E80-DF66B7FB3F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A2CE4D-2F5B-8B47-A2BD-B7532A6CEDC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73932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A979A-297F-354D-90C0-DCB94ED878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7D5928-44DA-814B-A46A-9D94CDE8C1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A8E0E5-1847-8945-9702-F7C2C462C0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CC9DC7-58B0-2041-A931-E0E5BA6FCB7D}" type="datetimeFigureOut">
              <a:rPr lang="en-US" smtClean="0"/>
              <a:t>1/5/20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DD17C3-1332-8645-9BB0-6923819ED5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44E14E-2A20-AF44-AC44-C80473C37B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A2CE4D-2F5B-8B47-A2BD-B7532A6CEDC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10381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1FC86A-051F-CC4E-B6A0-471E526E1B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3453F4-3A3D-8C48-9973-F861F59EA1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81E4D0-F4BD-6048-9EC6-536FAFADDB4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91B3BB-11CA-A34C-BAEA-D60CEB159D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CC9DC7-58B0-2041-A931-E0E5BA6FCB7D}" type="datetimeFigureOut">
              <a:rPr lang="en-US" smtClean="0"/>
              <a:t>1/5/20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53ED4A-333D-6A4E-9E44-C1A912C1CC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7B9ED8-0A52-6F46-96D7-0D292C955A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A2CE4D-2F5B-8B47-A2BD-B7532A6CEDC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42986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9BE938-A733-E841-B53D-FBE5220898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D7758E-130A-AF4F-A17D-45BB0C9C5C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A80B72-4E7F-B24B-80A4-1D3E8D62C9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F331457-9103-504F-BBB1-5B4E1410737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E0372C3-E664-CA40-BC95-1210AB5BACA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5DB0431-344D-BA45-86F4-018C5EF1A1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CC9DC7-58B0-2041-A931-E0E5BA6FCB7D}" type="datetimeFigureOut">
              <a:rPr lang="en-US" smtClean="0"/>
              <a:t>1/5/20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EF96EA-B006-7F43-9C53-D89B9A5ECE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2BF68B0-02F0-8940-86DD-F7E75482C0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A2CE4D-2F5B-8B47-A2BD-B7532A6CEDC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06375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3B5401-5E7E-5646-81BC-9DBDA72106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9969279-7960-7046-B41B-9AA58FC2B7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CC9DC7-58B0-2041-A931-E0E5BA6FCB7D}" type="datetimeFigureOut">
              <a:rPr lang="en-US" smtClean="0"/>
              <a:t>1/5/20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252E265-3289-B547-9C57-AB23D8A669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CBBAE53-485B-4A46-B0A8-0231472CC6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A2CE4D-2F5B-8B47-A2BD-B7532A6CEDC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29312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5480468-88C7-E143-BA5E-B37FC50DCE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CC9DC7-58B0-2041-A931-E0E5BA6FCB7D}" type="datetimeFigureOut">
              <a:rPr lang="en-US" smtClean="0"/>
              <a:t>1/5/20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B0F75B4-4DF2-7147-A9B0-000E573DAA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E6986F2-D2F1-7A4E-8CDE-F868CC0D56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A2CE4D-2F5B-8B47-A2BD-B7532A6CEDC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80819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0BDC6-AC3E-954E-9AF7-BC651B03A4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F4CC8-29C8-9641-8B1D-D013382FDA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E081E2F-97E0-6A48-93F5-9D06DEA8CD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B468FA-FC80-3C48-AED9-C83F24218F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CC9DC7-58B0-2041-A931-E0E5BA6FCB7D}" type="datetimeFigureOut">
              <a:rPr lang="en-US" smtClean="0"/>
              <a:t>1/5/20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6874B8-D7EF-1E4A-8176-681CDE582F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A4F1E32-87A4-0042-89AA-DD1A3AF9EF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A2CE4D-2F5B-8B47-A2BD-B7532A6CEDC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08192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FC03CA-EC0A-CF47-BA28-D498515A92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07590F7-EB0E-6448-9B2C-BC47F470FD1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93861D5-B131-D149-AE15-3EB3DF4D40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3E308F-9D9C-3940-B79A-2A96483896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CC9DC7-58B0-2041-A931-E0E5BA6FCB7D}" type="datetimeFigureOut">
              <a:rPr lang="en-US" smtClean="0"/>
              <a:t>1/5/20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496835C-209C-FF42-AB17-B83B49BCBD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9A932C-B737-004C-87A9-B3D6EB02EC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A2CE4D-2F5B-8B47-A2BD-B7532A6CEDC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05156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71210F-8519-9546-816D-1A2D68E1FB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58B98D5-B517-E048-B194-687DB71212A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A8B1B4-110E-B44F-B159-29ED6C3AFB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CC9DC7-58B0-2041-A931-E0E5BA6FCB7D}" type="datetimeFigureOut">
              <a:rPr lang="en-US" smtClean="0"/>
              <a:t>1/5/20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1E2F58-FF24-5848-9B0C-50FB3B0C47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E1200A-C51D-0645-8A3D-D6A687F6DF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A2CE4D-2F5B-8B47-A2BD-B7532A6CEDC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92359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CA7B0D4-278D-DA4D-8F8A-722A1D57279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CD8AA3F-A9E3-5748-B276-326911B0D24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E437BC-5908-0F46-8CE4-CF46B8EF7C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CC9DC7-58B0-2041-A931-E0E5BA6FCB7D}" type="datetimeFigureOut">
              <a:rPr lang="en-US" smtClean="0"/>
              <a:t>1/5/20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F0DD72-5580-394E-84EF-D2F4391392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2FB390-5AA2-7649-A9BE-EB53F18F65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A2CE4D-2F5B-8B47-A2BD-B7532A6CEDC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7872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76175A5-A244-0A49-BB21-D3DB989B14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1540B11-7665-9B47-B86E-053C9575C3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0B8B7B-E94D-9C40-BB23-40B2DFCA740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CC9DC7-58B0-2041-A931-E0E5BA6FCB7D}" type="datetimeFigureOut">
              <a:rPr lang="en-US" smtClean="0"/>
              <a:t>1/5/20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B0F1CD-3BF7-C446-9A1D-7302E356DD1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41F2E7-83B4-574D-AC3F-7B6A72997EF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A2CE4D-2F5B-8B47-A2BD-B7532A6CEDC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30571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dglossary.org/hidden-curriculum/" TargetMode="External"/><Relationship Id="rId2" Type="http://schemas.openxmlformats.org/officeDocument/2006/relationships/hyperlink" Target="http://gov.wales/docs/dcells/publications/150317-successful-futures-en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pikpng.com/pngvi/hwhThh_https-ieduc8-files-wordpress-com-2015-07-spiral-spiral-curriculum-bruner-hd/" TargetMode="External"/><Relationship Id="rId5" Type="http://schemas.openxmlformats.org/officeDocument/2006/relationships/hyperlink" Target="https://gov.wales/new-school-curriculum-overview" TargetMode="External"/><Relationship Id="rId4" Type="http://schemas.openxmlformats.org/officeDocument/2006/relationships/hyperlink" Target="https://www.gov.uk/government/news/guidance-on-promoting-british-values-in-schools-publish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8781DE-9B09-1641-ADFF-295B8AE9D6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" y="-134225"/>
            <a:ext cx="12189297" cy="1274611"/>
          </a:xfrm>
        </p:spPr>
        <p:txBody>
          <a:bodyPr>
            <a:normAutofit/>
          </a:bodyPr>
          <a:lstStyle/>
          <a:p>
            <a:r>
              <a:rPr lang="en-US" b="1" dirty="0">
                <a:latin typeface="Avenir Next Demi Bold" panose="020B0503020202020204" pitchFamily="34" charset="0"/>
              </a:rPr>
              <a:t>The </a:t>
            </a:r>
            <a:r>
              <a:rPr lang="en-US" b="1" dirty="0">
                <a:solidFill>
                  <a:schemeClr val="tx1">
                    <a:alpha val="15000"/>
                  </a:schemeClr>
                </a:solidFill>
                <a:latin typeface="Avenir Next Demi Bold" panose="020B0503020202020204" pitchFamily="34" charset="0"/>
              </a:rPr>
              <a:t>Hidden</a:t>
            </a:r>
            <a:r>
              <a:rPr lang="en-US" b="1" dirty="0">
                <a:latin typeface="Avenir Next Demi Bold" panose="020B0503020202020204" pitchFamily="34" charset="0"/>
              </a:rPr>
              <a:t> Curriculum</a:t>
            </a:r>
            <a:br>
              <a:rPr lang="en-US" b="1" dirty="0">
                <a:latin typeface="Avenir Next Demi Bold" panose="020B0503020202020204" pitchFamily="34" charset="0"/>
              </a:rPr>
            </a:br>
            <a:endParaRPr lang="en-US" sz="1200" dirty="0">
              <a:latin typeface="Avenir Next" panose="020B0503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BD192D-E8E2-9C4D-89C5-CA463C04C8D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22006" y="913097"/>
            <a:ext cx="3120926" cy="3800055"/>
          </a:xfr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l"/>
            <a:r>
              <a:rPr lang="en-US" sz="1400" b="1" dirty="0"/>
              <a:t>Perspectives of Education</a:t>
            </a:r>
          </a:p>
          <a:p>
            <a:pPr algn="just"/>
            <a:r>
              <a:rPr lang="en-US" sz="1200" b="1" dirty="0"/>
              <a:t>Functionalist</a:t>
            </a:r>
            <a:r>
              <a:rPr lang="en-US" sz="1200" dirty="0"/>
              <a:t>: schools are important for teaching socialising skills and values such as tolerance, respect for rules, stability. Meritocracy: rewards for individuals based on talent, effort and achievement (based on exam/measured success however, so will not suit every child) e.g. Skinner. </a:t>
            </a:r>
          </a:p>
          <a:p>
            <a:pPr algn="just"/>
            <a:r>
              <a:rPr lang="en-US" sz="1200" b="1" dirty="0"/>
              <a:t>Conflict theorist</a:t>
            </a:r>
            <a:r>
              <a:rPr lang="en-US" sz="1200" dirty="0"/>
              <a:t>: should be equal access to all resources to share, education is stacked in favour of the rich and powerful who can afford tutors and prestige schools, social class, conflicted ever-changing society e.g. Marxism, Bruner.</a:t>
            </a:r>
          </a:p>
          <a:p>
            <a:pPr algn="just"/>
            <a:r>
              <a:rPr lang="en-US" sz="1200" b="1" dirty="0"/>
              <a:t>Post-Modern: </a:t>
            </a:r>
            <a:r>
              <a:rPr lang="en-US" sz="1200" dirty="0"/>
              <a:t>believe that learners create their own experiences and pathways through school e.g. the New Curriculum which encourages ‘ambitious capable learners’ (Donaldson, 2015).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75BC669-B2C4-4744-BBAD-DED6FC2DCDB7}"/>
              </a:ext>
            </a:extLst>
          </p:cNvPr>
          <p:cNvSpPr txBox="1"/>
          <p:nvPr/>
        </p:nvSpPr>
        <p:spPr>
          <a:xfrm>
            <a:off x="9006994" y="913097"/>
            <a:ext cx="2820494" cy="270843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just"/>
            <a:r>
              <a:rPr lang="en-US" sz="1400" b="1" dirty="0"/>
              <a:t>Educational Theorists</a:t>
            </a:r>
          </a:p>
          <a:p>
            <a:pPr algn="just"/>
            <a:r>
              <a:rPr lang="en-US" sz="1200" b="1" dirty="0"/>
              <a:t>Bruner (1990): Constructivism</a:t>
            </a:r>
            <a:r>
              <a:rPr lang="en-US" sz="1200" dirty="0"/>
              <a:t>. Education should not focus on memorising facts but constructed by knowledge built on previous experiences. Basic to more complex concepts over time. </a:t>
            </a:r>
          </a:p>
          <a:p>
            <a:pPr algn="just"/>
            <a:endParaRPr lang="en-US" sz="1200" dirty="0"/>
          </a:p>
          <a:p>
            <a:pPr algn="just"/>
            <a:endParaRPr lang="en-US" sz="1200" dirty="0"/>
          </a:p>
          <a:p>
            <a:pPr algn="just"/>
            <a:endParaRPr lang="en-US" sz="1200" b="1" dirty="0"/>
          </a:p>
          <a:p>
            <a:pPr algn="just"/>
            <a:r>
              <a:rPr lang="en-US" sz="1200" b="1" dirty="0"/>
              <a:t>Skinner (1960): Behaviourism. </a:t>
            </a:r>
            <a:r>
              <a:rPr lang="en-US" sz="1200" dirty="0"/>
              <a:t>Operant Conditioning, positive reinforcement of desirable behaviours results in repetition of this desired behaviour. Suggests that learners are passive and can be moulded.</a:t>
            </a:r>
          </a:p>
        </p:txBody>
      </p:sp>
      <p:pic>
        <p:nvPicPr>
          <p:cNvPr id="7" name="Picture 6" descr="A picture containing drawing&#10;&#10;Description automatically generated">
            <a:extLst>
              <a:ext uri="{FF2B5EF4-FFF2-40B4-BE49-F238E27FC236}">
                <a16:creationId xmlns:a16="http://schemas.microsoft.com/office/drawing/2014/main" id="{1E246EED-954E-214E-A3FE-709538B766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21716" y="1914998"/>
            <a:ext cx="692161" cy="70463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817588D-D848-2844-BBBA-0AF931C92CF2}"/>
              </a:ext>
            </a:extLst>
          </p:cNvPr>
          <p:cNvSpPr txBox="1"/>
          <p:nvPr/>
        </p:nvSpPr>
        <p:spPr>
          <a:xfrm>
            <a:off x="8928324" y="3865556"/>
            <a:ext cx="3260973" cy="2923877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just"/>
            <a:r>
              <a:rPr lang="en-US" sz="1400" b="1" dirty="0"/>
              <a:t>New Curriculum (2022): The Way forward? </a:t>
            </a:r>
          </a:p>
          <a:p>
            <a:pPr algn="just"/>
            <a:r>
              <a:rPr lang="en-US" sz="1200" dirty="0"/>
              <a:t>Based on Donaldson’s (2015) Successful Futures recommendations.</a:t>
            </a:r>
          </a:p>
          <a:p>
            <a:pPr algn="just"/>
            <a:endParaRPr lang="en-US" sz="1200" dirty="0"/>
          </a:p>
          <a:p>
            <a:pPr algn="just"/>
            <a:endParaRPr lang="en-US" sz="1200" dirty="0"/>
          </a:p>
          <a:p>
            <a:pPr algn="just"/>
            <a:endParaRPr lang="en-US" sz="1200" dirty="0"/>
          </a:p>
          <a:p>
            <a:pPr algn="just"/>
            <a:endParaRPr lang="en-US" sz="1200" dirty="0"/>
          </a:p>
          <a:p>
            <a:pPr algn="just"/>
            <a:endParaRPr lang="en-US" sz="1200" dirty="0"/>
          </a:p>
          <a:p>
            <a:pPr algn="just"/>
            <a:endParaRPr lang="en-US" sz="1200" dirty="0"/>
          </a:p>
          <a:p>
            <a:pPr algn="just"/>
            <a:endParaRPr lang="en-US" sz="1200" dirty="0"/>
          </a:p>
          <a:p>
            <a:pPr algn="just"/>
            <a:r>
              <a:rPr lang="en-US" sz="1200" dirty="0"/>
              <a:t>An element of conformity is desirable to prevent anarchy (functionalist), but we want to create </a:t>
            </a:r>
            <a:r>
              <a:rPr lang="en-US" sz="1200" b="1" dirty="0"/>
              <a:t>intrinsically motivated free thinkers i.e. Divergent Thinkers </a:t>
            </a:r>
            <a:r>
              <a:rPr lang="en-US" sz="1200" dirty="0"/>
              <a:t>(post-modern).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3844BBA-6EF6-8C41-B841-9BFF60F9F654}"/>
              </a:ext>
            </a:extLst>
          </p:cNvPr>
          <p:cNvSpPr txBox="1"/>
          <p:nvPr/>
        </p:nvSpPr>
        <p:spPr>
          <a:xfrm>
            <a:off x="5743802" y="4949963"/>
            <a:ext cx="2982792" cy="1600438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1400" b="1" dirty="0"/>
              <a:t>Pupil Voice</a:t>
            </a:r>
          </a:p>
          <a:p>
            <a:r>
              <a:rPr lang="en-US" sz="1200" dirty="0"/>
              <a:t>UNCRC (1989)</a:t>
            </a:r>
          </a:p>
          <a:p>
            <a:r>
              <a:rPr lang="en-US" sz="1200" dirty="0"/>
              <a:t>School council</a:t>
            </a:r>
          </a:p>
          <a:p>
            <a:r>
              <a:rPr lang="en-US" sz="1200" dirty="0"/>
              <a:t>Class rules collaboratively agreed</a:t>
            </a:r>
          </a:p>
          <a:p>
            <a:r>
              <a:rPr lang="en-US" sz="1200" dirty="0"/>
              <a:t>Self evaluation</a:t>
            </a:r>
          </a:p>
          <a:p>
            <a:r>
              <a:rPr lang="en-US" sz="1200" dirty="0"/>
              <a:t>Extra-curricular activities</a:t>
            </a:r>
          </a:p>
          <a:p>
            <a:r>
              <a:rPr lang="en-US" sz="1200" b="1" dirty="0"/>
              <a:t>However, these are applied within set parameters.</a:t>
            </a:r>
          </a:p>
        </p:txBody>
      </p:sp>
      <p:pic>
        <p:nvPicPr>
          <p:cNvPr id="12" name="Picture 11" descr="A picture containing food, drawing&#10;&#10;Description automatically generated">
            <a:extLst>
              <a:ext uri="{FF2B5EF4-FFF2-40B4-BE49-F238E27FC236}">
                <a16:creationId xmlns:a16="http://schemas.microsoft.com/office/drawing/2014/main" id="{7DA5F6EC-234B-0B48-B58B-567548F331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66360" y="5328228"/>
            <a:ext cx="647983" cy="487243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057BC82E-3736-6649-8728-D76F49ED1C87}"/>
              </a:ext>
            </a:extLst>
          </p:cNvPr>
          <p:cNvSpPr txBox="1"/>
          <p:nvPr/>
        </p:nvSpPr>
        <p:spPr>
          <a:xfrm>
            <a:off x="101088" y="1712232"/>
            <a:ext cx="5534974" cy="160043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just"/>
            <a:r>
              <a:rPr lang="en-GB" sz="1400" b="1" dirty="0"/>
              <a:t>Aspects of the Hidden Curriculum</a:t>
            </a:r>
            <a:endParaRPr lang="en-GB" sz="1400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200" b="1" dirty="0"/>
              <a:t>Norms</a:t>
            </a:r>
            <a:r>
              <a:rPr lang="en-GB" sz="1200" dirty="0"/>
              <a:t>: raise hand in class, walk in corridor, respecting staff and peers, punctuality.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200" b="1" dirty="0"/>
              <a:t>Values</a:t>
            </a:r>
            <a:r>
              <a:rPr lang="en-GB" sz="1200" dirty="0"/>
              <a:t>: academic ambition, work hard, produce your best work, conform to rules.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200" b="1" dirty="0"/>
              <a:t>Procedures</a:t>
            </a:r>
            <a:r>
              <a:rPr lang="en-GB" sz="1200" dirty="0"/>
              <a:t>: disciplinary procedures such as sanction points, school bell to inform students of lesson end.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200" dirty="0"/>
              <a:t>Based on the 5 </a:t>
            </a:r>
            <a:r>
              <a:rPr lang="en-GB" sz="1200" b="1" dirty="0"/>
              <a:t>British values of democracy</a:t>
            </a:r>
            <a:r>
              <a:rPr lang="en-GB" sz="1200" dirty="0"/>
              <a:t>, rule of law, individual liberty, mutual respect and tolerance of different faiths and beliefs (Ofsted, 2014).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E65C3CE-B691-F749-AAAA-87671B2E7CA6}"/>
              </a:ext>
            </a:extLst>
          </p:cNvPr>
          <p:cNvSpPr txBox="1"/>
          <p:nvPr/>
        </p:nvSpPr>
        <p:spPr>
          <a:xfrm>
            <a:off x="101087" y="3342335"/>
            <a:ext cx="5251617" cy="3462486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1400" b="1" dirty="0"/>
              <a:t>Messages and Impact of the Hidden Curriculum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Can be both positive and negative.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Can affect pupil attainment, influence ambition and impact on educational outcomes (Welsh Government, 2017).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Social skills: interactions with others, acceptable behaviours.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How they perceive different genders, races, groups, or classes of people</a:t>
            </a:r>
            <a:r>
              <a:rPr lang="en-US" sz="1200" dirty="0"/>
              <a:t>.</a:t>
            </a:r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Can reinforce or contradict formal curriculum.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Messages can be sent by what is NOT taught in school.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Timetabled hours may imply that some lessons are more important.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Mental health, wellbeing, confidence and anxiety levels affected both positively and negatively.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Staff are positive or negative role models and conveyors of this message.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Rules and policies convey expectations. But ways in which they are enforced, may contradict their intent. Rigid rules may stifle creativity.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Uniform policy intended to add structure but can be a barrier to inclusion for those who cannot afford it and stifles individualism.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/>
          </a:p>
          <a:p>
            <a:r>
              <a:rPr lang="en-US" sz="1300" b="1" dirty="0"/>
              <a:t>BUT, what if we could be mindful of messages and influence positively?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8402A19-7870-C046-BA30-AE1DA165AAE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9598" y="4531922"/>
            <a:ext cx="1011508" cy="836081"/>
          </a:xfrm>
          <a:prstGeom prst="rect">
            <a:avLst/>
          </a:prstGeom>
        </p:spPr>
      </p:pic>
      <p:pic>
        <p:nvPicPr>
          <p:cNvPr id="16" name="Picture 15" descr="A picture containing game&#10;&#10;Description automatically generated">
            <a:extLst>
              <a:ext uri="{FF2B5EF4-FFF2-40B4-BE49-F238E27FC236}">
                <a16:creationId xmlns:a16="http://schemas.microsoft.com/office/drawing/2014/main" id="{A47B401C-0DAC-4B40-8046-67369D01F32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464112" y="4502069"/>
            <a:ext cx="1402755" cy="1442834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6A1E02BA-3941-8348-8FE7-5CF5B15CCE8F}"/>
              </a:ext>
            </a:extLst>
          </p:cNvPr>
          <p:cNvSpPr txBox="1"/>
          <p:nvPr/>
        </p:nvSpPr>
        <p:spPr>
          <a:xfrm>
            <a:off x="130739" y="769267"/>
            <a:ext cx="5475672" cy="830997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tx1"/>
                </a:solidFill>
              </a:rPr>
              <a:t>The </a:t>
            </a:r>
            <a:r>
              <a:rPr lang="en-GB" sz="1600" b="1" dirty="0">
                <a:solidFill>
                  <a:schemeClr val="tx1"/>
                </a:solidFill>
              </a:rPr>
              <a:t>Hidden Curriculum refers to the unwritten, unofficial, and often unintended lessons, values, and perspectives that students learn in school (Glossary for Education Reform, 2017)</a:t>
            </a:r>
          </a:p>
        </p:txBody>
      </p:sp>
    </p:spTree>
    <p:extLst>
      <p:ext uri="{BB962C8B-B14F-4D97-AF65-F5344CB8AC3E}">
        <p14:creationId xmlns:p14="http://schemas.microsoft.com/office/powerpoint/2010/main" val="35734477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7E42D5-2837-6F43-BB9C-1865E923AC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365127"/>
            <a:ext cx="10591800" cy="1325563"/>
          </a:xfrm>
        </p:spPr>
        <p:txBody>
          <a:bodyPr>
            <a:normAutofit/>
          </a:bodyPr>
          <a:lstStyle/>
          <a:p>
            <a:r>
              <a:rPr lang="en-US" sz="2000" u="sng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792E5F-5B98-664B-93AA-96ABC0E47E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1243013"/>
            <a:ext cx="10515600" cy="49339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200" dirty="0"/>
              <a:t>Donaldson, G. (2015) </a:t>
            </a:r>
            <a:r>
              <a:rPr lang="en-GB" sz="1200" i="1" dirty="0"/>
              <a:t>Successful Futures. </a:t>
            </a:r>
            <a:r>
              <a:rPr lang="en-GB" sz="1200" dirty="0"/>
              <a:t>Cardiff:Crown copyright. </a:t>
            </a:r>
          </a:p>
          <a:p>
            <a:pPr marL="0" indent="0">
              <a:buNone/>
            </a:pPr>
            <a:r>
              <a:rPr lang="en-GB" sz="1200" dirty="0"/>
              <a:t>Available at</a:t>
            </a:r>
            <a:r>
              <a:rPr lang="en-GB" sz="1200" i="1" dirty="0"/>
              <a:t>:</a:t>
            </a:r>
            <a:r>
              <a:rPr lang="en-GB" sz="1200" dirty="0"/>
              <a:t> </a:t>
            </a:r>
            <a:r>
              <a:rPr lang="en-GB" sz="1200" u="sng" dirty="0">
                <a:hlinkClick r:id="rId2"/>
              </a:rPr>
              <a:t>http://gov.wales/docs/dcells/publications/150317-successful-futures-en.pdf</a:t>
            </a:r>
            <a:r>
              <a:rPr lang="en-GB" sz="1200" dirty="0"/>
              <a:t> (Accessed: 20th October 2019) </a:t>
            </a:r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r>
              <a:rPr lang="en-GB" sz="1200" dirty="0"/>
              <a:t>Glossary for Education Reform (2017) </a:t>
            </a:r>
            <a:r>
              <a:rPr lang="en-GB" sz="1200" i="1" dirty="0"/>
              <a:t>Hidden Curriculum</a:t>
            </a:r>
          </a:p>
          <a:p>
            <a:pPr marL="0" indent="0">
              <a:buNone/>
            </a:pPr>
            <a:r>
              <a:rPr lang="en-GB" sz="1200" dirty="0">
                <a:hlinkClick r:id="rId3"/>
              </a:rPr>
              <a:t>https://www.edglossary.org/hidden-curriculum/</a:t>
            </a:r>
            <a:r>
              <a:rPr lang="en-GB" sz="1200" dirty="0"/>
              <a:t> (Accessed: 20</a:t>
            </a:r>
            <a:r>
              <a:rPr lang="en-GB" sz="1200" baseline="30000" dirty="0"/>
              <a:t>th</a:t>
            </a:r>
            <a:r>
              <a:rPr lang="en-GB" sz="1200" dirty="0"/>
              <a:t> December 2019)</a:t>
            </a:r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r>
              <a:rPr lang="en-US" sz="1200" dirty="0"/>
              <a:t>Ofsted (2014) </a:t>
            </a:r>
            <a:r>
              <a:rPr lang="en-US" sz="1200" i="1" dirty="0"/>
              <a:t>Guidance on Promoting British Values in Schools</a:t>
            </a:r>
          </a:p>
          <a:p>
            <a:pPr marL="0" indent="0">
              <a:buNone/>
            </a:pPr>
            <a:r>
              <a:rPr lang="en-US" sz="1200" dirty="0">
                <a:hlinkClick r:id="rId4"/>
              </a:rPr>
              <a:t>https://www.gov.uk/government/news/guidance-on-promoting-british-values-in-schools-published</a:t>
            </a:r>
            <a:r>
              <a:rPr lang="en-US" sz="1200" dirty="0"/>
              <a:t> (Accessed: 21</a:t>
            </a:r>
            <a:r>
              <a:rPr lang="en-US" sz="1200" baseline="30000" dirty="0"/>
              <a:t>st</a:t>
            </a:r>
            <a:r>
              <a:rPr lang="en-US" sz="1200" dirty="0"/>
              <a:t> December 2019)</a:t>
            </a:r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r>
              <a:rPr lang="en-GB" sz="1200" dirty="0"/>
              <a:t>WG (2017) Curriculum overview; the four purposes of the curriculum for Wales</a:t>
            </a:r>
          </a:p>
          <a:p>
            <a:pPr marL="0" indent="0">
              <a:buNone/>
            </a:pPr>
            <a:r>
              <a:rPr lang="en-GB" sz="1200" dirty="0">
                <a:hlinkClick r:id="rId5"/>
              </a:rPr>
              <a:t>https://gov.wales/new-school-curriculum-overview</a:t>
            </a:r>
            <a:r>
              <a:rPr lang="en-GB" sz="1200" dirty="0"/>
              <a:t> (Accessed: 20</a:t>
            </a:r>
            <a:r>
              <a:rPr lang="en-GB" sz="1200" baseline="30000" dirty="0"/>
              <a:t>th</a:t>
            </a:r>
            <a:r>
              <a:rPr lang="en-GB" sz="1200" dirty="0"/>
              <a:t> December 2019)</a:t>
            </a:r>
          </a:p>
          <a:p>
            <a:pPr marL="0" indent="0">
              <a:buNone/>
            </a:pPr>
            <a:endParaRPr lang="en-US" sz="1200" dirty="0">
              <a:hlinkClick r:id="rId6"/>
            </a:endParaRPr>
          </a:p>
          <a:p>
            <a:pPr marL="0" indent="0">
              <a:buNone/>
            </a:pPr>
            <a:r>
              <a:rPr lang="en-US" sz="1200" i="1" dirty="0">
                <a:hlinkClick r:id="rId6"/>
              </a:rPr>
              <a:t>Image of Spiral Curriculum </a:t>
            </a:r>
            <a:r>
              <a:rPr lang="en-US" sz="1200" dirty="0">
                <a:hlinkClick r:id="rId6"/>
              </a:rPr>
              <a:t>https://www.pikpng.com/pngvi/hwhThh_https-ieduc8-files-wordpress-com-2015-07-spiral-spiral-curriculum-bruner-hd/</a:t>
            </a:r>
            <a:endParaRPr lang="en-US" sz="1200" dirty="0"/>
          </a:p>
          <a:p>
            <a:pPr marL="0" indent="0">
              <a:buNone/>
            </a:pPr>
            <a:endParaRPr lang="en-US" sz="1200" dirty="0"/>
          </a:p>
          <a:p>
            <a:pPr marL="0" indent="0">
              <a:buNone/>
            </a:pP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19361415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4697</TotalTime>
  <Words>719</Words>
  <Application>Microsoft Macintosh PowerPoint</Application>
  <PresentationFormat>Widescreen</PresentationFormat>
  <Paragraphs>62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Arial</vt:lpstr>
      <vt:lpstr>Avenir Next</vt:lpstr>
      <vt:lpstr>Avenir Next Demi Bold</vt:lpstr>
      <vt:lpstr>Calibri</vt:lpstr>
      <vt:lpstr>Calibri Light</vt:lpstr>
      <vt:lpstr>Office Theme</vt:lpstr>
      <vt:lpstr>The Hidden Curriculum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Kate Buffee (1602220)</dc:creator>
  <cp:lastModifiedBy>Kate Buffee (1602220)</cp:lastModifiedBy>
  <cp:revision>49</cp:revision>
  <dcterms:created xsi:type="dcterms:W3CDTF">2019-12-31T14:18:18Z</dcterms:created>
  <dcterms:modified xsi:type="dcterms:W3CDTF">2020-01-05T22:44:19Z</dcterms:modified>
</cp:coreProperties>
</file>