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57" r:id="rId1"/>
  </p:sldMasterIdLst>
  <p:notesMasterIdLst>
    <p:notesMasterId r:id="rId28"/>
  </p:notesMasterIdLst>
  <p:handoutMasterIdLst>
    <p:handoutMasterId r:id="rId29"/>
  </p:handoutMasterIdLst>
  <p:sldIdLst>
    <p:sldId id="256" r:id="rId2"/>
    <p:sldId id="299" r:id="rId3"/>
    <p:sldId id="295" r:id="rId4"/>
    <p:sldId id="296" r:id="rId5"/>
    <p:sldId id="297" r:id="rId6"/>
    <p:sldId id="328" r:id="rId7"/>
    <p:sldId id="329" r:id="rId8"/>
    <p:sldId id="330" r:id="rId9"/>
    <p:sldId id="300" r:id="rId10"/>
    <p:sldId id="301" r:id="rId11"/>
    <p:sldId id="302" r:id="rId12"/>
    <p:sldId id="303" r:id="rId13"/>
    <p:sldId id="331" r:id="rId14"/>
    <p:sldId id="305" r:id="rId15"/>
    <p:sldId id="306" r:id="rId16"/>
    <p:sldId id="311" r:id="rId17"/>
    <p:sldId id="332" r:id="rId18"/>
    <p:sldId id="315" r:id="rId19"/>
    <p:sldId id="316" r:id="rId20"/>
    <p:sldId id="317" r:id="rId21"/>
    <p:sldId id="318" r:id="rId22"/>
    <p:sldId id="323" r:id="rId23"/>
    <p:sldId id="324" r:id="rId24"/>
    <p:sldId id="325" r:id="rId25"/>
    <p:sldId id="326" r:id="rId26"/>
    <p:sldId id="327"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432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670"/>
    <p:restoredTop sz="94378"/>
  </p:normalViewPr>
  <p:slideViewPr>
    <p:cSldViewPr>
      <p:cViewPr varScale="1">
        <p:scale>
          <a:sx n="95" d="100"/>
          <a:sy n="95" d="100"/>
        </p:scale>
        <p:origin x="864" y="176"/>
      </p:cViewPr>
      <p:guideLst>
        <p:guide orient="horz" pos="2160"/>
        <p:guide pos="2880"/>
      </p:guideLst>
    </p:cSldViewPr>
  </p:slideViewPr>
  <p:notesTextViewPr>
    <p:cViewPr>
      <p:scale>
        <a:sx n="90" d="100"/>
        <a:sy n="9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9923A65-F834-44E4-9EB0-6DD4F9059B75}" type="datetimeFigureOut">
              <a:rPr lang="en-GB" smtClean="0"/>
              <a:pPr/>
              <a:t>09/11/2020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07DE513-626B-474C-81E9-9E45E8741C96}" type="slidenum">
              <a:rPr lang="en-GB" smtClean="0"/>
              <a:pPr/>
              <a:t>‹#›</a:t>
            </a:fld>
            <a:endParaRPr lang="en-GB"/>
          </a:p>
        </p:txBody>
      </p:sp>
    </p:spTree>
    <p:extLst>
      <p:ext uri="{BB962C8B-B14F-4D97-AF65-F5344CB8AC3E}">
        <p14:creationId xmlns:p14="http://schemas.microsoft.com/office/powerpoint/2010/main" val="39329364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F2296AA-DC59-491B-A374-433F99D299D2}" type="datetimeFigureOut">
              <a:rPr lang="en-GB" smtClean="0"/>
              <a:pPr/>
              <a:t>09/11/2020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FCDF77-821F-4C57-B8AF-572B618D815F}" type="slidenum">
              <a:rPr lang="en-GB" smtClean="0"/>
              <a:pPr/>
              <a:t>‹#›</a:t>
            </a:fld>
            <a:endParaRPr lang="en-GB"/>
          </a:p>
        </p:txBody>
      </p:sp>
    </p:spTree>
    <p:extLst>
      <p:ext uri="{BB962C8B-B14F-4D97-AF65-F5344CB8AC3E}">
        <p14:creationId xmlns:p14="http://schemas.microsoft.com/office/powerpoint/2010/main" val="2655481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2743250947"/>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902512525"/>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495706542"/>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3617185385"/>
      </p:ext>
    </p:extLst>
  </p:cSld>
  <p:clrMapOvr>
    <a:masterClrMapping/>
  </p:clrMapOvr>
  <p:transition>
    <p:fade/>
  </p:transition>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8" name="Footer Placeholder 7"/>
          <p:cNvSpPr>
            <a:spLocks noGrp="1"/>
          </p:cNvSpPr>
          <p:nvPr>
            <p:ph type="ftr" sz="quarter" idx="11"/>
          </p:nvPr>
        </p:nvSpPr>
        <p:spPr/>
        <p:txBody>
          <a:bodyPr/>
          <a:lstStyle/>
          <a:p>
            <a:endParaRPr lang="en-GB"/>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4293965976"/>
      </p:ext>
    </p:extLst>
  </p:cSld>
  <p:clrMapOvr>
    <a:masterClrMapping/>
  </p:clrMapOvr>
  <p:transition>
    <p:fade/>
  </p:transition>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4" name="Footer Placeholder 3"/>
          <p:cNvSpPr>
            <a:spLocks noGrp="1"/>
          </p:cNvSpPr>
          <p:nvPr>
            <p:ph type="ftr" sz="quarter" idx="11"/>
          </p:nvPr>
        </p:nvSpPr>
        <p:spPr/>
        <p:txBody>
          <a:bodyPr/>
          <a:lstStyle/>
          <a:p>
            <a:endParaRPr lang="en-GB"/>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786194448"/>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392154747"/>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4056802905"/>
      </p:ext>
    </p:extLst>
  </p:cSld>
  <p:clrMapOvr>
    <a:masterClrMapping/>
  </p:clrMapOvr>
  <p:transition>
    <p:fade/>
  </p:transition>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3774848076"/>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960550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62CDE3A-2D03-4CF6-AA62-0D442ACC8EDF}" type="slidenum">
              <a:rPr lang="en-GB" smtClean="0"/>
              <a:pPr/>
              <a:t>‹#›</a:t>
            </a:fld>
            <a:endParaRPr lang="en-GB"/>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882936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4534099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62CDE3A-2D03-4CF6-AA62-0D442ACC8EDF}" type="slidenum">
              <a:rPr lang="en-GB" smtClean="0"/>
              <a:pPr/>
              <a:t>‹#›</a:t>
            </a:fld>
            <a:endParaRPr lang="en-GB"/>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240482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30487113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148430650"/>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30389572"/>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457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C84FA0EE-A779-A449-B809-BB12F4FD1BAA}"/>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BA5BECAB-87CD-F541-A1EA-67EA7451C90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D14CD6D7-4AC9-4746-B20F-F3CAEA1D85B8}"/>
              </a:ext>
            </a:extLst>
          </p:cNvPr>
          <p:cNvSpPr>
            <a:spLocks noGrp="1" noChangeArrowheads="1"/>
          </p:cNvSpPr>
          <p:nvPr>
            <p:ph type="sldNum" sz="quarter" idx="12"/>
          </p:nvPr>
        </p:nvSpPr>
        <p:spPr>
          <a:ln/>
        </p:spPr>
        <p:txBody>
          <a:bodyPr/>
          <a:lstStyle>
            <a:lvl1pPr>
              <a:defRPr/>
            </a:lvl1pPr>
          </a:lstStyle>
          <a:p>
            <a:fld id="{D0857911-349E-D041-88D7-20479C24E52D}" type="slidenum">
              <a:rPr lang="en-US" altLang="en-US"/>
              <a:pPr/>
              <a:t>‹#›</a:t>
            </a:fld>
            <a:endParaRPr lang="en-US" altLang="en-US"/>
          </a:p>
        </p:txBody>
      </p:sp>
    </p:spTree>
    <p:extLst>
      <p:ext uri="{BB962C8B-B14F-4D97-AF65-F5344CB8AC3E}">
        <p14:creationId xmlns:p14="http://schemas.microsoft.com/office/powerpoint/2010/main" val="7954073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GB"/>
              <a:t>Click to edit Master title style</a:t>
            </a:r>
            <a:endParaRPr lang="en-US"/>
          </a:p>
        </p:txBody>
      </p:sp>
      <p:sp>
        <p:nvSpPr>
          <p:cNvPr id="3" name="Content Placeholder 2"/>
          <p:cNvSpPr>
            <a:spLocks noGrp="1"/>
          </p:cNvSpPr>
          <p:nvPr>
            <p:ph sz="half" idx="1"/>
          </p:nvPr>
        </p:nvSpPr>
        <p:spPr>
          <a:xfrm>
            <a:off x="457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648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E8D30BD2-84AA-5A4B-8DA0-6342E7D37E59}"/>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E4DC1F21-CC24-0346-B938-DB3F235757A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7811186C-9BDD-1B48-B9D8-490E670920CC}"/>
              </a:ext>
            </a:extLst>
          </p:cNvPr>
          <p:cNvSpPr>
            <a:spLocks noGrp="1" noChangeArrowheads="1"/>
          </p:cNvSpPr>
          <p:nvPr>
            <p:ph type="sldNum" sz="quarter" idx="12"/>
          </p:nvPr>
        </p:nvSpPr>
        <p:spPr>
          <a:ln/>
        </p:spPr>
        <p:txBody>
          <a:bodyPr/>
          <a:lstStyle>
            <a:lvl1pPr>
              <a:defRPr/>
            </a:lvl1pPr>
          </a:lstStyle>
          <a:p>
            <a:fld id="{285A6202-3BD2-DF42-AE28-D16ACC70E37B}" type="slidenum">
              <a:rPr lang="en-US" altLang="en-US"/>
              <a:pPr/>
              <a:t>‹#›</a:t>
            </a:fld>
            <a:endParaRPr lang="en-US" altLang="en-US"/>
          </a:p>
        </p:txBody>
      </p:sp>
    </p:spTree>
    <p:extLst>
      <p:ext uri="{BB962C8B-B14F-4D97-AF65-F5344CB8AC3E}">
        <p14:creationId xmlns:p14="http://schemas.microsoft.com/office/powerpoint/2010/main" val="304062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457200" y="1981200"/>
            <a:ext cx="40386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4648200" y="1981200"/>
            <a:ext cx="40386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457200" y="4114800"/>
            <a:ext cx="82296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a:extLst>
              <a:ext uri="{FF2B5EF4-FFF2-40B4-BE49-F238E27FC236}">
                <a16:creationId xmlns:a16="http://schemas.microsoft.com/office/drawing/2014/main" id="{8BF0BDC9-941E-FB4F-B1C7-7FAD509E9B30}"/>
              </a:ext>
            </a:extLst>
          </p:cNvPr>
          <p:cNvSpPr>
            <a:spLocks noGrp="1" noChangeArrowheads="1"/>
          </p:cNvSpPr>
          <p:nvPr>
            <p:ph type="dt" sz="half" idx="10"/>
          </p:nvPr>
        </p:nvSpPr>
        <p:spPr>
          <a:ln/>
        </p:spPr>
        <p:txBody>
          <a:bodyPr/>
          <a:lstStyle>
            <a:lvl1pPr>
              <a:defRPr/>
            </a:lvl1pPr>
          </a:lstStyle>
          <a:p>
            <a:pPr>
              <a:defRPr/>
            </a:pPr>
            <a:endParaRPr lang="en-US"/>
          </a:p>
        </p:txBody>
      </p:sp>
      <p:sp>
        <p:nvSpPr>
          <p:cNvPr id="7" name="Rectangle 5">
            <a:extLst>
              <a:ext uri="{FF2B5EF4-FFF2-40B4-BE49-F238E27FC236}">
                <a16:creationId xmlns:a16="http://schemas.microsoft.com/office/drawing/2014/main" id="{6EE6044E-D34E-A24A-972A-EBB2CB8E94F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8" name="Rectangle 6">
            <a:extLst>
              <a:ext uri="{FF2B5EF4-FFF2-40B4-BE49-F238E27FC236}">
                <a16:creationId xmlns:a16="http://schemas.microsoft.com/office/drawing/2014/main" id="{D1A6A528-E2E5-D74F-AB4C-DE93161CC8C1}"/>
              </a:ext>
            </a:extLst>
          </p:cNvPr>
          <p:cNvSpPr>
            <a:spLocks noGrp="1" noChangeArrowheads="1"/>
          </p:cNvSpPr>
          <p:nvPr>
            <p:ph type="sldNum" sz="quarter" idx="12"/>
          </p:nvPr>
        </p:nvSpPr>
        <p:spPr>
          <a:ln/>
        </p:spPr>
        <p:txBody>
          <a:bodyPr/>
          <a:lstStyle>
            <a:lvl1pPr>
              <a:defRPr/>
            </a:lvl1pPr>
          </a:lstStyle>
          <a:p>
            <a:fld id="{7E3A193D-CD3E-374B-8F83-A86A85487FDC}" type="slidenum">
              <a:rPr lang="en-US" altLang="en-US"/>
              <a:pPr/>
              <a:t>‹#›</a:t>
            </a:fld>
            <a:endParaRPr lang="en-US" altLang="en-US"/>
          </a:p>
        </p:txBody>
      </p:sp>
    </p:spTree>
    <p:extLst>
      <p:ext uri="{BB962C8B-B14F-4D97-AF65-F5344CB8AC3E}">
        <p14:creationId xmlns:p14="http://schemas.microsoft.com/office/powerpoint/2010/main" val="3094170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749"/>
            <a:ext cx="1952272" cy="6852504"/>
            <a:chOff x="6627813" y="196102"/>
            <a:chExt cx="1952625" cy="5677649"/>
          </a:xfrm>
        </p:grpSpPr>
        <p:sp>
          <p:nvSpPr>
            <p:cNvPr id="50" name="Freeform 27"/>
            <p:cNvSpPr/>
            <p:nvPr/>
          </p:nvSpPr>
          <p:spPr bwMode="auto">
            <a:xfrm>
              <a:off x="6627813" y="19610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575DE93F-BD92-44E9-BE67-64146854278E}" type="datetimeFigureOut">
              <a:rPr lang="en-GB" smtClean="0"/>
              <a:pPr/>
              <a:t>09/11/2020</a:t>
            </a:fld>
            <a:endParaRPr lang="en-GB"/>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D62CDE3A-2D03-4CF6-AA62-0D442ACC8EDF}" type="slidenum">
              <a:rPr lang="en-GB" smtClean="0"/>
              <a:pPr/>
              <a:t>‹#›</a:t>
            </a:fld>
            <a:endParaRPr lang="en-GB"/>
          </a:p>
        </p:txBody>
      </p:sp>
    </p:spTree>
    <p:extLst>
      <p:ext uri="{BB962C8B-B14F-4D97-AF65-F5344CB8AC3E}">
        <p14:creationId xmlns:p14="http://schemas.microsoft.com/office/powerpoint/2010/main" val="3524876750"/>
      </p:ext>
    </p:extLst>
  </p:cSld>
  <p:clrMap bg1="lt1" tx1="dk1" bg2="lt2" tx2="dk2" accent1="accent1" accent2="accent2" accent3="accent3" accent4="accent4" accent5="accent5" accent6="accent6" hlink="hlink" folHlink="folHlink"/>
  <p:sldLayoutIdLst>
    <p:sldLayoutId id="2147484158" r:id="rId1"/>
    <p:sldLayoutId id="2147484159" r:id="rId2"/>
    <p:sldLayoutId id="2147484160" r:id="rId3"/>
    <p:sldLayoutId id="2147484161" r:id="rId4"/>
    <p:sldLayoutId id="2147484162" r:id="rId5"/>
    <p:sldLayoutId id="2147484163" r:id="rId6"/>
    <p:sldLayoutId id="2147484164" r:id="rId7"/>
    <p:sldLayoutId id="2147484165" r:id="rId8"/>
    <p:sldLayoutId id="2147484166" r:id="rId9"/>
    <p:sldLayoutId id="2147484167" r:id="rId10"/>
    <p:sldLayoutId id="2147484168" r:id="rId11"/>
    <p:sldLayoutId id="2147484169" r:id="rId12"/>
    <p:sldLayoutId id="2147484170" r:id="rId13"/>
    <p:sldLayoutId id="2147484171" r:id="rId14"/>
    <p:sldLayoutId id="2147484172" r:id="rId15"/>
    <p:sldLayoutId id="2147484173" r:id="rId16"/>
    <p:sldLayoutId id="2147484174" r:id="rId17"/>
    <p:sldLayoutId id="2147484175" r:id="rId18"/>
    <p:sldLayoutId id="2147484176" r:id="rId19"/>
  </p:sldLayoutIdLst>
  <p:transition>
    <p:fade/>
  </p:transition>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4">
            <a:extLst>
              <a:ext uri="{FF2B5EF4-FFF2-40B4-BE49-F238E27FC236}">
                <a16:creationId xmlns:a16="http://schemas.microsoft.com/office/drawing/2014/main" id="{BB0903E5-2AF3-D84F-9179-3EC9FB333597}"/>
              </a:ext>
            </a:extLst>
          </p:cNvPr>
          <p:cNvSpPr>
            <a:spLocks noGrp="1" noChangeArrowheads="1"/>
          </p:cNvSpPr>
          <p:nvPr>
            <p:ph type="ctrTitle"/>
          </p:nvPr>
        </p:nvSpPr>
        <p:spPr>
          <a:xfrm>
            <a:off x="685800" y="2286000"/>
            <a:ext cx="7924800" cy="990600"/>
          </a:xfrm>
        </p:spPr>
        <p:txBody>
          <a:bodyPr rtlCol="0">
            <a:normAutofit fontScale="90000"/>
          </a:bodyPr>
          <a:lstStyle/>
          <a:p>
            <a:pPr fontAlgn="auto">
              <a:spcAft>
                <a:spcPts val="0"/>
              </a:spcAft>
              <a:defRPr/>
            </a:pPr>
            <a:br>
              <a:rPr lang="en-US" altLang="en-US" sz="3200" dirty="0">
                <a:ea typeface="ＭＳ Ｐゴシック" panose="020B0600070205080204" pitchFamily="34" charset="-128"/>
              </a:rPr>
            </a:br>
            <a:r>
              <a:rPr lang="en-US" altLang="en-US" sz="4000" dirty="0">
                <a:solidFill>
                  <a:schemeClr val="accent2">
                    <a:lumMod val="50000"/>
                  </a:schemeClr>
                </a:solidFill>
                <a:ea typeface="ＭＳ Ｐゴシック" panose="020B0600070205080204" pitchFamily="34" charset="-128"/>
              </a:rPr>
              <a:t>Gender and Sexuality in Ancient Judaism and Early Christianity</a:t>
            </a:r>
            <a:endParaRPr lang="en-US" altLang="en-US" dirty="0">
              <a:solidFill>
                <a:schemeClr val="accent2">
                  <a:lumMod val="50000"/>
                </a:schemeClr>
              </a:solidFill>
              <a:ea typeface="ＭＳ Ｐゴシック" panose="020B0600070205080204" pitchFamily="34" charset="-128"/>
            </a:endParaRPr>
          </a:p>
        </p:txBody>
      </p:sp>
      <p:sp>
        <p:nvSpPr>
          <p:cNvPr id="2050" name="Rectangle 8">
            <a:extLst>
              <a:ext uri="{FF2B5EF4-FFF2-40B4-BE49-F238E27FC236}">
                <a16:creationId xmlns:a16="http://schemas.microsoft.com/office/drawing/2014/main" id="{A4252955-7B64-6C4A-B39F-B6FA65D2F4E1}"/>
              </a:ext>
            </a:extLst>
          </p:cNvPr>
          <p:cNvSpPr>
            <a:spLocks noGrp="1" noChangeArrowheads="1"/>
          </p:cNvSpPr>
          <p:nvPr>
            <p:ph type="subTitle" idx="1"/>
          </p:nvPr>
        </p:nvSpPr>
        <p:spPr bwMode="auto"/>
        <p:txBody>
          <a:bodyPr wrap="square" numCol="1" anchor="t" anchorCtr="0" compatLnSpc="1">
            <a:prstTxWarp prst="textNoShape">
              <a:avLst/>
            </a:prstTxWarp>
            <a:normAutofit/>
          </a:bodyPr>
          <a:lstStyle/>
          <a:p>
            <a:pPr>
              <a:buFont typeface="Wingdings" pitchFamily="2" charset="2"/>
              <a:buNone/>
            </a:pPr>
            <a:r>
              <a:rPr lang="en-US" altLang="en-US" sz="3200" dirty="0">
                <a:ea typeface="ＭＳ Ｐゴシック" panose="020B0600070205080204" pitchFamily="34" charset="-128"/>
              </a:rPr>
              <a:t>Images of the Female/Feminine in the Book of Revelation</a:t>
            </a:r>
          </a:p>
        </p:txBody>
      </p:sp>
    </p:spTree>
    <p:extLst>
      <p:ext uri="{BB962C8B-B14F-4D97-AF65-F5344CB8AC3E}">
        <p14:creationId xmlns:p14="http://schemas.microsoft.com/office/powerpoint/2010/main" val="4144198260"/>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65513B5D-59BB-0A4D-AF92-1807DE86D024}"/>
              </a:ext>
            </a:extLst>
          </p:cNvPr>
          <p:cNvSpPr>
            <a:spLocks noGrp="1" noChangeArrowheads="1"/>
          </p:cNvSpPr>
          <p:nvPr>
            <p:ph type="title"/>
          </p:nvPr>
        </p:nvSpPr>
        <p:spPr/>
        <p:txBody>
          <a:bodyPr/>
          <a:lstStyle/>
          <a:p>
            <a:pPr eaLnBrk="1" hangingPunct="1">
              <a:defRPr/>
            </a:pPr>
            <a:r>
              <a:rPr lang="en-US">
                <a:cs typeface="+mj-cs"/>
              </a:rPr>
              <a:t>The Book of Revelation</a:t>
            </a:r>
          </a:p>
        </p:txBody>
      </p:sp>
      <p:pic>
        <p:nvPicPr>
          <p:cNvPr id="6150" name="Picture 6" descr="revmap">
            <a:extLst>
              <a:ext uri="{FF2B5EF4-FFF2-40B4-BE49-F238E27FC236}">
                <a16:creationId xmlns:a16="http://schemas.microsoft.com/office/drawing/2014/main" id="{E55390B6-F30C-6C4B-A84D-6685DDD68A0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l="4264" r="4264"/>
          <a:stretch>
            <a:fillRect/>
          </a:stretch>
        </p:blipFill>
        <p:spPr>
          <a:xfrm>
            <a:off x="1043608" y="1371600"/>
            <a:ext cx="3312368" cy="4114800"/>
          </a:xfrm>
        </p:spPr>
      </p:pic>
      <p:sp>
        <p:nvSpPr>
          <p:cNvPr id="6148" name="Rectangle 4">
            <a:extLst>
              <a:ext uri="{FF2B5EF4-FFF2-40B4-BE49-F238E27FC236}">
                <a16:creationId xmlns:a16="http://schemas.microsoft.com/office/drawing/2014/main" id="{DCB492F1-0D48-B645-B651-80B798D723DA}"/>
              </a:ext>
            </a:extLst>
          </p:cNvPr>
          <p:cNvSpPr>
            <a:spLocks noGrp="1" noChangeArrowheads="1"/>
          </p:cNvSpPr>
          <p:nvPr>
            <p:ph type="body" sz="half" idx="2"/>
          </p:nvPr>
        </p:nvSpPr>
        <p:spPr/>
        <p:txBody>
          <a:bodyPr>
            <a:normAutofit fontScale="92500" lnSpcReduction="20000"/>
          </a:bodyPr>
          <a:lstStyle/>
          <a:p>
            <a:pPr eaLnBrk="1" hangingPunct="1">
              <a:lnSpc>
                <a:spcPct val="90000"/>
              </a:lnSpc>
            </a:pPr>
            <a:r>
              <a:rPr lang="ja-JP" altLang="en-US" sz="2400">
                <a:ea typeface="ＭＳ Ｐゴシック" panose="020B0600070205080204" pitchFamily="34" charset="-128"/>
              </a:rPr>
              <a:t>‘</a:t>
            </a:r>
            <a:r>
              <a:rPr lang="en-US" altLang="ja-JP" sz="2400" dirty="0">
                <a:ea typeface="ＭＳ Ｐゴシック" panose="020B0600070205080204" pitchFamily="34" charset="-128"/>
              </a:rPr>
              <a:t>Apocalypse</a:t>
            </a:r>
            <a:r>
              <a:rPr lang="ja-JP" altLang="en-US" sz="2400">
                <a:ea typeface="ＭＳ Ｐゴシック" panose="020B0600070205080204" pitchFamily="34" charset="-128"/>
              </a:rPr>
              <a:t>’</a:t>
            </a:r>
            <a:r>
              <a:rPr lang="en-US" altLang="ja-JP" sz="2400" dirty="0">
                <a:ea typeface="ＭＳ Ｐゴシック" panose="020B0600070205080204" pitchFamily="34" charset="-128"/>
              </a:rPr>
              <a:t>: visions from above that reveal the heavenly mysteries.</a:t>
            </a:r>
          </a:p>
          <a:p>
            <a:pPr eaLnBrk="1" hangingPunct="1">
              <a:lnSpc>
                <a:spcPct val="90000"/>
              </a:lnSpc>
            </a:pPr>
            <a:r>
              <a:rPr lang="en-US" altLang="en-US" sz="2400" dirty="0">
                <a:ea typeface="ＭＳ Ｐゴシック" panose="020B0600070205080204" pitchFamily="34" charset="-128"/>
              </a:rPr>
              <a:t>Set within the framework of a letter to the seven churches in Asia Minor.</a:t>
            </a:r>
          </a:p>
          <a:p>
            <a:pPr eaLnBrk="1" hangingPunct="1">
              <a:lnSpc>
                <a:spcPct val="90000"/>
              </a:lnSpc>
            </a:pPr>
            <a:r>
              <a:rPr lang="en-US" altLang="en-US" sz="2400" dirty="0">
                <a:ea typeface="ＭＳ Ｐゴシック" panose="020B0600070205080204" pitchFamily="34" charset="-128"/>
              </a:rPr>
              <a:t>A period of crisis:</a:t>
            </a:r>
          </a:p>
          <a:p>
            <a:pPr eaLnBrk="1" hangingPunct="1">
              <a:lnSpc>
                <a:spcPct val="90000"/>
              </a:lnSpc>
              <a:buFont typeface="Wingdings" pitchFamily="2" charset="2"/>
              <a:buNone/>
            </a:pPr>
            <a:r>
              <a:rPr lang="en-US" altLang="en-US" sz="2400" dirty="0">
                <a:ea typeface="ＭＳ Ｐゴシック" panose="020B0600070205080204" pitchFamily="34" charset="-128"/>
              </a:rPr>
              <a:t>	</a:t>
            </a:r>
            <a:r>
              <a:rPr lang="en-US" altLang="en-US" sz="1800" dirty="0">
                <a:solidFill>
                  <a:srgbClr val="0432FF"/>
                </a:solidFill>
                <a:ea typeface="ＭＳ Ｐゴシック" panose="020B0600070205080204" pitchFamily="34" charset="-128"/>
              </a:rPr>
              <a:t>- persecution by Domitian (81-96 CE)</a:t>
            </a:r>
          </a:p>
          <a:p>
            <a:pPr eaLnBrk="1" hangingPunct="1">
              <a:lnSpc>
                <a:spcPct val="90000"/>
              </a:lnSpc>
              <a:buFont typeface="Wingdings" pitchFamily="2" charset="2"/>
              <a:buNone/>
            </a:pPr>
            <a:r>
              <a:rPr lang="en-US" altLang="en-US" sz="1800" dirty="0">
                <a:solidFill>
                  <a:srgbClr val="0432FF"/>
                </a:solidFill>
                <a:ea typeface="ＭＳ Ｐゴシック" panose="020B0600070205080204" pitchFamily="34" charset="-128"/>
              </a:rPr>
              <a:t>	- split with local Jewish synagogue</a:t>
            </a:r>
          </a:p>
          <a:p>
            <a:pPr eaLnBrk="1" hangingPunct="1">
              <a:lnSpc>
                <a:spcPct val="90000"/>
              </a:lnSpc>
              <a:buFont typeface="Wingdings" pitchFamily="2" charset="2"/>
              <a:buNone/>
            </a:pPr>
            <a:r>
              <a:rPr lang="en-US" altLang="en-US" sz="1800" dirty="0">
                <a:solidFill>
                  <a:srgbClr val="0432FF"/>
                </a:solidFill>
                <a:ea typeface="ＭＳ Ｐゴシック" panose="020B0600070205080204" pitchFamily="34" charset="-128"/>
              </a:rPr>
              <a:t>	- rejection of Roman life and culture</a:t>
            </a:r>
          </a:p>
          <a:p>
            <a:pPr eaLnBrk="1" hangingPunct="1">
              <a:lnSpc>
                <a:spcPct val="90000"/>
              </a:lnSpc>
              <a:buFont typeface="Wingdings" pitchFamily="2" charset="2"/>
              <a:buNone/>
            </a:pPr>
            <a:r>
              <a:rPr lang="en-US" altLang="en-US" sz="1800" dirty="0">
                <a:solidFill>
                  <a:srgbClr val="0432FF"/>
                </a:solidFill>
                <a:ea typeface="ＭＳ Ｐゴシック" panose="020B0600070205080204" pitchFamily="34" charset="-128"/>
              </a:rPr>
              <a:t>	- unequal distribution of wealth</a:t>
            </a:r>
          </a:p>
        </p:txBody>
      </p:sp>
    </p:spTree>
    <p:extLst>
      <p:ext uri="{BB962C8B-B14F-4D97-AF65-F5344CB8AC3E}">
        <p14:creationId xmlns:p14="http://schemas.microsoft.com/office/powerpoint/2010/main" val="2275953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E97F70CF-B8A8-A549-8D2A-0970A4DD58F4}"/>
              </a:ext>
            </a:extLst>
          </p:cNvPr>
          <p:cNvSpPr>
            <a:spLocks noGrp="1" noChangeArrowheads="1"/>
          </p:cNvSpPr>
          <p:nvPr>
            <p:ph type="title"/>
          </p:nvPr>
        </p:nvSpPr>
        <p:spPr>
          <a:xfrm>
            <a:off x="1945201" y="548680"/>
            <a:ext cx="6589199" cy="936104"/>
          </a:xfrm>
        </p:spPr>
        <p:txBody>
          <a:bodyPr>
            <a:normAutofit fontScale="90000"/>
          </a:bodyPr>
          <a:lstStyle/>
          <a:p>
            <a:pPr eaLnBrk="1" hangingPunct="1">
              <a:defRPr/>
            </a:pPr>
            <a:r>
              <a:rPr lang="en-US" dirty="0">
                <a:solidFill>
                  <a:schemeClr val="accent2">
                    <a:lumMod val="50000"/>
                  </a:schemeClr>
                </a:solidFill>
                <a:cs typeface="+mj-cs"/>
              </a:rPr>
              <a:t>Feminine Images in Revelation </a:t>
            </a:r>
          </a:p>
        </p:txBody>
      </p:sp>
      <p:sp>
        <p:nvSpPr>
          <p:cNvPr id="1027" name="Rectangle 3">
            <a:extLst>
              <a:ext uri="{FF2B5EF4-FFF2-40B4-BE49-F238E27FC236}">
                <a16:creationId xmlns:a16="http://schemas.microsoft.com/office/drawing/2014/main" id="{BC9D3608-583C-E74F-BDCB-A22DB4F693EC}"/>
              </a:ext>
            </a:extLst>
          </p:cNvPr>
          <p:cNvSpPr>
            <a:spLocks noGrp="1" noChangeArrowheads="1"/>
          </p:cNvSpPr>
          <p:nvPr>
            <p:ph idx="1"/>
          </p:nvPr>
        </p:nvSpPr>
        <p:spPr>
          <a:xfrm>
            <a:off x="971600" y="1752600"/>
            <a:ext cx="7715200" cy="4556720"/>
          </a:xfrm>
        </p:spPr>
        <p:txBody>
          <a:bodyPr/>
          <a:lstStyle/>
          <a:p>
            <a:pPr eaLnBrk="1" hangingPunct="1">
              <a:lnSpc>
                <a:spcPct val="90000"/>
              </a:lnSpc>
              <a:buFont typeface="Wingdings" pitchFamily="2" charset="2"/>
              <a:buNone/>
            </a:pPr>
            <a:r>
              <a:rPr lang="en-US" altLang="en-US" sz="2800" dirty="0">
                <a:ea typeface="ＭＳ Ｐゴシック" panose="020B0600070205080204" pitchFamily="34" charset="-128"/>
              </a:rPr>
              <a:t>	</a:t>
            </a:r>
            <a:r>
              <a:rPr lang="en-US" altLang="en-US" sz="2400" dirty="0">
                <a:ea typeface="ＭＳ Ｐゴシック" panose="020B0600070205080204" pitchFamily="34" charset="-128"/>
              </a:rPr>
              <a:t>Female figures are either aligned to God or Satan:</a:t>
            </a:r>
          </a:p>
          <a:p>
            <a:pPr eaLnBrk="1" hangingPunct="1">
              <a:lnSpc>
                <a:spcPct val="90000"/>
              </a:lnSpc>
            </a:pPr>
            <a:r>
              <a:rPr lang="en-US" altLang="en-US" sz="2000" dirty="0">
                <a:solidFill>
                  <a:srgbClr val="0432FF"/>
                </a:solidFill>
                <a:ea typeface="ＭＳ Ｐゴシック" panose="020B0600070205080204" pitchFamily="34" charset="-128"/>
              </a:rPr>
              <a:t>Jezebel </a:t>
            </a:r>
            <a:r>
              <a:rPr lang="en-US" altLang="en-US" sz="2000" dirty="0">
                <a:ea typeface="ＭＳ Ｐゴシック" panose="020B0600070205080204" pitchFamily="34" charset="-128"/>
              </a:rPr>
              <a:t>(2:20-23): a rival prophet who </a:t>
            </a:r>
            <a:r>
              <a:rPr lang="ja-JP" altLang="en-US" sz="2000">
                <a:ea typeface="ＭＳ Ｐゴシック" panose="020B0600070205080204" pitchFamily="34" charset="-128"/>
              </a:rPr>
              <a:t>‘</a:t>
            </a:r>
            <a:r>
              <a:rPr lang="en-US" altLang="ja-JP" sz="2000" dirty="0">
                <a:ea typeface="ＭＳ Ｐゴシック" panose="020B0600070205080204" pitchFamily="34" charset="-128"/>
              </a:rPr>
              <a:t>refuses to repent of her fornication</a:t>
            </a:r>
            <a:r>
              <a:rPr lang="ja-JP" altLang="en-US" sz="2000">
                <a:ea typeface="ＭＳ Ｐゴシック" panose="020B0600070205080204" pitchFamily="34" charset="-128"/>
              </a:rPr>
              <a:t>’</a:t>
            </a:r>
            <a:r>
              <a:rPr lang="en-US" altLang="ja-JP" sz="2000" dirty="0">
                <a:ea typeface="ＭＳ Ｐゴシック" panose="020B0600070205080204" pitchFamily="34" charset="-128"/>
              </a:rPr>
              <a:t>.</a:t>
            </a:r>
          </a:p>
          <a:p>
            <a:pPr eaLnBrk="1" hangingPunct="1">
              <a:lnSpc>
                <a:spcPct val="90000"/>
              </a:lnSpc>
            </a:pPr>
            <a:r>
              <a:rPr lang="en-US" altLang="en-US" sz="2000" dirty="0">
                <a:solidFill>
                  <a:srgbClr val="0432FF"/>
                </a:solidFill>
                <a:ea typeface="ＭＳ Ｐゴシック" panose="020B0600070205080204" pitchFamily="34" charset="-128"/>
              </a:rPr>
              <a:t>The woman clothed with the sun </a:t>
            </a:r>
            <a:r>
              <a:rPr lang="en-US" altLang="en-US" sz="2000" dirty="0">
                <a:ea typeface="ＭＳ Ｐゴシック" panose="020B0600070205080204" pitchFamily="34" charset="-128"/>
              </a:rPr>
              <a:t>(12:1-6, 13-17) who gives birth to the Messiah.</a:t>
            </a:r>
          </a:p>
          <a:p>
            <a:pPr eaLnBrk="1" hangingPunct="1">
              <a:lnSpc>
                <a:spcPct val="90000"/>
              </a:lnSpc>
            </a:pPr>
            <a:r>
              <a:rPr lang="en-US" altLang="en-US" sz="2000" dirty="0">
                <a:ea typeface="ＭＳ Ｐゴシック" panose="020B0600070205080204" pitchFamily="34" charset="-128"/>
              </a:rPr>
              <a:t>144,000 men have not </a:t>
            </a:r>
            <a:r>
              <a:rPr lang="ja-JP" altLang="en-US" sz="2000">
                <a:ea typeface="ＭＳ Ｐゴシック" panose="020B0600070205080204" pitchFamily="34" charset="-128"/>
              </a:rPr>
              <a:t>‘</a:t>
            </a:r>
            <a:r>
              <a:rPr lang="en-US" altLang="ja-JP" sz="2000" dirty="0">
                <a:solidFill>
                  <a:srgbClr val="0432FF"/>
                </a:solidFill>
                <a:ea typeface="ＭＳ Ｐゴシック" panose="020B0600070205080204" pitchFamily="34" charset="-128"/>
              </a:rPr>
              <a:t>defiled themselves with women</a:t>
            </a:r>
            <a:r>
              <a:rPr lang="ja-JP" altLang="en-US" sz="2000">
                <a:solidFill>
                  <a:srgbClr val="0432FF"/>
                </a:solidFill>
                <a:ea typeface="ＭＳ Ｐゴシック" panose="020B0600070205080204" pitchFamily="34" charset="-128"/>
              </a:rPr>
              <a:t>’</a:t>
            </a:r>
            <a:r>
              <a:rPr lang="en-US" altLang="ja-JP" sz="2000" dirty="0">
                <a:solidFill>
                  <a:srgbClr val="0432FF"/>
                </a:solidFill>
                <a:ea typeface="ＭＳ Ｐゴシック" panose="020B0600070205080204" pitchFamily="34" charset="-128"/>
              </a:rPr>
              <a:t> </a:t>
            </a:r>
            <a:r>
              <a:rPr lang="en-US" altLang="ja-JP" sz="2000" dirty="0">
                <a:ea typeface="ＭＳ Ｐゴシック" panose="020B0600070205080204" pitchFamily="34" charset="-128"/>
              </a:rPr>
              <a:t>(14:4).</a:t>
            </a:r>
          </a:p>
          <a:p>
            <a:pPr eaLnBrk="1" hangingPunct="1">
              <a:lnSpc>
                <a:spcPct val="90000"/>
              </a:lnSpc>
            </a:pPr>
            <a:r>
              <a:rPr lang="en-US" altLang="en-US" sz="2000" dirty="0">
                <a:solidFill>
                  <a:srgbClr val="0432FF"/>
                </a:solidFill>
                <a:ea typeface="ＭＳ Ｐゴシック" panose="020B0600070205080204" pitchFamily="34" charset="-128"/>
              </a:rPr>
              <a:t>The whore of Babylon </a:t>
            </a:r>
            <a:r>
              <a:rPr lang="en-US" altLang="en-US" sz="2000" dirty="0">
                <a:ea typeface="ＭＳ Ｐゴシック" panose="020B0600070205080204" pitchFamily="34" charset="-128"/>
              </a:rPr>
              <a:t>(14:8; 16:19; 17-19:5) </a:t>
            </a:r>
            <a:r>
              <a:rPr lang="ja-JP" altLang="en-US" sz="2000">
                <a:ea typeface="ＭＳ Ｐゴシック" panose="020B0600070205080204" pitchFamily="34" charset="-128"/>
              </a:rPr>
              <a:t>‘</a:t>
            </a:r>
            <a:r>
              <a:rPr lang="en-US" altLang="ja-JP" sz="2000" dirty="0">
                <a:ea typeface="ＭＳ Ｐゴシック" panose="020B0600070205080204" pitchFamily="34" charset="-128"/>
              </a:rPr>
              <a:t>holding in her hand a golden cup full of abominations and the impurities of her fornication</a:t>
            </a:r>
            <a:r>
              <a:rPr lang="ja-JP" altLang="en-US" sz="2000">
                <a:ea typeface="ＭＳ Ｐゴシック" panose="020B0600070205080204" pitchFamily="34" charset="-128"/>
              </a:rPr>
              <a:t>’</a:t>
            </a:r>
            <a:r>
              <a:rPr lang="en-US" altLang="ja-JP" sz="2000" dirty="0">
                <a:ea typeface="ＭＳ Ｐゴシック" panose="020B0600070205080204" pitchFamily="34" charset="-128"/>
              </a:rPr>
              <a:t>.</a:t>
            </a:r>
          </a:p>
          <a:p>
            <a:pPr eaLnBrk="1" hangingPunct="1">
              <a:lnSpc>
                <a:spcPct val="90000"/>
              </a:lnSpc>
            </a:pPr>
            <a:r>
              <a:rPr lang="en-US" altLang="en-US" sz="2000" dirty="0">
                <a:solidFill>
                  <a:srgbClr val="0432FF"/>
                </a:solidFill>
                <a:ea typeface="ＭＳ Ｐゴシック" panose="020B0600070205080204" pitchFamily="34" charset="-128"/>
              </a:rPr>
              <a:t>The new Jerusalem </a:t>
            </a:r>
            <a:r>
              <a:rPr lang="en-US" altLang="en-US" sz="2000" dirty="0">
                <a:ea typeface="ＭＳ Ｐゴシック" panose="020B0600070205080204" pitchFamily="34" charset="-128"/>
              </a:rPr>
              <a:t>comes down </a:t>
            </a:r>
            <a:r>
              <a:rPr lang="ja-JP" altLang="en-US" sz="2000">
                <a:ea typeface="ＭＳ Ｐゴシック" panose="020B0600070205080204" pitchFamily="34" charset="-128"/>
              </a:rPr>
              <a:t>‘</a:t>
            </a:r>
            <a:r>
              <a:rPr lang="en-US" altLang="ja-JP" sz="2000" dirty="0">
                <a:ea typeface="ＭＳ Ｐゴシック" panose="020B0600070205080204" pitchFamily="34" charset="-128"/>
              </a:rPr>
              <a:t>from heaven, prepared as a bride adorned for her husband</a:t>
            </a:r>
            <a:r>
              <a:rPr lang="ja-JP" altLang="en-US" sz="2000">
                <a:ea typeface="ＭＳ Ｐゴシック" panose="020B0600070205080204" pitchFamily="34" charset="-128"/>
              </a:rPr>
              <a:t>’</a:t>
            </a:r>
            <a:r>
              <a:rPr lang="en-US" altLang="ja-JP" sz="2000" dirty="0">
                <a:ea typeface="ＭＳ Ｐゴシック" panose="020B0600070205080204" pitchFamily="34" charset="-128"/>
              </a:rPr>
              <a:t> (21:2).</a:t>
            </a:r>
            <a:endParaRPr lang="en-US" altLang="en-US" sz="2400" dirty="0">
              <a:ea typeface="ＭＳ Ｐゴシック" panose="020B0600070205080204" pitchFamily="34" charset="-128"/>
            </a:endParaRPr>
          </a:p>
        </p:txBody>
      </p:sp>
    </p:spTree>
    <p:extLst>
      <p:ext uri="{BB962C8B-B14F-4D97-AF65-F5344CB8AC3E}">
        <p14:creationId xmlns:p14="http://schemas.microsoft.com/office/powerpoint/2010/main" val="1931085375"/>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EAB86DB9-22A0-F74F-94A5-1BDD97417DB6}"/>
              </a:ext>
            </a:extLst>
          </p:cNvPr>
          <p:cNvSpPr>
            <a:spLocks noGrp="1" noChangeArrowheads="1"/>
          </p:cNvSpPr>
          <p:nvPr>
            <p:ph type="title"/>
          </p:nvPr>
        </p:nvSpPr>
        <p:spPr/>
        <p:txBody>
          <a:bodyPr/>
          <a:lstStyle/>
          <a:p>
            <a:pPr eaLnBrk="1" hangingPunct="1">
              <a:defRPr/>
            </a:pPr>
            <a:r>
              <a:rPr lang="en-US" dirty="0">
                <a:cs typeface="+mj-cs"/>
              </a:rPr>
              <a:t>Revelation 2:20-23</a:t>
            </a:r>
          </a:p>
        </p:txBody>
      </p:sp>
      <p:sp>
        <p:nvSpPr>
          <p:cNvPr id="9219" name="Rectangle 3">
            <a:extLst>
              <a:ext uri="{FF2B5EF4-FFF2-40B4-BE49-F238E27FC236}">
                <a16:creationId xmlns:a16="http://schemas.microsoft.com/office/drawing/2014/main" id="{3BC3681E-A530-1542-A288-DB0228DBFF87}"/>
              </a:ext>
            </a:extLst>
          </p:cNvPr>
          <p:cNvSpPr>
            <a:spLocks noGrp="1" noChangeArrowheads="1"/>
          </p:cNvSpPr>
          <p:nvPr>
            <p:ph idx="1"/>
          </p:nvPr>
        </p:nvSpPr>
        <p:spPr>
          <a:xfrm>
            <a:off x="1403648" y="1628800"/>
            <a:ext cx="7416823" cy="4968552"/>
          </a:xfrm>
        </p:spPr>
        <p:txBody>
          <a:bodyPr>
            <a:normAutofit/>
          </a:bodyPr>
          <a:lstStyle/>
          <a:p>
            <a:pPr algn="just" eaLnBrk="1" hangingPunct="1">
              <a:lnSpc>
                <a:spcPct val="90000"/>
              </a:lnSpc>
              <a:buFont typeface="Wingdings" charset="0"/>
              <a:buNone/>
              <a:defRPr/>
            </a:pPr>
            <a:endParaRPr lang="en-GB" sz="2000" b="1" dirty="0">
              <a:latin typeface="Times" charset="0"/>
              <a:cs typeface="+mn-cs"/>
            </a:endParaRPr>
          </a:p>
          <a:p>
            <a:pPr eaLnBrk="1" hangingPunct="1">
              <a:lnSpc>
                <a:spcPct val="90000"/>
              </a:lnSpc>
              <a:buFont typeface="Wingdings" charset="0"/>
              <a:buNone/>
              <a:defRPr/>
            </a:pPr>
            <a:r>
              <a:rPr lang="en-GB" sz="1600" b="1" dirty="0">
                <a:latin typeface="Times" charset="0"/>
                <a:cs typeface="+mn-cs"/>
              </a:rPr>
              <a:t>	</a:t>
            </a:r>
            <a:r>
              <a:rPr lang="en-GB" sz="2200" dirty="0">
                <a:latin typeface="Century Gothic" panose="020B0502020202020204" pitchFamily="34" charset="0"/>
              </a:rPr>
              <a:t>But I have this against you: you tolerate that woman Jezebel, who calls herself a prophet and is </a:t>
            </a:r>
            <a:r>
              <a:rPr lang="en-GB" sz="2200" b="1" dirty="0">
                <a:latin typeface="Century Gothic" panose="020B0502020202020204" pitchFamily="34" charset="0"/>
              </a:rPr>
              <a:t>teaching and beguiling my servants to practice fornication and to eat food sacrificed to idols</a:t>
            </a:r>
            <a:r>
              <a:rPr lang="en-GB" sz="2200" dirty="0">
                <a:latin typeface="Century Gothic" panose="020B0502020202020204" pitchFamily="34" charset="0"/>
              </a:rPr>
              <a:t>. I gave her time to repent, but she refuses to repent of her fornication. Beware, I am throwing her on a bed, and those who commit adultery with her I am throwing into great distress, unless they repent of her doings; and I will strike her children dead. And all the churches will know that I am the one who searches minds and hearts, and I will give to each of you as your works deserve.</a:t>
            </a:r>
          </a:p>
          <a:p>
            <a:pPr algn="just" eaLnBrk="1" hangingPunct="1">
              <a:lnSpc>
                <a:spcPct val="90000"/>
              </a:lnSpc>
              <a:buFont typeface="Wingdings" charset="0"/>
              <a:buNone/>
              <a:defRPr/>
            </a:pPr>
            <a:endParaRPr lang="en-US" sz="2400" dirty="0">
              <a:latin typeface="Times" charset="0"/>
              <a:cs typeface="+mn-cs"/>
            </a:endParaRPr>
          </a:p>
        </p:txBody>
      </p:sp>
    </p:spTree>
    <p:extLst>
      <p:ext uri="{BB962C8B-B14F-4D97-AF65-F5344CB8AC3E}">
        <p14:creationId xmlns:p14="http://schemas.microsoft.com/office/powerpoint/2010/main" val="2744010347"/>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BA89C8D7-1875-1342-AC59-4A8F146B285E}"/>
              </a:ext>
            </a:extLst>
          </p:cNvPr>
          <p:cNvSpPr>
            <a:spLocks noGrp="1" noChangeArrowheads="1"/>
          </p:cNvSpPr>
          <p:nvPr>
            <p:ph type="title"/>
          </p:nvPr>
        </p:nvSpPr>
        <p:spPr/>
        <p:txBody>
          <a:bodyPr/>
          <a:lstStyle/>
          <a:p>
            <a:pPr eaLnBrk="1" hangingPunct="1"/>
            <a:r>
              <a:rPr lang="ja-JP" altLang="en-US">
                <a:ea typeface="ＭＳ Ｐゴシック" panose="020B0600070205080204" pitchFamily="34" charset="-128"/>
              </a:rPr>
              <a:t>‘</a:t>
            </a:r>
            <a:r>
              <a:rPr lang="en-US" altLang="ja-JP">
                <a:ea typeface="ＭＳ Ｐゴシック" panose="020B0600070205080204" pitchFamily="34" charset="-128"/>
              </a:rPr>
              <a:t>Jezebel</a:t>
            </a:r>
            <a:r>
              <a:rPr lang="ja-JP" altLang="en-US">
                <a:ea typeface="ＭＳ Ｐゴシック" panose="020B0600070205080204" pitchFamily="34" charset="-128"/>
              </a:rPr>
              <a:t>’</a:t>
            </a:r>
            <a:endParaRPr lang="en-US" altLang="en-US">
              <a:ea typeface="ＭＳ Ｐゴシック" panose="020B0600070205080204" pitchFamily="34" charset="-128"/>
            </a:endParaRPr>
          </a:p>
        </p:txBody>
      </p:sp>
      <p:sp>
        <p:nvSpPr>
          <p:cNvPr id="11267" name="Rectangle 3">
            <a:extLst>
              <a:ext uri="{FF2B5EF4-FFF2-40B4-BE49-F238E27FC236}">
                <a16:creationId xmlns:a16="http://schemas.microsoft.com/office/drawing/2014/main" id="{6B88E8F2-8CAB-B740-9BA0-FC9D48DEF1C4}"/>
              </a:ext>
            </a:extLst>
          </p:cNvPr>
          <p:cNvSpPr>
            <a:spLocks noGrp="1" noChangeArrowheads="1"/>
          </p:cNvSpPr>
          <p:nvPr>
            <p:ph type="body" sz="half" idx="1"/>
          </p:nvPr>
        </p:nvSpPr>
        <p:spPr>
          <a:xfrm>
            <a:off x="1051992" y="1556792"/>
            <a:ext cx="3596208" cy="4572000"/>
          </a:xfrm>
        </p:spPr>
        <p:txBody>
          <a:bodyPr>
            <a:normAutofit fontScale="85000" lnSpcReduction="10000"/>
          </a:bodyPr>
          <a:lstStyle/>
          <a:p>
            <a:pPr eaLnBrk="1" hangingPunct="1"/>
            <a:r>
              <a:rPr lang="en-US" altLang="en-US" sz="2000" dirty="0">
                <a:ea typeface="ＭＳ Ｐゴシック" panose="020B0600070205080204" pitchFamily="34" charset="-128"/>
              </a:rPr>
              <a:t>Discrediting of a prophetic rival in the church of Thyatira.</a:t>
            </a:r>
          </a:p>
          <a:p>
            <a:pPr eaLnBrk="1" hangingPunct="1"/>
            <a:r>
              <a:rPr lang="en-US" altLang="en-US" sz="2000" dirty="0">
                <a:ea typeface="ＭＳ Ｐゴシック" panose="020B0600070205080204" pitchFamily="34" charset="-128"/>
              </a:rPr>
              <a:t>John the seer links her to the Israelite queen who worshipped Baal </a:t>
            </a:r>
          </a:p>
          <a:p>
            <a:pPr eaLnBrk="1" hangingPunct="1">
              <a:buFont typeface="Wingdings" pitchFamily="2" charset="2"/>
              <a:buNone/>
            </a:pPr>
            <a:r>
              <a:rPr lang="en-US" altLang="en-US" sz="2000" dirty="0">
                <a:ea typeface="ＭＳ Ｐゴシック" panose="020B0600070205080204" pitchFamily="34" charset="-128"/>
              </a:rPr>
              <a:t>	(I Kings 16:31; 19:1-3).</a:t>
            </a:r>
          </a:p>
          <a:p>
            <a:pPr eaLnBrk="1" hangingPunct="1"/>
            <a:r>
              <a:rPr lang="en-US" altLang="en-US" sz="2000" dirty="0">
                <a:ea typeface="ＭＳ Ｐゴシック" panose="020B0600070205080204" pitchFamily="34" charset="-128"/>
              </a:rPr>
              <a:t>A false prophet and immoral woman who teaches her servants to </a:t>
            </a:r>
            <a:r>
              <a:rPr lang="ja-JP" altLang="en-US" sz="2000">
                <a:ea typeface="ＭＳ Ｐゴシック" panose="020B0600070205080204" pitchFamily="34" charset="-128"/>
              </a:rPr>
              <a:t>‘</a:t>
            </a:r>
            <a:r>
              <a:rPr lang="en-US" altLang="ja-JP" sz="2000" dirty="0">
                <a:ea typeface="ＭＳ Ｐゴシック" panose="020B0600070205080204" pitchFamily="34" charset="-128"/>
              </a:rPr>
              <a:t>practice fornication</a:t>
            </a:r>
            <a:r>
              <a:rPr lang="ja-JP" altLang="en-US" sz="2000">
                <a:ea typeface="ＭＳ Ｐゴシック" panose="020B0600070205080204" pitchFamily="34" charset="-128"/>
              </a:rPr>
              <a:t>’</a:t>
            </a:r>
            <a:r>
              <a:rPr lang="en-US" altLang="ja-JP" sz="2000" dirty="0">
                <a:ea typeface="ＭＳ Ｐゴシック" panose="020B0600070205080204" pitchFamily="34" charset="-128"/>
              </a:rPr>
              <a:t>. </a:t>
            </a:r>
          </a:p>
          <a:p>
            <a:pPr eaLnBrk="1" hangingPunct="1"/>
            <a:r>
              <a:rPr lang="en-US" altLang="en-US" sz="2000" dirty="0">
                <a:ea typeface="ＭＳ Ｐゴシック" panose="020B0600070205080204" pitchFamily="34" charset="-128"/>
              </a:rPr>
              <a:t>She </a:t>
            </a:r>
            <a:r>
              <a:rPr lang="ja-JP" altLang="en-US" sz="2000">
                <a:ea typeface="ＭＳ Ｐゴシック" panose="020B0600070205080204" pitchFamily="34" charset="-128"/>
              </a:rPr>
              <a:t>‘</a:t>
            </a:r>
            <a:r>
              <a:rPr lang="en-US" altLang="ja-JP" sz="2000" dirty="0">
                <a:ea typeface="ＭＳ Ｐゴシック" panose="020B0600070205080204" pitchFamily="34" charset="-128"/>
              </a:rPr>
              <a:t>beguiles</a:t>
            </a:r>
            <a:r>
              <a:rPr lang="ja-JP" altLang="en-US" sz="2000">
                <a:ea typeface="ＭＳ Ｐゴシック" panose="020B0600070205080204" pitchFamily="34" charset="-128"/>
              </a:rPr>
              <a:t>’</a:t>
            </a:r>
            <a:r>
              <a:rPr lang="en-US" altLang="ja-JP" sz="2000" dirty="0">
                <a:ea typeface="ＭＳ Ｐゴシック" panose="020B0600070205080204" pitchFamily="34" charset="-128"/>
              </a:rPr>
              <a:t> her servants -</a:t>
            </a:r>
          </a:p>
          <a:p>
            <a:pPr eaLnBrk="1" hangingPunct="1">
              <a:buFont typeface="Wingdings" pitchFamily="2" charset="2"/>
              <a:buNone/>
            </a:pPr>
            <a:r>
              <a:rPr lang="en-US" altLang="ja-JP" sz="2000" dirty="0">
                <a:ea typeface="ＭＳ Ｐゴシック" panose="020B0600070205080204" pitchFamily="34" charset="-128"/>
              </a:rPr>
              <a:t>	compare with the dragon (12:9), the beast (13:14), Babylon (18:23), Satan (20:8).</a:t>
            </a:r>
          </a:p>
        </p:txBody>
      </p:sp>
      <p:pic>
        <p:nvPicPr>
          <p:cNvPr id="11270" name="Picture 6" descr="5">
            <a:extLst>
              <a:ext uri="{FF2B5EF4-FFF2-40B4-BE49-F238E27FC236}">
                <a16:creationId xmlns:a16="http://schemas.microsoft.com/office/drawing/2014/main" id="{B4CA761F-339F-2443-A19D-3D59CF72FDCF}"/>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t="22927" b="22927"/>
          <a:stretch>
            <a:fillRect/>
          </a:stretch>
        </p:blipFill>
        <p:spPr>
          <a:xfrm>
            <a:off x="4932040" y="1984577"/>
            <a:ext cx="4038600" cy="4114800"/>
          </a:xfrm>
        </p:spPr>
      </p:pic>
    </p:spTree>
    <p:extLst>
      <p:ext uri="{BB962C8B-B14F-4D97-AF65-F5344CB8AC3E}">
        <p14:creationId xmlns:p14="http://schemas.microsoft.com/office/powerpoint/2010/main" val="1994380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78C398CC-059F-3F48-AC86-6F85ABD27FAA}"/>
              </a:ext>
            </a:extLst>
          </p:cNvPr>
          <p:cNvSpPr>
            <a:spLocks noGrp="1" noChangeArrowheads="1"/>
          </p:cNvSpPr>
          <p:nvPr>
            <p:ph type="title"/>
          </p:nvPr>
        </p:nvSpPr>
        <p:spPr/>
        <p:txBody>
          <a:bodyPr/>
          <a:lstStyle/>
          <a:p>
            <a:pPr eaLnBrk="1" hangingPunct="1"/>
            <a:r>
              <a:rPr lang="ja-JP" altLang="en-US">
                <a:ea typeface="ＭＳ Ｐゴシック" panose="020B0600070205080204" pitchFamily="34" charset="-128"/>
              </a:rPr>
              <a:t>‘</a:t>
            </a:r>
            <a:r>
              <a:rPr lang="en-US" altLang="ja-JP">
                <a:ea typeface="ＭＳ Ｐゴシック" panose="020B0600070205080204" pitchFamily="34" charset="-128"/>
              </a:rPr>
              <a:t>Jezebel</a:t>
            </a:r>
            <a:r>
              <a:rPr lang="ja-JP" altLang="en-US">
                <a:ea typeface="ＭＳ Ｐゴシック" panose="020B0600070205080204" pitchFamily="34" charset="-128"/>
              </a:rPr>
              <a:t>’</a:t>
            </a:r>
            <a:endParaRPr lang="en-US" altLang="en-US">
              <a:ea typeface="ＭＳ Ｐゴシック" panose="020B0600070205080204" pitchFamily="34" charset="-128"/>
            </a:endParaRPr>
          </a:p>
        </p:txBody>
      </p:sp>
      <p:sp>
        <p:nvSpPr>
          <p:cNvPr id="12291" name="Rectangle 3">
            <a:extLst>
              <a:ext uri="{FF2B5EF4-FFF2-40B4-BE49-F238E27FC236}">
                <a16:creationId xmlns:a16="http://schemas.microsoft.com/office/drawing/2014/main" id="{15E9A70C-1D0B-E447-B71D-AF750BB4F54C}"/>
              </a:ext>
            </a:extLst>
          </p:cNvPr>
          <p:cNvSpPr>
            <a:spLocks noGrp="1" noChangeArrowheads="1"/>
          </p:cNvSpPr>
          <p:nvPr>
            <p:ph idx="1"/>
          </p:nvPr>
        </p:nvSpPr>
        <p:spPr>
          <a:xfrm>
            <a:off x="1942415" y="1484784"/>
            <a:ext cx="6806049" cy="4896544"/>
          </a:xfrm>
        </p:spPr>
        <p:txBody>
          <a:bodyPr>
            <a:normAutofit/>
          </a:bodyPr>
          <a:lstStyle/>
          <a:p>
            <a:pPr eaLnBrk="1" hangingPunct="1">
              <a:lnSpc>
                <a:spcPct val="90000"/>
              </a:lnSpc>
            </a:pPr>
            <a:r>
              <a:rPr lang="en-US" altLang="ja-JP" sz="2400" dirty="0">
                <a:ea typeface="ＭＳ Ｐゴシック" panose="020B0600070205080204" pitchFamily="34" charset="-128"/>
              </a:rPr>
              <a:t>‘Fornication’ = idolatry; Jezebel’s idolatry is described as ‘many whoredoms and sorceries’ (2 Kings 9:22).</a:t>
            </a:r>
          </a:p>
          <a:p>
            <a:pPr eaLnBrk="1" hangingPunct="1">
              <a:lnSpc>
                <a:spcPct val="90000"/>
              </a:lnSpc>
            </a:pPr>
            <a:r>
              <a:rPr lang="en-US" altLang="ja-JP" sz="2400" dirty="0">
                <a:ea typeface="ＭＳ Ｐゴシック" panose="020B0600070205080204" pitchFamily="34" charset="-128"/>
              </a:rPr>
              <a:t>She allows her followers to eat meat sacrificed to idols: a compromise to syncretism (see I Corinthians 8-10).</a:t>
            </a:r>
          </a:p>
          <a:p>
            <a:pPr eaLnBrk="1" hangingPunct="1">
              <a:lnSpc>
                <a:spcPct val="90000"/>
              </a:lnSpc>
            </a:pPr>
            <a:r>
              <a:rPr lang="en-US" altLang="ja-JP" sz="2400" dirty="0">
                <a:ea typeface="ＭＳ Ｐゴシック" panose="020B0600070205080204" pitchFamily="34" charset="-128"/>
              </a:rPr>
              <a:t>Importance of feasts in trade guilds.</a:t>
            </a:r>
          </a:p>
          <a:p>
            <a:pPr eaLnBrk="1" hangingPunct="1">
              <a:lnSpc>
                <a:spcPct val="90000"/>
              </a:lnSpc>
            </a:pPr>
            <a:r>
              <a:rPr lang="en-US" altLang="ja-JP" sz="2400" dirty="0">
                <a:ea typeface="ＭＳ Ｐゴシック" panose="020B0600070205080204" pitchFamily="34" charset="-128"/>
              </a:rPr>
              <a:t>Her gathering place is a bed of seduction; all who follow her are adulterers (2:22) and will be struck dead (2:23).</a:t>
            </a:r>
          </a:p>
          <a:p>
            <a:pPr eaLnBrk="1" hangingPunct="1">
              <a:lnSpc>
                <a:spcPct val="90000"/>
              </a:lnSpc>
            </a:pPr>
            <a:r>
              <a:rPr lang="en-US" altLang="ja-JP" sz="2400" dirty="0">
                <a:ea typeface="ＭＳ Ｐゴシック" panose="020B0600070205080204" pitchFamily="34" charset="-128"/>
              </a:rPr>
              <a:t>Is Jezebel in fact a successful itinerant prophet ‘feared’ by John?</a:t>
            </a:r>
            <a:endParaRPr lang="en-US" altLang="en-US" sz="2400" dirty="0">
              <a:ea typeface="ＭＳ Ｐゴシック" panose="020B0600070205080204" pitchFamily="34" charset="-128"/>
            </a:endParaRPr>
          </a:p>
        </p:txBody>
      </p:sp>
    </p:spTree>
    <p:extLst>
      <p:ext uri="{BB962C8B-B14F-4D97-AF65-F5344CB8AC3E}">
        <p14:creationId xmlns:p14="http://schemas.microsoft.com/office/powerpoint/2010/main" val="1374144285"/>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D5365248-8279-984E-A470-C01807981550}"/>
              </a:ext>
            </a:extLst>
          </p:cNvPr>
          <p:cNvSpPr>
            <a:spLocks noGrp="1" noChangeArrowheads="1"/>
          </p:cNvSpPr>
          <p:nvPr>
            <p:ph type="title"/>
          </p:nvPr>
        </p:nvSpPr>
        <p:spPr>
          <a:xfrm>
            <a:off x="1403648" y="332656"/>
            <a:ext cx="7283152" cy="1419944"/>
          </a:xfrm>
        </p:spPr>
        <p:txBody>
          <a:bodyPr>
            <a:normAutofit/>
          </a:bodyPr>
          <a:lstStyle/>
          <a:p>
            <a:pPr eaLnBrk="1" hangingPunct="1">
              <a:defRPr/>
            </a:pPr>
            <a:r>
              <a:rPr lang="en-US" dirty="0">
                <a:cs typeface="+mj-cs"/>
              </a:rPr>
              <a:t>Revelation 12:1-6</a:t>
            </a:r>
          </a:p>
        </p:txBody>
      </p:sp>
      <p:sp>
        <p:nvSpPr>
          <p:cNvPr id="13315" name="Rectangle 3">
            <a:extLst>
              <a:ext uri="{FF2B5EF4-FFF2-40B4-BE49-F238E27FC236}">
                <a16:creationId xmlns:a16="http://schemas.microsoft.com/office/drawing/2014/main" id="{57C4BB57-B17F-B547-8FDD-2BA2E5A64A6A}"/>
              </a:ext>
            </a:extLst>
          </p:cNvPr>
          <p:cNvSpPr>
            <a:spLocks noGrp="1" noChangeArrowheads="1"/>
          </p:cNvSpPr>
          <p:nvPr>
            <p:ph idx="1"/>
          </p:nvPr>
        </p:nvSpPr>
        <p:spPr>
          <a:xfrm>
            <a:off x="827584" y="1295400"/>
            <a:ext cx="7859216" cy="5229944"/>
          </a:xfrm>
        </p:spPr>
        <p:txBody>
          <a:bodyPr>
            <a:normAutofit fontScale="92500" lnSpcReduction="10000"/>
          </a:bodyPr>
          <a:lstStyle/>
          <a:p>
            <a:pPr eaLnBrk="1" hangingPunct="1">
              <a:lnSpc>
                <a:spcPct val="90000"/>
              </a:lnSpc>
              <a:buFont typeface="Wingdings" charset="0"/>
              <a:buNone/>
              <a:defRPr/>
            </a:pPr>
            <a:r>
              <a:rPr lang="en-GB" sz="1200" b="1" dirty="0">
                <a:latin typeface="Times" charset="0"/>
                <a:cs typeface="+mn-cs"/>
              </a:rPr>
              <a:t>	</a:t>
            </a:r>
            <a:r>
              <a:rPr lang="en-GB" sz="1800" b="1" dirty="0">
                <a:latin typeface="Century Gothic" panose="020B0502020202020204" pitchFamily="34" charset="0"/>
              </a:rPr>
              <a:t>1.  </a:t>
            </a:r>
            <a:r>
              <a:rPr lang="en-GB" sz="2400" dirty="0">
                <a:latin typeface="Century Gothic" panose="020B0502020202020204" pitchFamily="34" charset="0"/>
              </a:rPr>
              <a:t>A great portent appeared in heaven: a woman clothed with the sun, with the moon under her feet, and on her head a crown of twelve stars.  </a:t>
            </a:r>
            <a:r>
              <a:rPr lang="en-GB" sz="1400" b="1" dirty="0">
                <a:latin typeface="Century Gothic" panose="020B0502020202020204" pitchFamily="34" charset="0"/>
              </a:rPr>
              <a:t>2.  </a:t>
            </a:r>
            <a:r>
              <a:rPr lang="en-GB" sz="2400" dirty="0">
                <a:latin typeface="Century Gothic" panose="020B0502020202020204" pitchFamily="34" charset="0"/>
              </a:rPr>
              <a:t>She was pregnant and was crying out in birth pangs, in the agony of giving birth.  </a:t>
            </a:r>
            <a:r>
              <a:rPr lang="en-GB" sz="1800" b="1" dirty="0">
                <a:latin typeface="Century Gothic" panose="020B0502020202020204" pitchFamily="34" charset="0"/>
              </a:rPr>
              <a:t>3.  </a:t>
            </a:r>
            <a:r>
              <a:rPr lang="en-GB" sz="2400" dirty="0">
                <a:latin typeface="Century Gothic" panose="020B0502020202020204" pitchFamily="34" charset="0"/>
              </a:rPr>
              <a:t>Then another portent appeared in heaven: a great red dragon, with seven heads and ten horns, and seven diadems on his heads.  </a:t>
            </a:r>
            <a:r>
              <a:rPr lang="en-GB" sz="1600" b="1" dirty="0">
                <a:latin typeface="Century Gothic" panose="020B0502020202020204" pitchFamily="34" charset="0"/>
              </a:rPr>
              <a:t>4.  </a:t>
            </a:r>
            <a:r>
              <a:rPr lang="en-GB" sz="2400" dirty="0">
                <a:latin typeface="Century Gothic" panose="020B0502020202020204" pitchFamily="34" charset="0"/>
              </a:rPr>
              <a:t>His tail swept down a third of the stars of heaven and threw them to the earth.  Then the dragon stood before the woman who was about to bear a child, so that he might devour her child as soon as it was born.  </a:t>
            </a:r>
            <a:r>
              <a:rPr lang="en-GB" sz="1600" b="1" dirty="0">
                <a:latin typeface="Century Gothic" panose="020B0502020202020204" pitchFamily="34" charset="0"/>
              </a:rPr>
              <a:t>5.  </a:t>
            </a:r>
            <a:r>
              <a:rPr lang="en-GB" sz="2400" dirty="0">
                <a:latin typeface="Century Gothic" panose="020B0502020202020204" pitchFamily="34" charset="0"/>
              </a:rPr>
              <a:t>And she gave birth to a son, a male child, who is to rule all the nations with a rod of iron. But her child was snatched away and taken to God and to his throne; </a:t>
            </a:r>
            <a:r>
              <a:rPr lang="en-GB" sz="1600" b="1" dirty="0">
                <a:latin typeface="Century Gothic" panose="020B0502020202020204" pitchFamily="34" charset="0"/>
              </a:rPr>
              <a:t>6.  </a:t>
            </a:r>
            <a:r>
              <a:rPr lang="en-GB" sz="2400" dirty="0">
                <a:latin typeface="Century Gothic" panose="020B0502020202020204" pitchFamily="34" charset="0"/>
              </a:rPr>
              <a:t>and the woman fled into the wilderness, where she has a place prepared by God, so that there she can be nourished for one thousand two hundred sixty days.</a:t>
            </a:r>
          </a:p>
          <a:p>
            <a:pPr algn="just" eaLnBrk="1" hangingPunct="1">
              <a:lnSpc>
                <a:spcPct val="90000"/>
              </a:lnSpc>
              <a:buFont typeface="Wingdings" charset="0"/>
              <a:buChar char="n"/>
              <a:defRPr/>
            </a:pPr>
            <a:endParaRPr lang="en-GB" sz="2800" dirty="0">
              <a:latin typeface="Times" charset="0"/>
              <a:cs typeface="+mn-cs"/>
            </a:endParaRPr>
          </a:p>
        </p:txBody>
      </p:sp>
    </p:spTree>
    <p:extLst>
      <p:ext uri="{BB962C8B-B14F-4D97-AF65-F5344CB8AC3E}">
        <p14:creationId xmlns:p14="http://schemas.microsoft.com/office/powerpoint/2010/main" val="1735993248"/>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86A5F67D-4179-0B43-9AEB-DDBC1EEBEDA6}"/>
              </a:ext>
            </a:extLst>
          </p:cNvPr>
          <p:cNvSpPr>
            <a:spLocks noGrp="1" noChangeArrowheads="1"/>
          </p:cNvSpPr>
          <p:nvPr>
            <p:ph type="title"/>
          </p:nvPr>
        </p:nvSpPr>
        <p:spPr/>
        <p:txBody>
          <a:bodyPr/>
          <a:lstStyle/>
          <a:p>
            <a:pPr eaLnBrk="1" hangingPunct="1">
              <a:defRPr/>
            </a:pPr>
            <a:r>
              <a:rPr lang="en-US">
                <a:cs typeface="+mj-cs"/>
              </a:rPr>
              <a:t>Revelation 12:13-17</a:t>
            </a:r>
          </a:p>
        </p:txBody>
      </p:sp>
      <p:sp>
        <p:nvSpPr>
          <p:cNvPr id="19459" name="Rectangle 3">
            <a:extLst>
              <a:ext uri="{FF2B5EF4-FFF2-40B4-BE49-F238E27FC236}">
                <a16:creationId xmlns:a16="http://schemas.microsoft.com/office/drawing/2014/main" id="{05C2B74D-5F76-A047-A276-812128249AF6}"/>
              </a:ext>
            </a:extLst>
          </p:cNvPr>
          <p:cNvSpPr>
            <a:spLocks noGrp="1" noChangeArrowheads="1"/>
          </p:cNvSpPr>
          <p:nvPr>
            <p:ph idx="1"/>
          </p:nvPr>
        </p:nvSpPr>
        <p:spPr>
          <a:xfrm>
            <a:off x="1691681" y="1628800"/>
            <a:ext cx="6984776" cy="4605090"/>
          </a:xfrm>
        </p:spPr>
        <p:txBody>
          <a:bodyPr>
            <a:normAutofit fontScale="92500" lnSpcReduction="20000"/>
          </a:bodyPr>
          <a:lstStyle/>
          <a:p>
            <a:pPr eaLnBrk="1" hangingPunct="1">
              <a:lnSpc>
                <a:spcPct val="90000"/>
              </a:lnSpc>
              <a:buFont typeface="Wingdings" charset="0"/>
              <a:buNone/>
              <a:defRPr/>
            </a:pPr>
            <a:r>
              <a:rPr lang="en-GB" sz="2400" b="1" dirty="0">
                <a:latin typeface="Times" charset="0"/>
                <a:cs typeface="+mn-cs"/>
              </a:rPr>
              <a:t>	</a:t>
            </a:r>
            <a:r>
              <a:rPr lang="en-GB" sz="1800" b="1" dirty="0">
                <a:latin typeface="Century Gothic" panose="020B0502020202020204" pitchFamily="34" charset="0"/>
              </a:rPr>
              <a:t>13.  </a:t>
            </a:r>
            <a:r>
              <a:rPr lang="en-GB" sz="2400" dirty="0">
                <a:latin typeface="Century Gothic" panose="020B0502020202020204" pitchFamily="34" charset="0"/>
              </a:rPr>
              <a:t>So when the dragon saw that he had been thrown down to the earth, he pursued the woman who had given birth to the male child. </a:t>
            </a:r>
            <a:r>
              <a:rPr lang="en-GB" sz="1800" b="1" dirty="0">
                <a:latin typeface="Century Gothic" panose="020B0502020202020204" pitchFamily="34" charset="0"/>
              </a:rPr>
              <a:t>14. </a:t>
            </a:r>
            <a:r>
              <a:rPr lang="en-GB" sz="1800" dirty="0">
                <a:latin typeface="Century Gothic" panose="020B0502020202020204" pitchFamily="34" charset="0"/>
              </a:rPr>
              <a:t> </a:t>
            </a:r>
            <a:r>
              <a:rPr lang="en-GB" sz="2400" dirty="0">
                <a:latin typeface="Century Gothic" panose="020B0502020202020204" pitchFamily="34" charset="0"/>
              </a:rPr>
              <a:t>But the woman was given the two wings of the great eagle, so that she could fly from the serpent into the wilderness, to her place where she is nourished for a time, and times, and a half time.  </a:t>
            </a:r>
            <a:r>
              <a:rPr lang="en-GB" sz="1800" b="1" dirty="0">
                <a:latin typeface="Century Gothic" panose="020B0502020202020204" pitchFamily="34" charset="0"/>
              </a:rPr>
              <a:t>15. </a:t>
            </a:r>
            <a:r>
              <a:rPr lang="en-GB" sz="2400" dirty="0">
                <a:latin typeface="Century Gothic" panose="020B0502020202020204" pitchFamily="34" charset="0"/>
              </a:rPr>
              <a:t>Then from his mouth the serpent poured water like a river after the woman, to sweep her away with the flood. </a:t>
            </a:r>
            <a:r>
              <a:rPr lang="en-GB" sz="1800" b="1" dirty="0">
                <a:latin typeface="Century Gothic" panose="020B0502020202020204" pitchFamily="34" charset="0"/>
              </a:rPr>
              <a:t>16.</a:t>
            </a:r>
            <a:r>
              <a:rPr lang="en-GB" sz="1800" dirty="0">
                <a:latin typeface="Century Gothic" panose="020B0502020202020204" pitchFamily="34" charset="0"/>
              </a:rPr>
              <a:t> </a:t>
            </a:r>
            <a:r>
              <a:rPr lang="en-GB" sz="2400" dirty="0">
                <a:latin typeface="Century Gothic" panose="020B0502020202020204" pitchFamily="34" charset="0"/>
              </a:rPr>
              <a:t>But the earth came to the help of the woman; it opened its mouth and swallowed the river that the dragon had poured from his mouth.  </a:t>
            </a:r>
            <a:r>
              <a:rPr lang="en-GB" sz="1800" b="1" dirty="0">
                <a:latin typeface="Century Gothic" panose="020B0502020202020204" pitchFamily="34" charset="0"/>
              </a:rPr>
              <a:t>17. </a:t>
            </a:r>
            <a:r>
              <a:rPr lang="en-GB" sz="2400" dirty="0">
                <a:latin typeface="Century Gothic" panose="020B0502020202020204" pitchFamily="34" charset="0"/>
              </a:rPr>
              <a:t>Then the dragon was angry with the woman and went off to make war on the rest of her children, those who keep the commandments of God and hold the testimony of Jesus.</a:t>
            </a:r>
          </a:p>
          <a:p>
            <a:pPr eaLnBrk="1" hangingPunct="1">
              <a:lnSpc>
                <a:spcPct val="90000"/>
              </a:lnSpc>
              <a:buFont typeface="Wingdings" charset="0"/>
              <a:buChar char="n"/>
              <a:defRPr/>
            </a:pPr>
            <a:endParaRPr lang="en-US" sz="2800" dirty="0">
              <a:cs typeface="+mn-cs"/>
            </a:endParaRPr>
          </a:p>
        </p:txBody>
      </p:sp>
    </p:spTree>
    <p:extLst>
      <p:ext uri="{BB962C8B-B14F-4D97-AF65-F5344CB8AC3E}">
        <p14:creationId xmlns:p14="http://schemas.microsoft.com/office/powerpoint/2010/main" val="3989826875"/>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FE3328A8-B70C-B147-A971-7158CC0E9CC7}"/>
              </a:ext>
            </a:extLst>
          </p:cNvPr>
          <p:cNvSpPr>
            <a:spLocks noGrp="1" noChangeArrowheads="1"/>
          </p:cNvSpPr>
          <p:nvPr>
            <p:ph type="title"/>
          </p:nvPr>
        </p:nvSpPr>
        <p:spPr/>
        <p:txBody>
          <a:bodyPr/>
          <a:lstStyle/>
          <a:p>
            <a:pPr eaLnBrk="1" hangingPunct="1">
              <a:defRPr/>
            </a:pPr>
            <a:r>
              <a:rPr lang="en-US" sz="3600">
                <a:cs typeface="+mj-cs"/>
              </a:rPr>
              <a:t>The Woman Clothed with the Sun</a:t>
            </a:r>
          </a:p>
        </p:txBody>
      </p:sp>
      <p:pic>
        <p:nvPicPr>
          <p:cNvPr id="20486" name="Picture 6" descr="11">
            <a:extLst>
              <a:ext uri="{FF2B5EF4-FFF2-40B4-BE49-F238E27FC236}">
                <a16:creationId xmlns:a16="http://schemas.microsoft.com/office/drawing/2014/main" id="{31A83FEC-A50D-CC43-AB45-C8FC04C2D715}"/>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t="8255" b="8255"/>
          <a:stretch>
            <a:fillRect/>
          </a:stretch>
        </p:blipFill>
        <p:spPr>
          <a:xfrm>
            <a:off x="971600" y="1649506"/>
            <a:ext cx="3668216" cy="4114800"/>
          </a:xfrm>
        </p:spPr>
      </p:pic>
      <p:sp>
        <p:nvSpPr>
          <p:cNvPr id="20484" name="Rectangle 4">
            <a:extLst>
              <a:ext uri="{FF2B5EF4-FFF2-40B4-BE49-F238E27FC236}">
                <a16:creationId xmlns:a16="http://schemas.microsoft.com/office/drawing/2014/main" id="{131554C1-8520-B04D-9204-94154B760B52}"/>
              </a:ext>
            </a:extLst>
          </p:cNvPr>
          <p:cNvSpPr>
            <a:spLocks noGrp="1" noChangeArrowheads="1"/>
          </p:cNvSpPr>
          <p:nvPr>
            <p:ph type="body" sz="half" idx="2"/>
          </p:nvPr>
        </p:nvSpPr>
        <p:spPr>
          <a:xfrm>
            <a:off x="4860032" y="1676400"/>
            <a:ext cx="3826768" cy="4419600"/>
          </a:xfrm>
        </p:spPr>
        <p:txBody>
          <a:bodyPr>
            <a:normAutofit fontScale="92500" lnSpcReduction="10000"/>
          </a:bodyPr>
          <a:lstStyle/>
          <a:p>
            <a:pPr eaLnBrk="1" hangingPunct="1">
              <a:lnSpc>
                <a:spcPct val="90000"/>
              </a:lnSpc>
            </a:pPr>
            <a:r>
              <a:rPr lang="en-US" altLang="en-US" sz="2000" dirty="0">
                <a:ea typeface="ＭＳ Ｐゴシック" panose="020B0600070205080204" pitchFamily="34" charset="-128"/>
              </a:rPr>
              <a:t>Conflict between a dragon and a woman.</a:t>
            </a:r>
          </a:p>
          <a:p>
            <a:pPr eaLnBrk="1" hangingPunct="1">
              <a:lnSpc>
                <a:spcPct val="90000"/>
              </a:lnSpc>
            </a:pPr>
            <a:r>
              <a:rPr lang="en-US" altLang="en-US" sz="2000" dirty="0">
                <a:ea typeface="ＭＳ Ｐゴシック" panose="020B0600070205080204" pitchFamily="34" charset="-128"/>
              </a:rPr>
              <a:t>The dragon is demonic and powerful (see 12:3-4).</a:t>
            </a:r>
          </a:p>
          <a:p>
            <a:pPr eaLnBrk="1" hangingPunct="1">
              <a:lnSpc>
                <a:spcPct val="90000"/>
              </a:lnSpc>
            </a:pPr>
            <a:r>
              <a:rPr lang="en-US" altLang="en-US" sz="2000" dirty="0">
                <a:ea typeface="ＭＳ Ｐゴシック" panose="020B0600070205080204" pitchFamily="34" charset="-128"/>
              </a:rPr>
              <a:t>God snatches the newborn child to heaven.</a:t>
            </a:r>
          </a:p>
          <a:p>
            <a:pPr eaLnBrk="1" hangingPunct="1">
              <a:lnSpc>
                <a:spcPct val="90000"/>
              </a:lnSpc>
            </a:pPr>
            <a:r>
              <a:rPr lang="en-US" altLang="en-US" sz="2000" dirty="0">
                <a:ea typeface="ＭＳ Ｐゴシック" panose="020B0600070205080204" pitchFamily="34" charset="-128"/>
              </a:rPr>
              <a:t>Woman remains in danger, flees to the desert. She is saved by the earth.</a:t>
            </a:r>
          </a:p>
          <a:p>
            <a:pPr eaLnBrk="1" hangingPunct="1">
              <a:lnSpc>
                <a:spcPct val="90000"/>
              </a:lnSpc>
            </a:pPr>
            <a:r>
              <a:rPr lang="en-US" altLang="en-US" sz="2000" dirty="0">
                <a:ea typeface="ＭＳ Ｐゴシック" panose="020B0600070205080204" pitchFamily="34" charset="-128"/>
              </a:rPr>
              <a:t>The dragon then seeks to make war on her offspring.</a:t>
            </a:r>
          </a:p>
          <a:p>
            <a:pPr eaLnBrk="1" hangingPunct="1">
              <a:lnSpc>
                <a:spcPct val="90000"/>
              </a:lnSpc>
            </a:pPr>
            <a:endParaRPr lang="en-US" altLang="en-US" sz="2000" dirty="0">
              <a:ea typeface="ＭＳ Ｐゴシック" panose="020B0600070205080204" pitchFamily="34" charset="-128"/>
            </a:endParaRPr>
          </a:p>
          <a:p>
            <a:pPr eaLnBrk="1" hangingPunct="1">
              <a:lnSpc>
                <a:spcPct val="90000"/>
              </a:lnSpc>
              <a:buFont typeface="Wingdings" pitchFamily="2" charset="2"/>
              <a:buNone/>
            </a:pPr>
            <a:r>
              <a:rPr lang="en-US" altLang="en-US" sz="2000" dirty="0">
                <a:ea typeface="ＭＳ Ｐゴシック" panose="020B0600070205080204" pitchFamily="34" charset="-128"/>
              </a:rPr>
              <a:t>	</a:t>
            </a:r>
            <a:r>
              <a:rPr lang="ja-JP" altLang="en-US" sz="1600">
                <a:ea typeface="ＭＳ Ｐゴシック" panose="020B0600070205080204" pitchFamily="34" charset="-128"/>
              </a:rPr>
              <a:t>‘</a:t>
            </a:r>
            <a:r>
              <a:rPr lang="en-US" altLang="ja-JP" sz="1600" dirty="0">
                <a:ea typeface="ＭＳ Ｐゴシック" panose="020B0600070205080204" pitchFamily="34" charset="-128"/>
              </a:rPr>
              <a:t>The Red Dragon and the Woman Clothed in the Son</a:t>
            </a:r>
            <a:r>
              <a:rPr lang="ja-JP" altLang="en-US" sz="1600">
                <a:ea typeface="ＭＳ Ｐゴシック" panose="020B0600070205080204" pitchFamily="34" charset="-128"/>
              </a:rPr>
              <a:t>’</a:t>
            </a:r>
            <a:r>
              <a:rPr lang="en-US" altLang="ja-JP" sz="1600" dirty="0">
                <a:ea typeface="ＭＳ Ｐゴシック" panose="020B0600070205080204" pitchFamily="34" charset="-128"/>
              </a:rPr>
              <a:t>, William Blake, 1805.</a:t>
            </a:r>
          </a:p>
          <a:p>
            <a:pPr eaLnBrk="1" hangingPunct="1">
              <a:lnSpc>
                <a:spcPct val="90000"/>
              </a:lnSpc>
              <a:buFont typeface="Wingdings" pitchFamily="2" charset="2"/>
              <a:buNone/>
            </a:pPr>
            <a:endParaRPr lang="en-US" altLang="en-US" sz="2400" dirty="0">
              <a:ea typeface="ＭＳ Ｐゴシック" panose="020B0600070205080204" pitchFamily="34" charset="-128"/>
            </a:endParaRPr>
          </a:p>
        </p:txBody>
      </p:sp>
    </p:spTree>
    <p:extLst>
      <p:ext uri="{BB962C8B-B14F-4D97-AF65-F5344CB8AC3E}">
        <p14:creationId xmlns:p14="http://schemas.microsoft.com/office/powerpoint/2010/main" val="384302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08E5F219-CEAF-DC41-BCF2-72424E365786}"/>
              </a:ext>
            </a:extLst>
          </p:cNvPr>
          <p:cNvSpPr>
            <a:spLocks noGrp="1" noChangeArrowheads="1"/>
          </p:cNvSpPr>
          <p:nvPr>
            <p:ph type="title"/>
          </p:nvPr>
        </p:nvSpPr>
        <p:spPr/>
        <p:txBody>
          <a:bodyPr/>
          <a:lstStyle/>
          <a:p>
            <a:pPr eaLnBrk="1" hangingPunct="1">
              <a:defRPr/>
            </a:pPr>
            <a:r>
              <a:rPr lang="en-US" dirty="0">
                <a:solidFill>
                  <a:schemeClr val="accent2">
                    <a:lumMod val="50000"/>
                  </a:schemeClr>
                </a:solidFill>
                <a:cs typeface="+mj-cs"/>
              </a:rPr>
              <a:t>The Woman of Light</a:t>
            </a:r>
          </a:p>
        </p:txBody>
      </p:sp>
      <p:sp>
        <p:nvSpPr>
          <p:cNvPr id="16387" name="Rectangle 3">
            <a:extLst>
              <a:ext uri="{FF2B5EF4-FFF2-40B4-BE49-F238E27FC236}">
                <a16:creationId xmlns:a16="http://schemas.microsoft.com/office/drawing/2014/main" id="{F9D2B579-65B2-1842-A880-D2A6E183DE32}"/>
              </a:ext>
            </a:extLst>
          </p:cNvPr>
          <p:cNvSpPr>
            <a:spLocks noGrp="1" noChangeArrowheads="1"/>
          </p:cNvSpPr>
          <p:nvPr>
            <p:ph type="body" sz="half" idx="1"/>
          </p:nvPr>
        </p:nvSpPr>
        <p:spPr/>
        <p:txBody>
          <a:bodyPr>
            <a:normAutofit lnSpcReduction="10000"/>
          </a:bodyPr>
          <a:lstStyle/>
          <a:p>
            <a:pPr eaLnBrk="1" hangingPunct="1">
              <a:lnSpc>
                <a:spcPct val="90000"/>
              </a:lnSpc>
            </a:pPr>
            <a:r>
              <a:rPr lang="en-US" altLang="en-US" sz="2400" dirty="0">
                <a:ea typeface="ＭＳ Ｐゴシック" panose="020B0600070205080204" pitchFamily="34" charset="-128"/>
              </a:rPr>
              <a:t>Combination of images from the Jewish Scriptures and ancient myths about the birth of gods and divine battles with monsters of chaos.</a:t>
            </a:r>
          </a:p>
          <a:p>
            <a:pPr eaLnBrk="1" hangingPunct="1">
              <a:lnSpc>
                <a:spcPct val="90000"/>
              </a:lnSpc>
            </a:pPr>
            <a:r>
              <a:rPr lang="en-US" altLang="en-US" sz="2400" dirty="0">
                <a:ea typeface="ＭＳ Ｐゴシック" panose="020B0600070205080204" pitchFamily="34" charset="-128"/>
              </a:rPr>
              <a:t>Woman is clothed with light (sun, moon, stars); cf. </a:t>
            </a:r>
            <a:r>
              <a:rPr lang="ja-JP" altLang="en-US" sz="2400">
                <a:ea typeface="ＭＳ Ｐゴシック" panose="020B0600070205080204" pitchFamily="34" charset="-128"/>
              </a:rPr>
              <a:t>‘</a:t>
            </a:r>
            <a:r>
              <a:rPr lang="en-US" altLang="ja-JP" sz="2400" dirty="0">
                <a:ea typeface="ＭＳ Ｐゴシック" panose="020B0600070205080204" pitchFamily="34" charset="-128"/>
              </a:rPr>
              <a:t>queen of heaven</a:t>
            </a:r>
            <a:r>
              <a:rPr lang="ja-JP" altLang="en-US" sz="2400">
                <a:ea typeface="ＭＳ Ｐゴシック" panose="020B0600070205080204" pitchFamily="34" charset="-128"/>
              </a:rPr>
              <a:t>’</a:t>
            </a:r>
            <a:r>
              <a:rPr lang="en-US" altLang="ja-JP" sz="2400" dirty="0">
                <a:ea typeface="ＭＳ Ｐゴシック" panose="020B0600070205080204" pitchFamily="34" charset="-128"/>
              </a:rPr>
              <a:t> (Ephesian goddess Artemis and the Egyptian goddess Isis).</a:t>
            </a:r>
            <a:endParaRPr lang="en-US" altLang="en-US" sz="2400" dirty="0">
              <a:ea typeface="ＭＳ Ｐゴシック" panose="020B0600070205080204" pitchFamily="34" charset="-128"/>
            </a:endParaRPr>
          </a:p>
        </p:txBody>
      </p:sp>
      <p:sp>
        <p:nvSpPr>
          <p:cNvPr id="2" name="Content Placeholder 1">
            <a:extLst>
              <a:ext uri="{FF2B5EF4-FFF2-40B4-BE49-F238E27FC236}">
                <a16:creationId xmlns:a16="http://schemas.microsoft.com/office/drawing/2014/main" id="{AB7B2D08-C7F8-9242-8BF8-0CF742F0D0DE}"/>
              </a:ext>
            </a:extLst>
          </p:cNvPr>
          <p:cNvSpPr>
            <a:spLocks noGrp="1"/>
          </p:cNvSpPr>
          <p:nvPr>
            <p:ph sz="half" idx="2"/>
          </p:nvPr>
        </p:nvSpPr>
        <p:spPr/>
        <p:txBody>
          <a:bodyPr/>
          <a:lstStyle/>
          <a:p>
            <a:pPr>
              <a:buFont typeface="Wingdings" charset="0"/>
              <a:buChar char="n"/>
              <a:defRPr/>
            </a:pPr>
            <a:endParaRPr lang="en-US"/>
          </a:p>
        </p:txBody>
      </p:sp>
      <p:pic>
        <p:nvPicPr>
          <p:cNvPr id="6" name="Picture 5" descr="11">
            <a:extLst>
              <a:ext uri="{FF2B5EF4-FFF2-40B4-BE49-F238E27FC236}">
                <a16:creationId xmlns:a16="http://schemas.microsoft.com/office/drawing/2014/main" id="{C17C098E-EED3-0F49-84F2-D5977AD9345A}"/>
              </a:ext>
            </a:extLst>
          </p:cNvPr>
          <p:cNvPicPr>
            <a:picLocks noGrp="1" noChangeAspect="1" noChangeArrowheads="1"/>
          </p:cNvPicPr>
          <p:nvPr/>
        </p:nvPicPr>
        <p:blipFill>
          <a:blip r:embed="rId2"/>
          <a:srcRect/>
          <a:stretch>
            <a:fillRect/>
          </a:stretch>
        </p:blipFill>
        <p:spPr bwMode="auto">
          <a:xfrm>
            <a:off x="5003800" y="1989138"/>
            <a:ext cx="3168650" cy="4103687"/>
          </a:xfrm>
          <a:prstGeom prst="rect">
            <a:avLst/>
          </a:prstGeom>
          <a:noFill/>
          <a:ln w="9525">
            <a:noFill/>
            <a:miter lim="800000"/>
            <a:headEnd/>
            <a:tailEnd/>
          </a:ln>
          <a:effectLst>
            <a:outerShdw blurRad="63500" dist="25400" dir="16979900" algn="ctr" rotWithShape="0">
              <a:srgbClr val="000000">
                <a:alpha val="75000"/>
              </a:srgbClr>
            </a:outerShdw>
          </a:effectLst>
        </p:spPr>
      </p:pic>
    </p:spTree>
    <p:extLst>
      <p:ext uri="{BB962C8B-B14F-4D97-AF65-F5344CB8AC3E}">
        <p14:creationId xmlns:p14="http://schemas.microsoft.com/office/powerpoint/2010/main" val="4311860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7CCA3A6-6708-9544-AAD4-83A7824FBDE2}"/>
              </a:ext>
            </a:extLst>
          </p:cNvPr>
          <p:cNvSpPr>
            <a:spLocks noGrp="1" noChangeArrowheads="1"/>
          </p:cNvSpPr>
          <p:nvPr>
            <p:ph type="title"/>
          </p:nvPr>
        </p:nvSpPr>
        <p:spPr/>
        <p:txBody>
          <a:bodyPr/>
          <a:lstStyle/>
          <a:p>
            <a:pPr eaLnBrk="1" hangingPunct="1">
              <a:defRPr/>
            </a:pPr>
            <a:r>
              <a:rPr lang="en-US" sz="3600" dirty="0">
                <a:solidFill>
                  <a:schemeClr val="accent2">
                    <a:lumMod val="50000"/>
                  </a:schemeClr>
                </a:solidFill>
                <a:cs typeface="+mj-cs"/>
              </a:rPr>
              <a:t>Mother, Child, and Monster of Chaos</a:t>
            </a:r>
            <a:endParaRPr lang="en-US" dirty="0">
              <a:solidFill>
                <a:schemeClr val="accent2">
                  <a:lumMod val="50000"/>
                </a:schemeClr>
              </a:solidFill>
              <a:cs typeface="+mj-cs"/>
            </a:endParaRPr>
          </a:p>
        </p:txBody>
      </p:sp>
      <p:sp>
        <p:nvSpPr>
          <p:cNvPr id="17411" name="Rectangle 3">
            <a:extLst>
              <a:ext uri="{FF2B5EF4-FFF2-40B4-BE49-F238E27FC236}">
                <a16:creationId xmlns:a16="http://schemas.microsoft.com/office/drawing/2014/main" id="{55353F27-7453-9A4C-A8DD-AC096FDF3926}"/>
              </a:ext>
            </a:extLst>
          </p:cNvPr>
          <p:cNvSpPr>
            <a:spLocks noGrp="1" noChangeArrowheads="1"/>
          </p:cNvSpPr>
          <p:nvPr>
            <p:ph type="body" sz="half" idx="1"/>
          </p:nvPr>
        </p:nvSpPr>
        <p:spPr>
          <a:xfrm>
            <a:off x="457200" y="1676400"/>
            <a:ext cx="4038600" cy="4920952"/>
          </a:xfrm>
        </p:spPr>
        <p:txBody>
          <a:bodyPr>
            <a:normAutofit lnSpcReduction="10000"/>
          </a:bodyPr>
          <a:lstStyle/>
          <a:p>
            <a:pPr eaLnBrk="1" hangingPunct="1">
              <a:lnSpc>
                <a:spcPct val="90000"/>
              </a:lnSpc>
              <a:buFont typeface="Wingdings" charset="0"/>
              <a:buChar char="n"/>
              <a:defRPr/>
            </a:pPr>
            <a:r>
              <a:rPr lang="en-US" sz="2000" dirty="0">
                <a:cs typeface="+mn-cs"/>
              </a:rPr>
              <a:t>Common motif in antiquity: divine mother whose child is threatened by a monster or serpent.</a:t>
            </a:r>
          </a:p>
          <a:p>
            <a:pPr eaLnBrk="1" hangingPunct="1">
              <a:lnSpc>
                <a:spcPct val="90000"/>
              </a:lnSpc>
              <a:buFont typeface="Wingdings" charset="0"/>
              <a:buChar char="n"/>
              <a:defRPr/>
            </a:pPr>
            <a:r>
              <a:rPr lang="en-US" sz="2000" dirty="0">
                <a:solidFill>
                  <a:srgbClr val="0432FF"/>
                </a:solidFill>
                <a:cs typeface="+mn-cs"/>
              </a:rPr>
              <a:t>Egypt: </a:t>
            </a:r>
            <a:r>
              <a:rPr lang="en-US" sz="2000" dirty="0">
                <a:cs typeface="+mn-cs"/>
              </a:rPr>
              <a:t>Isis threatened by Seth-Typhon.</a:t>
            </a:r>
          </a:p>
          <a:p>
            <a:pPr eaLnBrk="1" hangingPunct="1">
              <a:lnSpc>
                <a:spcPct val="90000"/>
              </a:lnSpc>
              <a:buFont typeface="Wingdings" charset="0"/>
              <a:buChar char="n"/>
              <a:defRPr/>
            </a:pPr>
            <a:r>
              <a:rPr lang="en-US" sz="2000" dirty="0">
                <a:solidFill>
                  <a:srgbClr val="0432FF"/>
                </a:solidFill>
                <a:cs typeface="+mn-cs"/>
              </a:rPr>
              <a:t>Greece: </a:t>
            </a:r>
            <a:r>
              <a:rPr lang="en-US" sz="2000" dirty="0">
                <a:cs typeface="+mn-cs"/>
              </a:rPr>
              <a:t>Leto and her son Apollo (the sun god) threatened by the dragon Python.</a:t>
            </a:r>
          </a:p>
          <a:p>
            <a:pPr eaLnBrk="1" hangingPunct="1">
              <a:lnSpc>
                <a:spcPct val="90000"/>
              </a:lnSpc>
              <a:buFont typeface="Wingdings" charset="0"/>
              <a:buChar char="n"/>
              <a:defRPr/>
            </a:pPr>
            <a:r>
              <a:rPr lang="en-US" sz="2000" dirty="0">
                <a:cs typeface="+mn-cs"/>
              </a:rPr>
              <a:t>Mother flies through the air.</a:t>
            </a:r>
          </a:p>
          <a:p>
            <a:pPr eaLnBrk="1" hangingPunct="1">
              <a:lnSpc>
                <a:spcPct val="90000"/>
              </a:lnSpc>
              <a:buFont typeface="Wingdings" charset="0"/>
              <a:buChar char="n"/>
              <a:defRPr/>
            </a:pPr>
            <a:r>
              <a:rPr lang="en-US" sz="2000" dirty="0">
                <a:cs typeface="+mn-cs"/>
              </a:rPr>
              <a:t>The opponent seeks to prevent the child from gaining authority.</a:t>
            </a:r>
          </a:p>
          <a:p>
            <a:pPr eaLnBrk="1" hangingPunct="1">
              <a:lnSpc>
                <a:spcPct val="90000"/>
              </a:lnSpc>
              <a:buFont typeface="Wingdings" charset="0"/>
              <a:buChar char="n"/>
              <a:defRPr/>
            </a:pPr>
            <a:r>
              <a:rPr lang="en-US" sz="2000" dirty="0">
                <a:cs typeface="+mn-cs"/>
              </a:rPr>
              <a:t>Mother and child escape by divine intervention.</a:t>
            </a:r>
          </a:p>
        </p:txBody>
      </p:sp>
      <p:pic>
        <p:nvPicPr>
          <p:cNvPr id="17414" name="Picture 6" descr="11">
            <a:extLst>
              <a:ext uri="{FF2B5EF4-FFF2-40B4-BE49-F238E27FC236}">
                <a16:creationId xmlns:a16="http://schemas.microsoft.com/office/drawing/2014/main" id="{A7DAA6FF-85E8-C148-BFF8-5016F556780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t="12302" b="12302"/>
          <a:stretch>
            <a:fillRect/>
          </a:stretch>
        </p:blipFill>
        <p:spPr/>
      </p:pic>
    </p:spTree>
    <p:extLst>
      <p:ext uri="{BB962C8B-B14F-4D97-AF65-F5344CB8AC3E}">
        <p14:creationId xmlns:p14="http://schemas.microsoft.com/office/powerpoint/2010/main" val="18909559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7FE3FDEF-7CCC-9E40-BC06-0D66DC529A32}"/>
              </a:ext>
            </a:extLst>
          </p:cNvPr>
          <p:cNvSpPr>
            <a:spLocks noGrp="1" noChangeArrowheads="1"/>
          </p:cNvSpPr>
          <p:nvPr>
            <p:ph type="title"/>
          </p:nvPr>
        </p:nvSpPr>
        <p:spPr/>
        <p:txBody>
          <a:bodyPr/>
          <a:lstStyle/>
          <a:p>
            <a:pPr eaLnBrk="1" hangingPunct="1">
              <a:defRPr/>
            </a:pPr>
            <a:r>
              <a:rPr lang="en-US">
                <a:cs typeface="+mj-cs"/>
              </a:rPr>
              <a:t>The Myth in the Context of First-Century CE Asia Minor</a:t>
            </a:r>
          </a:p>
        </p:txBody>
      </p:sp>
      <p:sp>
        <p:nvSpPr>
          <p:cNvPr id="21507" name="Rectangle 3">
            <a:extLst>
              <a:ext uri="{FF2B5EF4-FFF2-40B4-BE49-F238E27FC236}">
                <a16:creationId xmlns:a16="http://schemas.microsoft.com/office/drawing/2014/main" id="{3B34F08C-29B1-634C-A236-56C253B5B918}"/>
              </a:ext>
            </a:extLst>
          </p:cNvPr>
          <p:cNvSpPr>
            <a:spLocks noGrp="1" noChangeArrowheads="1"/>
          </p:cNvSpPr>
          <p:nvPr>
            <p:ph idx="1"/>
          </p:nvPr>
        </p:nvSpPr>
        <p:spPr/>
        <p:txBody>
          <a:bodyPr>
            <a:normAutofit fontScale="92500" lnSpcReduction="10000"/>
          </a:bodyPr>
          <a:lstStyle/>
          <a:p>
            <a:pPr eaLnBrk="1" hangingPunct="1"/>
            <a:r>
              <a:rPr lang="en-US" altLang="en-US" sz="2800">
                <a:ea typeface="ＭＳ Ｐゴシック" panose="020B0600070205080204" pitchFamily="34" charset="-128"/>
              </a:rPr>
              <a:t>Temple to the goddess Artemis in Ephesus, as well as a temple to the goddess Roma.</a:t>
            </a:r>
          </a:p>
          <a:p>
            <a:pPr eaLnBrk="1" hangingPunct="1"/>
            <a:r>
              <a:rPr lang="en-US" altLang="en-US" sz="2800">
                <a:ea typeface="ＭＳ Ｐゴシック" panose="020B0600070205080204" pitchFamily="34" charset="-128"/>
              </a:rPr>
              <a:t>The mother figure </a:t>
            </a:r>
            <a:r>
              <a:rPr lang="ja-JP" altLang="en-US" sz="2800">
                <a:ea typeface="ＭＳ Ｐゴシック" panose="020B0600070205080204" pitchFamily="34" charset="-128"/>
              </a:rPr>
              <a:t>‘</a:t>
            </a:r>
            <a:r>
              <a:rPr lang="en-US" altLang="ja-JP" sz="2800">
                <a:ea typeface="ＭＳ Ｐゴシック" panose="020B0600070205080204" pitchFamily="34" charset="-128"/>
              </a:rPr>
              <a:t>becomes</a:t>
            </a:r>
            <a:r>
              <a:rPr lang="ja-JP" altLang="en-US" sz="2800">
                <a:ea typeface="ＭＳ Ｐゴシック" panose="020B0600070205080204" pitchFamily="34" charset="-128"/>
              </a:rPr>
              <a:t>’</a:t>
            </a:r>
            <a:r>
              <a:rPr lang="en-US" altLang="ja-JP" sz="2800">
                <a:ea typeface="ＭＳ Ｐゴシック" panose="020B0600070205080204" pitchFamily="34" charset="-128"/>
              </a:rPr>
              <a:t> the goddess Roma.</a:t>
            </a:r>
          </a:p>
          <a:p>
            <a:pPr eaLnBrk="1" hangingPunct="1"/>
            <a:r>
              <a:rPr lang="en-US" altLang="en-US" sz="2800">
                <a:ea typeface="ＭＳ Ｐゴシック" panose="020B0600070205080204" pitchFamily="34" charset="-128"/>
              </a:rPr>
              <a:t>Her son is the Roman Empire (note that Nero is often depicted wearing a radiate crown on his coins &gt; Apollo).</a:t>
            </a:r>
          </a:p>
          <a:p>
            <a:pPr eaLnBrk="1" hangingPunct="1"/>
            <a:r>
              <a:rPr lang="en-US" altLang="en-US" sz="2800">
                <a:ea typeface="ＭＳ Ｐゴシック" panose="020B0600070205080204" pitchFamily="34" charset="-128"/>
              </a:rPr>
              <a:t>Dragon represents the powers of evil.</a:t>
            </a:r>
          </a:p>
        </p:txBody>
      </p:sp>
    </p:spTree>
    <p:extLst>
      <p:ext uri="{BB962C8B-B14F-4D97-AF65-F5344CB8AC3E}">
        <p14:creationId xmlns:p14="http://schemas.microsoft.com/office/powerpoint/2010/main" val="1979130151"/>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99806AAB-9F42-8F4A-B077-37C0A25F3011}"/>
              </a:ext>
            </a:extLst>
          </p:cNvPr>
          <p:cNvSpPr>
            <a:spLocks noGrp="1" noChangeArrowheads="1"/>
          </p:cNvSpPr>
          <p:nvPr>
            <p:ph type="title"/>
          </p:nvPr>
        </p:nvSpPr>
        <p:spPr/>
        <p:txBody>
          <a:bodyPr/>
          <a:lstStyle/>
          <a:p>
            <a:pPr eaLnBrk="1" hangingPunct="1">
              <a:defRPr/>
            </a:pPr>
            <a:r>
              <a:rPr lang="en-US" dirty="0">
                <a:solidFill>
                  <a:schemeClr val="accent2">
                    <a:lumMod val="50000"/>
                  </a:schemeClr>
                </a:solidFill>
                <a:cs typeface="+mj-cs"/>
              </a:rPr>
              <a:t>Appropriation of Myth in Revelation 12</a:t>
            </a:r>
          </a:p>
        </p:txBody>
      </p:sp>
      <p:sp>
        <p:nvSpPr>
          <p:cNvPr id="22531" name="Rectangle 3">
            <a:extLst>
              <a:ext uri="{FF2B5EF4-FFF2-40B4-BE49-F238E27FC236}">
                <a16:creationId xmlns:a16="http://schemas.microsoft.com/office/drawing/2014/main" id="{59A74190-F691-4949-8CB4-8E076A31DE2A}"/>
              </a:ext>
            </a:extLst>
          </p:cNvPr>
          <p:cNvSpPr>
            <a:spLocks noGrp="1" noChangeArrowheads="1"/>
          </p:cNvSpPr>
          <p:nvPr>
            <p:ph idx="1"/>
          </p:nvPr>
        </p:nvSpPr>
        <p:spPr/>
        <p:txBody>
          <a:bodyPr>
            <a:normAutofit fontScale="92500" lnSpcReduction="20000"/>
          </a:bodyPr>
          <a:lstStyle/>
          <a:p>
            <a:pPr eaLnBrk="1" hangingPunct="1"/>
            <a:r>
              <a:rPr lang="en-US" altLang="en-US" sz="2800" dirty="0">
                <a:ea typeface="ＭＳ Ｐゴシック" panose="020B0600070205080204" pitchFamily="34" charset="-128"/>
              </a:rPr>
              <a:t>Basic plot of ancient myth is adopted.</a:t>
            </a:r>
          </a:p>
          <a:p>
            <a:pPr eaLnBrk="1" hangingPunct="1"/>
            <a:r>
              <a:rPr lang="en-US" altLang="en-US" sz="2800" dirty="0">
                <a:ea typeface="ＭＳ Ｐゴシック" panose="020B0600070205080204" pitchFamily="34" charset="-128"/>
              </a:rPr>
              <a:t>Note distinctive </a:t>
            </a:r>
            <a:r>
              <a:rPr lang="ja-JP" altLang="en-US" sz="2800">
                <a:ea typeface="ＭＳ Ｐゴシック" panose="020B0600070205080204" pitchFamily="34" charset="-128"/>
              </a:rPr>
              <a:t>‘</a:t>
            </a:r>
            <a:r>
              <a:rPr lang="en-US" altLang="ja-JP" sz="2800" dirty="0">
                <a:ea typeface="ＭＳ Ｐゴシック" panose="020B0600070205080204" pitchFamily="34" charset="-128"/>
              </a:rPr>
              <a:t>biblical features</a:t>
            </a:r>
            <a:r>
              <a:rPr lang="ja-JP" altLang="en-US" sz="2800">
                <a:ea typeface="ＭＳ Ｐゴシック" panose="020B0600070205080204" pitchFamily="34" charset="-128"/>
              </a:rPr>
              <a:t>’</a:t>
            </a:r>
            <a:r>
              <a:rPr lang="en-US" altLang="ja-JP" sz="2800" dirty="0">
                <a:ea typeface="ＭＳ Ｐゴシック" panose="020B0600070205080204" pitchFamily="34" charset="-128"/>
              </a:rPr>
              <a:t>:</a:t>
            </a:r>
          </a:p>
          <a:p>
            <a:pPr eaLnBrk="1" hangingPunct="1">
              <a:buFont typeface="Wingdings" pitchFamily="2" charset="2"/>
              <a:buNone/>
            </a:pPr>
            <a:r>
              <a:rPr lang="en-US" altLang="en-US" sz="2800" dirty="0">
                <a:ea typeface="ＭＳ Ｐゴシック" panose="020B0600070205080204" pitchFamily="34" charset="-128"/>
              </a:rPr>
              <a:t>	- emphasis on the birth pangs of the woman (Israel-Zion as a woman in </a:t>
            </a:r>
            <a:r>
              <a:rPr lang="en-US" altLang="en-US" sz="2800" dirty="0" err="1">
                <a:ea typeface="ＭＳ Ｐゴシック" panose="020B0600070205080204" pitchFamily="34" charset="-128"/>
              </a:rPr>
              <a:t>labour</a:t>
            </a:r>
            <a:r>
              <a:rPr lang="en-US" altLang="en-US" sz="2800" dirty="0">
                <a:ea typeface="ＭＳ Ｐゴシック" panose="020B0600070205080204" pitchFamily="34" charset="-128"/>
              </a:rPr>
              <a:t>: Isaiah 26:16-27; 54:1).</a:t>
            </a:r>
          </a:p>
          <a:p>
            <a:pPr eaLnBrk="1" hangingPunct="1">
              <a:buFont typeface="Wingdings" pitchFamily="2" charset="2"/>
              <a:buNone/>
            </a:pPr>
            <a:r>
              <a:rPr lang="en-US" altLang="en-US" sz="2800" dirty="0">
                <a:ea typeface="ＭＳ Ｐゴシック" panose="020B0600070205080204" pitchFamily="34" charset="-128"/>
              </a:rPr>
              <a:t>	-the child rules with a rod of iron (cf. Psalm 2:9)</a:t>
            </a:r>
          </a:p>
          <a:p>
            <a:pPr eaLnBrk="1" hangingPunct="1"/>
            <a:r>
              <a:rPr lang="en-US" altLang="en-US" sz="2800" dirty="0">
                <a:ea typeface="ＭＳ Ｐゴシック" panose="020B0600070205080204" pitchFamily="34" charset="-128"/>
              </a:rPr>
              <a:t>The ancient (Roman?) myth is parodied: reality belongs to God.</a:t>
            </a:r>
          </a:p>
        </p:txBody>
      </p:sp>
    </p:spTree>
    <p:extLst>
      <p:ext uri="{BB962C8B-B14F-4D97-AF65-F5344CB8AC3E}">
        <p14:creationId xmlns:p14="http://schemas.microsoft.com/office/powerpoint/2010/main" val="1965363166"/>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8FDE0FF0-7218-CE41-A711-385F058789B3}"/>
              </a:ext>
            </a:extLst>
          </p:cNvPr>
          <p:cNvSpPr>
            <a:spLocks noGrp="1" noChangeArrowheads="1"/>
          </p:cNvSpPr>
          <p:nvPr>
            <p:ph type="title"/>
          </p:nvPr>
        </p:nvSpPr>
        <p:spPr/>
        <p:txBody>
          <a:bodyPr>
            <a:normAutofit/>
          </a:bodyPr>
          <a:lstStyle/>
          <a:p>
            <a:pPr eaLnBrk="1" hangingPunct="1">
              <a:defRPr/>
            </a:pPr>
            <a:r>
              <a:rPr lang="en-US" dirty="0">
                <a:solidFill>
                  <a:schemeClr val="accent2">
                    <a:lumMod val="50000"/>
                  </a:schemeClr>
                </a:solidFill>
                <a:cs typeface="+mj-cs"/>
              </a:rPr>
              <a:t>Identity of the Woman Clothed with the Sun</a:t>
            </a:r>
          </a:p>
        </p:txBody>
      </p:sp>
      <p:pic>
        <p:nvPicPr>
          <p:cNvPr id="23558" name="Picture 6" descr="11">
            <a:extLst>
              <a:ext uri="{FF2B5EF4-FFF2-40B4-BE49-F238E27FC236}">
                <a16:creationId xmlns:a16="http://schemas.microsoft.com/office/drawing/2014/main" id="{F3EDE918-0123-5B41-9E25-298D83E6C91C}"/>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t="8859" b="8859"/>
          <a:stretch>
            <a:fillRect/>
          </a:stretch>
        </p:blipFill>
        <p:spPr>
          <a:xfrm>
            <a:off x="1187624" y="1955576"/>
            <a:ext cx="3165276" cy="3834608"/>
          </a:xfrm>
        </p:spPr>
      </p:pic>
      <p:sp>
        <p:nvSpPr>
          <p:cNvPr id="23556" name="Rectangle 4">
            <a:extLst>
              <a:ext uri="{FF2B5EF4-FFF2-40B4-BE49-F238E27FC236}">
                <a16:creationId xmlns:a16="http://schemas.microsoft.com/office/drawing/2014/main" id="{3D4A1D4F-5A7F-104E-B962-5871792ACF2A}"/>
              </a:ext>
            </a:extLst>
          </p:cNvPr>
          <p:cNvSpPr>
            <a:spLocks noGrp="1" noChangeArrowheads="1"/>
          </p:cNvSpPr>
          <p:nvPr>
            <p:ph type="body" sz="half" idx="2"/>
          </p:nvPr>
        </p:nvSpPr>
        <p:spPr>
          <a:xfrm>
            <a:off x="4648200" y="1268760"/>
            <a:ext cx="4244280" cy="5208240"/>
          </a:xfrm>
        </p:spPr>
        <p:txBody>
          <a:bodyPr>
            <a:normAutofit fontScale="92500" lnSpcReduction="20000"/>
          </a:bodyPr>
          <a:lstStyle/>
          <a:p>
            <a:pPr>
              <a:lnSpc>
                <a:spcPct val="90000"/>
              </a:lnSpc>
              <a:buNone/>
            </a:pPr>
            <a:r>
              <a:rPr lang="en-US" altLang="en-US" sz="2400" dirty="0">
                <a:solidFill>
                  <a:schemeClr val="accent2">
                    <a:lumMod val="50000"/>
                  </a:schemeClr>
                </a:solidFill>
                <a:ea typeface="ＭＳ Ｐゴシック" panose="020B0600070205080204" pitchFamily="34" charset="-128"/>
              </a:rPr>
              <a:t>Eve</a:t>
            </a:r>
          </a:p>
          <a:p>
            <a:pPr>
              <a:lnSpc>
                <a:spcPct val="90000"/>
              </a:lnSpc>
              <a:buNone/>
            </a:pPr>
            <a:r>
              <a:rPr lang="en-US" altLang="en-US" sz="2400" dirty="0">
                <a:solidFill>
                  <a:schemeClr val="folHlink"/>
                </a:solidFill>
                <a:ea typeface="ＭＳ Ｐゴシック" panose="020B0600070205080204" pitchFamily="34" charset="-128"/>
              </a:rPr>
              <a:t>	</a:t>
            </a:r>
            <a:r>
              <a:rPr lang="en-US" altLang="en-US" sz="2200" dirty="0">
                <a:ea typeface="ＭＳ Ｐゴシック" panose="020B0600070205080204" pitchFamily="34" charset="-128"/>
              </a:rPr>
              <a:t>The dragon is </a:t>
            </a:r>
            <a:r>
              <a:rPr lang="ja-JP" altLang="en-US" sz="2200">
                <a:ea typeface="ＭＳ Ｐゴシック" panose="020B0600070205080204" pitchFamily="34" charset="-128"/>
              </a:rPr>
              <a:t>‘</a:t>
            </a:r>
            <a:r>
              <a:rPr lang="en-US" altLang="ja-JP" sz="2200" dirty="0">
                <a:ea typeface="ＭＳ Ｐゴシック" panose="020B0600070205080204" pitchFamily="34" charset="-128"/>
              </a:rPr>
              <a:t>the ancient serpent</a:t>
            </a:r>
            <a:r>
              <a:rPr lang="ja-JP" altLang="en-US" sz="2200">
                <a:ea typeface="ＭＳ Ｐゴシック" panose="020B0600070205080204" pitchFamily="34" charset="-128"/>
              </a:rPr>
              <a:t>’</a:t>
            </a:r>
            <a:r>
              <a:rPr lang="en-US" altLang="ja-JP" sz="2200" dirty="0">
                <a:ea typeface="ＭＳ Ｐゴシック" panose="020B0600070205080204" pitchFamily="34" charset="-128"/>
              </a:rPr>
              <a:t> (12:9; cf. Genesis 3) and makes war with the rest of her offspring (12:17; cf. Genesis 3:5). </a:t>
            </a:r>
          </a:p>
          <a:p>
            <a:pPr>
              <a:lnSpc>
                <a:spcPct val="90000"/>
              </a:lnSpc>
              <a:buNone/>
            </a:pPr>
            <a:endParaRPr lang="en-US" altLang="ja-JP" sz="2400" dirty="0">
              <a:ea typeface="ＭＳ Ｐゴシック" panose="020B0600070205080204" pitchFamily="34" charset="-128"/>
            </a:endParaRPr>
          </a:p>
          <a:p>
            <a:pPr eaLnBrk="1" hangingPunct="1">
              <a:lnSpc>
                <a:spcPct val="90000"/>
              </a:lnSpc>
              <a:buFont typeface="Wingdings" pitchFamily="2" charset="2"/>
              <a:buNone/>
            </a:pPr>
            <a:r>
              <a:rPr lang="en-US" altLang="en-US" sz="2400" dirty="0">
                <a:solidFill>
                  <a:schemeClr val="accent2">
                    <a:lumMod val="50000"/>
                  </a:schemeClr>
                </a:solidFill>
                <a:ea typeface="ＭＳ Ｐゴシック" panose="020B0600070205080204" pitchFamily="34" charset="-128"/>
              </a:rPr>
              <a:t>Mary, the mother of Jesus</a:t>
            </a:r>
          </a:p>
          <a:p>
            <a:pPr eaLnBrk="1" hangingPunct="1">
              <a:lnSpc>
                <a:spcPct val="90000"/>
              </a:lnSpc>
              <a:buFont typeface="Wingdings" pitchFamily="2" charset="2"/>
              <a:buNone/>
            </a:pPr>
            <a:r>
              <a:rPr lang="en-US" altLang="en-US" sz="2400" dirty="0">
                <a:ea typeface="ＭＳ Ｐゴシック" panose="020B0600070205080204" pitchFamily="34" charset="-128"/>
              </a:rPr>
              <a:t>	</a:t>
            </a:r>
            <a:r>
              <a:rPr lang="en-US" altLang="en-US" sz="2000" dirty="0">
                <a:ea typeface="ＭＳ Ｐゴシック" panose="020B0600070205080204" pitchFamily="34" charset="-128"/>
              </a:rPr>
              <a:t>- parallels with the escape into Egypt (Matthew 2).</a:t>
            </a:r>
          </a:p>
          <a:p>
            <a:pPr eaLnBrk="1" hangingPunct="1">
              <a:lnSpc>
                <a:spcPct val="90000"/>
              </a:lnSpc>
              <a:buFont typeface="Wingdings" pitchFamily="2" charset="2"/>
              <a:buNone/>
            </a:pPr>
            <a:r>
              <a:rPr lang="en-US" altLang="en-US" sz="2000" dirty="0">
                <a:ea typeface="ＭＳ Ｐゴシック" panose="020B0600070205080204" pitchFamily="34" charset="-128"/>
              </a:rPr>
              <a:t>	- offspring (the church?) reminiscent of John 19:26-27: Mary is </a:t>
            </a:r>
            <a:r>
              <a:rPr lang="ja-JP" altLang="en-US" sz="2000">
                <a:ea typeface="ＭＳ Ｐゴシック" panose="020B0600070205080204" pitchFamily="34" charset="-128"/>
              </a:rPr>
              <a:t>‘</a:t>
            </a:r>
            <a:r>
              <a:rPr lang="en-US" altLang="ja-JP" sz="2000" dirty="0">
                <a:ea typeface="ＭＳ Ｐゴシック" panose="020B0600070205080204" pitchFamily="34" charset="-128"/>
              </a:rPr>
              <a:t>the mother of the church</a:t>
            </a:r>
            <a:r>
              <a:rPr lang="ja-JP" altLang="en-US" sz="2000">
                <a:ea typeface="ＭＳ Ｐゴシック" panose="020B0600070205080204" pitchFamily="34" charset="-128"/>
              </a:rPr>
              <a:t>’</a:t>
            </a:r>
            <a:r>
              <a:rPr lang="en-US" altLang="ja-JP" sz="2000" dirty="0">
                <a:ea typeface="ＭＳ Ｐゴシック" panose="020B0600070205080204" pitchFamily="34" charset="-128"/>
              </a:rPr>
              <a:t>.</a:t>
            </a:r>
          </a:p>
          <a:p>
            <a:pPr eaLnBrk="1" hangingPunct="1">
              <a:lnSpc>
                <a:spcPct val="90000"/>
              </a:lnSpc>
            </a:pPr>
            <a:r>
              <a:rPr lang="en-US" altLang="en-US" sz="2000" dirty="0">
                <a:ea typeface="ＭＳ Ｐゴシック" panose="020B0600070205080204" pitchFamily="34" charset="-128"/>
              </a:rPr>
              <a:t>Rescue of the child probably alludes more to Jesus</a:t>
            </a:r>
            <a:r>
              <a:rPr lang="ja-JP" altLang="en-US" sz="2000">
                <a:ea typeface="ＭＳ Ｐゴシック" panose="020B0600070205080204" pitchFamily="34" charset="-128"/>
              </a:rPr>
              <a:t>’</a:t>
            </a:r>
            <a:r>
              <a:rPr lang="en-US" altLang="ja-JP" sz="2000" dirty="0">
                <a:ea typeface="ＭＳ Ｐゴシック" panose="020B0600070205080204" pitchFamily="34" charset="-128"/>
              </a:rPr>
              <a:t> resurrection as </a:t>
            </a:r>
            <a:r>
              <a:rPr lang="ja-JP" altLang="en-US" sz="2000">
                <a:ea typeface="ＭＳ Ｐゴシック" panose="020B0600070205080204" pitchFamily="34" charset="-128"/>
              </a:rPr>
              <a:t>‘</a:t>
            </a:r>
            <a:r>
              <a:rPr lang="en-US" altLang="ja-JP" sz="2000" dirty="0">
                <a:ea typeface="ＭＳ Ｐゴシック" panose="020B0600070205080204" pitchFamily="34" charset="-128"/>
              </a:rPr>
              <a:t>the firstborn from the dead</a:t>
            </a:r>
            <a:r>
              <a:rPr lang="ja-JP" altLang="en-US" sz="2000">
                <a:ea typeface="ＭＳ Ｐゴシック" panose="020B0600070205080204" pitchFamily="34" charset="-128"/>
              </a:rPr>
              <a:t>’</a:t>
            </a:r>
            <a:r>
              <a:rPr lang="en-US" altLang="ja-JP" sz="2000" dirty="0">
                <a:ea typeface="ＭＳ Ｐゴシック" panose="020B0600070205080204" pitchFamily="34" charset="-128"/>
              </a:rPr>
              <a:t> (in 19:11 the child appears as a grown man seated on a horse).</a:t>
            </a:r>
            <a:endParaRPr lang="en-US" altLang="en-US" sz="2400" dirty="0">
              <a:ea typeface="ＭＳ Ｐゴシック" panose="020B0600070205080204" pitchFamily="34" charset="-128"/>
            </a:endParaRPr>
          </a:p>
        </p:txBody>
      </p:sp>
    </p:spTree>
    <p:extLst>
      <p:ext uri="{BB962C8B-B14F-4D97-AF65-F5344CB8AC3E}">
        <p14:creationId xmlns:p14="http://schemas.microsoft.com/office/powerpoint/2010/main" val="2876899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65A86297-3261-BD4A-A020-33A6DB1EBC13}"/>
              </a:ext>
            </a:extLst>
          </p:cNvPr>
          <p:cNvSpPr>
            <a:spLocks noGrp="1" noChangeArrowheads="1"/>
          </p:cNvSpPr>
          <p:nvPr>
            <p:ph type="title"/>
          </p:nvPr>
        </p:nvSpPr>
        <p:spPr/>
        <p:txBody>
          <a:bodyPr/>
          <a:lstStyle/>
          <a:p>
            <a:pPr eaLnBrk="1" hangingPunct="1">
              <a:defRPr/>
            </a:pPr>
            <a:r>
              <a:rPr lang="en-US" sz="3200">
                <a:cs typeface="+mj-cs"/>
              </a:rPr>
              <a:t>Identity of the Woman Clothed with the Sun</a:t>
            </a:r>
            <a:endParaRPr lang="en-US">
              <a:cs typeface="+mj-cs"/>
            </a:endParaRPr>
          </a:p>
        </p:txBody>
      </p:sp>
      <p:sp>
        <p:nvSpPr>
          <p:cNvPr id="24579" name="Rectangle 3">
            <a:extLst>
              <a:ext uri="{FF2B5EF4-FFF2-40B4-BE49-F238E27FC236}">
                <a16:creationId xmlns:a16="http://schemas.microsoft.com/office/drawing/2014/main" id="{6BE26D32-B109-0D4D-B78F-3C653BF856A0}"/>
              </a:ext>
            </a:extLst>
          </p:cNvPr>
          <p:cNvSpPr>
            <a:spLocks noGrp="1" noChangeArrowheads="1"/>
          </p:cNvSpPr>
          <p:nvPr>
            <p:ph idx="1"/>
          </p:nvPr>
        </p:nvSpPr>
        <p:spPr/>
        <p:txBody>
          <a:bodyPr>
            <a:normAutofit/>
          </a:bodyPr>
          <a:lstStyle/>
          <a:p>
            <a:pPr eaLnBrk="1" hangingPunct="1">
              <a:lnSpc>
                <a:spcPct val="90000"/>
              </a:lnSpc>
              <a:buFont typeface="Wingdings" pitchFamily="2" charset="2"/>
              <a:buNone/>
            </a:pPr>
            <a:r>
              <a:rPr lang="en-US" altLang="en-US" sz="2000" dirty="0">
                <a:ea typeface="ＭＳ Ｐゴシック" panose="020B0600070205080204" pitchFamily="34" charset="-128"/>
              </a:rPr>
              <a:t>	</a:t>
            </a:r>
          </a:p>
        </p:txBody>
      </p:sp>
      <p:sp>
        <p:nvSpPr>
          <p:cNvPr id="24580" name="Rectangle 4">
            <a:extLst>
              <a:ext uri="{FF2B5EF4-FFF2-40B4-BE49-F238E27FC236}">
                <a16:creationId xmlns:a16="http://schemas.microsoft.com/office/drawing/2014/main" id="{CC3FF487-EFDB-F24B-BBFD-32A96C4641E6}"/>
              </a:ext>
            </a:extLst>
          </p:cNvPr>
          <p:cNvSpPr>
            <a:spLocks noGrp="1" noChangeArrowheads="1"/>
          </p:cNvSpPr>
          <p:nvPr>
            <p:ph sz="half" idx="4294967295"/>
          </p:nvPr>
        </p:nvSpPr>
        <p:spPr>
          <a:xfrm>
            <a:off x="1259632" y="1905000"/>
            <a:ext cx="7884368" cy="4476328"/>
          </a:xfrm>
        </p:spPr>
        <p:txBody>
          <a:bodyPr>
            <a:normAutofit lnSpcReduction="10000"/>
          </a:bodyPr>
          <a:lstStyle/>
          <a:p>
            <a:pPr eaLnBrk="1" hangingPunct="1">
              <a:lnSpc>
                <a:spcPct val="90000"/>
              </a:lnSpc>
              <a:buFont typeface="Wingdings" pitchFamily="2" charset="2"/>
              <a:buNone/>
            </a:pPr>
            <a:r>
              <a:rPr lang="en-US" altLang="en-US" sz="2400" dirty="0">
                <a:ea typeface="ＭＳ Ｐゴシック" panose="020B0600070205080204" pitchFamily="34" charset="-128"/>
              </a:rPr>
              <a:t>	</a:t>
            </a:r>
            <a:r>
              <a:rPr lang="en-US" altLang="en-US" sz="2400" dirty="0">
                <a:solidFill>
                  <a:srgbClr val="0432FF"/>
                </a:solidFill>
                <a:ea typeface="ＭＳ Ｐゴシック" panose="020B0600070205080204" pitchFamily="34" charset="-128"/>
              </a:rPr>
              <a:t>Messianic Community: the Church in Continuity with Israel</a:t>
            </a:r>
          </a:p>
          <a:p>
            <a:pPr eaLnBrk="1" hangingPunct="1">
              <a:lnSpc>
                <a:spcPct val="90000"/>
              </a:lnSpc>
              <a:buFont typeface="Wingdings" pitchFamily="2" charset="2"/>
              <a:buNone/>
            </a:pPr>
            <a:r>
              <a:rPr lang="en-US" altLang="en-US" sz="2400" dirty="0">
                <a:ea typeface="ＭＳ Ｐゴシック" panose="020B0600070205080204" pitchFamily="34" charset="-128"/>
              </a:rPr>
              <a:t>	The true people of Israel, who give birth to the Messiah (cf. Zion giving birth to the nation in Isaiah 66:7-13).</a:t>
            </a:r>
          </a:p>
          <a:p>
            <a:pPr eaLnBrk="1" hangingPunct="1">
              <a:lnSpc>
                <a:spcPct val="90000"/>
              </a:lnSpc>
              <a:buFont typeface="Wingdings" pitchFamily="2" charset="2"/>
              <a:buNone/>
            </a:pPr>
            <a:r>
              <a:rPr lang="en-US" altLang="en-US" sz="2400" dirty="0">
                <a:ea typeface="ＭＳ Ｐゴシック" panose="020B0600070205080204" pitchFamily="34" charset="-128"/>
              </a:rPr>
              <a:t>	Note Exodus imagery: experiences in the wilderness, threat of flood, eagles</a:t>
            </a:r>
            <a:r>
              <a:rPr lang="ja-JP" altLang="en-US" sz="2400">
                <a:ea typeface="ＭＳ Ｐゴシック" panose="020B0600070205080204" pitchFamily="34" charset="-128"/>
              </a:rPr>
              <a:t>’</a:t>
            </a:r>
            <a:r>
              <a:rPr lang="en-US" altLang="ja-JP" sz="2400" dirty="0">
                <a:ea typeface="ＭＳ Ｐゴシック" panose="020B0600070205080204" pitchFamily="34" charset="-128"/>
              </a:rPr>
              <a:t> wings (cf. Exodus 19:4); desert as sanctuary.</a:t>
            </a:r>
          </a:p>
          <a:p>
            <a:pPr eaLnBrk="1" hangingPunct="1">
              <a:lnSpc>
                <a:spcPct val="90000"/>
              </a:lnSpc>
              <a:buFont typeface="Wingdings" pitchFamily="2" charset="2"/>
              <a:buNone/>
            </a:pPr>
            <a:r>
              <a:rPr lang="en-US" altLang="en-US" sz="2400" dirty="0">
                <a:ea typeface="ＭＳ Ｐゴシック" panose="020B0600070205080204" pitchFamily="34" charset="-128"/>
              </a:rPr>
              <a:t>	Woman remains in desert for 1260 days (cf. Daniel 7:25, where the saints of God = Israel are imprisoned).</a:t>
            </a:r>
          </a:p>
          <a:p>
            <a:pPr eaLnBrk="1" hangingPunct="1">
              <a:lnSpc>
                <a:spcPct val="90000"/>
              </a:lnSpc>
              <a:buFont typeface="Wingdings" pitchFamily="2" charset="2"/>
              <a:buNone/>
            </a:pPr>
            <a:r>
              <a:rPr lang="en-US" altLang="en-US" sz="2400" dirty="0">
                <a:ea typeface="ＭＳ Ｐゴシック" panose="020B0600070205080204" pitchFamily="34" charset="-128"/>
              </a:rPr>
              <a:t>	</a:t>
            </a:r>
            <a:r>
              <a:rPr lang="en-US" altLang="en-US" dirty="0">
                <a:ea typeface="ＭＳ Ｐゴシック" panose="020B0600070205080204" pitchFamily="34" charset="-128"/>
              </a:rPr>
              <a:t>Testament of Asher 7:3: God will save Israel when he </a:t>
            </a:r>
            <a:r>
              <a:rPr lang="ja-JP" altLang="en-US">
                <a:ea typeface="ＭＳ Ｐゴシック" panose="020B0600070205080204" pitchFamily="34" charset="-128"/>
              </a:rPr>
              <a:t>‘</a:t>
            </a:r>
            <a:r>
              <a:rPr lang="en-US" altLang="ja-JP" dirty="0">
                <a:ea typeface="ＭＳ Ｐゴシック" panose="020B0600070205080204" pitchFamily="34" charset="-128"/>
              </a:rPr>
              <a:t>crushes the dragon</a:t>
            </a:r>
            <a:r>
              <a:rPr lang="ja-JP" altLang="en-US">
                <a:ea typeface="ＭＳ Ｐゴシック" panose="020B0600070205080204" pitchFamily="34" charset="-128"/>
              </a:rPr>
              <a:t>’</a:t>
            </a:r>
            <a:r>
              <a:rPr lang="en-US" altLang="ja-JP" dirty="0">
                <a:ea typeface="ＭＳ Ｐゴシック" panose="020B0600070205080204" pitchFamily="34" charset="-128"/>
              </a:rPr>
              <a:t>s head in the water</a:t>
            </a:r>
            <a:r>
              <a:rPr lang="ja-JP" altLang="en-US">
                <a:ea typeface="ＭＳ Ｐゴシック" panose="020B0600070205080204" pitchFamily="34" charset="-128"/>
              </a:rPr>
              <a:t>’</a:t>
            </a:r>
            <a:r>
              <a:rPr lang="en-US" altLang="ja-JP" dirty="0">
                <a:ea typeface="ＭＳ Ｐゴシック" panose="020B0600070205080204" pitchFamily="34" charset="-128"/>
              </a:rPr>
              <a:t>.</a:t>
            </a: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3954818145"/>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3216D772-6210-8A43-B725-5F9FE55895C0}"/>
              </a:ext>
            </a:extLst>
          </p:cNvPr>
          <p:cNvSpPr>
            <a:spLocks noGrp="1" noChangeArrowheads="1"/>
          </p:cNvSpPr>
          <p:nvPr>
            <p:ph type="title"/>
          </p:nvPr>
        </p:nvSpPr>
        <p:spPr/>
        <p:txBody>
          <a:bodyPr>
            <a:normAutofit/>
          </a:bodyPr>
          <a:lstStyle/>
          <a:p>
            <a:pPr eaLnBrk="1" hangingPunct="1">
              <a:defRPr/>
            </a:pPr>
            <a:r>
              <a:rPr lang="en-US" dirty="0">
                <a:cs typeface="+mj-cs"/>
              </a:rPr>
              <a:t> The Whore of Babylon (Revelation 17)</a:t>
            </a:r>
          </a:p>
        </p:txBody>
      </p:sp>
      <p:sp>
        <p:nvSpPr>
          <p:cNvPr id="29699" name="Rectangle 3">
            <a:extLst>
              <a:ext uri="{FF2B5EF4-FFF2-40B4-BE49-F238E27FC236}">
                <a16:creationId xmlns:a16="http://schemas.microsoft.com/office/drawing/2014/main" id="{C2E03339-DB65-E047-98A2-4A3C929D6483}"/>
              </a:ext>
            </a:extLst>
          </p:cNvPr>
          <p:cNvSpPr>
            <a:spLocks noGrp="1" noChangeArrowheads="1"/>
          </p:cNvSpPr>
          <p:nvPr>
            <p:ph idx="1"/>
          </p:nvPr>
        </p:nvSpPr>
        <p:spPr/>
        <p:txBody>
          <a:bodyPr>
            <a:normAutofit fontScale="92500" lnSpcReduction="10000"/>
          </a:bodyPr>
          <a:lstStyle/>
          <a:p>
            <a:pPr eaLnBrk="1" hangingPunct="1">
              <a:lnSpc>
                <a:spcPct val="90000"/>
              </a:lnSpc>
              <a:buFont typeface="Wingdings" pitchFamily="2" charset="2"/>
              <a:buNone/>
            </a:pPr>
            <a:r>
              <a:rPr lang="en-GB" altLang="en-US" sz="2400" b="1" dirty="0">
                <a:latin typeface="Times" pitchFamily="2" charset="0"/>
                <a:ea typeface="ＭＳ Ｐゴシック" panose="020B0600070205080204" pitchFamily="34" charset="-128"/>
              </a:rPr>
              <a:t>	</a:t>
            </a:r>
            <a:r>
              <a:rPr lang="en-GB" altLang="en-US" sz="2400" b="1" dirty="0">
                <a:latin typeface="Century Gothic" panose="020B0502020202020204" pitchFamily="34" charset="0"/>
                <a:ea typeface="ＭＳ Ｐゴシック" panose="020B0600070205080204" pitchFamily="34" charset="-128"/>
              </a:rPr>
              <a:t>1.</a:t>
            </a:r>
            <a:r>
              <a:rPr lang="en-GB" altLang="en-US" sz="2400" dirty="0">
                <a:latin typeface="Century Gothic" panose="020B0502020202020204" pitchFamily="34" charset="0"/>
                <a:ea typeface="ＭＳ Ｐゴシック" panose="020B0600070205080204" pitchFamily="34" charset="-128"/>
              </a:rPr>
              <a:t>  Then one of the seven angels who had the seven bowls came and said to me, “Come, I will show you the judgment of the great whore who is seated on many waters, </a:t>
            </a:r>
            <a:r>
              <a:rPr lang="en-GB" altLang="en-US" sz="2400" b="1" dirty="0">
                <a:latin typeface="Century Gothic" panose="020B0502020202020204" pitchFamily="34" charset="0"/>
                <a:ea typeface="ＭＳ Ｐゴシック" panose="020B0600070205080204" pitchFamily="34" charset="-128"/>
              </a:rPr>
              <a:t>2.  </a:t>
            </a:r>
            <a:r>
              <a:rPr lang="en-GB" altLang="en-US" sz="2400" dirty="0">
                <a:latin typeface="Century Gothic" panose="020B0502020202020204" pitchFamily="34" charset="0"/>
                <a:ea typeface="ＭＳ Ｐゴシック" panose="020B0600070205080204" pitchFamily="34" charset="-128"/>
              </a:rPr>
              <a:t>with whom the kings of the earth have committed fornication, and with the wine of whose fornication the inhabitants of the earth have become drunk”. </a:t>
            </a:r>
            <a:r>
              <a:rPr lang="en-GB" altLang="en-US" sz="2400" b="1" dirty="0">
                <a:latin typeface="Century Gothic" panose="020B0502020202020204" pitchFamily="34" charset="0"/>
                <a:ea typeface="ＭＳ Ｐゴシック" panose="020B0600070205080204" pitchFamily="34" charset="-128"/>
              </a:rPr>
              <a:t>3.  </a:t>
            </a:r>
            <a:r>
              <a:rPr lang="en-GB" altLang="en-US" sz="2400" dirty="0">
                <a:latin typeface="Century Gothic" panose="020B0502020202020204" pitchFamily="34" charset="0"/>
                <a:ea typeface="ＭＳ Ｐゴシック" panose="020B0600070205080204" pitchFamily="34" charset="-128"/>
              </a:rPr>
              <a:t> So he carried me away in the spirit into a wilderness, and I saw a woman sitting on a scarlet beast that was full of blasphemous names, and it had seven heads and seven horns.  </a:t>
            </a:r>
          </a:p>
        </p:txBody>
      </p:sp>
    </p:spTree>
    <p:extLst>
      <p:ext uri="{BB962C8B-B14F-4D97-AF65-F5344CB8AC3E}">
        <p14:creationId xmlns:p14="http://schemas.microsoft.com/office/powerpoint/2010/main" val="2019766329"/>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3216D772-6210-8A43-B725-5F9FE55895C0}"/>
              </a:ext>
            </a:extLst>
          </p:cNvPr>
          <p:cNvSpPr>
            <a:spLocks noGrp="1" noChangeArrowheads="1"/>
          </p:cNvSpPr>
          <p:nvPr>
            <p:ph type="title"/>
          </p:nvPr>
        </p:nvSpPr>
        <p:spPr>
          <a:xfrm>
            <a:off x="609600" y="-381000"/>
            <a:ext cx="8153400" cy="152400"/>
          </a:xfrm>
        </p:spPr>
        <p:txBody>
          <a:bodyPr>
            <a:normAutofit fontScale="90000"/>
          </a:bodyPr>
          <a:lstStyle/>
          <a:p>
            <a:pPr eaLnBrk="1" hangingPunct="1">
              <a:defRPr/>
            </a:pPr>
            <a:r>
              <a:rPr lang="en-US">
                <a:cs typeface="+mj-cs"/>
              </a:rPr>
              <a:t> </a:t>
            </a:r>
          </a:p>
        </p:txBody>
      </p:sp>
      <p:sp>
        <p:nvSpPr>
          <p:cNvPr id="29699" name="Rectangle 3">
            <a:extLst>
              <a:ext uri="{FF2B5EF4-FFF2-40B4-BE49-F238E27FC236}">
                <a16:creationId xmlns:a16="http://schemas.microsoft.com/office/drawing/2014/main" id="{C2E03339-DB65-E047-98A2-4A3C929D6483}"/>
              </a:ext>
            </a:extLst>
          </p:cNvPr>
          <p:cNvSpPr>
            <a:spLocks noGrp="1" noChangeArrowheads="1"/>
          </p:cNvSpPr>
          <p:nvPr>
            <p:ph idx="1"/>
          </p:nvPr>
        </p:nvSpPr>
        <p:spPr>
          <a:xfrm>
            <a:off x="1115616" y="692696"/>
            <a:ext cx="7571184" cy="5832648"/>
          </a:xfrm>
        </p:spPr>
        <p:txBody>
          <a:bodyPr>
            <a:normAutofit/>
          </a:bodyPr>
          <a:lstStyle/>
          <a:p>
            <a:pPr algn="just" eaLnBrk="1" hangingPunct="1">
              <a:lnSpc>
                <a:spcPct val="90000"/>
              </a:lnSpc>
              <a:buFont typeface="Wingdings" pitchFamily="2" charset="2"/>
              <a:buNone/>
            </a:pPr>
            <a:r>
              <a:rPr lang="en-GB" altLang="en-US" sz="2400" b="1" dirty="0">
                <a:latin typeface="Times" pitchFamily="2" charset="0"/>
                <a:ea typeface="ＭＳ Ｐゴシック" panose="020B0600070205080204" pitchFamily="34" charset="-128"/>
              </a:rPr>
              <a:t>	</a:t>
            </a:r>
          </a:p>
          <a:p>
            <a:pPr algn="just" eaLnBrk="1" hangingPunct="1">
              <a:lnSpc>
                <a:spcPct val="90000"/>
              </a:lnSpc>
              <a:buFont typeface="Wingdings" pitchFamily="2" charset="2"/>
              <a:buNone/>
            </a:pPr>
            <a:r>
              <a:rPr lang="en-GB" altLang="en-US" sz="2400" dirty="0">
                <a:latin typeface="Century Gothic" panose="020B0502020202020204" pitchFamily="34" charset="0"/>
                <a:ea typeface="ＭＳ Ｐゴシック" panose="020B0600070205080204" pitchFamily="34" charset="-128"/>
              </a:rPr>
              <a:t> </a:t>
            </a:r>
            <a:r>
              <a:rPr lang="en-GB" altLang="en-US" sz="2400" b="1" dirty="0">
                <a:latin typeface="Century Gothic" panose="020B0502020202020204" pitchFamily="34" charset="0"/>
                <a:ea typeface="ＭＳ Ｐゴシック" panose="020B0600070205080204" pitchFamily="34" charset="-128"/>
              </a:rPr>
              <a:t>4.  </a:t>
            </a:r>
            <a:r>
              <a:rPr lang="en-GB" altLang="en-US" sz="2400" dirty="0">
                <a:latin typeface="Century Gothic" panose="020B0502020202020204" pitchFamily="34" charset="0"/>
                <a:ea typeface="ＭＳ Ｐゴシック" panose="020B0600070205080204" pitchFamily="34" charset="-128"/>
              </a:rPr>
              <a:t>The woman was clothed in purple and scarlet, and adorned with gold and jewels and pearls, holding in her hand a golden cup full of abominations and the impurities of her fornication; </a:t>
            </a:r>
            <a:r>
              <a:rPr lang="en-GB" altLang="en-US" sz="2400" b="1" dirty="0">
                <a:latin typeface="Century Gothic" panose="020B0502020202020204" pitchFamily="34" charset="0"/>
                <a:ea typeface="ＭＳ Ｐゴシック" panose="020B0600070205080204" pitchFamily="34" charset="-128"/>
              </a:rPr>
              <a:t>5. </a:t>
            </a:r>
            <a:r>
              <a:rPr lang="en-GB" altLang="en-US" sz="2400" dirty="0">
                <a:latin typeface="Century Gothic" panose="020B0502020202020204" pitchFamily="34" charset="0"/>
                <a:ea typeface="ＭＳ Ｐゴシック" panose="020B0600070205080204" pitchFamily="34" charset="-128"/>
              </a:rPr>
              <a:t> and on her forehead was written a name, a mystery: “Babylon the great, mother of whores and of earth’s abominations”. </a:t>
            </a:r>
            <a:r>
              <a:rPr lang="en-GB" altLang="en-US" sz="2400" b="1" dirty="0">
                <a:latin typeface="Century Gothic" panose="020B0502020202020204" pitchFamily="34" charset="0"/>
                <a:ea typeface="ＭＳ Ｐゴシック" panose="020B0600070205080204" pitchFamily="34" charset="-128"/>
              </a:rPr>
              <a:t>6. </a:t>
            </a:r>
            <a:r>
              <a:rPr lang="en-GB" altLang="en-US" sz="2400" dirty="0">
                <a:latin typeface="Century Gothic" panose="020B0502020202020204" pitchFamily="34" charset="0"/>
                <a:ea typeface="ＭＳ Ｐゴシック" panose="020B0600070205080204" pitchFamily="34" charset="-128"/>
              </a:rPr>
              <a:t> And I saw that the woman was drunk with the blood of the saints and the blood of the witnesses of Jesus.</a:t>
            </a:r>
          </a:p>
        </p:txBody>
      </p:sp>
    </p:spTree>
    <p:extLst>
      <p:ext uri="{BB962C8B-B14F-4D97-AF65-F5344CB8AC3E}">
        <p14:creationId xmlns:p14="http://schemas.microsoft.com/office/powerpoint/2010/main" val="3524709974"/>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A755D866-DCFB-A344-AE02-7FF2D3C074BF}"/>
              </a:ext>
            </a:extLst>
          </p:cNvPr>
          <p:cNvSpPr>
            <a:spLocks noGrp="1" noChangeArrowheads="1"/>
          </p:cNvSpPr>
          <p:nvPr>
            <p:ph type="title"/>
          </p:nvPr>
        </p:nvSpPr>
        <p:spPr/>
        <p:txBody>
          <a:bodyPr/>
          <a:lstStyle/>
          <a:p>
            <a:pPr eaLnBrk="1" hangingPunct="1">
              <a:defRPr/>
            </a:pPr>
            <a:r>
              <a:rPr lang="en-US">
                <a:cs typeface="+mj-cs"/>
              </a:rPr>
              <a:t>The Whore of Babylon</a:t>
            </a:r>
          </a:p>
        </p:txBody>
      </p:sp>
      <p:sp>
        <p:nvSpPr>
          <p:cNvPr id="34819" name="Rectangle 3">
            <a:extLst>
              <a:ext uri="{FF2B5EF4-FFF2-40B4-BE49-F238E27FC236}">
                <a16:creationId xmlns:a16="http://schemas.microsoft.com/office/drawing/2014/main" id="{6A01F479-3E83-CE41-A612-0A285B8B4429}"/>
              </a:ext>
            </a:extLst>
          </p:cNvPr>
          <p:cNvSpPr>
            <a:spLocks noGrp="1" noChangeArrowheads="1"/>
          </p:cNvSpPr>
          <p:nvPr>
            <p:ph type="body" sz="half" idx="1"/>
          </p:nvPr>
        </p:nvSpPr>
        <p:spPr/>
        <p:txBody>
          <a:bodyPr>
            <a:normAutofit lnSpcReduction="10000"/>
          </a:bodyPr>
          <a:lstStyle/>
          <a:p>
            <a:pPr eaLnBrk="1" hangingPunct="1">
              <a:lnSpc>
                <a:spcPct val="90000"/>
              </a:lnSpc>
            </a:pPr>
            <a:r>
              <a:rPr lang="en-US" altLang="en-US" sz="2000">
                <a:ea typeface="ＭＳ Ｐゴシック" panose="020B0600070205080204" pitchFamily="34" charset="-128"/>
              </a:rPr>
              <a:t>Her seductive sexuality is a symbol of idolatry. Her attire is a sign of her opulence.</a:t>
            </a:r>
          </a:p>
          <a:p>
            <a:pPr eaLnBrk="1" hangingPunct="1">
              <a:lnSpc>
                <a:spcPct val="90000"/>
              </a:lnSpc>
            </a:pPr>
            <a:r>
              <a:rPr lang="en-US" altLang="en-US" sz="2000">
                <a:ea typeface="ＭＳ Ｐゴシック" panose="020B0600070205080204" pitchFamily="34" charset="-128"/>
              </a:rPr>
              <a:t>She is seated on a scarlet beast (cf. 13:1-10).</a:t>
            </a:r>
          </a:p>
          <a:p>
            <a:pPr eaLnBrk="1" hangingPunct="1">
              <a:lnSpc>
                <a:spcPct val="90000"/>
              </a:lnSpc>
            </a:pPr>
            <a:r>
              <a:rPr lang="en-US" altLang="en-US" sz="2000">
                <a:ea typeface="ＭＳ Ｐゴシック" panose="020B0600070205080204" pitchFamily="34" charset="-128"/>
              </a:rPr>
              <a:t>She commits fornication with the kings of the earth.</a:t>
            </a:r>
          </a:p>
          <a:p>
            <a:pPr eaLnBrk="1" hangingPunct="1">
              <a:lnSpc>
                <a:spcPct val="90000"/>
              </a:lnSpc>
            </a:pPr>
            <a:r>
              <a:rPr lang="en-US" altLang="en-US" sz="2000">
                <a:ea typeface="ＭＳ Ｐゴシック" panose="020B0600070205080204" pitchFamily="34" charset="-128"/>
              </a:rPr>
              <a:t>She drinks the blood of the saints.</a:t>
            </a:r>
          </a:p>
          <a:p>
            <a:pPr eaLnBrk="1" hangingPunct="1">
              <a:lnSpc>
                <a:spcPct val="90000"/>
              </a:lnSpc>
            </a:pPr>
            <a:r>
              <a:rPr lang="en-US" altLang="en-US" sz="2000">
                <a:ea typeface="ＭＳ Ｐゴシック" panose="020B0600070205080204" pitchFamily="34" charset="-128"/>
              </a:rPr>
              <a:t>The beast represents the power of the Empire, the whore represents Rome.</a:t>
            </a:r>
          </a:p>
          <a:p>
            <a:pPr eaLnBrk="1" hangingPunct="1">
              <a:lnSpc>
                <a:spcPct val="90000"/>
              </a:lnSpc>
              <a:buFont typeface="Wingdings" pitchFamily="2" charset="2"/>
              <a:buNone/>
            </a:pPr>
            <a:r>
              <a:rPr lang="en-US" altLang="en-US" sz="2000">
                <a:ea typeface="ＭＳ Ｐゴシック" panose="020B0600070205080204" pitchFamily="34" charset="-128"/>
              </a:rPr>
              <a:t>	</a:t>
            </a:r>
            <a:r>
              <a:rPr lang="ja-JP" altLang="en-US" sz="1600">
                <a:ea typeface="ＭＳ Ｐゴシック" panose="020B0600070205080204" pitchFamily="34" charset="-128"/>
              </a:rPr>
              <a:t>‘</a:t>
            </a:r>
            <a:r>
              <a:rPr lang="en-US" altLang="ja-JP" sz="1600">
                <a:ea typeface="ＭＳ Ｐゴシック" panose="020B0600070205080204" pitchFamily="34" charset="-128"/>
              </a:rPr>
              <a:t>The Whore of Babylon</a:t>
            </a:r>
            <a:r>
              <a:rPr lang="ja-JP" altLang="en-US" sz="1600">
                <a:ea typeface="ＭＳ Ｐゴシック" panose="020B0600070205080204" pitchFamily="34" charset="-128"/>
              </a:rPr>
              <a:t>’</a:t>
            </a:r>
            <a:r>
              <a:rPr lang="en-US" altLang="ja-JP" sz="1600">
                <a:ea typeface="ＭＳ Ｐゴシック" panose="020B0600070205080204" pitchFamily="34" charset="-128"/>
              </a:rPr>
              <a:t>, William Blake, 1809.</a:t>
            </a:r>
          </a:p>
          <a:p>
            <a:pPr eaLnBrk="1" hangingPunct="1">
              <a:lnSpc>
                <a:spcPct val="90000"/>
              </a:lnSpc>
              <a:buFont typeface="Wingdings" pitchFamily="2" charset="2"/>
              <a:buNone/>
            </a:pPr>
            <a:endParaRPr lang="en-US" altLang="en-US" sz="2400">
              <a:ea typeface="ＭＳ Ｐゴシック" panose="020B0600070205080204" pitchFamily="34" charset="-128"/>
            </a:endParaRPr>
          </a:p>
        </p:txBody>
      </p:sp>
      <p:pic>
        <p:nvPicPr>
          <p:cNvPr id="34822" name="Picture 6" descr="11">
            <a:extLst>
              <a:ext uri="{FF2B5EF4-FFF2-40B4-BE49-F238E27FC236}">
                <a16:creationId xmlns:a16="http://schemas.microsoft.com/office/drawing/2014/main" id="{DB7B0F87-9B48-424B-8DE8-AC5B5E0CE6EA}"/>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t="7215" b="7215"/>
          <a:stretch>
            <a:fillRect/>
          </a:stretch>
        </p:blipFill>
        <p:spPr/>
      </p:pic>
    </p:spTree>
    <p:extLst>
      <p:ext uri="{BB962C8B-B14F-4D97-AF65-F5344CB8AC3E}">
        <p14:creationId xmlns:p14="http://schemas.microsoft.com/office/powerpoint/2010/main" val="23042242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87F37FA7-B55B-244F-9E32-88D9F53AEAA7}"/>
              </a:ext>
            </a:extLst>
          </p:cNvPr>
          <p:cNvSpPr>
            <a:spLocks noGrp="1" noChangeArrowheads="1"/>
          </p:cNvSpPr>
          <p:nvPr>
            <p:ph type="title"/>
          </p:nvPr>
        </p:nvSpPr>
        <p:spPr/>
        <p:txBody>
          <a:bodyPr/>
          <a:lstStyle/>
          <a:p>
            <a:pPr eaLnBrk="1" hangingPunct="1">
              <a:defRPr/>
            </a:pPr>
            <a:r>
              <a:rPr lang="en-US">
                <a:cs typeface="+mj-cs"/>
              </a:rPr>
              <a:t>A Counter-Image of Rome</a:t>
            </a:r>
          </a:p>
        </p:txBody>
      </p:sp>
      <p:pic>
        <p:nvPicPr>
          <p:cNvPr id="35847" name="Picture 7" descr="11">
            <a:extLst>
              <a:ext uri="{FF2B5EF4-FFF2-40B4-BE49-F238E27FC236}">
                <a16:creationId xmlns:a16="http://schemas.microsoft.com/office/drawing/2014/main" id="{264109F4-9A02-8247-BA26-00FD27974217}"/>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1403648" y="1196752"/>
            <a:ext cx="2232247" cy="2520279"/>
          </a:xfrm>
        </p:spPr>
      </p:pic>
      <p:pic>
        <p:nvPicPr>
          <p:cNvPr id="35849" name="Picture 9" descr="11">
            <a:extLst>
              <a:ext uri="{FF2B5EF4-FFF2-40B4-BE49-F238E27FC236}">
                <a16:creationId xmlns:a16="http://schemas.microsoft.com/office/drawing/2014/main" id="{546DDAD8-6574-ED4C-981F-AB38181E8255}"/>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4554947" y="1419133"/>
            <a:ext cx="4038600" cy="1857375"/>
          </a:xfrm>
        </p:spPr>
      </p:pic>
      <p:sp>
        <p:nvSpPr>
          <p:cNvPr id="35845" name="Rectangle 5">
            <a:extLst>
              <a:ext uri="{FF2B5EF4-FFF2-40B4-BE49-F238E27FC236}">
                <a16:creationId xmlns:a16="http://schemas.microsoft.com/office/drawing/2014/main" id="{968ADE87-86E6-FA47-AA00-CDD33478829A}"/>
              </a:ext>
            </a:extLst>
          </p:cNvPr>
          <p:cNvSpPr>
            <a:spLocks noGrp="1" noChangeArrowheads="1"/>
          </p:cNvSpPr>
          <p:nvPr>
            <p:ph type="body" sz="half" idx="3"/>
          </p:nvPr>
        </p:nvSpPr>
        <p:spPr>
          <a:xfrm>
            <a:off x="457200" y="3886200"/>
            <a:ext cx="8229600" cy="2711152"/>
          </a:xfrm>
        </p:spPr>
        <p:txBody>
          <a:bodyPr>
            <a:normAutofit fontScale="92500"/>
          </a:bodyPr>
          <a:lstStyle/>
          <a:p>
            <a:pPr eaLnBrk="1" hangingPunct="1">
              <a:lnSpc>
                <a:spcPct val="90000"/>
              </a:lnSpc>
            </a:pPr>
            <a:r>
              <a:rPr lang="en-US" altLang="en-US" sz="2400" dirty="0">
                <a:ea typeface="ＭＳ Ｐゴシック" panose="020B0600070205080204" pitchFamily="34" charset="-128"/>
              </a:rPr>
              <a:t>The glorious goddess is turned into an immoral prostitute: apocalyptic unveiling of the character of Rome.</a:t>
            </a:r>
          </a:p>
          <a:p>
            <a:pPr eaLnBrk="1" hangingPunct="1">
              <a:lnSpc>
                <a:spcPct val="90000"/>
              </a:lnSpc>
            </a:pPr>
            <a:r>
              <a:rPr lang="ja-JP" altLang="en-US" sz="2400">
                <a:ea typeface="ＭＳ Ｐゴシック" panose="020B0600070205080204" pitchFamily="34" charset="-128"/>
              </a:rPr>
              <a:t>‘</a:t>
            </a:r>
            <a:r>
              <a:rPr lang="en-US" altLang="ja-JP" sz="2400" dirty="0">
                <a:ea typeface="ＭＳ Ｐゴシック" panose="020B0600070205080204" pitchFamily="34" charset="-128"/>
              </a:rPr>
              <a:t>Babylon the great</a:t>
            </a:r>
            <a:r>
              <a:rPr lang="ja-JP" altLang="en-US" sz="2400">
                <a:ea typeface="ＭＳ Ｐゴシック" panose="020B0600070205080204" pitchFamily="34" charset="-128"/>
              </a:rPr>
              <a:t>’</a:t>
            </a:r>
            <a:r>
              <a:rPr lang="en-US" altLang="ja-JP" sz="2400" dirty="0">
                <a:ea typeface="ＭＳ Ｐゴシック" panose="020B0600070205080204" pitchFamily="34" charset="-128"/>
              </a:rPr>
              <a:t>: conquest of the Jerusalem temple.</a:t>
            </a:r>
          </a:p>
          <a:p>
            <a:pPr lvl="1" eaLnBrk="1" hangingPunct="1">
              <a:lnSpc>
                <a:spcPct val="90000"/>
              </a:lnSpc>
              <a:buFont typeface="Wingdings" pitchFamily="2" charset="2"/>
              <a:buNone/>
            </a:pPr>
            <a:r>
              <a:rPr lang="en-US" altLang="en-US" sz="2000" dirty="0">
                <a:ea typeface="ＭＳ Ｐゴシック" panose="020B0600070205080204" pitchFamily="34" charset="-128"/>
              </a:rPr>
              <a:t>	</a:t>
            </a:r>
            <a:r>
              <a:rPr lang="ja-JP" altLang="en-US" sz="1600">
                <a:solidFill>
                  <a:srgbClr val="0432FF"/>
                </a:solidFill>
                <a:ea typeface="ＭＳ Ｐゴシック" panose="020B0600070205080204" pitchFamily="34" charset="-128"/>
              </a:rPr>
              <a:t>‘</a:t>
            </a:r>
            <a:r>
              <a:rPr lang="en-US" altLang="ja-JP" sz="1600" dirty="0">
                <a:solidFill>
                  <a:srgbClr val="0432FF"/>
                </a:solidFill>
                <a:ea typeface="ＭＳ Ｐゴシック" panose="020B0600070205080204" pitchFamily="34" charset="-128"/>
              </a:rPr>
              <a:t>But the king of Babylon will arise, the one who now has destroyed Zion, and he will boast over the people and speak haughtily in his heart before the Most High</a:t>
            </a:r>
            <a:r>
              <a:rPr lang="ja-JP" altLang="en-US" sz="1600">
                <a:solidFill>
                  <a:srgbClr val="0432FF"/>
                </a:solidFill>
                <a:ea typeface="ＭＳ Ｐゴシック" panose="020B0600070205080204" pitchFamily="34" charset="-128"/>
              </a:rPr>
              <a:t>’</a:t>
            </a:r>
            <a:r>
              <a:rPr lang="en-US" altLang="ja-JP" sz="1600" dirty="0">
                <a:solidFill>
                  <a:srgbClr val="0432FF"/>
                </a:solidFill>
                <a:ea typeface="ＭＳ Ｐゴシック" panose="020B0600070205080204" pitchFamily="34" charset="-128"/>
              </a:rPr>
              <a:t> (2 Baruch 10:1-3; 67:7).</a:t>
            </a:r>
          </a:p>
          <a:p>
            <a:pPr lvl="1" eaLnBrk="1" hangingPunct="1">
              <a:lnSpc>
                <a:spcPct val="90000"/>
              </a:lnSpc>
              <a:buFont typeface="Wingdings" pitchFamily="2" charset="2"/>
              <a:buNone/>
            </a:pPr>
            <a:r>
              <a:rPr lang="en-US" altLang="en-US" sz="1600" dirty="0">
                <a:solidFill>
                  <a:srgbClr val="0432FF"/>
                </a:solidFill>
                <a:ea typeface="ＭＳ Ｐゴシック" panose="020B0600070205080204" pitchFamily="34" charset="-128"/>
              </a:rPr>
              <a:t>	</a:t>
            </a:r>
            <a:r>
              <a:rPr lang="ja-JP" altLang="en-US" sz="1600">
                <a:solidFill>
                  <a:srgbClr val="0432FF"/>
                </a:solidFill>
                <a:ea typeface="ＭＳ Ｐゴシック" panose="020B0600070205080204" pitchFamily="34" charset="-128"/>
              </a:rPr>
              <a:t>‘</a:t>
            </a:r>
            <a:r>
              <a:rPr lang="en-US" altLang="ja-JP" sz="1600" dirty="0">
                <a:solidFill>
                  <a:srgbClr val="0432FF"/>
                </a:solidFill>
                <a:ea typeface="ＭＳ Ｐゴシック" panose="020B0600070205080204" pitchFamily="34" charset="-128"/>
              </a:rPr>
              <a:t>A great star will come from heaven to the wondrous sea and will burn the deep sea and Babylon itself and the land of Italy, because of which many holy faithful Hebrews and a true people perished</a:t>
            </a:r>
            <a:r>
              <a:rPr lang="ja-JP" altLang="en-US" sz="1600">
                <a:solidFill>
                  <a:srgbClr val="0432FF"/>
                </a:solidFill>
                <a:ea typeface="ＭＳ Ｐゴシック" panose="020B0600070205080204" pitchFamily="34" charset="-128"/>
              </a:rPr>
              <a:t>’</a:t>
            </a:r>
            <a:r>
              <a:rPr lang="en-US" altLang="ja-JP" sz="1600" dirty="0">
                <a:solidFill>
                  <a:srgbClr val="0432FF"/>
                </a:solidFill>
                <a:ea typeface="ＭＳ Ｐゴシック" panose="020B0600070205080204" pitchFamily="34" charset="-128"/>
              </a:rPr>
              <a:t> (Sibylline Oracles 5:143).</a:t>
            </a:r>
            <a:endParaRPr lang="en-US" altLang="en-US" sz="1600" dirty="0">
              <a:solidFill>
                <a:srgbClr val="0432FF"/>
              </a:solidFill>
              <a:ea typeface="ＭＳ Ｐゴシック" panose="020B0600070205080204" pitchFamily="34" charset="-128"/>
            </a:endParaRPr>
          </a:p>
        </p:txBody>
      </p:sp>
    </p:spTree>
    <p:extLst>
      <p:ext uri="{BB962C8B-B14F-4D97-AF65-F5344CB8AC3E}">
        <p14:creationId xmlns:p14="http://schemas.microsoft.com/office/powerpoint/2010/main" val="35939363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9453C766-98EC-1941-A7BC-F2C14DB19F8B}"/>
              </a:ext>
            </a:extLst>
          </p:cNvPr>
          <p:cNvSpPr>
            <a:spLocks noGrp="1" noChangeArrowheads="1"/>
          </p:cNvSpPr>
          <p:nvPr>
            <p:ph type="title"/>
          </p:nvPr>
        </p:nvSpPr>
        <p:spPr/>
        <p:txBody>
          <a:bodyPr/>
          <a:lstStyle/>
          <a:p>
            <a:pPr eaLnBrk="1" hangingPunct="1">
              <a:defRPr/>
            </a:pPr>
            <a:r>
              <a:rPr lang="en-US" dirty="0">
                <a:solidFill>
                  <a:schemeClr val="accent2">
                    <a:lumMod val="50000"/>
                  </a:schemeClr>
                </a:solidFill>
                <a:cs typeface="+mj-cs"/>
              </a:rPr>
              <a:t>Antitype of the Woman Clothed with the Son</a:t>
            </a:r>
          </a:p>
        </p:txBody>
      </p:sp>
      <p:pic>
        <p:nvPicPr>
          <p:cNvPr id="36873" name="Picture 9" descr="11">
            <a:extLst>
              <a:ext uri="{FF2B5EF4-FFF2-40B4-BE49-F238E27FC236}">
                <a16:creationId xmlns:a16="http://schemas.microsoft.com/office/drawing/2014/main" id="{0CBD560B-32D5-624C-B0BA-8A07915E16F2}"/>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t="9176" b="9176"/>
          <a:stretch>
            <a:fillRect/>
          </a:stretch>
        </p:blipFill>
        <p:spPr/>
      </p:pic>
      <p:sp>
        <p:nvSpPr>
          <p:cNvPr id="36868" name="Rectangle 4">
            <a:extLst>
              <a:ext uri="{FF2B5EF4-FFF2-40B4-BE49-F238E27FC236}">
                <a16:creationId xmlns:a16="http://schemas.microsoft.com/office/drawing/2014/main" id="{35B4702F-6387-214C-8B11-70C8596302C4}"/>
              </a:ext>
            </a:extLst>
          </p:cNvPr>
          <p:cNvSpPr>
            <a:spLocks noGrp="1" noChangeArrowheads="1"/>
          </p:cNvSpPr>
          <p:nvPr>
            <p:ph type="body" sz="half" idx="2"/>
          </p:nvPr>
        </p:nvSpPr>
        <p:spPr>
          <a:xfrm>
            <a:off x="4648200" y="1484784"/>
            <a:ext cx="4038600" cy="5373216"/>
          </a:xfrm>
        </p:spPr>
        <p:txBody>
          <a:bodyPr>
            <a:normAutofit/>
          </a:bodyPr>
          <a:lstStyle/>
          <a:p>
            <a:pPr eaLnBrk="1" hangingPunct="1">
              <a:lnSpc>
                <a:spcPct val="90000"/>
              </a:lnSpc>
              <a:buFont typeface="Wingdings" charset="0"/>
              <a:buChar char="n"/>
              <a:defRPr/>
            </a:pPr>
            <a:r>
              <a:rPr lang="en-US" sz="2000" dirty="0">
                <a:cs typeface="+mn-cs"/>
              </a:rPr>
              <a:t>Babylon is worldly, the woman appears in heaven.</a:t>
            </a:r>
          </a:p>
          <a:p>
            <a:pPr eaLnBrk="1" hangingPunct="1">
              <a:lnSpc>
                <a:spcPct val="90000"/>
              </a:lnSpc>
              <a:buFont typeface="Wingdings" charset="0"/>
              <a:buChar char="n"/>
              <a:defRPr/>
            </a:pPr>
            <a:r>
              <a:rPr lang="en-US" sz="2000" dirty="0">
                <a:cs typeface="+mn-cs"/>
              </a:rPr>
              <a:t>The whore wears scarlet clothing, the woman is clothed with the sun, moon and stars.</a:t>
            </a:r>
          </a:p>
          <a:p>
            <a:pPr eaLnBrk="1" hangingPunct="1">
              <a:lnSpc>
                <a:spcPct val="90000"/>
              </a:lnSpc>
              <a:buFont typeface="Wingdings" charset="0"/>
              <a:buChar char="n"/>
              <a:defRPr/>
            </a:pPr>
            <a:r>
              <a:rPr lang="en-US" sz="2000" dirty="0">
                <a:cs typeface="+mn-cs"/>
              </a:rPr>
              <a:t>Babylon is the mother of harlots, while the woman is the mother of the Messiah.</a:t>
            </a:r>
          </a:p>
          <a:p>
            <a:pPr eaLnBrk="1" hangingPunct="1">
              <a:lnSpc>
                <a:spcPct val="90000"/>
              </a:lnSpc>
              <a:buFont typeface="Wingdings" charset="0"/>
              <a:buChar char="n"/>
              <a:defRPr/>
            </a:pPr>
            <a:r>
              <a:rPr lang="en-US" sz="2000" dirty="0">
                <a:cs typeface="+mn-cs"/>
              </a:rPr>
              <a:t>The harlot is seated on many waters and rides the beast, the woman is attacked by the monster and threatened by a flood.</a:t>
            </a:r>
          </a:p>
          <a:p>
            <a:pPr eaLnBrk="1" hangingPunct="1">
              <a:lnSpc>
                <a:spcPct val="90000"/>
              </a:lnSpc>
              <a:buFont typeface="Wingdings" charset="0"/>
              <a:buChar char="n"/>
              <a:defRPr/>
            </a:pPr>
            <a:endParaRPr lang="en-US" sz="2000" dirty="0">
              <a:cs typeface="+mn-cs"/>
            </a:endParaRPr>
          </a:p>
          <a:p>
            <a:pPr eaLnBrk="1" hangingPunct="1">
              <a:lnSpc>
                <a:spcPct val="90000"/>
              </a:lnSpc>
              <a:buFont typeface="Wingdings" charset="0"/>
              <a:buNone/>
              <a:defRPr/>
            </a:pPr>
            <a:r>
              <a:rPr lang="en-US" sz="2000" dirty="0">
                <a:cs typeface="+mn-cs"/>
              </a:rPr>
              <a:t>	</a:t>
            </a:r>
            <a:r>
              <a:rPr lang="en-US" sz="1600" dirty="0">
                <a:cs typeface="+mn-cs"/>
              </a:rPr>
              <a:t>Bamberg Apocalypse, ca. 1020 CE</a:t>
            </a:r>
            <a:endParaRPr lang="en-US" sz="2000" dirty="0">
              <a:cs typeface="+mn-cs"/>
            </a:endParaRPr>
          </a:p>
        </p:txBody>
      </p:sp>
    </p:spTree>
    <p:extLst>
      <p:ext uri="{BB962C8B-B14F-4D97-AF65-F5344CB8AC3E}">
        <p14:creationId xmlns:p14="http://schemas.microsoft.com/office/powerpoint/2010/main" val="675570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6D451F85-31B9-AE44-ADCB-20FBDD497218}"/>
              </a:ext>
            </a:extLst>
          </p:cNvPr>
          <p:cNvSpPr>
            <a:spLocks noGrp="1" noChangeArrowheads="1"/>
          </p:cNvSpPr>
          <p:nvPr>
            <p:ph type="title"/>
          </p:nvPr>
        </p:nvSpPr>
        <p:spPr/>
        <p:txBody>
          <a:bodyPr/>
          <a:lstStyle/>
          <a:p>
            <a:pPr eaLnBrk="1" hangingPunct="1">
              <a:defRPr/>
            </a:pPr>
            <a:r>
              <a:rPr lang="en-US">
                <a:cs typeface="+mj-cs"/>
              </a:rPr>
              <a:t>The Fate of Babylon</a:t>
            </a:r>
          </a:p>
        </p:txBody>
      </p:sp>
      <p:sp>
        <p:nvSpPr>
          <p:cNvPr id="37891" name="Rectangle 3">
            <a:extLst>
              <a:ext uri="{FF2B5EF4-FFF2-40B4-BE49-F238E27FC236}">
                <a16:creationId xmlns:a16="http://schemas.microsoft.com/office/drawing/2014/main" id="{7C5EC131-E0A9-0C44-A353-E36550AF08F2}"/>
              </a:ext>
            </a:extLst>
          </p:cNvPr>
          <p:cNvSpPr>
            <a:spLocks noGrp="1" noChangeArrowheads="1"/>
          </p:cNvSpPr>
          <p:nvPr>
            <p:ph type="body" sz="half" idx="1"/>
          </p:nvPr>
        </p:nvSpPr>
        <p:spPr/>
        <p:txBody>
          <a:bodyPr>
            <a:normAutofit lnSpcReduction="10000"/>
          </a:bodyPr>
          <a:lstStyle/>
          <a:p>
            <a:pPr eaLnBrk="1" hangingPunct="1">
              <a:lnSpc>
                <a:spcPct val="90000"/>
              </a:lnSpc>
            </a:pPr>
            <a:r>
              <a:rPr lang="en-US" altLang="en-US" sz="2000" dirty="0">
                <a:ea typeface="ＭＳ Ｐゴシック" panose="020B0600070205080204" pitchFamily="34" charset="-128"/>
              </a:rPr>
              <a:t>The destruction of Babylon (images of rape, fire, cannibalism - 17:16).</a:t>
            </a:r>
          </a:p>
          <a:p>
            <a:pPr eaLnBrk="1" hangingPunct="1">
              <a:lnSpc>
                <a:spcPct val="90000"/>
              </a:lnSpc>
            </a:pPr>
            <a:r>
              <a:rPr lang="en-US" altLang="en-US" sz="2000" dirty="0">
                <a:ea typeface="ＭＳ Ｐゴシック" panose="020B0600070205080204" pitchFamily="34" charset="-128"/>
              </a:rPr>
              <a:t>Three accusations are brought against her:</a:t>
            </a:r>
          </a:p>
          <a:p>
            <a:pPr eaLnBrk="1" hangingPunct="1">
              <a:lnSpc>
                <a:spcPct val="90000"/>
              </a:lnSpc>
              <a:buFont typeface="Wingdings" pitchFamily="2" charset="2"/>
              <a:buNone/>
            </a:pPr>
            <a:r>
              <a:rPr lang="en-US" altLang="en-US" sz="2000" dirty="0">
                <a:ea typeface="ＭＳ Ｐゴシック" panose="020B0600070205080204" pitchFamily="34" charset="-128"/>
              </a:rPr>
              <a:t>	- sorcery and idolatry (18:23)</a:t>
            </a:r>
          </a:p>
          <a:p>
            <a:pPr eaLnBrk="1" hangingPunct="1">
              <a:lnSpc>
                <a:spcPct val="90000"/>
              </a:lnSpc>
              <a:buFont typeface="Wingdings" pitchFamily="2" charset="2"/>
              <a:buNone/>
            </a:pPr>
            <a:r>
              <a:rPr lang="en-US" altLang="en-US" sz="2000" dirty="0">
                <a:ea typeface="ＭＳ Ｐゴシック" panose="020B0600070205080204" pitchFamily="34" charset="-128"/>
              </a:rPr>
              <a:t>	- violence (17:6; 18:24); she will drink the wine cup of the fury of God</a:t>
            </a:r>
            <a:r>
              <a:rPr lang="ja-JP" altLang="en-US" sz="2000">
                <a:ea typeface="ＭＳ Ｐゴシック" panose="020B0600070205080204" pitchFamily="34" charset="-128"/>
              </a:rPr>
              <a:t>’</a:t>
            </a:r>
            <a:r>
              <a:rPr lang="en-US" altLang="ja-JP" sz="2000" dirty="0">
                <a:ea typeface="ＭＳ Ｐゴシック" panose="020B0600070205080204" pitchFamily="34" charset="-128"/>
              </a:rPr>
              <a:t>s wrath (16:19; 17:16; 18:6)</a:t>
            </a:r>
          </a:p>
          <a:p>
            <a:pPr eaLnBrk="1" hangingPunct="1">
              <a:lnSpc>
                <a:spcPct val="90000"/>
              </a:lnSpc>
              <a:buFont typeface="Wingdings" pitchFamily="2" charset="2"/>
              <a:buNone/>
            </a:pPr>
            <a:r>
              <a:rPr lang="en-US" altLang="en-US" sz="2000" dirty="0">
                <a:ea typeface="ＭＳ Ｐゴシック" panose="020B0600070205080204" pitchFamily="34" charset="-128"/>
              </a:rPr>
              <a:t>	- wealth and extravagance (18:3, 8, 9); critique of heavy Roman taxes and exploitation.</a:t>
            </a:r>
          </a:p>
        </p:txBody>
      </p:sp>
      <p:pic>
        <p:nvPicPr>
          <p:cNvPr id="37897" name="Picture 9" descr="11">
            <a:extLst>
              <a:ext uri="{FF2B5EF4-FFF2-40B4-BE49-F238E27FC236}">
                <a16:creationId xmlns:a16="http://schemas.microsoft.com/office/drawing/2014/main" id="{F1450D59-4411-C54E-92E5-9CCD66FEDB65}"/>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t="16275" b="16275"/>
          <a:stretch>
            <a:fillRect/>
          </a:stretch>
        </p:blipFill>
        <p:spPr/>
      </p:pic>
    </p:spTree>
    <p:extLst>
      <p:ext uri="{BB962C8B-B14F-4D97-AF65-F5344CB8AC3E}">
        <p14:creationId xmlns:p14="http://schemas.microsoft.com/office/powerpoint/2010/main" val="42042633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4F184062-2424-8549-9898-4B2CC9960FB2}"/>
              </a:ext>
            </a:extLst>
          </p:cNvPr>
          <p:cNvSpPr>
            <a:spLocks noGrp="1" noChangeArrowheads="1"/>
          </p:cNvSpPr>
          <p:nvPr>
            <p:ph type="title"/>
          </p:nvPr>
        </p:nvSpPr>
        <p:spPr/>
        <p:txBody>
          <a:bodyPr/>
          <a:lstStyle/>
          <a:p>
            <a:pPr eaLnBrk="1" hangingPunct="1">
              <a:defRPr/>
            </a:pPr>
            <a:r>
              <a:rPr lang="en-US" sz="2800" dirty="0">
                <a:solidFill>
                  <a:schemeClr val="accent2">
                    <a:lumMod val="50000"/>
                  </a:schemeClr>
                </a:solidFill>
                <a:cs typeface="+mj-cs"/>
              </a:rPr>
              <a:t>Assessing the Female Images: Dichotomy of Good and Evil</a:t>
            </a:r>
            <a:endParaRPr lang="en-US" dirty="0">
              <a:solidFill>
                <a:schemeClr val="accent2">
                  <a:lumMod val="50000"/>
                </a:schemeClr>
              </a:solidFill>
              <a:cs typeface="+mj-cs"/>
            </a:endParaRPr>
          </a:p>
        </p:txBody>
      </p:sp>
      <p:sp>
        <p:nvSpPr>
          <p:cNvPr id="44035" name="Rectangle 3">
            <a:extLst>
              <a:ext uri="{FF2B5EF4-FFF2-40B4-BE49-F238E27FC236}">
                <a16:creationId xmlns:a16="http://schemas.microsoft.com/office/drawing/2014/main" id="{01CB24C5-664F-AF48-AE12-79159910DDE7}"/>
              </a:ext>
            </a:extLst>
          </p:cNvPr>
          <p:cNvSpPr>
            <a:spLocks noGrp="1" noChangeArrowheads="1"/>
          </p:cNvSpPr>
          <p:nvPr>
            <p:ph idx="1"/>
          </p:nvPr>
        </p:nvSpPr>
        <p:spPr>
          <a:xfrm>
            <a:off x="457200" y="1676400"/>
            <a:ext cx="8229600" cy="4419600"/>
          </a:xfrm>
        </p:spPr>
        <p:txBody>
          <a:bodyPr/>
          <a:lstStyle/>
          <a:p>
            <a:pPr eaLnBrk="1" hangingPunct="1"/>
            <a:r>
              <a:rPr lang="en-US" altLang="en-US" sz="2400" dirty="0">
                <a:ea typeface="ＭＳ Ｐゴシック" panose="020B0600070205080204" pitchFamily="34" charset="-128"/>
              </a:rPr>
              <a:t>Virgin/harlot, white/scarlet, good/evil.</a:t>
            </a:r>
          </a:p>
          <a:p>
            <a:pPr eaLnBrk="1" hangingPunct="1"/>
            <a:r>
              <a:rPr lang="en-US" altLang="en-US" sz="2400" dirty="0">
                <a:ea typeface="ＭＳ Ｐゴシック" panose="020B0600070205080204" pitchFamily="34" charset="-128"/>
              </a:rPr>
              <a:t>Women are characterized as either wholly good or as wholly bad</a:t>
            </a:r>
          </a:p>
          <a:p>
            <a:pPr eaLnBrk="1" hangingPunct="1"/>
            <a:r>
              <a:rPr lang="en-US" altLang="en-US" sz="2400" dirty="0">
                <a:ea typeface="ＭＳ Ｐゴシック" panose="020B0600070205080204" pitchFamily="34" charset="-128"/>
              </a:rPr>
              <a:t>Reflection of a culture that focuses on male control over female sexuality:</a:t>
            </a:r>
          </a:p>
          <a:p>
            <a:pPr eaLnBrk="1" hangingPunct="1">
              <a:buFont typeface="Wingdings" pitchFamily="2" charset="2"/>
              <a:buNone/>
            </a:pPr>
            <a:r>
              <a:rPr lang="en-US" altLang="en-US" sz="2400" dirty="0">
                <a:ea typeface="ＭＳ Ｐゴシック" panose="020B0600070205080204" pitchFamily="34" charset="-128"/>
              </a:rPr>
              <a:t>	</a:t>
            </a:r>
            <a:r>
              <a:rPr lang="ja-JP" altLang="en-US" sz="2400">
                <a:solidFill>
                  <a:srgbClr val="0432FF"/>
                </a:solidFill>
                <a:ea typeface="ＭＳ Ｐゴシック" panose="020B0600070205080204" pitchFamily="34" charset="-128"/>
              </a:rPr>
              <a:t>‘</a:t>
            </a:r>
            <a:r>
              <a:rPr lang="en-US" altLang="ja-JP" sz="2400" dirty="0">
                <a:solidFill>
                  <a:srgbClr val="0432FF"/>
                </a:solidFill>
                <a:ea typeface="ＭＳ Ｐゴシック" panose="020B0600070205080204" pitchFamily="34" charset="-128"/>
              </a:rPr>
              <a:t>Good females</a:t>
            </a:r>
            <a:r>
              <a:rPr lang="ja-JP" altLang="en-US" sz="2400">
                <a:solidFill>
                  <a:srgbClr val="0432FF"/>
                </a:solidFill>
                <a:ea typeface="ＭＳ Ｐゴシック" panose="020B0600070205080204" pitchFamily="34" charset="-128"/>
              </a:rPr>
              <a:t>’</a:t>
            </a:r>
            <a:r>
              <a:rPr lang="en-US" altLang="ja-JP" sz="2400" dirty="0">
                <a:solidFill>
                  <a:srgbClr val="0432FF"/>
                </a:solidFill>
                <a:ea typeface="ＭＳ Ｐゴシック" panose="020B0600070205080204" pitchFamily="34" charset="-128"/>
              </a:rPr>
              <a:t> - sexuality is controlled (motherhood, virginity).</a:t>
            </a:r>
          </a:p>
          <a:p>
            <a:pPr eaLnBrk="1" hangingPunct="1">
              <a:buFont typeface="Wingdings" pitchFamily="2" charset="2"/>
              <a:buNone/>
            </a:pPr>
            <a:r>
              <a:rPr lang="en-US" altLang="en-US" sz="2400" dirty="0">
                <a:solidFill>
                  <a:srgbClr val="0432FF"/>
                </a:solidFill>
                <a:ea typeface="ＭＳ Ｐゴシック" panose="020B0600070205080204" pitchFamily="34" charset="-128"/>
              </a:rPr>
              <a:t>	</a:t>
            </a:r>
            <a:r>
              <a:rPr lang="ja-JP" altLang="en-US" sz="2400">
                <a:solidFill>
                  <a:srgbClr val="0432FF"/>
                </a:solidFill>
                <a:ea typeface="ＭＳ Ｐゴシック" panose="020B0600070205080204" pitchFamily="34" charset="-128"/>
              </a:rPr>
              <a:t>‘</a:t>
            </a:r>
            <a:r>
              <a:rPr lang="en-US" altLang="ja-JP" sz="2400" dirty="0">
                <a:solidFill>
                  <a:srgbClr val="0432FF"/>
                </a:solidFill>
                <a:ea typeface="ＭＳ Ｐゴシック" panose="020B0600070205080204" pitchFamily="34" charset="-128"/>
              </a:rPr>
              <a:t>Bad females</a:t>
            </a:r>
            <a:r>
              <a:rPr lang="ja-JP" altLang="en-US" sz="2400">
                <a:solidFill>
                  <a:srgbClr val="0432FF"/>
                </a:solidFill>
                <a:ea typeface="ＭＳ Ｐゴシック" panose="020B0600070205080204" pitchFamily="34" charset="-128"/>
              </a:rPr>
              <a:t>’</a:t>
            </a:r>
            <a:r>
              <a:rPr lang="en-US" altLang="ja-JP" sz="2400" dirty="0">
                <a:solidFill>
                  <a:srgbClr val="0432FF"/>
                </a:solidFill>
                <a:ea typeface="ＭＳ Ｐゴシック" panose="020B0600070205080204" pitchFamily="34" charset="-128"/>
              </a:rPr>
              <a:t> - sexuality escapes male control.</a:t>
            </a:r>
          </a:p>
          <a:p>
            <a:pPr eaLnBrk="1" hangingPunct="1"/>
            <a:r>
              <a:rPr lang="en-US" altLang="en-US" sz="2400" dirty="0">
                <a:ea typeface="ＭＳ Ｐゴシック" panose="020B0600070205080204" pitchFamily="34" charset="-128"/>
              </a:rPr>
              <a:t>Sexuality and control, over congregations (Jezebel) and empires (Babylon), go hand in hand.</a:t>
            </a:r>
          </a:p>
        </p:txBody>
      </p:sp>
    </p:spTree>
    <p:extLst>
      <p:ext uri="{BB962C8B-B14F-4D97-AF65-F5344CB8AC3E}">
        <p14:creationId xmlns:p14="http://schemas.microsoft.com/office/powerpoint/2010/main" val="2366700785"/>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73204EE5-B3E6-B649-8547-4C3ED60E6B21}"/>
              </a:ext>
            </a:extLst>
          </p:cNvPr>
          <p:cNvSpPr>
            <a:spLocks noGrp="1" noChangeArrowheads="1"/>
          </p:cNvSpPr>
          <p:nvPr>
            <p:ph type="title"/>
          </p:nvPr>
        </p:nvSpPr>
        <p:spPr/>
        <p:txBody>
          <a:bodyPr/>
          <a:lstStyle/>
          <a:p>
            <a:pPr eaLnBrk="1" hangingPunct="1">
              <a:defRPr/>
            </a:pPr>
            <a:r>
              <a:rPr lang="en-US" sz="2800" dirty="0">
                <a:solidFill>
                  <a:schemeClr val="accent2">
                    <a:lumMod val="50000"/>
                  </a:schemeClr>
                </a:solidFill>
                <a:cs typeface="+mj-cs"/>
              </a:rPr>
              <a:t>Assessing the Female Images: </a:t>
            </a:r>
            <a:br>
              <a:rPr lang="en-US" sz="2800" dirty="0">
                <a:solidFill>
                  <a:schemeClr val="accent2">
                    <a:lumMod val="50000"/>
                  </a:schemeClr>
                </a:solidFill>
                <a:cs typeface="+mj-cs"/>
              </a:rPr>
            </a:br>
            <a:r>
              <a:rPr lang="en-US" sz="2800" dirty="0">
                <a:solidFill>
                  <a:schemeClr val="accent2">
                    <a:lumMod val="50000"/>
                  </a:schemeClr>
                </a:solidFill>
                <a:cs typeface="+mj-cs"/>
              </a:rPr>
              <a:t>Dichotomy of Good and Evil</a:t>
            </a:r>
            <a:endParaRPr lang="en-US" dirty="0">
              <a:solidFill>
                <a:schemeClr val="accent2">
                  <a:lumMod val="50000"/>
                </a:schemeClr>
              </a:solidFill>
              <a:cs typeface="+mj-cs"/>
            </a:endParaRPr>
          </a:p>
        </p:txBody>
      </p:sp>
      <p:sp>
        <p:nvSpPr>
          <p:cNvPr id="45059" name="Rectangle 3">
            <a:extLst>
              <a:ext uri="{FF2B5EF4-FFF2-40B4-BE49-F238E27FC236}">
                <a16:creationId xmlns:a16="http://schemas.microsoft.com/office/drawing/2014/main" id="{5B3ADA2A-6E8D-844F-9ABE-83783C40EE95}"/>
              </a:ext>
            </a:extLst>
          </p:cNvPr>
          <p:cNvSpPr>
            <a:spLocks noGrp="1" noChangeArrowheads="1"/>
          </p:cNvSpPr>
          <p:nvPr>
            <p:ph idx="1"/>
          </p:nvPr>
        </p:nvSpPr>
        <p:spPr>
          <a:xfrm>
            <a:off x="457200" y="1676400"/>
            <a:ext cx="8229600" cy="4419600"/>
          </a:xfrm>
        </p:spPr>
        <p:txBody>
          <a:bodyPr/>
          <a:lstStyle/>
          <a:p>
            <a:pPr eaLnBrk="1" hangingPunct="1"/>
            <a:endParaRPr lang="en-US" altLang="en-US" sz="2400" dirty="0">
              <a:ea typeface="ＭＳ Ｐゴシック" panose="020B0600070205080204" pitchFamily="34" charset="-128"/>
            </a:endParaRPr>
          </a:p>
          <a:p>
            <a:pPr eaLnBrk="1" hangingPunct="1"/>
            <a:endParaRPr lang="en-US" altLang="en-US" sz="2400" dirty="0">
              <a:ea typeface="ＭＳ Ｐゴシック" panose="020B0600070205080204" pitchFamily="34" charset="-128"/>
            </a:endParaRPr>
          </a:p>
          <a:p>
            <a:pPr eaLnBrk="1" hangingPunct="1"/>
            <a:r>
              <a:rPr lang="en-US" altLang="en-US" sz="2400" dirty="0">
                <a:ea typeface="ＭＳ Ｐゴシック" panose="020B0600070205080204" pitchFamily="34" charset="-128"/>
              </a:rPr>
              <a:t>Polarization of women into such categories is a feature of texts formed in a patriarchal society.</a:t>
            </a:r>
          </a:p>
          <a:p>
            <a:pPr eaLnBrk="1" hangingPunct="1"/>
            <a:r>
              <a:rPr lang="en-US" altLang="en-US" sz="2400" dirty="0">
                <a:ea typeface="ＭＳ Ｐゴシック" panose="020B0600070205080204" pitchFamily="34" charset="-128"/>
              </a:rPr>
              <a:t>Women are placed on the margins (</a:t>
            </a:r>
            <a:r>
              <a:rPr lang="en-US" altLang="en-US" sz="2400" dirty="0" err="1">
                <a:ea typeface="ＭＳ Ｐゴシック" panose="020B0600070205080204" pitchFamily="34" charset="-128"/>
              </a:rPr>
              <a:t>Toril</a:t>
            </a:r>
            <a:r>
              <a:rPr lang="en-US" altLang="en-US" sz="2400" dirty="0">
                <a:ea typeface="ＭＳ Ｐゴシック" panose="020B0600070205080204" pitchFamily="34" charset="-128"/>
              </a:rPr>
              <a:t> Moi) in a </a:t>
            </a:r>
            <a:r>
              <a:rPr lang="ja-JP" altLang="en-US" sz="2400">
                <a:solidFill>
                  <a:srgbClr val="0432FF"/>
                </a:solidFill>
                <a:ea typeface="ＭＳ Ｐゴシック" panose="020B0600070205080204" pitchFamily="34" charset="-128"/>
              </a:rPr>
              <a:t>‘</a:t>
            </a:r>
            <a:r>
              <a:rPr lang="en-US" altLang="ja-JP" sz="2400" dirty="0">
                <a:solidFill>
                  <a:srgbClr val="0432FF"/>
                </a:solidFill>
                <a:ea typeface="ＭＳ Ｐゴシック" panose="020B0600070205080204" pitchFamily="34" charset="-128"/>
              </a:rPr>
              <a:t>symbolic order</a:t>
            </a:r>
            <a:r>
              <a:rPr lang="ja-JP" altLang="en-US" sz="2400">
                <a:solidFill>
                  <a:srgbClr val="0432FF"/>
                </a:solidFill>
                <a:ea typeface="ＭＳ Ｐゴシック" panose="020B0600070205080204" pitchFamily="34" charset="-128"/>
              </a:rPr>
              <a:t>’</a:t>
            </a:r>
            <a:r>
              <a:rPr lang="en-US" altLang="ja-JP" sz="2400" dirty="0">
                <a:ea typeface="ＭＳ Ｐゴシック" panose="020B0600070205080204" pitchFamily="34" charset="-128"/>
              </a:rPr>
              <a:t>: women are the (necessary) frontier between man and chaos.</a:t>
            </a:r>
          </a:p>
          <a:p>
            <a:pPr eaLnBrk="1" hangingPunct="1"/>
            <a:r>
              <a:rPr lang="en-US" altLang="en-US" sz="2400" dirty="0">
                <a:ea typeface="ＭＳ Ｐゴシック" panose="020B0600070205080204" pitchFamily="34" charset="-128"/>
              </a:rPr>
              <a:t>Because of their marginality they are neither </a:t>
            </a:r>
            <a:r>
              <a:rPr lang="ja-JP" altLang="en-US" sz="2400">
                <a:ea typeface="ＭＳ Ｐゴシック" panose="020B0600070205080204" pitchFamily="34" charset="-128"/>
              </a:rPr>
              <a:t>‘</a:t>
            </a:r>
            <a:r>
              <a:rPr lang="en-US" altLang="ja-JP" sz="2400" dirty="0">
                <a:ea typeface="ＭＳ Ｐゴシック" panose="020B0600070205080204" pitchFamily="34" charset="-128"/>
              </a:rPr>
              <a:t>in</a:t>
            </a:r>
            <a:r>
              <a:rPr lang="ja-JP" altLang="en-US" sz="2400">
                <a:ea typeface="ＭＳ Ｐゴシック" panose="020B0600070205080204" pitchFamily="34" charset="-128"/>
              </a:rPr>
              <a:t>’</a:t>
            </a:r>
            <a:r>
              <a:rPr lang="en-US" altLang="ja-JP" sz="2400" dirty="0">
                <a:ea typeface="ＭＳ Ｐゴシック" panose="020B0600070205080204" pitchFamily="34" charset="-128"/>
              </a:rPr>
              <a:t> nor </a:t>
            </a:r>
            <a:r>
              <a:rPr lang="ja-JP" altLang="en-US" sz="2400">
                <a:ea typeface="ＭＳ Ｐゴシック" panose="020B0600070205080204" pitchFamily="34" charset="-128"/>
              </a:rPr>
              <a:t>‘</a:t>
            </a:r>
            <a:r>
              <a:rPr lang="en-US" altLang="ja-JP" sz="2400" dirty="0">
                <a:ea typeface="ＭＳ Ｐゴシック" panose="020B0600070205080204" pitchFamily="34" charset="-128"/>
              </a:rPr>
              <a:t>out</a:t>
            </a:r>
            <a:r>
              <a:rPr lang="ja-JP" altLang="en-US" sz="2400">
                <a:ea typeface="ＭＳ Ｐゴシック" panose="020B0600070205080204" pitchFamily="34" charset="-128"/>
              </a:rPr>
              <a:t>’</a:t>
            </a:r>
            <a:r>
              <a:rPr lang="en-US" altLang="ja-JP" sz="2400" dirty="0">
                <a:ea typeface="ＭＳ Ｐゴシック" panose="020B0600070205080204" pitchFamily="34" charset="-128"/>
              </a:rPr>
              <a:t>.</a:t>
            </a:r>
            <a:endParaRPr lang="en-US" altLang="en-US" sz="2400" dirty="0">
              <a:ea typeface="ＭＳ Ｐゴシック" panose="020B0600070205080204" pitchFamily="34" charset="-128"/>
            </a:endParaRPr>
          </a:p>
        </p:txBody>
      </p:sp>
    </p:spTree>
    <p:extLst>
      <p:ext uri="{BB962C8B-B14F-4D97-AF65-F5344CB8AC3E}">
        <p14:creationId xmlns:p14="http://schemas.microsoft.com/office/powerpoint/2010/main" val="1368034260"/>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23DFD980-23D3-5744-95D3-F3939950C76D}"/>
              </a:ext>
            </a:extLst>
          </p:cNvPr>
          <p:cNvSpPr>
            <a:spLocks noGrp="1" noChangeArrowheads="1"/>
          </p:cNvSpPr>
          <p:nvPr>
            <p:ph type="title"/>
          </p:nvPr>
        </p:nvSpPr>
        <p:spPr/>
        <p:txBody>
          <a:bodyPr/>
          <a:lstStyle/>
          <a:p>
            <a:pPr eaLnBrk="1" hangingPunct="1">
              <a:defRPr/>
            </a:pPr>
            <a:r>
              <a:rPr lang="en-US" sz="2800">
                <a:cs typeface="+mj-cs"/>
              </a:rPr>
              <a:t>Assessing the Female Images: </a:t>
            </a:r>
            <a:br>
              <a:rPr lang="en-US" sz="2800">
                <a:cs typeface="+mj-cs"/>
              </a:rPr>
            </a:br>
            <a:r>
              <a:rPr lang="en-US" sz="2800">
                <a:cs typeface="+mj-cs"/>
              </a:rPr>
              <a:t>Dichotomy of Good and Evil</a:t>
            </a:r>
            <a:endParaRPr lang="en-US">
              <a:cs typeface="+mj-cs"/>
            </a:endParaRPr>
          </a:p>
        </p:txBody>
      </p:sp>
      <p:sp>
        <p:nvSpPr>
          <p:cNvPr id="48131" name="Rectangle 3">
            <a:extLst>
              <a:ext uri="{FF2B5EF4-FFF2-40B4-BE49-F238E27FC236}">
                <a16:creationId xmlns:a16="http://schemas.microsoft.com/office/drawing/2014/main" id="{766229B2-7007-9B46-AF70-B1FB5F5B799B}"/>
              </a:ext>
            </a:extLst>
          </p:cNvPr>
          <p:cNvSpPr>
            <a:spLocks noGrp="1" noChangeArrowheads="1"/>
          </p:cNvSpPr>
          <p:nvPr>
            <p:ph idx="1"/>
          </p:nvPr>
        </p:nvSpPr>
        <p:spPr>
          <a:xfrm>
            <a:off x="457200" y="1676400"/>
            <a:ext cx="8229600" cy="4419600"/>
          </a:xfrm>
        </p:spPr>
        <p:txBody>
          <a:bodyPr/>
          <a:lstStyle/>
          <a:p>
            <a:pPr eaLnBrk="1" hangingPunct="1">
              <a:lnSpc>
                <a:spcPct val="90000"/>
              </a:lnSpc>
            </a:pPr>
            <a:endParaRPr lang="en-US" altLang="en-US" sz="2000" dirty="0">
              <a:ea typeface="ＭＳ Ｐゴシック" panose="020B0600070205080204" pitchFamily="34" charset="-128"/>
            </a:endParaRPr>
          </a:p>
          <a:p>
            <a:pPr>
              <a:lnSpc>
                <a:spcPct val="90000"/>
              </a:lnSpc>
            </a:pPr>
            <a:r>
              <a:rPr lang="en-US" altLang="en-US" sz="2400" dirty="0">
                <a:ea typeface="ＭＳ Ｐゴシック" panose="020B0600070205080204" pitchFamily="34" charset="-128"/>
              </a:rPr>
              <a:t>They sometimes (harlots, temptresses </a:t>
            </a:r>
            <a:r>
              <a:rPr lang="en-US" altLang="en-US" sz="2400" dirty="0">
                <a:solidFill>
                  <a:schemeClr val="hlink"/>
                </a:solidFill>
                <a:ea typeface="ＭＳ Ｐゴシック" panose="020B0600070205080204" pitchFamily="34" charset="-128"/>
              </a:rPr>
              <a:t>represent darkness and chaos</a:t>
            </a:r>
            <a:r>
              <a:rPr lang="en-US" altLang="en-US" sz="2400" dirty="0">
                <a:ea typeface="ＭＳ Ｐゴシック" panose="020B0600070205080204" pitchFamily="34" charset="-128"/>
              </a:rPr>
              <a:t> &gt; </a:t>
            </a:r>
            <a:r>
              <a:rPr lang="en-US" altLang="en-US" sz="2400" dirty="0">
                <a:solidFill>
                  <a:srgbClr val="0432FF"/>
                </a:solidFill>
                <a:ea typeface="ＭＳ Ｐゴシック" panose="020B0600070205080204" pitchFamily="34" charset="-128"/>
              </a:rPr>
              <a:t>close to the outside</a:t>
            </a:r>
            <a:r>
              <a:rPr lang="en-US" altLang="en-US" sz="2400" dirty="0">
                <a:ea typeface="ＭＳ Ｐゴシック" panose="020B0600070205080204" pitchFamily="34" charset="-128"/>
              </a:rPr>
              <a:t>).</a:t>
            </a:r>
          </a:p>
          <a:p>
            <a:pPr eaLnBrk="1" hangingPunct="1">
              <a:lnSpc>
                <a:spcPct val="90000"/>
              </a:lnSpc>
            </a:pPr>
            <a:r>
              <a:rPr lang="en-US" altLang="en-US" sz="2400" dirty="0">
                <a:ea typeface="ＭＳ Ｐゴシック" panose="020B0600070205080204" pitchFamily="34" charset="-128"/>
              </a:rPr>
              <a:t>At other times </a:t>
            </a:r>
            <a:r>
              <a:rPr lang="en-US" altLang="en-US" sz="2400" dirty="0">
                <a:solidFill>
                  <a:schemeClr val="hlink"/>
                </a:solidFill>
                <a:ea typeface="ＭＳ Ｐゴシック" panose="020B0600070205080204" pitchFamily="34" charset="-128"/>
              </a:rPr>
              <a:t>they are idealized</a:t>
            </a:r>
            <a:r>
              <a:rPr lang="en-US" altLang="en-US" sz="2400" dirty="0">
                <a:ea typeface="ＭＳ Ｐゴシック" panose="020B0600070205080204" pitchFamily="34" charset="-128"/>
              </a:rPr>
              <a:t> (virgins &gt; </a:t>
            </a:r>
            <a:r>
              <a:rPr lang="en-US" altLang="en-US" sz="2400" dirty="0">
                <a:solidFill>
                  <a:srgbClr val="0432FF"/>
                </a:solidFill>
                <a:ea typeface="ＭＳ Ｐゴシック" panose="020B0600070205080204" pitchFamily="34" charset="-128"/>
              </a:rPr>
              <a:t>close to the inside</a:t>
            </a:r>
            <a:r>
              <a:rPr lang="en-US" altLang="en-US" sz="2400" dirty="0">
                <a:ea typeface="ＭＳ Ｐゴシック" panose="020B0600070205080204" pitchFamily="34" charset="-128"/>
              </a:rPr>
              <a:t>, shielding the symbolic order from the imaginary chaos). </a:t>
            </a:r>
          </a:p>
          <a:p>
            <a:pPr eaLnBrk="1" hangingPunct="1">
              <a:lnSpc>
                <a:spcPct val="90000"/>
              </a:lnSpc>
            </a:pPr>
            <a:r>
              <a:rPr lang="en-US" altLang="en-US" sz="2400" dirty="0">
                <a:ea typeface="ＭＳ Ｐゴシック" panose="020B0600070205080204" pitchFamily="34" charset="-128"/>
              </a:rPr>
              <a:t>Enduring image for males and females in Revelation 12? The woman clothed with the sun represents the struggle of Christians to remain faithful to God. The symbol of </a:t>
            </a:r>
            <a:r>
              <a:rPr lang="ja-JP" altLang="en-US" sz="2400">
                <a:ea typeface="ＭＳ Ｐゴシック" panose="020B0600070205080204" pitchFamily="34" charset="-128"/>
              </a:rPr>
              <a:t>‘</a:t>
            </a:r>
            <a:r>
              <a:rPr lang="en-US" altLang="ja-JP" sz="2400" dirty="0">
                <a:ea typeface="ＭＳ Ｐゴシック" panose="020B0600070205080204" pitchFamily="34" charset="-128"/>
              </a:rPr>
              <a:t>woman</a:t>
            </a:r>
            <a:r>
              <a:rPr lang="ja-JP" altLang="en-US" sz="2400">
                <a:ea typeface="ＭＳ Ｐゴシック" panose="020B0600070205080204" pitchFamily="34" charset="-128"/>
              </a:rPr>
              <a:t>’</a:t>
            </a:r>
            <a:r>
              <a:rPr lang="en-US" altLang="ja-JP" sz="2400" dirty="0">
                <a:ea typeface="ＭＳ Ｐゴシック" panose="020B0600070205080204" pitchFamily="34" charset="-128"/>
              </a:rPr>
              <a:t> signifies the protection and salvation of the people of God and the future of a renewed world.</a:t>
            </a:r>
            <a:endParaRPr lang="en-US" altLang="en-US" sz="2400" dirty="0">
              <a:ea typeface="ＭＳ Ｐゴシック" panose="020B0600070205080204" pitchFamily="34" charset="-128"/>
            </a:endParaRPr>
          </a:p>
        </p:txBody>
      </p:sp>
    </p:spTree>
    <p:extLst>
      <p:ext uri="{BB962C8B-B14F-4D97-AF65-F5344CB8AC3E}">
        <p14:creationId xmlns:p14="http://schemas.microsoft.com/office/powerpoint/2010/main" val="3650401394"/>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F7B4FE01-9225-194B-A1D0-C40CB720A403}"/>
              </a:ext>
            </a:extLst>
          </p:cNvPr>
          <p:cNvSpPr>
            <a:spLocks noGrp="1" noChangeArrowheads="1"/>
          </p:cNvSpPr>
          <p:nvPr>
            <p:ph type="title"/>
          </p:nvPr>
        </p:nvSpPr>
        <p:spPr/>
        <p:txBody>
          <a:bodyPr/>
          <a:lstStyle/>
          <a:p>
            <a:pPr eaLnBrk="1" hangingPunct="1"/>
            <a:r>
              <a:rPr lang="en-US" altLang="en-US" dirty="0">
                <a:solidFill>
                  <a:schemeClr val="accent2">
                    <a:lumMod val="50000"/>
                  </a:schemeClr>
                </a:solidFill>
                <a:ea typeface="ＭＳ Ｐゴシック" panose="020B0600070205080204" pitchFamily="34" charset="-128"/>
              </a:rPr>
              <a:t>Translating Revelation</a:t>
            </a:r>
            <a:r>
              <a:rPr lang="ja-JP" altLang="en-US">
                <a:solidFill>
                  <a:schemeClr val="accent2">
                    <a:lumMod val="50000"/>
                  </a:schemeClr>
                </a:solidFill>
                <a:ea typeface="ＭＳ Ｐゴシック" panose="020B0600070205080204" pitchFamily="34" charset="-128"/>
              </a:rPr>
              <a:t>’</a:t>
            </a:r>
            <a:r>
              <a:rPr lang="en-US" altLang="ja-JP" dirty="0">
                <a:solidFill>
                  <a:schemeClr val="accent2">
                    <a:lumMod val="50000"/>
                  </a:schemeClr>
                </a:solidFill>
                <a:ea typeface="ＭＳ Ｐゴシック" panose="020B0600070205080204" pitchFamily="34" charset="-128"/>
              </a:rPr>
              <a:t>s Images</a:t>
            </a:r>
            <a:endParaRPr lang="en-US" altLang="en-US" dirty="0">
              <a:solidFill>
                <a:schemeClr val="accent2">
                  <a:lumMod val="50000"/>
                </a:schemeClr>
              </a:solidFill>
              <a:ea typeface="ＭＳ Ｐゴシック" panose="020B0600070205080204" pitchFamily="34" charset="-128"/>
            </a:endParaRPr>
          </a:p>
        </p:txBody>
      </p:sp>
      <p:sp>
        <p:nvSpPr>
          <p:cNvPr id="46083" name="Rectangle 3">
            <a:extLst>
              <a:ext uri="{FF2B5EF4-FFF2-40B4-BE49-F238E27FC236}">
                <a16:creationId xmlns:a16="http://schemas.microsoft.com/office/drawing/2014/main" id="{25B61896-5921-4245-92AE-C19213BA5B68}"/>
              </a:ext>
            </a:extLst>
          </p:cNvPr>
          <p:cNvSpPr>
            <a:spLocks noGrp="1" noChangeArrowheads="1"/>
          </p:cNvSpPr>
          <p:nvPr>
            <p:ph idx="1"/>
          </p:nvPr>
        </p:nvSpPr>
        <p:spPr>
          <a:xfrm>
            <a:off x="1547665" y="2133600"/>
            <a:ext cx="6986736" cy="4724400"/>
          </a:xfrm>
        </p:spPr>
        <p:txBody>
          <a:bodyPr>
            <a:normAutofit lnSpcReduction="10000"/>
          </a:bodyPr>
          <a:lstStyle/>
          <a:p>
            <a:pPr eaLnBrk="1" hangingPunct="1">
              <a:lnSpc>
                <a:spcPct val="90000"/>
              </a:lnSpc>
            </a:pPr>
            <a:r>
              <a:rPr lang="en-US" altLang="en-US" sz="2400" dirty="0">
                <a:ea typeface="ＭＳ Ｐゴシック" panose="020B0600070205080204" pitchFamily="34" charset="-128"/>
              </a:rPr>
              <a:t>Identifying with a good image: denial of female self-determination.</a:t>
            </a:r>
          </a:p>
          <a:p>
            <a:pPr eaLnBrk="1" hangingPunct="1">
              <a:lnSpc>
                <a:spcPct val="90000"/>
              </a:lnSpc>
            </a:pPr>
            <a:r>
              <a:rPr lang="en-US" altLang="en-US" sz="2400" dirty="0">
                <a:ea typeface="ＭＳ Ｐゴシック" panose="020B0600070205080204" pitchFamily="34" charset="-128"/>
              </a:rPr>
              <a:t>Identifying with a bad image: feminine defiance is applauded.</a:t>
            </a:r>
          </a:p>
          <a:p>
            <a:pPr eaLnBrk="1" hangingPunct="1">
              <a:lnSpc>
                <a:spcPct val="90000"/>
              </a:lnSpc>
            </a:pPr>
            <a:r>
              <a:rPr lang="en-US" altLang="en-US" sz="2400" dirty="0">
                <a:ea typeface="ＭＳ Ｐゴシック" panose="020B0600070205080204" pitchFamily="34" charset="-128"/>
              </a:rPr>
              <a:t>Metaphorical dimension is often highlighted:</a:t>
            </a:r>
          </a:p>
          <a:p>
            <a:pPr eaLnBrk="1" hangingPunct="1">
              <a:lnSpc>
                <a:spcPct val="90000"/>
              </a:lnSpc>
              <a:buFont typeface="Wingdings" pitchFamily="2" charset="2"/>
              <a:buNone/>
            </a:pPr>
            <a:r>
              <a:rPr lang="en-US" altLang="en-US" sz="1800" dirty="0">
                <a:solidFill>
                  <a:srgbClr val="FF0D19"/>
                </a:solidFill>
                <a:ea typeface="ＭＳ Ｐゴシック" panose="020B0600070205080204" pitchFamily="34" charset="-128"/>
              </a:rPr>
              <a:t>	</a:t>
            </a:r>
            <a:r>
              <a:rPr lang="en-US" altLang="en-US" dirty="0">
                <a:solidFill>
                  <a:srgbClr val="0432FF"/>
                </a:solidFill>
                <a:ea typeface="ＭＳ Ｐゴシック" panose="020B0600070205080204" pitchFamily="34" charset="-128"/>
              </a:rPr>
              <a:t>’</a:t>
            </a:r>
            <a:r>
              <a:rPr lang="en-US" altLang="en-US" sz="1800" dirty="0">
                <a:solidFill>
                  <a:srgbClr val="0432FF"/>
                </a:solidFill>
                <a:ea typeface="ＭＳ Ｐゴシック" panose="020B0600070205080204" pitchFamily="34" charset="-128"/>
              </a:rPr>
              <a:t>The female imagery of Revelation, therefore, would be completely misconstrued if it were understood as referring to the actual </a:t>
            </a:r>
            <a:r>
              <a:rPr lang="en-US" altLang="en-US" sz="1800" dirty="0" err="1">
                <a:solidFill>
                  <a:srgbClr val="0432FF"/>
                </a:solidFill>
                <a:ea typeface="ＭＳ Ｐゴシック" panose="020B0600070205080204" pitchFamily="34" charset="-128"/>
              </a:rPr>
              <a:t>behaviour</a:t>
            </a:r>
            <a:r>
              <a:rPr lang="en-US" altLang="en-US" sz="1800" dirty="0">
                <a:solidFill>
                  <a:srgbClr val="0432FF"/>
                </a:solidFill>
                <a:ea typeface="ＭＳ Ｐゴシック" panose="020B0600070205080204" pitchFamily="34" charset="-128"/>
              </a:rPr>
              <a:t> of individual women …. Just as the image of the Lamb refers to an actual historical person and not to animals, so the images of the heavenly woman, the bride, or the harlot symbolize cities as the places of human culture and political institutions and do not tell us anything about the author</a:t>
            </a:r>
            <a:r>
              <a:rPr lang="ja-JP" altLang="en-US" sz="1800">
                <a:solidFill>
                  <a:srgbClr val="0432FF"/>
                </a:solidFill>
                <a:ea typeface="ＭＳ Ｐゴシック" panose="020B0600070205080204" pitchFamily="34" charset="-128"/>
              </a:rPr>
              <a:t>’</a:t>
            </a:r>
            <a:r>
              <a:rPr lang="en-US" altLang="ja-JP" sz="1800" dirty="0">
                <a:solidFill>
                  <a:srgbClr val="0432FF"/>
                </a:solidFill>
                <a:ea typeface="ＭＳ Ｐゴシック" panose="020B0600070205080204" pitchFamily="34" charset="-128"/>
              </a:rPr>
              <a:t>s understanding of actual women</a:t>
            </a:r>
            <a:r>
              <a:rPr lang="ja-JP" altLang="en-US" sz="1800">
                <a:solidFill>
                  <a:srgbClr val="0432FF"/>
                </a:solidFill>
                <a:ea typeface="ＭＳ Ｐゴシック" panose="020B0600070205080204" pitchFamily="34" charset="-128"/>
              </a:rPr>
              <a:t>’</a:t>
            </a:r>
            <a:r>
              <a:rPr lang="en-US" altLang="ja-JP" sz="1800" dirty="0">
                <a:solidFill>
                  <a:srgbClr val="0432FF"/>
                </a:solidFill>
                <a:ea typeface="ＭＳ Ｐゴシック" panose="020B0600070205080204" pitchFamily="34" charset="-128"/>
              </a:rPr>
              <a:t> (Elisabeth </a:t>
            </a:r>
            <a:r>
              <a:rPr lang="en-US" altLang="ja-JP" sz="1800" dirty="0" err="1">
                <a:solidFill>
                  <a:srgbClr val="0432FF"/>
                </a:solidFill>
                <a:ea typeface="ＭＳ Ｐゴシック" panose="020B0600070205080204" pitchFamily="34" charset="-128"/>
              </a:rPr>
              <a:t>Schüssler</a:t>
            </a:r>
            <a:r>
              <a:rPr lang="en-US" altLang="ja-JP" sz="1800" dirty="0">
                <a:solidFill>
                  <a:srgbClr val="0432FF"/>
                </a:solidFill>
                <a:ea typeface="ＭＳ Ｐゴシック" panose="020B0600070205080204" pitchFamily="34" charset="-128"/>
              </a:rPr>
              <a:t> </a:t>
            </a:r>
            <a:r>
              <a:rPr lang="en-US" altLang="ja-JP" sz="1800" dirty="0" err="1">
                <a:solidFill>
                  <a:srgbClr val="0432FF"/>
                </a:solidFill>
                <a:ea typeface="ＭＳ Ｐゴシック" panose="020B0600070205080204" pitchFamily="34" charset="-128"/>
              </a:rPr>
              <a:t>Fiorenza</a:t>
            </a:r>
            <a:r>
              <a:rPr lang="en-US" altLang="ja-JP" sz="1800" dirty="0">
                <a:solidFill>
                  <a:srgbClr val="0432FF"/>
                </a:solidFill>
                <a:ea typeface="ＭＳ Ｐゴシック" panose="020B0600070205080204" pitchFamily="34" charset="-128"/>
              </a:rPr>
              <a:t>, </a:t>
            </a:r>
            <a:r>
              <a:rPr lang="en-US" altLang="ja-JP" sz="1800" i="1" dirty="0">
                <a:solidFill>
                  <a:srgbClr val="0432FF"/>
                </a:solidFill>
                <a:ea typeface="ＭＳ Ｐゴシック" panose="020B0600070205080204" pitchFamily="34" charset="-128"/>
              </a:rPr>
              <a:t>Revelation: Vision of a Just World,</a:t>
            </a:r>
            <a:r>
              <a:rPr lang="en-US" altLang="ja-JP" sz="1800" dirty="0">
                <a:solidFill>
                  <a:srgbClr val="0432FF"/>
                </a:solidFill>
                <a:ea typeface="ＭＳ Ｐゴシック" panose="020B0600070205080204" pitchFamily="34" charset="-128"/>
              </a:rPr>
              <a:t> page 96).</a:t>
            </a:r>
            <a:endParaRPr lang="en-US" altLang="en-US" sz="1800" dirty="0">
              <a:solidFill>
                <a:srgbClr val="0432FF"/>
              </a:solidFill>
              <a:ea typeface="ＭＳ Ｐゴシック" panose="020B0600070205080204" pitchFamily="34" charset="-128"/>
            </a:endParaRPr>
          </a:p>
        </p:txBody>
      </p:sp>
    </p:spTree>
    <p:extLst>
      <p:ext uri="{BB962C8B-B14F-4D97-AF65-F5344CB8AC3E}">
        <p14:creationId xmlns:p14="http://schemas.microsoft.com/office/powerpoint/2010/main" val="410008258"/>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9B1A1EB0-DB87-D842-8CD7-6A3F6AB660AF}"/>
              </a:ext>
            </a:extLst>
          </p:cNvPr>
          <p:cNvSpPr>
            <a:spLocks noGrp="1" noChangeArrowheads="1"/>
          </p:cNvSpPr>
          <p:nvPr>
            <p:ph type="title"/>
          </p:nvPr>
        </p:nvSpPr>
        <p:spPr/>
        <p:txBody>
          <a:bodyPr/>
          <a:lstStyle/>
          <a:p>
            <a:pPr eaLnBrk="1" hangingPunct="1">
              <a:defRPr/>
            </a:pPr>
            <a:r>
              <a:rPr lang="en-US" dirty="0">
                <a:solidFill>
                  <a:schemeClr val="accent2">
                    <a:lumMod val="50000"/>
                  </a:schemeClr>
                </a:solidFill>
                <a:cs typeface="+mj-cs"/>
              </a:rPr>
              <a:t>Handling Symbols of Violence</a:t>
            </a:r>
          </a:p>
        </p:txBody>
      </p:sp>
      <p:sp>
        <p:nvSpPr>
          <p:cNvPr id="47107" name="Rectangle 3">
            <a:extLst>
              <a:ext uri="{FF2B5EF4-FFF2-40B4-BE49-F238E27FC236}">
                <a16:creationId xmlns:a16="http://schemas.microsoft.com/office/drawing/2014/main" id="{F2545277-F082-5B4C-8009-81579C3ECD73}"/>
              </a:ext>
            </a:extLst>
          </p:cNvPr>
          <p:cNvSpPr>
            <a:spLocks noGrp="1" noChangeArrowheads="1"/>
          </p:cNvSpPr>
          <p:nvPr>
            <p:ph idx="1"/>
          </p:nvPr>
        </p:nvSpPr>
        <p:spPr/>
        <p:txBody>
          <a:bodyPr>
            <a:normAutofit fontScale="92500" lnSpcReduction="10000"/>
          </a:bodyPr>
          <a:lstStyle/>
          <a:p>
            <a:pPr eaLnBrk="1" hangingPunct="1">
              <a:lnSpc>
                <a:spcPct val="90000"/>
              </a:lnSpc>
              <a:buFont typeface="Wingdings" pitchFamily="2" charset="2"/>
              <a:buNone/>
            </a:pPr>
            <a:r>
              <a:rPr lang="en-US" altLang="en-US" sz="1700" dirty="0">
                <a:ea typeface="ＭＳ Ｐゴシック" panose="020B0600070205080204" pitchFamily="34" charset="-128"/>
              </a:rPr>
              <a:t>	</a:t>
            </a:r>
            <a:r>
              <a:rPr lang="en-US" altLang="en-US" sz="2600" dirty="0">
                <a:ea typeface="ＭＳ Ｐゴシック" panose="020B0600070205080204" pitchFamily="34" charset="-128"/>
              </a:rPr>
              <a:t>Why is the positive message of Revelation (the downfall of evil earthly powers) expressed by negative images of the female?</a:t>
            </a:r>
          </a:p>
          <a:p>
            <a:pPr eaLnBrk="1" hangingPunct="1">
              <a:lnSpc>
                <a:spcPct val="90000"/>
              </a:lnSpc>
              <a:buFont typeface="Wingdings" pitchFamily="2" charset="2"/>
              <a:buNone/>
            </a:pPr>
            <a:r>
              <a:rPr lang="en-US" altLang="en-US" dirty="0">
                <a:ea typeface="ＭＳ Ｐゴシック" panose="020B0600070205080204" pitchFamily="34" charset="-128"/>
              </a:rPr>
              <a:t>	</a:t>
            </a:r>
            <a:r>
              <a:rPr lang="ja-JP" altLang="en-US" sz="2400">
                <a:solidFill>
                  <a:srgbClr val="0432FF"/>
                </a:solidFill>
                <a:ea typeface="ＭＳ Ｐゴシック" panose="020B0600070205080204" pitchFamily="34" charset="-128"/>
              </a:rPr>
              <a:t>‘</a:t>
            </a:r>
            <a:r>
              <a:rPr lang="en-US" altLang="ja-JP" sz="2400" dirty="0">
                <a:solidFill>
                  <a:srgbClr val="0432FF"/>
                </a:solidFill>
                <a:ea typeface="ＭＳ Ｐゴシック" panose="020B0600070205080204" pitchFamily="34" charset="-128"/>
              </a:rPr>
              <a:t>The objection that </a:t>
            </a:r>
            <a:r>
              <a:rPr lang="ja-JP" altLang="en-US" sz="2400">
                <a:solidFill>
                  <a:srgbClr val="0432FF"/>
                </a:solidFill>
                <a:ea typeface="ＭＳ Ｐゴシック" panose="020B0600070205080204" pitchFamily="34" charset="-128"/>
              </a:rPr>
              <a:t>“</a:t>
            </a:r>
            <a:r>
              <a:rPr lang="en-US" altLang="ja-JP" sz="2400" dirty="0">
                <a:solidFill>
                  <a:srgbClr val="0432FF"/>
                </a:solidFill>
                <a:ea typeface="ＭＳ Ｐゴシック" panose="020B0600070205080204" pitchFamily="34" charset="-128"/>
              </a:rPr>
              <a:t>Babylon</a:t>
            </a:r>
            <a:r>
              <a:rPr lang="ja-JP" altLang="en-US" sz="2400">
                <a:solidFill>
                  <a:srgbClr val="0432FF"/>
                </a:solidFill>
                <a:ea typeface="ＭＳ Ｐゴシック" panose="020B0600070205080204" pitchFamily="34" charset="-128"/>
              </a:rPr>
              <a:t>”</a:t>
            </a:r>
            <a:r>
              <a:rPr lang="en-US" altLang="ja-JP" sz="2400" dirty="0">
                <a:solidFill>
                  <a:srgbClr val="0432FF"/>
                </a:solidFill>
                <a:ea typeface="ＭＳ Ｐゴシック" panose="020B0600070205080204" pitchFamily="34" charset="-128"/>
              </a:rPr>
              <a:t> is only a metaphor, a symbol, does not eliminate the problem that the text creates for women readers. The author</a:t>
            </a:r>
            <a:r>
              <a:rPr lang="ja-JP" altLang="en-US" sz="2400">
                <a:solidFill>
                  <a:srgbClr val="0432FF"/>
                </a:solidFill>
                <a:ea typeface="ＭＳ Ｐゴシック" panose="020B0600070205080204" pitchFamily="34" charset="-128"/>
              </a:rPr>
              <a:t>’</a:t>
            </a:r>
            <a:r>
              <a:rPr lang="en-US" altLang="ja-JP" sz="2400" dirty="0">
                <a:solidFill>
                  <a:srgbClr val="0432FF"/>
                </a:solidFill>
                <a:ea typeface="ＭＳ Ｐゴシック" panose="020B0600070205080204" pitchFamily="34" charset="-128"/>
              </a:rPr>
              <a:t>s exultation over the mutilation, burning and eating of a woman - even a figurative one - tragically implies that women are sometimes deserving of such violence</a:t>
            </a:r>
            <a:r>
              <a:rPr lang="ja-JP" altLang="en-US" sz="2400">
                <a:solidFill>
                  <a:srgbClr val="0432FF"/>
                </a:solidFill>
                <a:ea typeface="ＭＳ Ｐゴシック" panose="020B0600070205080204" pitchFamily="34" charset="-128"/>
              </a:rPr>
              <a:t>’</a:t>
            </a:r>
            <a:r>
              <a:rPr lang="en-US" altLang="ja-JP" sz="2400" dirty="0">
                <a:solidFill>
                  <a:srgbClr val="0432FF"/>
                </a:solidFill>
                <a:ea typeface="ＭＳ Ｐゴシック" panose="020B0600070205080204" pitchFamily="34" charset="-128"/>
              </a:rPr>
              <a:t> (Susan Garrett).</a:t>
            </a:r>
            <a:endParaRPr lang="en-US" altLang="en-US" sz="2400" dirty="0">
              <a:solidFill>
                <a:srgbClr val="0432FF"/>
              </a:solidFill>
              <a:ea typeface="ＭＳ Ｐゴシック" panose="020B0600070205080204" pitchFamily="34" charset="-128"/>
            </a:endParaRPr>
          </a:p>
        </p:txBody>
      </p:sp>
    </p:spTree>
    <p:extLst>
      <p:ext uri="{BB962C8B-B14F-4D97-AF65-F5344CB8AC3E}">
        <p14:creationId xmlns:p14="http://schemas.microsoft.com/office/powerpoint/2010/main" val="198082114"/>
      </p:ext>
    </p:extLst>
  </p:cSld>
  <p:clrMapOvr>
    <a:masterClrMapping/>
  </p:clrMapOvr>
  <p:transition>
    <p:fade/>
  </p:transition>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1CACE3"/>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{53EEF5AA-1697-2E45-9E26-880C839F7D3C}tf10001069</Template>
  <TotalTime>1152</TotalTime>
  <Words>2538</Words>
  <Application>Microsoft Macintosh PowerPoint</Application>
  <PresentationFormat>On-screen Show (4:3)</PresentationFormat>
  <Paragraphs>137</Paragraphs>
  <Slides>26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Century Gothic</vt:lpstr>
      <vt:lpstr>Times</vt:lpstr>
      <vt:lpstr>Wingdings</vt:lpstr>
      <vt:lpstr>Wingdings 3</vt:lpstr>
      <vt:lpstr>Wisp</vt:lpstr>
      <vt:lpstr> Gender and Sexuality in Ancient Judaism and Early Christianity</vt:lpstr>
      <vt:lpstr>The Book of Revelation</vt:lpstr>
      <vt:lpstr>Feminine Images in Revelation </vt:lpstr>
      <vt:lpstr>Revelation 2:20-23</vt:lpstr>
      <vt:lpstr>‘Jezebel’</vt:lpstr>
      <vt:lpstr>‘Jezebel’</vt:lpstr>
      <vt:lpstr>Revelation 12:1-6</vt:lpstr>
      <vt:lpstr>Revelation 12:13-17</vt:lpstr>
      <vt:lpstr>The Woman Clothed with the Sun</vt:lpstr>
      <vt:lpstr>The Woman of Light</vt:lpstr>
      <vt:lpstr>Mother, Child, and Monster of Chaos</vt:lpstr>
      <vt:lpstr>The Myth in the Context of First-Century CE Asia Minor</vt:lpstr>
      <vt:lpstr>Appropriation of Myth in Revelation 12</vt:lpstr>
      <vt:lpstr>Identity of the Woman Clothed with the Sun</vt:lpstr>
      <vt:lpstr>Identity of the Woman Clothed with the Sun</vt:lpstr>
      <vt:lpstr> The Whore of Babylon (Revelation 17)</vt:lpstr>
      <vt:lpstr> </vt:lpstr>
      <vt:lpstr>The Whore of Babylon</vt:lpstr>
      <vt:lpstr>A Counter-Image of Rome</vt:lpstr>
      <vt:lpstr>Antitype of the Woman Clothed with the Son</vt:lpstr>
      <vt:lpstr>The Fate of Babylon</vt:lpstr>
      <vt:lpstr>Assessing the Female Images: Dichotomy of Good and Evil</vt:lpstr>
      <vt:lpstr>Assessing the Female Images:  Dichotomy of Good and Evil</vt:lpstr>
      <vt:lpstr>Assessing the Female Images:  Dichotomy of Good and Evil</vt:lpstr>
      <vt:lpstr>Translating Revelation’s Images</vt:lpstr>
      <vt:lpstr>Handling Symbols of Violence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(HUSK)</dc:title>
  <dc:creator>Kathy Ehrensperger</dc:creator>
  <cp:lastModifiedBy>Catrin Williams</cp:lastModifiedBy>
  <cp:revision>84</cp:revision>
  <dcterms:created xsi:type="dcterms:W3CDTF">2011-11-29T10:33:14Z</dcterms:created>
  <dcterms:modified xsi:type="dcterms:W3CDTF">2020-11-09T12:43:54Z</dcterms:modified>
</cp:coreProperties>
</file>