
<file path=[Content_Types].xml><?xml version="1.0" encoding="utf-8"?>
<Types xmlns="http://schemas.openxmlformats.org/package/2006/content-types"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Default ContentType="image/x-emf" Extension="emf"/>
  <Override ContentType="application/vnd.openxmlformats-officedocument.drawingml.diagramData+xml" PartName="/ppt/diagrams/data1.xml"/>
  <Override ContentType="application/vnd.openxmlformats-officedocument.presentationml.slideMaster+xml" PartName="/ppt/slideMasters/slideMaster1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presentation.main+xml" PartName="/ppt/presentation.xml"/>
  <Override ContentType="application/vnd.ms-office.drawingml.diagramDrawing+xml" PartName="/ppt/diagrams/drawing1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notesSlide+xml" PartName="/ppt/notesSlides/notesSlide1.xml"/>
  <Override ContentType="application/vnd.openxmlformats-officedocument.drawingml.diagramLayout+xml" PartName="/ppt/diagrams/layout1.xml"/>
  <Override ContentType="application/vnd.openxmlformats-officedocument.drawingml.diagramStyle+xml" PartName="/ppt/diagrams/quickStyle1.xml"/>
  <Override ContentType="application/vnd.openxmlformats-officedocument.presentationml.notesMaster+xml" PartName="/ppt/notesMasters/notesMaster1.xml"/>
  <Override ContentType="application/vnd.openxmlformats-officedocument.presentationml.presProps+xml" PartName="/ppt/presProps1.xml"/>
  <Override ContentType="application/vnd.openxmlformats-officedocument.drawingml.diagramColors+xml" PartName="/ppt/diagrams/colors1.xml"/>
  <Override ContentType="application/vnd.openxmlformats-officedocument.presentationml.tags+xml" PartName="/ppt/tags/tag1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48" r:id="rId3"/>
  </p:sldMasterIdLst>
  <p:notesMasterIdLst>
    <p:notesMasterId r:id="rId4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</p:sldIdLst>
  <p:sldSz cy="6858000" cx="12192000"/>
  <p:notesSz cx="6858000" cy="9144000"/>
  <p:custDataLst>
    <p:tags r:id="rId16"/>
  </p:custDataLst>
  <p:defaultTextStyle>
    <a:defPPr lvl="0">
      <a:defRPr lang="en-US"/>
    </a:defPPr>
    <a:lvl1pPr defTabSz="914400" eaLnBrk="1" hangingPunct="1" latinLnBrk="0" lvl="0" marL="0" rtl="0" algn="l">
      <a:defRPr kern="1200" sz="1800">
        <a:solidFill>
          <a:schemeClr val="tx1"/>
        </a:solidFill>
        <a:latin typeface="+mn-lt"/>
        <a:ea typeface="+mn-ea"/>
        <a:cs typeface="+mn-cs"/>
      </a:defRPr>
    </a:lvl1pPr>
    <a:lvl2pPr defTabSz="914400" eaLnBrk="1" hangingPunct="1" latinLnBrk="0" lvl="1" marL="457200" rtl="0" algn="l">
      <a:defRPr kern="1200" sz="1800">
        <a:solidFill>
          <a:schemeClr val="tx1"/>
        </a:solidFill>
        <a:latin typeface="+mn-lt"/>
        <a:ea typeface="+mn-ea"/>
        <a:cs typeface="+mn-cs"/>
      </a:defRPr>
    </a:lvl2pPr>
    <a:lvl3pPr defTabSz="914400" eaLnBrk="1" hangingPunct="1" latinLnBrk="0" lvl="2" marL="914400" rtl="0" algn="l">
      <a:defRPr kern="1200" sz="1800">
        <a:solidFill>
          <a:schemeClr val="tx1"/>
        </a:solidFill>
        <a:latin typeface="+mn-lt"/>
        <a:ea typeface="+mn-ea"/>
        <a:cs typeface="+mn-cs"/>
      </a:defRPr>
    </a:lvl3pPr>
    <a:lvl4pPr defTabSz="914400" eaLnBrk="1" hangingPunct="1" latinLnBrk="0" lvl="3" marL="1371600" rtl="0" algn="l">
      <a:defRPr kern="1200" sz="1800">
        <a:solidFill>
          <a:schemeClr val="tx1"/>
        </a:solidFill>
        <a:latin typeface="+mn-lt"/>
        <a:ea typeface="+mn-ea"/>
        <a:cs typeface="+mn-cs"/>
      </a:defRPr>
    </a:lvl4pPr>
    <a:lvl5pPr defTabSz="914400" eaLnBrk="1" hangingPunct="1" latinLnBrk="0" lvl="4" marL="1828800" rtl="0" algn="l">
      <a:defRPr kern="1200" sz="1800">
        <a:solidFill>
          <a:schemeClr val="tx1"/>
        </a:solidFill>
        <a:latin typeface="+mn-lt"/>
        <a:ea typeface="+mn-ea"/>
        <a:cs typeface="+mn-cs"/>
      </a:defRPr>
    </a:lvl5pPr>
    <a:lvl6pPr defTabSz="914400" eaLnBrk="1" hangingPunct="1" latinLnBrk="0" lvl="5" marL="2286000" rtl="0" algn="l">
      <a:defRPr kern="1200" sz="1800">
        <a:solidFill>
          <a:schemeClr val="tx1"/>
        </a:solidFill>
        <a:latin typeface="+mn-lt"/>
        <a:ea typeface="+mn-ea"/>
        <a:cs typeface="+mn-cs"/>
      </a:defRPr>
    </a:lvl6pPr>
    <a:lvl7pPr defTabSz="914400" eaLnBrk="1" hangingPunct="1" latinLnBrk="0" lvl="6" marL="2743200" rtl="0" algn="l">
      <a:defRPr kern="1200" sz="1800">
        <a:solidFill>
          <a:schemeClr val="tx1"/>
        </a:solidFill>
        <a:latin typeface="+mn-lt"/>
        <a:ea typeface="+mn-ea"/>
        <a:cs typeface="+mn-cs"/>
      </a:defRPr>
    </a:lvl7pPr>
    <a:lvl8pPr defTabSz="914400" eaLnBrk="1" hangingPunct="1" latinLnBrk="0" lvl="7" marL="3200400" rtl="0" algn="l">
      <a:defRPr kern="1200" sz="1800">
        <a:solidFill>
          <a:schemeClr val="tx1"/>
        </a:solidFill>
        <a:latin typeface="+mn-lt"/>
        <a:ea typeface="+mn-ea"/>
        <a:cs typeface="+mn-cs"/>
      </a:defRPr>
    </a:lvl8pPr>
    <a:lvl9pPr defTabSz="914400" eaLnBrk="1" hangingPunct="1" latinLnBrk="0" lvl="8" marL="3657600" rtl="0" algn="l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1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slide" Target="slides/slide7.xml"/><Relationship Id="rId10" Type="http://schemas.openxmlformats.org/officeDocument/2006/relationships/slide" Target="slides/slide6.xml"/><Relationship Id="rId13" Type="http://schemas.openxmlformats.org/officeDocument/2006/relationships/slide" Target="slides/slide9.xml"/><Relationship Id="rId12" Type="http://schemas.openxmlformats.org/officeDocument/2006/relationships/slide" Target="slides/slide8.xml"/><Relationship Id="rId1" Type="http://schemas.openxmlformats.org/officeDocument/2006/relationships/theme" Target="theme/theme1.xml"/><Relationship Id="rId2" Type="http://schemas.openxmlformats.org/officeDocument/2006/relationships/presProps" Target="presProps1.xml"/><Relationship Id="rId3" Type="http://schemas.openxmlformats.org/officeDocument/2006/relationships/slideMaster" Target="slideMasters/slideMaster1.xml"/><Relationship Id="rId4" Type="http://schemas.openxmlformats.org/officeDocument/2006/relationships/notesMaster" Target="notesMasters/notesMaster1.xml"/><Relationship Id="rId9" Type="http://schemas.openxmlformats.org/officeDocument/2006/relationships/slide" Target="slides/slide5.xml"/><Relationship Id="rId15" Type="http://schemas.openxmlformats.org/officeDocument/2006/relationships/slide" Target="slides/slide11.xml"/><Relationship Id="rId14" Type="http://schemas.openxmlformats.org/officeDocument/2006/relationships/slide" Target="slides/slide10.xml"/><Relationship Id="rId16" Type="http://schemas.openxmlformats.org/officeDocument/2006/relationships/tags" Target="tags/tag1.xml"/><Relationship Id="rId5" Type="http://schemas.openxmlformats.org/officeDocument/2006/relationships/slide" Target="slides/slide1.xml"/><Relationship Id="rId6" Type="http://schemas.openxmlformats.org/officeDocument/2006/relationships/slide" Target="slides/slide2.xml"/><Relationship Id="rId7" Type="http://schemas.openxmlformats.org/officeDocument/2006/relationships/slide" Target="slides/slide3.xml"/><Relationship Id="rId8" Type="http://schemas.openxmlformats.org/officeDocument/2006/relationships/slide" Target="slides/slide4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E614A18-3B92-4E5A-8ABE-DFE3C6C2D6B6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E7C8896-8B83-4747-9C6F-962DF6A1C836}">
      <dgm:prSet/>
      <dgm:spPr/>
      <dgm:t>
        <a:bodyPr/>
        <a:lstStyle/>
        <a:p>
          <a:r>
            <a:rPr lang="en-US"/>
            <a:t>Cellebrite UFED (extraction)</a:t>
          </a:r>
        </a:p>
      </dgm:t>
    </dgm:pt>
    <dgm:pt modelId="{CCE8258C-DA2C-4CF0-9128-0DD423A01408}" type="parTrans" cxnId="{102471CD-EDE6-43DD-9B00-B18B2CD1C4BF}">
      <dgm:prSet/>
      <dgm:spPr/>
      <dgm:t>
        <a:bodyPr/>
        <a:lstStyle/>
        <a:p>
          <a:endParaRPr lang="en-US"/>
        </a:p>
      </dgm:t>
    </dgm:pt>
    <dgm:pt modelId="{DE03A39C-8509-403F-AA74-F9DFDA30F078}" type="sibTrans" cxnId="{102471CD-EDE6-43DD-9B00-B18B2CD1C4BF}">
      <dgm:prSet/>
      <dgm:spPr/>
      <dgm:t>
        <a:bodyPr/>
        <a:lstStyle/>
        <a:p>
          <a:endParaRPr lang="en-US"/>
        </a:p>
      </dgm:t>
    </dgm:pt>
    <dgm:pt modelId="{FC3F83D4-5D5E-43DB-B122-E876095514A6}">
      <dgm:prSet/>
      <dgm:spPr/>
      <dgm:t>
        <a:bodyPr/>
        <a:lstStyle/>
        <a:p>
          <a:r>
            <a:rPr lang="en-US"/>
            <a:t>Cellebrite Physical Analyzer (analysis)</a:t>
          </a:r>
        </a:p>
      </dgm:t>
    </dgm:pt>
    <dgm:pt modelId="{B58E975C-174D-4CA4-8399-7387737BBA18}" type="parTrans" cxnId="{053CDA1A-64A1-44A2-AC2E-EAB2A44E70CF}">
      <dgm:prSet/>
      <dgm:spPr/>
      <dgm:t>
        <a:bodyPr/>
        <a:lstStyle/>
        <a:p>
          <a:endParaRPr lang="en-US"/>
        </a:p>
      </dgm:t>
    </dgm:pt>
    <dgm:pt modelId="{2C330810-6B5F-4C5D-8B91-323A68B01106}" type="sibTrans" cxnId="{053CDA1A-64A1-44A2-AC2E-EAB2A44E70CF}">
      <dgm:prSet/>
      <dgm:spPr/>
      <dgm:t>
        <a:bodyPr/>
        <a:lstStyle/>
        <a:p>
          <a:endParaRPr lang="en-US"/>
        </a:p>
      </dgm:t>
    </dgm:pt>
    <dgm:pt modelId="{319BF3A4-7E75-4F8F-9DA5-E83C9FE95609}">
      <dgm:prSet/>
      <dgm:spPr/>
      <dgm:t>
        <a:bodyPr/>
        <a:lstStyle/>
        <a:p>
          <a:r>
            <a:rPr lang="en-US"/>
            <a:t>Controlled forensic workstation</a:t>
          </a:r>
        </a:p>
      </dgm:t>
    </dgm:pt>
    <dgm:pt modelId="{60E65DE9-1B11-430D-A5E5-ADC45B0937DB}" type="parTrans" cxnId="{DC53F3D1-3AA1-47A4-B3DC-9A2CFA25756C}">
      <dgm:prSet/>
      <dgm:spPr/>
      <dgm:t>
        <a:bodyPr/>
        <a:lstStyle/>
        <a:p>
          <a:endParaRPr lang="en-US"/>
        </a:p>
      </dgm:t>
    </dgm:pt>
    <dgm:pt modelId="{5205CAFE-FC6D-48BD-B14B-73301C24582F}" type="sibTrans" cxnId="{DC53F3D1-3AA1-47A4-B3DC-9A2CFA25756C}">
      <dgm:prSet/>
      <dgm:spPr/>
      <dgm:t>
        <a:bodyPr/>
        <a:lstStyle/>
        <a:p>
          <a:endParaRPr lang="en-US"/>
        </a:p>
      </dgm:t>
    </dgm:pt>
    <dgm:pt modelId="{F0304B00-3D85-4471-9925-45966C1FDEAD}" type="pres">
      <dgm:prSet presAssocID="{4E614A18-3B92-4E5A-8ABE-DFE3C6C2D6B6}" presName="Name0" presStyleCnt="0">
        <dgm:presLayoutVars>
          <dgm:chMax val="7"/>
          <dgm:chPref val="7"/>
          <dgm:dir/>
        </dgm:presLayoutVars>
      </dgm:prSet>
      <dgm:spPr/>
    </dgm:pt>
    <dgm:pt modelId="{9FD27E52-1791-4C80-9057-8737F7C963F4}" type="pres">
      <dgm:prSet presAssocID="{4E614A18-3B92-4E5A-8ABE-DFE3C6C2D6B6}" presName="Name1" presStyleCnt="0"/>
      <dgm:spPr/>
    </dgm:pt>
    <dgm:pt modelId="{D9B53D5C-B5D8-44DE-B860-597E72BE9370}" type="pres">
      <dgm:prSet presAssocID="{4E614A18-3B92-4E5A-8ABE-DFE3C6C2D6B6}" presName="cycle" presStyleCnt="0"/>
      <dgm:spPr/>
    </dgm:pt>
    <dgm:pt modelId="{64ADF126-738A-4AC1-A016-32EE68341668}" type="pres">
      <dgm:prSet presAssocID="{4E614A18-3B92-4E5A-8ABE-DFE3C6C2D6B6}" presName="srcNode" presStyleLbl="node1" presStyleIdx="0" presStyleCnt="3"/>
      <dgm:spPr/>
    </dgm:pt>
    <dgm:pt modelId="{01FFEA01-48C6-4026-96F8-D3184A4183FE}" type="pres">
      <dgm:prSet presAssocID="{4E614A18-3B92-4E5A-8ABE-DFE3C6C2D6B6}" presName="conn" presStyleLbl="parChTrans1D2" presStyleIdx="0" presStyleCnt="1"/>
      <dgm:spPr/>
    </dgm:pt>
    <dgm:pt modelId="{7BDB832C-D4A8-4272-A306-17B0A0B180F8}" type="pres">
      <dgm:prSet presAssocID="{4E614A18-3B92-4E5A-8ABE-DFE3C6C2D6B6}" presName="extraNode" presStyleLbl="node1" presStyleIdx="0" presStyleCnt="3"/>
      <dgm:spPr/>
    </dgm:pt>
    <dgm:pt modelId="{7337A396-CB01-4D8D-9F5A-AFEF9DB52D10}" type="pres">
      <dgm:prSet presAssocID="{4E614A18-3B92-4E5A-8ABE-DFE3C6C2D6B6}" presName="dstNode" presStyleLbl="node1" presStyleIdx="0" presStyleCnt="3"/>
      <dgm:spPr/>
    </dgm:pt>
    <dgm:pt modelId="{3BEFA7AA-DABB-4639-A28E-5732D8FD5730}" type="pres">
      <dgm:prSet presAssocID="{9E7C8896-8B83-4747-9C6F-962DF6A1C836}" presName="text_1" presStyleLbl="node1" presStyleIdx="0" presStyleCnt="3">
        <dgm:presLayoutVars>
          <dgm:bulletEnabled val="1"/>
        </dgm:presLayoutVars>
      </dgm:prSet>
      <dgm:spPr/>
    </dgm:pt>
    <dgm:pt modelId="{3A61C79A-E59E-42A8-BE5A-3E59A3289240}" type="pres">
      <dgm:prSet presAssocID="{9E7C8896-8B83-4747-9C6F-962DF6A1C836}" presName="accent_1" presStyleCnt="0"/>
      <dgm:spPr/>
    </dgm:pt>
    <dgm:pt modelId="{C513A6BF-2055-477E-AF94-E7D163616A23}" type="pres">
      <dgm:prSet presAssocID="{9E7C8896-8B83-4747-9C6F-962DF6A1C836}" presName="accentRepeatNode" presStyleLbl="solidFgAcc1" presStyleIdx="0" presStyleCnt="3"/>
      <dgm:spPr/>
    </dgm:pt>
    <dgm:pt modelId="{927B0613-0F51-45AA-ADF3-BCF85CD3B9B1}" type="pres">
      <dgm:prSet presAssocID="{FC3F83D4-5D5E-43DB-B122-E876095514A6}" presName="text_2" presStyleLbl="node1" presStyleIdx="1" presStyleCnt="3">
        <dgm:presLayoutVars>
          <dgm:bulletEnabled val="1"/>
        </dgm:presLayoutVars>
      </dgm:prSet>
      <dgm:spPr/>
    </dgm:pt>
    <dgm:pt modelId="{5A20AD50-4769-46D2-A549-5F9C9BE7A82E}" type="pres">
      <dgm:prSet presAssocID="{FC3F83D4-5D5E-43DB-B122-E876095514A6}" presName="accent_2" presStyleCnt="0"/>
      <dgm:spPr/>
    </dgm:pt>
    <dgm:pt modelId="{FE376185-01CB-4895-9BB2-7705221B7EB6}" type="pres">
      <dgm:prSet presAssocID="{FC3F83D4-5D5E-43DB-B122-E876095514A6}" presName="accentRepeatNode" presStyleLbl="solidFgAcc1" presStyleIdx="1" presStyleCnt="3"/>
      <dgm:spPr/>
    </dgm:pt>
    <dgm:pt modelId="{B8B411AB-5E9C-4AE0-A8AB-275D1C41EAC4}" type="pres">
      <dgm:prSet presAssocID="{319BF3A4-7E75-4F8F-9DA5-E83C9FE95609}" presName="text_3" presStyleLbl="node1" presStyleIdx="2" presStyleCnt="3">
        <dgm:presLayoutVars>
          <dgm:bulletEnabled val="1"/>
        </dgm:presLayoutVars>
      </dgm:prSet>
      <dgm:spPr/>
    </dgm:pt>
    <dgm:pt modelId="{21A19A6E-6F0B-4863-9604-BD1C3B9730BE}" type="pres">
      <dgm:prSet presAssocID="{319BF3A4-7E75-4F8F-9DA5-E83C9FE95609}" presName="accent_3" presStyleCnt="0"/>
      <dgm:spPr/>
    </dgm:pt>
    <dgm:pt modelId="{CF4EF9E8-5DB6-4D6D-891C-DEBA8F0F951C}" type="pres">
      <dgm:prSet presAssocID="{319BF3A4-7E75-4F8F-9DA5-E83C9FE95609}" presName="accentRepeatNode" presStyleLbl="solidFgAcc1" presStyleIdx="2" presStyleCnt="3"/>
      <dgm:spPr/>
    </dgm:pt>
  </dgm:ptLst>
  <dgm:cxnLst>
    <dgm:cxn modelId="{053CDA1A-64A1-44A2-AC2E-EAB2A44E70CF}" srcId="{4E614A18-3B92-4E5A-8ABE-DFE3C6C2D6B6}" destId="{FC3F83D4-5D5E-43DB-B122-E876095514A6}" srcOrd="1" destOrd="0" parTransId="{B58E975C-174D-4CA4-8399-7387737BBA18}" sibTransId="{2C330810-6B5F-4C5D-8B91-323A68B01106}"/>
    <dgm:cxn modelId="{41AF5284-ADC8-4D20-9DEE-CFFF0D660030}" type="presOf" srcId="{4E614A18-3B92-4E5A-8ABE-DFE3C6C2D6B6}" destId="{F0304B00-3D85-4471-9925-45966C1FDEAD}" srcOrd="0" destOrd="0" presId="urn:microsoft.com/office/officeart/2008/layout/VerticalCurvedList"/>
    <dgm:cxn modelId="{2A5ED6B1-BBAF-4883-9E0C-D30AB39EB4D1}" type="presOf" srcId="{319BF3A4-7E75-4F8F-9DA5-E83C9FE95609}" destId="{B8B411AB-5E9C-4AE0-A8AB-275D1C41EAC4}" srcOrd="0" destOrd="0" presId="urn:microsoft.com/office/officeart/2008/layout/VerticalCurvedList"/>
    <dgm:cxn modelId="{102471CD-EDE6-43DD-9B00-B18B2CD1C4BF}" srcId="{4E614A18-3B92-4E5A-8ABE-DFE3C6C2D6B6}" destId="{9E7C8896-8B83-4747-9C6F-962DF6A1C836}" srcOrd="0" destOrd="0" parTransId="{CCE8258C-DA2C-4CF0-9128-0DD423A01408}" sibTransId="{DE03A39C-8509-403F-AA74-F9DFDA30F078}"/>
    <dgm:cxn modelId="{DC53F3D1-3AA1-47A4-B3DC-9A2CFA25756C}" srcId="{4E614A18-3B92-4E5A-8ABE-DFE3C6C2D6B6}" destId="{319BF3A4-7E75-4F8F-9DA5-E83C9FE95609}" srcOrd="2" destOrd="0" parTransId="{60E65DE9-1B11-430D-A5E5-ADC45B0937DB}" sibTransId="{5205CAFE-FC6D-48BD-B14B-73301C24582F}"/>
    <dgm:cxn modelId="{204C5BD3-EB23-4421-9D54-B8F934918F4E}" type="presOf" srcId="{FC3F83D4-5D5E-43DB-B122-E876095514A6}" destId="{927B0613-0F51-45AA-ADF3-BCF85CD3B9B1}" srcOrd="0" destOrd="0" presId="urn:microsoft.com/office/officeart/2008/layout/VerticalCurvedList"/>
    <dgm:cxn modelId="{1061F8F1-3F9E-47FF-97B6-6C18B3648FEB}" type="presOf" srcId="{DE03A39C-8509-403F-AA74-F9DFDA30F078}" destId="{01FFEA01-48C6-4026-96F8-D3184A4183FE}" srcOrd="0" destOrd="0" presId="urn:microsoft.com/office/officeart/2008/layout/VerticalCurvedList"/>
    <dgm:cxn modelId="{FD8DBEF4-324B-400B-BADB-0059A11B68CE}" type="presOf" srcId="{9E7C8896-8B83-4747-9C6F-962DF6A1C836}" destId="{3BEFA7AA-DABB-4639-A28E-5732D8FD5730}" srcOrd="0" destOrd="0" presId="urn:microsoft.com/office/officeart/2008/layout/VerticalCurvedList"/>
    <dgm:cxn modelId="{1FAD212C-9382-40D5-8964-5532B187C8AE}" type="presParOf" srcId="{F0304B00-3D85-4471-9925-45966C1FDEAD}" destId="{9FD27E52-1791-4C80-9057-8737F7C963F4}" srcOrd="0" destOrd="0" presId="urn:microsoft.com/office/officeart/2008/layout/VerticalCurvedList"/>
    <dgm:cxn modelId="{0A5829C4-FB85-4E42-8B6E-C549BB5FA0F7}" type="presParOf" srcId="{9FD27E52-1791-4C80-9057-8737F7C963F4}" destId="{D9B53D5C-B5D8-44DE-B860-597E72BE9370}" srcOrd="0" destOrd="0" presId="urn:microsoft.com/office/officeart/2008/layout/VerticalCurvedList"/>
    <dgm:cxn modelId="{5304A8C0-BD24-4A54-9A02-47CC739F8558}" type="presParOf" srcId="{D9B53D5C-B5D8-44DE-B860-597E72BE9370}" destId="{64ADF126-738A-4AC1-A016-32EE68341668}" srcOrd="0" destOrd="0" presId="urn:microsoft.com/office/officeart/2008/layout/VerticalCurvedList"/>
    <dgm:cxn modelId="{E34AAB12-795C-4C63-AE18-6713F18433C2}" type="presParOf" srcId="{D9B53D5C-B5D8-44DE-B860-597E72BE9370}" destId="{01FFEA01-48C6-4026-96F8-D3184A4183FE}" srcOrd="1" destOrd="0" presId="urn:microsoft.com/office/officeart/2008/layout/VerticalCurvedList"/>
    <dgm:cxn modelId="{92568CF5-EA21-4083-8368-19E8B96FAA29}" type="presParOf" srcId="{D9B53D5C-B5D8-44DE-B860-597E72BE9370}" destId="{7BDB832C-D4A8-4272-A306-17B0A0B180F8}" srcOrd="2" destOrd="0" presId="urn:microsoft.com/office/officeart/2008/layout/VerticalCurvedList"/>
    <dgm:cxn modelId="{8B94521C-B903-40F1-A91C-C29F4D656ABD}" type="presParOf" srcId="{D9B53D5C-B5D8-44DE-B860-597E72BE9370}" destId="{7337A396-CB01-4D8D-9F5A-AFEF9DB52D10}" srcOrd="3" destOrd="0" presId="urn:microsoft.com/office/officeart/2008/layout/VerticalCurvedList"/>
    <dgm:cxn modelId="{A12CE47D-BE5D-44E7-AF57-B226C55C5B7C}" type="presParOf" srcId="{9FD27E52-1791-4C80-9057-8737F7C963F4}" destId="{3BEFA7AA-DABB-4639-A28E-5732D8FD5730}" srcOrd="1" destOrd="0" presId="urn:microsoft.com/office/officeart/2008/layout/VerticalCurvedList"/>
    <dgm:cxn modelId="{C9AD81DB-8487-43C3-9EB7-B94F0EC3737A}" type="presParOf" srcId="{9FD27E52-1791-4C80-9057-8737F7C963F4}" destId="{3A61C79A-E59E-42A8-BE5A-3E59A3289240}" srcOrd="2" destOrd="0" presId="urn:microsoft.com/office/officeart/2008/layout/VerticalCurvedList"/>
    <dgm:cxn modelId="{E99BCB87-899D-4CA5-9DAF-05A31FC4900A}" type="presParOf" srcId="{3A61C79A-E59E-42A8-BE5A-3E59A3289240}" destId="{C513A6BF-2055-477E-AF94-E7D163616A23}" srcOrd="0" destOrd="0" presId="urn:microsoft.com/office/officeart/2008/layout/VerticalCurvedList"/>
    <dgm:cxn modelId="{3DA28F2F-7C81-4FCE-916E-2C5152B863F6}" type="presParOf" srcId="{9FD27E52-1791-4C80-9057-8737F7C963F4}" destId="{927B0613-0F51-45AA-ADF3-BCF85CD3B9B1}" srcOrd="3" destOrd="0" presId="urn:microsoft.com/office/officeart/2008/layout/VerticalCurvedList"/>
    <dgm:cxn modelId="{4839410A-1150-40AF-AC79-137C30A01C83}" type="presParOf" srcId="{9FD27E52-1791-4C80-9057-8737F7C963F4}" destId="{5A20AD50-4769-46D2-A549-5F9C9BE7A82E}" srcOrd="4" destOrd="0" presId="urn:microsoft.com/office/officeart/2008/layout/VerticalCurvedList"/>
    <dgm:cxn modelId="{E5913532-10A6-44E6-A49F-911A6BEA26FF}" type="presParOf" srcId="{5A20AD50-4769-46D2-A549-5F9C9BE7A82E}" destId="{FE376185-01CB-4895-9BB2-7705221B7EB6}" srcOrd="0" destOrd="0" presId="urn:microsoft.com/office/officeart/2008/layout/VerticalCurvedList"/>
    <dgm:cxn modelId="{5E842744-3D3F-4552-995A-E14B540D5C58}" type="presParOf" srcId="{9FD27E52-1791-4C80-9057-8737F7C963F4}" destId="{B8B411AB-5E9C-4AE0-A8AB-275D1C41EAC4}" srcOrd="5" destOrd="0" presId="urn:microsoft.com/office/officeart/2008/layout/VerticalCurvedList"/>
    <dgm:cxn modelId="{A125CB81-1D58-4F36-BFDD-B0535AC83C36}" type="presParOf" srcId="{9FD27E52-1791-4C80-9057-8737F7C963F4}" destId="{21A19A6E-6F0B-4863-9604-BD1C3B9730BE}" srcOrd="6" destOrd="0" presId="urn:microsoft.com/office/officeart/2008/layout/VerticalCurvedList"/>
    <dgm:cxn modelId="{D8F07DE0-D512-496A-9D11-269280EE6391}" type="presParOf" srcId="{21A19A6E-6F0B-4863-9604-BD1C3B9730BE}" destId="{CF4EF9E8-5DB6-4D6D-891C-DEBA8F0F951C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FFEA01-48C6-4026-96F8-D3184A4183FE}">
      <dsp:nvSpPr>
        <dsp:cNvPr id="0" name=""/>
        <dsp:cNvSpPr/>
      </dsp:nvSpPr>
      <dsp:spPr>
        <a:xfrm>
          <a:off x="-5414712" y="-829210"/>
          <a:ext cx="6448018" cy="6448018"/>
        </a:xfrm>
        <a:prstGeom prst="blockArc">
          <a:avLst>
            <a:gd name="adj1" fmla="val 18900000"/>
            <a:gd name="adj2" fmla="val 2700000"/>
            <a:gd name="adj3" fmla="val 335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BEFA7AA-DABB-4639-A28E-5732D8FD5730}">
      <dsp:nvSpPr>
        <dsp:cNvPr id="0" name=""/>
        <dsp:cNvSpPr/>
      </dsp:nvSpPr>
      <dsp:spPr>
        <a:xfrm>
          <a:off x="664796" y="478959"/>
          <a:ext cx="7138728" cy="9579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0349" tIns="78740" rIns="78740" bIns="7874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Cellebrite UFED (extraction)</a:t>
          </a:r>
        </a:p>
      </dsp:txBody>
      <dsp:txXfrm>
        <a:off x="664796" y="478959"/>
        <a:ext cx="7138728" cy="957919"/>
      </dsp:txXfrm>
    </dsp:sp>
    <dsp:sp modelId="{C513A6BF-2055-477E-AF94-E7D163616A23}">
      <dsp:nvSpPr>
        <dsp:cNvPr id="0" name=""/>
        <dsp:cNvSpPr/>
      </dsp:nvSpPr>
      <dsp:spPr>
        <a:xfrm>
          <a:off x="66096" y="359219"/>
          <a:ext cx="1197399" cy="1197399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7B0613-0F51-45AA-ADF3-BCF85CD3B9B1}">
      <dsp:nvSpPr>
        <dsp:cNvPr id="0" name=""/>
        <dsp:cNvSpPr/>
      </dsp:nvSpPr>
      <dsp:spPr>
        <a:xfrm>
          <a:off x="1012999" y="1915838"/>
          <a:ext cx="6790524" cy="9579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0349" tIns="78740" rIns="78740" bIns="7874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Cellebrite Physical Analyzer (analysis)</a:t>
          </a:r>
        </a:p>
      </dsp:txBody>
      <dsp:txXfrm>
        <a:off x="1012999" y="1915838"/>
        <a:ext cx="6790524" cy="957919"/>
      </dsp:txXfrm>
    </dsp:sp>
    <dsp:sp modelId="{FE376185-01CB-4895-9BB2-7705221B7EB6}">
      <dsp:nvSpPr>
        <dsp:cNvPr id="0" name=""/>
        <dsp:cNvSpPr/>
      </dsp:nvSpPr>
      <dsp:spPr>
        <a:xfrm>
          <a:off x="414300" y="1796098"/>
          <a:ext cx="1197399" cy="1197399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B411AB-5E9C-4AE0-A8AB-275D1C41EAC4}">
      <dsp:nvSpPr>
        <dsp:cNvPr id="0" name=""/>
        <dsp:cNvSpPr/>
      </dsp:nvSpPr>
      <dsp:spPr>
        <a:xfrm>
          <a:off x="664796" y="3352717"/>
          <a:ext cx="7138728" cy="9579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0349" tIns="78740" rIns="78740" bIns="7874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Controlled forensic workstation</a:t>
          </a:r>
        </a:p>
      </dsp:txBody>
      <dsp:txXfrm>
        <a:off x="664796" y="3352717"/>
        <a:ext cx="7138728" cy="957919"/>
      </dsp:txXfrm>
    </dsp:sp>
    <dsp:sp modelId="{CF4EF9E8-5DB6-4D6D-891C-DEBA8F0F951C}">
      <dsp:nvSpPr>
        <dsp:cNvPr id="0" name=""/>
        <dsp:cNvSpPr/>
      </dsp:nvSpPr>
      <dsp:spPr>
        <a:xfrm>
          <a:off x="66096" y="3232977"/>
          <a:ext cx="1197399" cy="1197399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B44AE21-73C5-414A-A2C9-BA0E9AB671BB}" type="datetimeFigureOut">
              <a:rPr lang="en-US" smtClean="0"/>
              <a:t>12/17/2025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9EEBA1-374F-4263-8E1C-04B9D97C5A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95826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9EEBA1-374F-4263-8E1C-04B9D97C5A22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94669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C0AD45-61E4-154C-3D00-876485A145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88188C3-4D6C-C018-ACDE-49B52CA37FA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E2E8FE-52CB-C026-5C30-7E080ECC8E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AA3A9-37EF-41C6-9C05-A2B5426EECB4}" type="datetimeFigureOut">
              <a:rPr lang="en-US" smtClean="0"/>
              <a:t>12/17/2025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6524A5-2C3D-8EC9-0DB9-2C9CBC4764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6D83C6-CF10-043F-19A4-EC46EE4E1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0FDBD-4C70-458B-8B44-C2B1A7CD09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59987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8EE6E2-E452-9C67-7440-F3FC6619A6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95C22F-0AD8-6AD0-CF50-3A07BC93CE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9C818C-890B-712B-F178-909D258A46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AA3A9-37EF-41C6-9C05-A2B5426EECB4}" type="datetimeFigureOut">
              <a:rPr lang="en-US" smtClean="0"/>
              <a:t>12/17/2025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FC28FC-A696-09A9-1C37-D243090B99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F6AAA9-08BA-3C1C-7114-1CC3E1E856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0FDBD-4C70-458B-8B44-C2B1A7CD09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27850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7FB880-3EF6-592C-E56B-65F9391679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B4952D-6B60-524D-33C4-4FAA970CFD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EDBDEC-3CE4-FB57-1D6C-AF1FE413A0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AA3A9-37EF-41C6-9C05-A2B5426EECB4}" type="datetimeFigureOut">
              <a:rPr lang="en-US" smtClean="0"/>
              <a:t>12/17/2025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1C4636-8051-0ED7-048D-8F266A4FF3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FE6805-D55E-0F42-6E02-1BC3F911CB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0FDBD-4C70-458B-8B44-C2B1A7CD09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43628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2F565F-4679-BF5C-6617-007B79F8A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0894FD-432A-646A-69F8-71E226E2733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C85132-C46A-5B80-EED2-1AFD1E91AC4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4BE85F-4F3D-56FE-CA8A-B549FECD88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AA3A9-37EF-41C6-9C05-A2B5426EECB4}" type="datetimeFigureOut">
              <a:rPr lang="en-US" smtClean="0"/>
              <a:t>12/17/2025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CD35EE8-73A7-8D73-EA97-8A1B41AEFA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3B7021-6CA6-3BAB-C89C-CBE6D20EDA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0FDBD-4C70-458B-8B44-C2B1A7CD09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7676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35F038-4984-1D53-23F2-B8E878B17F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23A6FA-FBC5-CEBF-F2D6-ACEA61773E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1D6F44E-DEE8-F52E-A2A1-76DCB2D4313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390863B-141F-0932-B55C-D6EFD15D6C7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E3F525-EBF7-6F45-2382-226E8BE7DE8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7B08177-5B88-20D3-DE90-394970CF20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AA3A9-37EF-41C6-9C05-A2B5426EECB4}" type="datetimeFigureOut">
              <a:rPr lang="en-US" smtClean="0"/>
              <a:t>12/17/2025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7F77E1-7614-8A07-1FBE-1A41A7D653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4CE4974-A3A8-937C-A9FE-0E0F0F0F5A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0FDBD-4C70-458B-8B44-C2B1A7CD09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28467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3D1CC9-49AD-E992-7D7C-28EB6004BA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B55BFBA-4441-311C-7229-DC5A9B4DD6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AA3A9-37EF-41C6-9C05-A2B5426EECB4}" type="datetimeFigureOut">
              <a:rPr lang="en-US" smtClean="0"/>
              <a:t>12/17/2025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9E86CD-1E14-AC1F-0D60-C94DC5500C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CF93E1-4502-E244-269E-995247D6BB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0FDBD-4C70-458B-8B44-C2B1A7CD09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71090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30180EE-F143-7A42-3F7E-FB0666076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AA3A9-37EF-41C6-9C05-A2B5426EECB4}" type="datetimeFigureOut">
              <a:rPr lang="en-US" smtClean="0"/>
              <a:t>12/17/2025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3EBE86F-423D-04F6-16C3-BD6D8773B1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AEE6EC-A389-AB8E-F225-282F509A70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0FDBD-4C70-458B-8B44-C2B1A7CD09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75670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FD4161-2305-ECE6-47B2-4D70E383C9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7B012C-3EED-38AA-64D4-51B3C3DAC4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DD1618-34A9-1FDB-C027-E0BBE0087D8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200EDD-D576-D4EE-712C-40341758A5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AA3A9-37EF-41C6-9C05-A2B5426EECB4}" type="datetimeFigureOut">
              <a:rPr lang="en-US" smtClean="0"/>
              <a:t>12/17/2025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2867BA-DA27-241B-5399-5B673CE444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74F7F83-0AED-7C21-581E-C048D66136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0FDBD-4C70-458B-8B44-C2B1A7CD09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27624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C6D41-D9E7-6441-E13B-81574DF5BA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823663F-E358-FBF3-9359-7A615249A9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1CF4673-E505-FAD4-E767-24CC940BAD7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AFE5C4-640A-741F-B468-A8D2CAB510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AA3A9-37EF-41C6-9C05-A2B5426EECB4}" type="datetimeFigureOut">
              <a:rPr lang="en-US" smtClean="0"/>
              <a:t>12/17/2025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85ECB4-5643-B2E1-0E9C-E53A0A2E19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B51442-C254-CEDE-52F6-9D407B9DB8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0FDBD-4C70-458B-8B44-C2B1A7CD09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61397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DAE37B-EEBC-61F2-83B7-4F5974EF69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9A49CF-BD4C-289C-1FD6-92539C2B14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11359D-A50B-5971-9F33-DC5FBBD53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AA3A9-37EF-41C6-9C05-A2B5426EECB4}" type="datetimeFigureOut">
              <a:rPr lang="en-US" smtClean="0"/>
              <a:t>12/17/2025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3527CB-C751-8949-ACDC-E5F79462CF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50F721-07BF-1FCA-6E05-3C6244EF04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0FDBD-4C70-458B-8B44-C2B1A7CD09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85903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45A649C-34F3-CA3E-0D4E-4F379E9FF93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1EA7421-C620-03C3-BB7E-ABD3A24BFCA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D22F74-3EEB-AA0F-1F30-7674BEAE68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8AA3A9-37EF-41C6-9C05-A2B5426EECB4}" type="datetimeFigureOut">
              <a:rPr lang="en-US" smtClean="0"/>
              <a:t>12/17/2025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9673E7-058C-9232-B9D6-9B6B8E761C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12D110-F9FC-58BA-8AE5-EEBBE2EB23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0FDBD-4C70-458B-8B44-C2B1A7CD09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9032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B3A760F-B211-D106-1232-670EDEECF3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4F5477-EDFF-7BEB-484C-8D32A93331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22A4DA-5221-7221-7E5E-3B26270CF2A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8AA3A9-37EF-41C6-9C05-A2B5426EECB4}" type="datetimeFigureOut">
              <a:rPr lang="en-US" smtClean="0"/>
              <a:t>12/17/2025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C161A8-9A1C-CB6C-8D8B-0948EEA24B6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BA1109-B7AC-96A8-0054-FEE9560710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90FDBD-4C70-458B-8B44-C2B1A7CD09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88792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" name="Shape 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Google Shape;15;p1"/>
          <p:cNvSpPr txBox="1"/>
          <p:nvPr>
            <p:ph type="title"/>
          </p:nvPr>
        </p:nvSpPr>
        <p:spPr>
          <a:xfrm>
            <a:off x="462264" y="283780"/>
            <a:ext cx="10573500" cy="19233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</a:pPr>
            <a:r>
              <a:rPr b="1" lang="en-US"/>
              <a:t>Digital Forensics Investigation: Mobile Device Evidence Analysis</a:t>
            </a:r>
            <a:br>
              <a:rPr lang="en-US"/>
            </a:br>
            <a:r>
              <a:rPr lang="en-US"/>
              <a:t>Task 2 – Part B (Practical Investigation)</a:t>
            </a:r>
            <a:endParaRPr/>
          </a:p>
        </p:txBody>
      </p:sp>
      <p:pic>
        <p:nvPicPr>
          <p:cNvPr id="16" name="Google Shape;16;p1"/>
          <p:cNvPicPr preferRelativeResize="0"/>
          <p:nvPr>
            <p:ph idx="1" type="pic"/>
          </p:nvPr>
        </p:nvPicPr>
        <p:blipFill rotWithShape="1">
          <a:blip r:embed="rId2">
            <a:alphaModFix/>
          </a:blip>
          <a:srcRect b="0" l="2042" r="2042" t="0"/>
          <a:stretch/>
        </p:blipFill>
        <p:spPr>
          <a:xfrm>
            <a:off x="5183188" y="2333624"/>
            <a:ext cx="6840900" cy="4240500"/>
          </a:xfrm>
          <a:prstGeom prst="ellipse">
            <a:avLst/>
          </a:prstGeom>
          <a:noFill/>
          <a:ln>
            <a:noFill/>
          </a:ln>
        </p:spPr>
      </p:pic>
      <p:sp>
        <p:nvSpPr>
          <p:cNvPr id="17" name="Google Shape;17;p1"/>
          <p:cNvSpPr txBox="1"/>
          <p:nvPr>
            <p:ph idx="2" type="body"/>
          </p:nvPr>
        </p:nvSpPr>
        <p:spPr>
          <a:xfrm>
            <a:off x="836613" y="3429000"/>
            <a:ext cx="3924600" cy="1923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</a:pPr>
            <a:r>
              <a:rPr lang="en-US" sz="3200"/>
              <a:t>PREPARED BY:  JARABEN MANGUKIYA 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7AE7624-17C5-8E61-0715-A16C2447C3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Aim of the Investigation</a:t>
            </a:r>
          </a:p>
        </p:txBody>
      </p:sp>
      <p:sp>
        <p:nvSpPr>
          <p:cNvPr id="8" name="Rectangle 1">
            <a:extLst>
              <a:ext uri="{FF2B5EF4-FFF2-40B4-BE49-F238E27FC236}">
                <a16:creationId xmlns:a16="http://schemas.microsoft.com/office/drawing/2014/main" id="{F1A05E6B-640E-8476-477C-E2FD1EB7E5F7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 bwMode="auto">
          <a:xfrm>
            <a:off x="838200" y="2030649"/>
            <a:ext cx="3938752" cy="37856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Apply digital forensic theory to a practical investigation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Examine three mobile devices for evidential artefacts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Validate integrity and interpret user behaviour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Use non-destructive, forensically sound methods</a:t>
            </a:r>
          </a:p>
        </p:txBody>
      </p:sp>
      <p:pic>
        <p:nvPicPr>
          <p:cNvPr id="12" name="Content Placeholder 11">
            <a:extLst>
              <a:ext uri="{FF2B5EF4-FFF2-40B4-BE49-F238E27FC236}">
                <a16:creationId xmlns:a16="http://schemas.microsoft.com/office/drawing/2014/main" id="{9703F581-C2FA-EE0E-8623-A64AE252AE4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824250" y="1396825"/>
            <a:ext cx="7274906" cy="5096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68296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43522-A00D-F19B-4A32-16CCED3C80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Case Context &amp; Scope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1BB114A-CFAB-1ABE-2141-6B3F473D2D3C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333703" y="1690687"/>
            <a:ext cx="6398173" cy="4802187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79A003-93A8-DACA-0E72-2E473A3C9A1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905296" y="1825625"/>
            <a:ext cx="4448503" cy="4351338"/>
          </a:xfrm>
        </p:spPr>
        <p:txBody>
          <a:bodyPr>
            <a:normAutofit fontScale="625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Academic case study simulating real-world investigation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Multiple devices linked to different individuals</a:t>
            </a:r>
          </a:p>
          <a:p>
            <a:pPr>
              <a:buNone/>
            </a:pPr>
            <a:r>
              <a:rPr lang="en-US" b="1" dirty="0"/>
              <a:t>Scope: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Mobile devices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SIM cards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Communications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Applications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Media &amp; metadata</a:t>
            </a:r>
          </a:p>
          <a:p>
            <a:pPr>
              <a:buNone/>
            </a:pPr>
            <a:r>
              <a:rPr lang="en-US" b="1" dirty="0"/>
              <a:t>Boundaries: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No cloud warrants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No live interception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No rooting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59675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313A82-B993-0196-D294-46ED65152B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Forensic Tools &amp; Acquisition</a:t>
            </a:r>
            <a:br>
              <a:rPr lang="en-US" dirty="0"/>
            </a:br>
            <a:endParaRPr lang="en-US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580522C5-7F59-85F1-1091-68D0C946222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64304435"/>
              </p:ext>
            </p:extLst>
          </p:nvPr>
        </p:nvGraphicFramePr>
        <p:xfrm>
          <a:off x="3484178" y="1387366"/>
          <a:ext cx="7869621" cy="47895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B2053D2C-4221-5C70-A56E-974B10484B4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2376" y="1717343"/>
            <a:ext cx="3630175" cy="412964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29289817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B7DDE8-F7F3-2390-DC62-535EFE80F2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851" y="1069729"/>
            <a:ext cx="3932237" cy="1600200"/>
          </a:xfrm>
        </p:spPr>
        <p:txBody>
          <a:bodyPr/>
          <a:lstStyle/>
          <a:p>
            <a:r>
              <a:rPr lang="en-US" dirty="0"/>
              <a:t>Emma’s Huawei POT-LX1 (Primary Device)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C887CB50-10FD-83A9-86E8-A8A7A1B450C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72025" y="164401"/>
            <a:ext cx="6957520" cy="3027933"/>
          </a:xfrm>
          <a:prstGeom prst="rect">
            <a:avLst/>
          </a:prstGeom>
        </p:spPr>
      </p:pic>
      <p:sp>
        <p:nvSpPr>
          <p:cNvPr id="6" name="Rectangle 1">
            <a:extLst>
              <a:ext uri="{FF2B5EF4-FFF2-40B4-BE49-F238E27FC236}">
                <a16:creationId xmlns:a16="http://schemas.microsoft.com/office/drawing/2014/main" id="{08C93F1B-DC0C-D952-FDDD-5F99FD2E3EE3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 bwMode="auto">
          <a:xfrm>
            <a:off x="8470298" y="3665667"/>
            <a:ext cx="2518267" cy="25853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File-system extraction (ADB)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Android 10, Kirin 710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SHA-256 hashes verified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Extensive communication &amp; cloud apps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EA06E90-044B-E14F-9822-AA7ED4E175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2455" y="3271529"/>
            <a:ext cx="7257393" cy="35311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00470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FD7A73-1A23-455A-A3A7-E58EED6988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188912"/>
            <a:ext cx="3932237" cy="1600200"/>
          </a:xfrm>
        </p:spPr>
        <p:txBody>
          <a:bodyPr/>
          <a:lstStyle/>
          <a:p>
            <a:r>
              <a:rPr lang="en-US" dirty="0"/>
              <a:t>Joe’s Samsung Galaxy A13 (Intermediary Device)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3BDDC6E-4A77-2BC0-DA1F-42CAB50EC2D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143564" y="0"/>
            <a:ext cx="6515164" cy="324769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A49A225-D3CB-DB39-1360-0173288A7CC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4800" y="3247697"/>
            <a:ext cx="4838764" cy="345643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BF99CFD-C026-7E1E-1A7D-1A718BC1693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6652" y="3429000"/>
            <a:ext cx="5942076" cy="324307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9D919E9-5127-01D1-266A-7FA1D03C3F34}"/>
              </a:ext>
            </a:extLst>
          </p:cNvPr>
          <p:cNvSpPr txBox="1"/>
          <p:nvPr/>
        </p:nvSpPr>
        <p:spPr>
          <a:xfrm>
            <a:off x="304800" y="1772051"/>
            <a:ext cx="4440621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File-system extraction (Android Backup)Android 14,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patch level 2025-06-01Data integrity: Intact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Media &amp; location artefacts present</a:t>
            </a:r>
          </a:p>
        </p:txBody>
      </p:sp>
    </p:spTree>
    <p:extLst>
      <p:ext uri="{BB962C8B-B14F-4D97-AF65-F5344CB8AC3E}">
        <p14:creationId xmlns:p14="http://schemas.microsoft.com/office/powerpoint/2010/main" val="13794511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691C34-BBBC-1A4F-C6CF-AB1C5E0F05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Mobility and Location Evidence (Joe – Samsung Galaxy A13)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D6F4B12-E410-BD7C-6D58-5B95CE3316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3320" y="2057400"/>
            <a:ext cx="4008705" cy="4309293"/>
          </a:xfrm>
          <a:prstGeom prst="rect">
            <a:avLst/>
          </a:prstGeom>
        </p:spPr>
      </p:pic>
      <p:sp>
        <p:nvSpPr>
          <p:cNvPr id="5" name="Rectangle 1">
            <a:extLst>
              <a:ext uri="{FF2B5EF4-FFF2-40B4-BE49-F238E27FC236}">
                <a16:creationId xmlns:a16="http://schemas.microsoft.com/office/drawing/2014/main" id="{5DC4ED9F-3276-7E0D-B63B-4F5BF87E30F7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183188" y="1228503"/>
            <a:ext cx="6435998" cy="4801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Samsung Galaxy A13 produced extensive location-based artefacts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GPS metadata recovered from images, receipts, and travel records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Rail travel to Glasgow, Scotland (31 August 2024) confirmed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Air travel between Swansea and Luton Airport (4 September 2024) identified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Photograph of Ibis hotel key card indicates temporary accommodation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Hotel payment recorded in Paris, France (15 October 2024)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Parking transaction in Wembley, London (16 December 2024)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Transactions linked to the same Debit Mastercard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Repeated domestic and international movement established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endParaRPr kumimoji="0" lang="en-US" altLang="en-US" sz="18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027784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DD49CD-84D9-6E0F-8293-91888576B6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Norman’s Nokia C2 (Buyer Device)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A8B059E9-7F98-EB87-B248-57AA9231ED6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428298" y="3282777"/>
            <a:ext cx="5181600" cy="3019774"/>
          </a:xfrm>
          <a:prstGeom prst="rect">
            <a:avLst/>
          </a:prstGeom>
        </p:spPr>
      </p:pic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D936B688-DE83-FA3B-7E5B-2C91EFAECCE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440214" y="1690688"/>
            <a:ext cx="5181600" cy="3184178"/>
          </a:xfrm>
          <a:prstGeom prst="rect">
            <a:avLst/>
          </a:prstGeom>
        </p:spPr>
      </p:pic>
      <p:sp>
        <p:nvSpPr>
          <p:cNvPr id="9" name="Rectangle 4">
            <a:extLst>
              <a:ext uri="{FF2B5EF4-FFF2-40B4-BE49-F238E27FC236}">
                <a16:creationId xmlns:a16="http://schemas.microsoft.com/office/drawing/2014/main" id="{CDD28785-D7A9-409B-F389-30C1815A6C3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0186" y="1690688"/>
            <a:ext cx="4225159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Advanced Logical extraction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Android 11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SHA-256 hashes verified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Google services installed</a:t>
            </a:r>
          </a:p>
        </p:txBody>
      </p:sp>
    </p:spTree>
    <p:extLst>
      <p:ext uri="{BB962C8B-B14F-4D97-AF65-F5344CB8AC3E}">
        <p14:creationId xmlns:p14="http://schemas.microsoft.com/office/powerpoint/2010/main" val="19898157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451451-D020-F49B-BD4E-C9DFDDA4C4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Timeline Reconstruction</a:t>
            </a:r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37F1D10-17AA-4747-BA04-4B1FC45139B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114800" y="1825625"/>
            <a:ext cx="7409793" cy="4351338"/>
          </a:xfrm>
          <a:prstGeom prst="rect">
            <a:avLst/>
          </a:prstGeom>
        </p:spPr>
      </p:pic>
      <p:sp>
        <p:nvSpPr>
          <p:cNvPr id="6" name="Rectangle 1">
            <a:extLst>
              <a:ext uri="{FF2B5EF4-FFF2-40B4-BE49-F238E27FC236}">
                <a16:creationId xmlns:a16="http://schemas.microsoft.com/office/drawing/2014/main" id="{49CA01CF-384E-5080-99F8-43654CCE59A8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 bwMode="auto">
          <a:xfrm>
            <a:off x="1153510" y="2622143"/>
            <a:ext cx="2362200" cy="2862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Emma ↔ Joe connected before incident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Huawei &amp; Samsung imaged on 28/10/2025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Nokia imaged on 13/11/2025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Enables cross-device correlation</a:t>
            </a:r>
          </a:p>
        </p:txBody>
      </p:sp>
    </p:spTree>
    <p:extLst>
      <p:ext uri="{BB962C8B-B14F-4D97-AF65-F5344CB8AC3E}">
        <p14:creationId xmlns:p14="http://schemas.microsoft.com/office/powerpoint/2010/main" val="31873895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E06A3-0A03-2B1A-8781-4282E16B88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Financial Artefacts and Obfuscation (Norman – Ulefone Note 14)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4DB6D5E2-F85F-6640-2D5B-B406D62AD3E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172204" y="1315360"/>
            <a:ext cx="5181600" cy="2250295"/>
          </a:xfrm>
          <a:prstGeom prst="rect">
            <a:avLst/>
          </a:prstGeom>
        </p:spPr>
      </p:pic>
      <p:sp>
        <p:nvSpPr>
          <p:cNvPr id="5" name="Rectangle 1">
            <a:extLst>
              <a:ext uri="{FF2B5EF4-FFF2-40B4-BE49-F238E27FC236}">
                <a16:creationId xmlns:a16="http://schemas.microsoft.com/office/drawing/2014/main" id="{CCE0A51E-4E18-3612-D904-335130E7E51E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 bwMode="auto">
          <a:xfrm>
            <a:off x="838199" y="1462138"/>
            <a:ext cx="5181599" cy="5078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Ulefone Note 14 contained two images of an SBI debit card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Card displays generic name “STATE BANK CUSTOMER”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Absence of personalised identifiers reduces attribution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Indicates deliberate financial anonymisation strategy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Card images retained as proof of payment capability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No associated banking apps or personal contact data found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Suggests use strictly for transactional purposes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Technique aligns with organised and financial cybercrime practices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Evidence supports role as financial beneficiary / buyer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0F12AA2-4204-CDA8-483A-3A2645243A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72204" y="3800011"/>
            <a:ext cx="5688061" cy="25056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71004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836A42-6775-65F6-68DA-93CFBB4648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5A91AC43-6321-3088-9DFE-2E451D02FC8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69093" y="583324"/>
            <a:ext cx="6954701" cy="5612524"/>
          </a:xfrm>
        </p:spPr>
      </p:pic>
      <p:sp>
        <p:nvSpPr>
          <p:cNvPr id="5" name="Rectangle 1">
            <a:extLst>
              <a:ext uri="{FF2B5EF4-FFF2-40B4-BE49-F238E27FC236}">
                <a16:creationId xmlns:a16="http://schemas.microsoft.com/office/drawing/2014/main" id="{1E3ED4B9-8EB7-0D41-67D6-A7B987B38E53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 bwMode="auto">
          <a:xfrm>
            <a:off x="1058917" y="2108666"/>
            <a:ext cx="3686503" cy="37856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All devices forensically acquired and hash-verified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Huawei = strongest evidential source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Samsung &amp; Nokia = corroborative context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4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Investigation complies with ACPO &amp; NIST standards</a:t>
            </a:r>
          </a:p>
        </p:txBody>
      </p:sp>
    </p:spTree>
    <p:extLst>
      <p:ext uri="{BB962C8B-B14F-4D97-AF65-F5344CB8AC3E}">
        <p14:creationId xmlns:p14="http://schemas.microsoft.com/office/powerpoint/2010/main" val="259888459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 xmlns:mc="http://schemas.openxmlformats.org/markup-compatibility/2006" xmlns:mv="urn:schemas-microsoft-com:mac:vml">
  <p:tag name="may_ignore_ucw" val="true"/>
  <p:tag name="ppt/slides/slide1.xml" val="1254149494"/>
  <p:tag name="ppt/slides/slide2.xml" val="1272597882"/>
  <p:tag name="ppt/slides/slide3.xml" val="1956331973"/>
  <p:tag name="ppt/slides/slide4.xml" val="1966742081"/>
  <p:tag name="ppt/slides/slide5.xml" val="3148213749"/>
  <p:tag name="ppt/slides/slide6.xml" val="363972083"/>
  <p:tag name="ppt/slides/slide7.xml" val="4057622291"/>
  <p:tag name="ppt/slides/slide8.xml" val="763492385"/>
  <p:tag name="ppt/slides/slide9.xml" val="672320827"/>
  <p:tag name="ppt/slides/slide10.xml" val="1060095550"/>
  <p:tag name="ppt/slides/slide11.xml" val="2689376840"/>
  <p:tag name="ppt/diagrams/data1.xml" val="3102660041"/>
  <p:tag name="ppt/slideMasters/slideMaster1.xml" val="3338478306"/>
  <p:tag name="ppt/slideLayouts/slideLayout1.xml" val="2191487491"/>
  <p:tag name="ppt/slideLayouts/slideLayout2.xml" val="4112020169"/>
  <p:tag name="ppt/slideLayouts/slideLayout3.xml" val="106983879"/>
  <p:tag name="ppt/slideLayouts/slideLayout4.xml" val="3234380566"/>
  <p:tag name="ppt/slideLayouts/slideLayout5.xml" val="1809138724"/>
  <p:tag name="ppt/slideLayouts/slideLayout6.xml" val="2373249394"/>
  <p:tag name="ppt/slideLayouts/slideLayout7.xml" val="166994459"/>
  <p:tag name="ppt/slideLayouts/slideLayout8.xml" val="3161096104"/>
  <p:tag name="ppt/slideLayouts/slideLayout9.xml" val="2359989676"/>
  <p:tag name="ppt/slideLayouts/slideLayout10.xml" val="1556836705"/>
  <p:tag name="ppt/slideLayouts/slideLayout11.xml" val="3448813795"/>
  <p:tag name="ppt/notesSlides/notesSlide1.xml" val="3345113852"/>
  <p:tag name="ppt/notesMasters/notesMaster1.xml" val="2000097358"/>
  <p:tag name="ppt/theme/theme1.xml" val="1572619131"/>
  <p:tag name="ppt/theme/theme2.xml" val="1572619131"/>
  <p:tag name="ppt/media/image1.png" val="640908730"/>
  <p:tag name="ppt/media/image3.emf" val="3267855493"/>
  <p:tag name="ppt/diagrams/layout1.xml" val="3911328428"/>
  <p:tag name="ppt/diagrams/quickStyle1.xml" val="2594491225"/>
  <p:tag name="ppt/diagrams/colors1.xml" val="1017298947"/>
  <p:tag name="ppt/diagrams/drawing1.xml" val="1935872767"/>
  <p:tag name="ppt/media/image4.png" val="471470524"/>
  <p:tag name="ppt/media/image16.png" val="2804430957"/>
  <p:tag name="ppt/media/image7.emf" val="1628077697"/>
  <p:tag name="ppt/media/image6.emf" val="3148328579"/>
  <p:tag name="ppt/media/image8.emf" val="2926798861"/>
  <p:tag name="ppt/media/image2.emf" val="891812210"/>
  <p:tag name="ppt/media/image9.emf" val="2322091542"/>
  <p:tag name="ppt/media/image10.png" val="3446466644"/>
  <p:tag name="ppt/media/image11.emf" val="384667448"/>
  <p:tag name="ppt/media/image5.emf" val="2820932699"/>
  <p:tag name="ppt/media/image12.emf" val="4183499528"/>
  <p:tag name="ppt/media/image13.png" val="684404467"/>
  <p:tag name="ppt/media/image14.png" val="2528409877"/>
  <p:tag name="ppt/media/image15.png" val="2854117703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