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"/>
  </p:notesMasterIdLst>
  <p:sldIdLst>
    <p:sldId id="257" r:id="rId2"/>
    <p:sldId id="256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46"/>
  </p:normalViewPr>
  <p:slideViewPr>
    <p:cSldViewPr snapToGrid="0" snapToObjects="1">
      <p:cViewPr varScale="1">
        <p:scale>
          <a:sx n="103" d="100"/>
          <a:sy n="103" d="100"/>
        </p:scale>
        <p:origin x="89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935E65-85AF-9745-9541-3ACF4B62A7C5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7CB847-4157-6342-8378-A940A0932E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059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17CB847-4157-6342-8378-A940A0932E2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4728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338F0-B892-A34E-BE6F-A955286382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3693F3-7EB7-7048-8CDA-28CF48C4D1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FE8351-3224-DB4F-8531-CA9DC35029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348CC-C93D-8848-826F-2C09E36BB8DB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0F5577-6F60-EC44-87BD-2F3E19B278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3F284-CD14-1042-BA91-516117EB22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9910B-C82C-8349-B9F1-D5BFAD440D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103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9978E-9C90-524F-B550-32C6765E75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DE5BF-FBA3-3C4E-9498-8A2BEADD73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D62B9D-E021-C647-AED4-40CAAEB542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348CC-C93D-8848-826F-2C09E36BB8DB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E6FA77-56C3-8045-ABDE-5F25EE4A59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8A6089-C49A-9D4B-9136-AC424D9C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9910B-C82C-8349-B9F1-D5BFAD440D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138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75856-AB1D-644C-AFC5-68DA7BBE1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4051F9-B9C2-3B4C-810E-CC3D76FC54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F67B3B-5463-E645-8965-B1EF0D698B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348CC-C93D-8848-826F-2C09E36BB8DB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53A03E-E2AC-BB46-BAA9-4231CD6920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9C0CDA-C85E-D04D-BB7F-002ABED6AC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9910B-C82C-8349-B9F1-D5BFAD440D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1717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0475E7-0FCE-D34E-9265-780B5D4721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71093-3048-C349-9726-2D3348B57D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69EAE6-3A11-DE40-AA5D-0521743418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E9A4F6-743D-2A4E-85A1-4F08CC9C8B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348CC-C93D-8848-826F-2C09E36BB8DB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1FF2D-E39E-4A40-866C-FF5FAC8EF3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041961-A548-7C4E-B8B9-FB64D9828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9910B-C82C-8349-B9F1-D5BFAD440D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6501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A5808-9D7D-5D4E-9E7D-8583EAB2C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5E8818-6758-7741-A60F-41408EA20D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EF9F3-280C-1744-BAB4-58B67DD044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8CC0CD-9212-D34E-BCD3-1AC72916E5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D1C87A-077F-A34B-B85B-81BB467ECA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F0CBED-B669-9B46-9A47-AA767CB731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348CC-C93D-8848-826F-2C09E36BB8DB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86ABA5-16CF-DB4A-AAD6-E48E4A7E2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59B35EA-0CFE-B742-A026-EE1AF1D582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9910B-C82C-8349-B9F1-D5BFAD440D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615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C6B855-54DB-2D47-8E56-ABD136EE60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3C266C-C017-C646-9B7A-7283C77E3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348CC-C93D-8848-826F-2C09E36BB8DB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291BF9-57F3-8342-BCAC-4C98FE0DA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840884-AC31-C34D-839E-DA7934DD3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9910B-C82C-8349-B9F1-D5BFAD440D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325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2A4ED0-F1F9-AA45-BCE5-569B38C86A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348CC-C93D-8848-826F-2C09E36BB8DB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D387A1C-3916-204D-8E01-2CBA644A0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43DBA1-5E46-6747-B74A-F6F19A749D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9910B-C82C-8349-B9F1-D5BFAD440D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5832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CD02F-680B-304F-9CE8-E6D8E0FD8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DB5354-0F44-BB41-952A-33C1EBF85D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CA3105-410A-5B49-B674-D33F6B8EA6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C56807-324D-664A-A90E-3C467B40EE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348CC-C93D-8848-826F-2C09E36BB8DB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CEB410-B966-C648-BEEA-8CFA605FC2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F272A-8CD9-1B4E-AA4A-BA52791FA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9910B-C82C-8349-B9F1-D5BFAD440D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9091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7FD91-8AFB-7F4F-8050-0220B50D02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09AA27-3C03-714F-BC1F-CD50313C2D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A93D80-348E-2F4B-AFD7-317FD54721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E6E9C9-0EC3-0542-AB5D-DC6070FC09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348CC-C93D-8848-826F-2C09E36BB8DB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B1E234-823F-D44A-B008-44A4E7ABF1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723AD5-6463-BB4B-83B8-E35027285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9910B-C82C-8349-B9F1-D5BFAD440D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8155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91802-AFF1-564C-96CD-A2FFA5372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B5E9F8-7E62-E04C-BCD0-852E0DFA50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AD5EB2-DD8A-AD48-8D4E-5980A54667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348CC-C93D-8848-826F-2C09E36BB8DB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05A8B1-7AE6-3749-B8A5-2D2F2E4F23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CD2017-F0D7-2247-B263-5E503503D5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9910B-C82C-8349-B9F1-D5BFAD440D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1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7BCEBFF-496C-7A49-8EE8-AFF36542DC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AD3946-4936-F046-A5BF-D63BDE8C75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E688BA-4040-5A4C-A7FF-27445ED208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348CC-C93D-8848-826F-2C09E36BB8DB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27A43E-5A35-B044-8240-CB5A6DE651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4B4CE7-CDBD-C548-B63B-C553CF6B14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9910B-C82C-8349-B9F1-D5BFAD440D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8808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53106A-3DE4-604F-B647-DF08B13DCA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D69F46-8B28-D44C-B4BC-108769D251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B88C16-9923-1444-9E5E-6B34B079FA8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0348CC-C93D-8848-826F-2C09E36BB8DB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66ABA8-1D40-644B-98DA-F980AD8B24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6676B3-73F0-3F40-88FE-1B66573C6B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49910B-C82C-8349-B9F1-D5BFAD440D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3596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76B4B97D-31FE-7342-8679-97C5183AAD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72" y="0"/>
            <a:ext cx="12170228" cy="6858000"/>
          </a:xfrm>
          <a:prstGeom prst="rect">
            <a:avLst/>
          </a:prstGeom>
          <a:ln>
            <a:noFill/>
          </a:ln>
        </p:spPr>
      </p:pic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37B368BA-F68A-B544-B799-C40497B868CA}"/>
              </a:ext>
            </a:extLst>
          </p:cNvPr>
          <p:cNvSpPr/>
          <p:nvPr/>
        </p:nvSpPr>
        <p:spPr>
          <a:xfrm>
            <a:off x="8020594" y="0"/>
            <a:ext cx="4149634" cy="1097280"/>
          </a:xfrm>
          <a:prstGeom prst="roundRect">
            <a:avLst/>
          </a:prstGeom>
          <a:solidFill>
            <a:schemeClr val="accent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A6C648D-D24C-2E4C-BAC1-AB2F76C74D08}"/>
              </a:ext>
            </a:extLst>
          </p:cNvPr>
          <p:cNvSpPr txBox="1"/>
          <p:nvPr/>
        </p:nvSpPr>
        <p:spPr>
          <a:xfrm>
            <a:off x="8105502" y="256252"/>
            <a:ext cx="39798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25ain o </a:t>
            </a:r>
            <a:r>
              <a:rPr lang="en-GB" sz="3200" dirty="0" err="1">
                <a:solidFill>
                  <a:schemeClr val="bg1"/>
                </a:solidFill>
              </a:rPr>
              <a:t>Chwefror</a:t>
            </a:r>
            <a:r>
              <a:rPr lang="en-GB" sz="3200" dirty="0">
                <a:solidFill>
                  <a:schemeClr val="bg1"/>
                </a:solidFill>
              </a:rPr>
              <a:t> 2020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37C56AD0-8331-8049-94D3-F288FBE00BC7}"/>
              </a:ext>
            </a:extLst>
          </p:cNvPr>
          <p:cNvSpPr/>
          <p:nvPr/>
        </p:nvSpPr>
        <p:spPr>
          <a:xfrm>
            <a:off x="21773" y="0"/>
            <a:ext cx="4149634" cy="1097280"/>
          </a:xfrm>
          <a:prstGeom prst="roundRect">
            <a:avLst/>
          </a:prstGeom>
          <a:solidFill>
            <a:schemeClr val="accent1">
              <a:alpha val="8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586610E-F709-E344-B574-2566F5E2B327}"/>
              </a:ext>
            </a:extLst>
          </p:cNvPr>
          <p:cNvSpPr txBox="1"/>
          <p:nvPr/>
        </p:nvSpPr>
        <p:spPr>
          <a:xfrm>
            <a:off x="406310" y="174885"/>
            <a:ext cx="39798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Gwaith </a:t>
            </a:r>
            <a:r>
              <a:rPr lang="en-GB" sz="3200" dirty="0" err="1">
                <a:solidFill>
                  <a:schemeClr val="bg1"/>
                </a:solidFill>
              </a:rPr>
              <a:t>Dosbarth</a:t>
            </a: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89A9AE58-14BB-F744-AC42-03F9E7F84C24}"/>
              </a:ext>
            </a:extLst>
          </p:cNvPr>
          <p:cNvSpPr/>
          <p:nvPr/>
        </p:nvSpPr>
        <p:spPr>
          <a:xfrm>
            <a:off x="3361509" y="1519321"/>
            <a:ext cx="5468982" cy="5172891"/>
          </a:xfrm>
          <a:prstGeom prst="roundRect">
            <a:avLst/>
          </a:prstGeom>
          <a:solidFill>
            <a:schemeClr val="accent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5687A32-8174-5B40-A245-6B981487B9AE}"/>
              </a:ext>
            </a:extLst>
          </p:cNvPr>
          <p:cNvSpPr txBox="1"/>
          <p:nvPr/>
        </p:nvSpPr>
        <p:spPr>
          <a:xfrm>
            <a:off x="3642292" y="2028274"/>
            <a:ext cx="4929187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800" b="1" dirty="0">
                <a:solidFill>
                  <a:schemeClr val="bg1"/>
                </a:solidFill>
              </a:rPr>
              <a:t>Title</a:t>
            </a:r>
            <a:r>
              <a:rPr lang="en-GB" sz="3800" dirty="0">
                <a:solidFill>
                  <a:schemeClr val="bg1"/>
                </a:solidFill>
              </a:rPr>
              <a:t>: Using Literary Devices</a:t>
            </a:r>
          </a:p>
          <a:p>
            <a:endParaRPr lang="en-GB" sz="3600" dirty="0">
              <a:solidFill>
                <a:schemeClr val="bg1"/>
              </a:solidFill>
            </a:endParaRPr>
          </a:p>
          <a:p>
            <a:r>
              <a:rPr lang="en-GB" sz="3800" b="1" dirty="0">
                <a:solidFill>
                  <a:schemeClr val="bg1"/>
                </a:solidFill>
              </a:rPr>
              <a:t>Nod y </a:t>
            </a:r>
            <a:r>
              <a:rPr lang="en-GB" sz="3800" b="1" dirty="0" err="1">
                <a:solidFill>
                  <a:schemeClr val="bg1"/>
                </a:solidFill>
              </a:rPr>
              <a:t>Wers</a:t>
            </a:r>
            <a:r>
              <a:rPr lang="en-GB" sz="3800" dirty="0">
                <a:solidFill>
                  <a:schemeClr val="bg1"/>
                </a:solidFill>
              </a:rPr>
              <a:t>: Solidifying our knowledge of the literary devices from last lesson.</a:t>
            </a:r>
          </a:p>
        </p:txBody>
      </p:sp>
    </p:spTree>
    <p:extLst>
      <p:ext uri="{BB962C8B-B14F-4D97-AF65-F5344CB8AC3E}">
        <p14:creationId xmlns:p14="http://schemas.microsoft.com/office/powerpoint/2010/main" val="28260028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20C5133-9CE9-A645-BD93-E8143B6AF8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095999" cy="6858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022C2F8-E8B2-1A4D-A1A9-83EC414202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1" y="0"/>
            <a:ext cx="6095999" cy="6858000"/>
          </a:xfrm>
          <a:prstGeom prst="rect">
            <a:avLst/>
          </a:prstGeom>
        </p:spPr>
      </p:pic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44A64D1E-1DD3-DB42-96D9-7790A01BB1DA}"/>
              </a:ext>
            </a:extLst>
          </p:cNvPr>
          <p:cNvSpPr/>
          <p:nvPr/>
        </p:nvSpPr>
        <p:spPr>
          <a:xfrm>
            <a:off x="847992" y="520338"/>
            <a:ext cx="4400007" cy="1164772"/>
          </a:xfrm>
          <a:prstGeom prst="roundRect">
            <a:avLst/>
          </a:prstGeom>
          <a:solidFill>
            <a:schemeClr val="accent1">
              <a:alpha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Noun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84F66B68-B3B9-0647-963B-103CBED60910}"/>
              </a:ext>
            </a:extLst>
          </p:cNvPr>
          <p:cNvSpPr/>
          <p:nvPr/>
        </p:nvSpPr>
        <p:spPr>
          <a:xfrm>
            <a:off x="7266207" y="5276849"/>
            <a:ext cx="4400007" cy="1164772"/>
          </a:xfrm>
          <a:prstGeom prst="roundRect">
            <a:avLst/>
          </a:prstGeom>
          <a:solidFill>
            <a:schemeClr val="accent1">
              <a:alpha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/>
              <a:t>Adferfiol</a:t>
            </a:r>
            <a:endParaRPr lang="en-GB" sz="2400" dirty="0"/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8209CAE4-4565-7F4D-B5D2-0E988B2A72EC}"/>
              </a:ext>
            </a:extLst>
          </p:cNvPr>
          <p:cNvSpPr/>
          <p:nvPr/>
        </p:nvSpPr>
        <p:spPr>
          <a:xfrm>
            <a:off x="7266206" y="3672025"/>
            <a:ext cx="4400007" cy="1164772"/>
          </a:xfrm>
          <a:prstGeom prst="roundRect">
            <a:avLst/>
          </a:prstGeom>
          <a:solidFill>
            <a:schemeClr val="accent1">
              <a:alpha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/>
              <a:t>Adferfau</a:t>
            </a:r>
            <a:endParaRPr lang="en-GB" sz="2400" dirty="0"/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7D426891-F8AB-EB48-B2CD-43E67C17AC8C}"/>
              </a:ext>
            </a:extLst>
          </p:cNvPr>
          <p:cNvSpPr/>
          <p:nvPr/>
        </p:nvSpPr>
        <p:spPr>
          <a:xfrm>
            <a:off x="7266208" y="2017124"/>
            <a:ext cx="4400007" cy="1164772"/>
          </a:xfrm>
          <a:prstGeom prst="roundRect">
            <a:avLst/>
          </a:prstGeom>
          <a:solidFill>
            <a:schemeClr val="accent1">
              <a:alpha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/>
              <a:t>Ansoddeiriau</a:t>
            </a:r>
            <a:endParaRPr lang="en-GB" sz="2400" dirty="0"/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F75CFFAB-A14A-EC4B-B7A3-183AA30CABCF}"/>
              </a:ext>
            </a:extLst>
          </p:cNvPr>
          <p:cNvSpPr/>
          <p:nvPr/>
        </p:nvSpPr>
        <p:spPr>
          <a:xfrm>
            <a:off x="7266208" y="517071"/>
            <a:ext cx="4400007" cy="1164772"/>
          </a:xfrm>
          <a:prstGeom prst="roundRect">
            <a:avLst/>
          </a:prstGeom>
          <a:solidFill>
            <a:schemeClr val="accent1">
              <a:alpha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err="1"/>
              <a:t>Enwau</a:t>
            </a:r>
            <a:endParaRPr lang="en-GB" sz="2400" dirty="0"/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8777F956-5039-2743-8654-82EC90A2A11C}"/>
              </a:ext>
            </a:extLst>
          </p:cNvPr>
          <p:cNvSpPr/>
          <p:nvPr/>
        </p:nvSpPr>
        <p:spPr>
          <a:xfrm>
            <a:off x="847992" y="2017124"/>
            <a:ext cx="4400007" cy="1164772"/>
          </a:xfrm>
          <a:prstGeom prst="roundRect">
            <a:avLst/>
          </a:prstGeom>
          <a:solidFill>
            <a:schemeClr val="accent1">
              <a:alpha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Adjective</a:t>
            </a:r>
          </a:p>
        </p:txBody>
      </p:sp>
      <p:sp>
        <p:nvSpPr>
          <p:cNvPr id="20" name="Rounded Rectangle 19">
            <a:extLst>
              <a:ext uri="{FF2B5EF4-FFF2-40B4-BE49-F238E27FC236}">
                <a16:creationId xmlns:a16="http://schemas.microsoft.com/office/drawing/2014/main" id="{41CAFC29-B5E8-7845-B3CD-06D3BB0267E2}"/>
              </a:ext>
            </a:extLst>
          </p:cNvPr>
          <p:cNvSpPr/>
          <p:nvPr/>
        </p:nvSpPr>
        <p:spPr>
          <a:xfrm>
            <a:off x="847992" y="3672025"/>
            <a:ext cx="4400007" cy="1164772"/>
          </a:xfrm>
          <a:prstGeom prst="roundRect">
            <a:avLst/>
          </a:prstGeom>
          <a:solidFill>
            <a:schemeClr val="accent1">
              <a:alpha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Adverb</a:t>
            </a:r>
          </a:p>
        </p:txBody>
      </p:sp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E0ACA087-4F41-0245-9796-443ACAA2EAD4}"/>
              </a:ext>
            </a:extLst>
          </p:cNvPr>
          <p:cNvSpPr/>
          <p:nvPr/>
        </p:nvSpPr>
        <p:spPr>
          <a:xfrm>
            <a:off x="847992" y="5276849"/>
            <a:ext cx="4400007" cy="1164772"/>
          </a:xfrm>
          <a:prstGeom prst="roundRect">
            <a:avLst/>
          </a:prstGeom>
          <a:solidFill>
            <a:schemeClr val="accent1">
              <a:alpha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Adverbial</a:t>
            </a:r>
          </a:p>
        </p:txBody>
      </p:sp>
    </p:spTree>
    <p:extLst>
      <p:ext uri="{BB962C8B-B14F-4D97-AF65-F5344CB8AC3E}">
        <p14:creationId xmlns:p14="http://schemas.microsoft.com/office/powerpoint/2010/main" val="950091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92CF63C-EBB9-B74A-895A-F5A6E53E76F6}"/>
              </a:ext>
            </a:extLst>
          </p:cNvPr>
          <p:cNvCxnSpPr>
            <a:cxnSpLocks/>
          </p:cNvCxnSpPr>
          <p:nvPr/>
        </p:nvCxnSpPr>
        <p:spPr>
          <a:xfrm>
            <a:off x="5957887" y="1685925"/>
            <a:ext cx="0" cy="5172075"/>
          </a:xfrm>
          <a:prstGeom prst="line">
            <a:avLst/>
          </a:prstGeom>
          <a:ln w="1238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3A03754-BE43-1944-9A15-CBA962AC3E98}"/>
              </a:ext>
            </a:extLst>
          </p:cNvPr>
          <p:cNvCxnSpPr>
            <a:cxnSpLocks/>
          </p:cNvCxnSpPr>
          <p:nvPr/>
        </p:nvCxnSpPr>
        <p:spPr>
          <a:xfrm flipH="1">
            <a:off x="0" y="1685925"/>
            <a:ext cx="12192000" cy="0"/>
          </a:xfrm>
          <a:prstGeom prst="line">
            <a:avLst/>
          </a:prstGeom>
          <a:ln w="1238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5A0B5529-4520-2E48-AFCB-626D57F7E159}"/>
              </a:ext>
            </a:extLst>
          </p:cNvPr>
          <p:cNvSpPr txBox="1"/>
          <p:nvPr/>
        </p:nvSpPr>
        <p:spPr>
          <a:xfrm>
            <a:off x="3542111" y="14288"/>
            <a:ext cx="567927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/>
              <a:t>Starter Task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D159941-F1F2-184C-8AEE-0C7350C7456D}"/>
              </a:ext>
            </a:extLst>
          </p:cNvPr>
          <p:cNvSpPr txBox="1"/>
          <p:nvPr/>
        </p:nvSpPr>
        <p:spPr>
          <a:xfrm>
            <a:off x="128589" y="1855918"/>
            <a:ext cx="582929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Nawr</a:t>
            </a:r>
            <a:r>
              <a:rPr lang="en-GB" sz="2800" dirty="0"/>
              <a:t> </a:t>
            </a:r>
            <a:r>
              <a:rPr lang="en-GB" sz="2800" dirty="0" err="1"/>
              <a:t>ysgrifennwch</a:t>
            </a:r>
            <a:r>
              <a:rPr lang="en-GB" sz="2800" dirty="0"/>
              <a:t> 3 </a:t>
            </a:r>
            <a:r>
              <a:rPr lang="en-GB" sz="2800" dirty="0" err="1"/>
              <a:t>enw</a:t>
            </a:r>
            <a:r>
              <a:rPr lang="en-GB" sz="2800" dirty="0"/>
              <a:t>:</a:t>
            </a:r>
          </a:p>
          <a:p>
            <a:endParaRPr lang="en-GB" sz="2800" dirty="0"/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 </a:t>
            </a:r>
          </a:p>
          <a:p>
            <a:pPr marL="342900" indent="-342900">
              <a:buFont typeface="+mj-lt"/>
              <a:buAutoNum type="arabicPeriod"/>
            </a:pPr>
            <a:endParaRPr lang="en-GB" sz="2800" dirty="0"/>
          </a:p>
          <a:p>
            <a:r>
              <a:rPr lang="en-GB" sz="2800" dirty="0" err="1"/>
              <a:t>Nawr</a:t>
            </a:r>
            <a:r>
              <a:rPr lang="en-GB" sz="2800" dirty="0"/>
              <a:t> </a:t>
            </a:r>
            <a:r>
              <a:rPr lang="en-GB" sz="2800" dirty="0" err="1"/>
              <a:t>ysgrifennwch</a:t>
            </a:r>
            <a:r>
              <a:rPr lang="en-GB" sz="2800" dirty="0"/>
              <a:t> 3 </a:t>
            </a:r>
            <a:r>
              <a:rPr lang="en-GB" sz="2800" dirty="0" err="1"/>
              <a:t>ansoddair</a:t>
            </a:r>
            <a:r>
              <a:rPr lang="en-GB" sz="2800" dirty="0"/>
              <a:t>:</a:t>
            </a:r>
          </a:p>
          <a:p>
            <a:endParaRPr lang="en-GB" sz="2800" dirty="0"/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3C36143-DAFB-804E-A839-B95C5B9D6B1B}"/>
              </a:ext>
            </a:extLst>
          </p:cNvPr>
          <p:cNvSpPr txBox="1"/>
          <p:nvPr/>
        </p:nvSpPr>
        <p:spPr>
          <a:xfrm>
            <a:off x="6234113" y="1855916"/>
            <a:ext cx="582929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Now write 3 nouns:</a:t>
            </a:r>
          </a:p>
          <a:p>
            <a:endParaRPr lang="en-GB" sz="2800" dirty="0"/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 </a:t>
            </a:r>
          </a:p>
          <a:p>
            <a:pPr marL="342900" indent="-342900">
              <a:buFont typeface="+mj-lt"/>
              <a:buAutoNum type="arabicPeriod"/>
            </a:pPr>
            <a:endParaRPr lang="en-GB" sz="2800" dirty="0"/>
          </a:p>
          <a:p>
            <a:r>
              <a:rPr lang="en-GB" sz="2800" dirty="0"/>
              <a:t>Now write 3 adjectives:</a:t>
            </a:r>
          </a:p>
          <a:p>
            <a:endParaRPr lang="en-GB" sz="2800" dirty="0"/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629902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69</Words>
  <Application>Microsoft Macintosh PowerPoint</Application>
  <PresentationFormat>Widescreen</PresentationFormat>
  <Paragraphs>37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Charlie Sale</dc:creator>
  <cp:lastModifiedBy>Charlie Sale</cp:lastModifiedBy>
  <cp:revision>6</cp:revision>
  <dcterms:created xsi:type="dcterms:W3CDTF">2020-02-24T18:27:05Z</dcterms:created>
  <dcterms:modified xsi:type="dcterms:W3CDTF">2020-05-13T20:36:28Z</dcterms:modified>
</cp:coreProperties>
</file>