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2"/>
  </p:sldMasterIdLst>
  <p:notesMasterIdLst>
    <p:notesMasterId r:id="rId4"/>
  </p:notesMasterIdLst>
  <p:handoutMasterIdLst>
    <p:handoutMasterId r:id="rId5"/>
  </p:handoutMasterIdLst>
  <p:sldIdLst>
    <p:sldId id="256" r:id="rId3"/>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421" autoAdjust="0"/>
    <p:restoredTop sz="94660"/>
  </p:normalViewPr>
  <p:slideViewPr>
    <p:cSldViewPr snapToGrid="0">
      <p:cViewPr varScale="1">
        <p:scale>
          <a:sx n="65" d="100"/>
          <a:sy n="65" d="100"/>
        </p:scale>
        <p:origin x="864" y="45"/>
      </p:cViewPr>
      <p:guideLst/>
    </p:cSldViewPr>
  </p:slideViewPr>
  <p:notesTextViewPr>
    <p:cViewPr>
      <p:scale>
        <a:sx n="1" d="1"/>
        <a:sy n="1" d="1"/>
      </p:scale>
      <p:origin x="0" y="0"/>
    </p:cViewPr>
  </p:notesTextViewPr>
  <p:notesViewPr>
    <p:cSldViewPr snapToGrid="0" showGuides="1">
      <p:cViewPr varScale="1">
        <p:scale>
          <a:sx n="88" d="100"/>
          <a:sy n="88" d="100"/>
        </p:scale>
        <p:origin x="2862"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5/3/2019</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5/3/2019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266639" rtl="0" eaLnBrk="1" latinLnBrk="0" hangingPunct="1">
      <a:defRPr sz="350" kern="1200">
        <a:solidFill>
          <a:schemeClr val="tx1"/>
        </a:solidFill>
        <a:latin typeface="+mn-lt"/>
        <a:ea typeface="+mn-ea"/>
        <a:cs typeface="+mn-cs"/>
      </a:defRPr>
    </a:lvl1pPr>
    <a:lvl2pPr marL="133320" algn="l" defTabSz="266639" rtl="0" eaLnBrk="1" latinLnBrk="0" hangingPunct="1">
      <a:defRPr sz="350" kern="1200">
        <a:solidFill>
          <a:schemeClr val="tx1"/>
        </a:solidFill>
        <a:latin typeface="+mn-lt"/>
        <a:ea typeface="+mn-ea"/>
        <a:cs typeface="+mn-cs"/>
      </a:defRPr>
    </a:lvl2pPr>
    <a:lvl3pPr marL="266639" algn="l" defTabSz="266639" rtl="0" eaLnBrk="1" latinLnBrk="0" hangingPunct="1">
      <a:defRPr sz="350" kern="1200">
        <a:solidFill>
          <a:schemeClr val="tx1"/>
        </a:solidFill>
        <a:latin typeface="+mn-lt"/>
        <a:ea typeface="+mn-ea"/>
        <a:cs typeface="+mn-cs"/>
      </a:defRPr>
    </a:lvl3pPr>
    <a:lvl4pPr marL="399959" algn="l" defTabSz="266639" rtl="0" eaLnBrk="1" latinLnBrk="0" hangingPunct="1">
      <a:defRPr sz="350" kern="1200">
        <a:solidFill>
          <a:schemeClr val="tx1"/>
        </a:solidFill>
        <a:latin typeface="+mn-lt"/>
        <a:ea typeface="+mn-ea"/>
        <a:cs typeface="+mn-cs"/>
      </a:defRPr>
    </a:lvl4pPr>
    <a:lvl5pPr marL="533278" algn="l" defTabSz="266639" rtl="0" eaLnBrk="1" latinLnBrk="0" hangingPunct="1">
      <a:defRPr sz="350" kern="1200">
        <a:solidFill>
          <a:schemeClr val="tx1"/>
        </a:solidFill>
        <a:latin typeface="+mn-lt"/>
        <a:ea typeface="+mn-ea"/>
        <a:cs typeface="+mn-cs"/>
      </a:defRPr>
    </a:lvl5pPr>
    <a:lvl6pPr marL="666598" algn="l" defTabSz="266639" rtl="0" eaLnBrk="1" latinLnBrk="0" hangingPunct="1">
      <a:defRPr sz="350" kern="1200">
        <a:solidFill>
          <a:schemeClr val="tx1"/>
        </a:solidFill>
        <a:latin typeface="+mn-lt"/>
        <a:ea typeface="+mn-ea"/>
        <a:cs typeface="+mn-cs"/>
      </a:defRPr>
    </a:lvl6pPr>
    <a:lvl7pPr marL="799917" algn="l" defTabSz="266639" rtl="0" eaLnBrk="1" latinLnBrk="0" hangingPunct="1">
      <a:defRPr sz="350" kern="1200">
        <a:solidFill>
          <a:schemeClr val="tx1"/>
        </a:solidFill>
        <a:latin typeface="+mn-lt"/>
        <a:ea typeface="+mn-ea"/>
        <a:cs typeface="+mn-cs"/>
      </a:defRPr>
    </a:lvl7pPr>
    <a:lvl8pPr marL="933237" algn="l" defTabSz="266639" rtl="0" eaLnBrk="1" latinLnBrk="0" hangingPunct="1">
      <a:defRPr sz="350" kern="1200">
        <a:solidFill>
          <a:schemeClr val="tx1"/>
        </a:solidFill>
        <a:latin typeface="+mn-lt"/>
        <a:ea typeface="+mn-ea"/>
        <a:cs typeface="+mn-cs"/>
      </a:defRPr>
    </a:lvl8pPr>
    <a:lvl9pPr marL="1066556" algn="l" defTabSz="266639" rtl="0" eaLnBrk="1" latinLnBrk="0" hangingPunct="1">
      <a:defRPr sz="35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D2908-0F31-4888-8DDF-EF3B930F6E90}"/>
              </a:ext>
            </a:extLst>
          </p:cNvPr>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a:extLst>
              <a:ext uri="{FF2B5EF4-FFF2-40B4-BE49-F238E27FC236}">
                <a16:creationId xmlns:a16="http://schemas.microsoft.com/office/drawing/2014/main" id="{3DF1369A-3EA4-4A85-8B47-9E623306A7EF}"/>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69423F-AFA9-49E6-B875-0D9B8CBAFD9E}"/>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882466C1-3B86-4631-9FF7-E4070E99D3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EC7ED8-906A-4DF0-BBFB-76F2D6F36D18}"/>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049362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B62C8-EBBC-4F2C-B550-1C10BB3BF5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779F-5D78-42B6-8175-F083EB205A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872EFA-729B-4129-9595-E1E4489610D9}"/>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8587FD86-FBEA-4C12-B7A7-900BAD874B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9817C11-1D5B-47B1-9E55-B0FAD4B5A17B}"/>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806351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1C520-F6D2-47A2-B753-D1C7A3F92898}"/>
              </a:ext>
            </a:extLst>
          </p:cNvPr>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1D6A48-5303-4453-A91C-C9941DA9857A}"/>
              </a:ext>
            </a:extLst>
          </p:cNvPr>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67C29D-5458-43D5-AD90-1C72AFF4800F}"/>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5F0D99AA-7F76-479D-8956-360F3D0409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ED34B5-8339-490F-AF4A-4603363621EE}"/>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37900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0FFD1-68D6-4F62-A496-B06677A672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10201-4BCF-45A1-9250-EFD59C5064A4}"/>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72E816-2B1C-48E2-945E-EB8F834BFDC6}"/>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85D445-D67E-4F31-9AC3-2EE29F78C5B0}"/>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6" name="Footer Placeholder 5">
            <a:extLst>
              <a:ext uri="{FF2B5EF4-FFF2-40B4-BE49-F238E27FC236}">
                <a16:creationId xmlns:a16="http://schemas.microsoft.com/office/drawing/2014/main" id="{20BABC6C-7BC3-4AED-84CF-5D2ADD1553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76939F1-FDC7-4245-B97E-5B071769CEDE}"/>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61630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DBA00-61E8-43A5-841D-D14FA71F7648}"/>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82A369-DF7B-4BE4-9A9B-DA7882951435}"/>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84CA97D7-EA35-4E22-A824-5F8A4C83300B}"/>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C30113-6427-4C4B-95D0-BABE32959920}"/>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1E617CFF-879F-42B1-8B5C-7468CEB49649}"/>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DCCCB4-644F-4493-83E9-B661B58350C3}"/>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8" name="Footer Placeholder 7">
            <a:extLst>
              <a:ext uri="{FF2B5EF4-FFF2-40B4-BE49-F238E27FC236}">
                <a16:creationId xmlns:a16="http://schemas.microsoft.com/office/drawing/2014/main" id="{28719C24-E199-4390-AD50-4122D81834C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6BEAAB8-F7DB-454C-AA47-A2CF711E882A}"/>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3635899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9183-ACB3-4F1C-A394-A52B794978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897001-6BB3-4759-AA83-B1B8A2C8132A}"/>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4" name="Footer Placeholder 3">
            <a:extLst>
              <a:ext uri="{FF2B5EF4-FFF2-40B4-BE49-F238E27FC236}">
                <a16:creationId xmlns:a16="http://schemas.microsoft.com/office/drawing/2014/main" id="{E3359D03-715D-4C69-85D5-5B519246A0E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D1A558-5E09-4418-9D50-71CA9FC2C863}"/>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775709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5641C6-B41F-410E-8A1C-313AACD4AE87}"/>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3" name="Footer Placeholder 2">
            <a:extLst>
              <a:ext uri="{FF2B5EF4-FFF2-40B4-BE49-F238E27FC236}">
                <a16:creationId xmlns:a16="http://schemas.microsoft.com/office/drawing/2014/main" id="{F40E4482-C8AC-48AF-9EB4-A8D254FFF32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34674BC-19EB-4F91-9AD6-A5F5224D2518}"/>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444153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4E0F-D58B-4ED8-8513-B29B3BEF1080}"/>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D2354E-3622-42FC-8CB6-389424B20B3A}"/>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FD4B6A-2A6A-45E7-8B31-D6BAC58595B8}"/>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D46D3AA6-5823-4AE5-8F41-66B6150639C4}"/>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6" name="Footer Placeholder 5">
            <a:extLst>
              <a:ext uri="{FF2B5EF4-FFF2-40B4-BE49-F238E27FC236}">
                <a16:creationId xmlns:a16="http://schemas.microsoft.com/office/drawing/2014/main" id="{6D66927E-444B-48CF-823E-312CB9078C2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C51ED3F-7235-4D45-8AC6-C7CC8E873B99}"/>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874997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EC325-12D3-4B1A-A00E-CB0C6B2507D8}"/>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317BA4-1990-4FE4-A010-D36A4F5867B6}"/>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a:extLst>
              <a:ext uri="{FF2B5EF4-FFF2-40B4-BE49-F238E27FC236}">
                <a16:creationId xmlns:a16="http://schemas.microsoft.com/office/drawing/2014/main" id="{F95CD6AF-D7C2-4374-A6D1-CA16A7BE5903}"/>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9E311D0A-B0AA-4EF6-ABA2-F8547BF7B1C3}"/>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6" name="Footer Placeholder 5">
            <a:extLst>
              <a:ext uri="{FF2B5EF4-FFF2-40B4-BE49-F238E27FC236}">
                <a16:creationId xmlns:a16="http://schemas.microsoft.com/office/drawing/2014/main" id="{D00FB6B4-C45E-4D76-952E-53DA52465F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84459F2-81E0-4441-9FC8-928C1AFA5A5C}"/>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91156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3C442-26D2-4AC0-888E-23C96556A5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65D8B5-FF4D-4C4F-9F9C-D3C8D006A2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8F82B3-0A48-4F71-9ECA-9D4FD7BE839D}"/>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A3CF9764-8218-49D3-A2A2-767553698B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4374D9-3E18-4635-9DF0-291F5577168F}"/>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1873657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F36E57-7A8A-4FC6-BEFE-C362DB8AA30C}"/>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5C2985-7E4D-45BC-9F23-4EB5B79E41B7}"/>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2D520-B432-4E80-A23F-912C48163883}"/>
              </a:ext>
            </a:extLst>
          </p:cNvPr>
          <p:cNvSpPr>
            <a:spLocks noGrp="1"/>
          </p:cNvSpPr>
          <p:nvPr>
            <p:ph type="dt" sz="half" idx="10"/>
          </p:nvPr>
        </p:nvSpPr>
        <p:spPr/>
        <p:txBody>
          <a:body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7E8B9289-8929-410C-9A4D-238B3EED3E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8FBCDB-20FB-4855-97B2-9B0F9BE53384}"/>
              </a:ext>
            </a:extLst>
          </p:cNvPr>
          <p:cNvSpPr>
            <a:spLocks noGrp="1"/>
          </p:cNvSpPr>
          <p:nvPr>
            <p:ph type="sldNum" sz="quarter" idx="12"/>
          </p:nvPr>
        </p:nvSpPr>
        <p:spPr/>
        <p:txBody>
          <a:bodyPr/>
          <a:lstStyle/>
          <a:p>
            <a:fld id="{91B4C631-C489-4C11-812F-2172FBEAE82B}" type="slidenum">
              <a:rPr lang="en-US" smtClean="0"/>
              <a:pPr/>
              <a:t>‹#›</a:t>
            </a:fld>
            <a:endParaRPr lang="en-US"/>
          </a:p>
        </p:txBody>
      </p:sp>
    </p:spTree>
    <p:extLst>
      <p:ext uri="{BB962C8B-B14F-4D97-AF65-F5344CB8AC3E}">
        <p14:creationId xmlns:p14="http://schemas.microsoft.com/office/powerpoint/2010/main" val="2252378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oster">
    <p:spTree>
      <p:nvGrpSpPr>
        <p:cNvPr id="1" name=""/>
        <p:cNvGrpSpPr/>
        <p:nvPr/>
      </p:nvGrpSpPr>
      <p:grpSpPr>
        <a:xfrm>
          <a:off x="0" y="0"/>
          <a:ext cx="0" cy="0"/>
          <a:chOff x="0" y="0"/>
          <a:chExt cx="0" cy="0"/>
        </a:xfrm>
      </p:grpSpPr>
      <p:sp>
        <p:nvSpPr>
          <p:cNvPr id="32" name="Instructions"/>
          <p:cNvSpPr/>
          <p:nvPr userDrawn="1"/>
        </p:nvSpPr>
        <p:spPr>
          <a:xfrm>
            <a:off x="12921615" y="0"/>
            <a:ext cx="3630455" cy="960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5006" rIns="45006" rtlCol="0" anchor="t"/>
          <a:lstStyle/>
          <a:p>
            <a:pPr lvl="0">
              <a:spcBef>
                <a:spcPts val="197"/>
              </a:spcBef>
            </a:pPr>
            <a:r>
              <a:rPr sz="1575"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97"/>
              </a:spcBef>
            </a:pPr>
            <a:r>
              <a:rPr lang="en-US" sz="1083"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50"/>
              </a:spcBef>
            </a:pPr>
            <a:endParaRPr sz="985" dirty="0">
              <a:solidFill>
                <a:prstClr val="white">
                  <a:lumMod val="50000"/>
                </a:prstClr>
              </a:solidFill>
              <a:latin typeface="Calibri Light" panose="020F0302020204030204" pitchFamily="34" charset="0"/>
              <a:cs typeface="Calibri" panose="020F0502020204030204" pitchFamily="34" charset="0"/>
            </a:endParaRPr>
          </a:p>
          <a:p>
            <a:pPr lvl="0">
              <a:spcBef>
                <a:spcPts val="197"/>
              </a:spcBef>
            </a:pPr>
            <a:r>
              <a:rPr sz="1444"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97"/>
              </a:spcBef>
            </a:pPr>
            <a:r>
              <a:rPr sz="1083"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1083" dirty="0">
                <a:solidFill>
                  <a:prstClr val="white">
                    <a:lumMod val="50000"/>
                  </a:prstClr>
                </a:solidFill>
                <a:latin typeface="Calibri Light" panose="020F0302020204030204" pitchFamily="34" charset="0"/>
                <a:cs typeface="Calibri" panose="020F0502020204030204" pitchFamily="34" charset="0"/>
              </a:rPr>
              <a:t>poster </a:t>
            </a:r>
            <a:r>
              <a:rPr sz="1083" dirty="0">
                <a:solidFill>
                  <a:prstClr val="white">
                    <a:lumMod val="50000"/>
                  </a:prstClr>
                </a:solidFill>
                <a:latin typeface="Calibri Light" panose="020F0302020204030204" pitchFamily="34" charset="0"/>
                <a:cs typeface="Calibri" panose="020F0502020204030204" pitchFamily="34" charset="0"/>
              </a:rPr>
              <a:t>are formatted for you. </a:t>
            </a:r>
            <a:r>
              <a:rPr lang="en-US" sz="1083" dirty="0">
                <a:solidFill>
                  <a:prstClr val="white">
                    <a:lumMod val="50000"/>
                  </a:prstClr>
                </a:solidFill>
                <a:latin typeface="Calibri Light" panose="020F0302020204030204" pitchFamily="34" charset="0"/>
                <a:cs typeface="Calibri" panose="020F0502020204030204" pitchFamily="34" charset="0"/>
              </a:rPr>
              <a:t>Type</a:t>
            </a:r>
            <a:r>
              <a:rPr lang="en-US" sz="1083"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1083" dirty="0">
                <a:solidFill>
                  <a:prstClr val="white">
                    <a:lumMod val="50000"/>
                  </a:prstClr>
                </a:solidFill>
                <a:latin typeface="Calibri Light" panose="020F0302020204030204" pitchFamily="34" charset="0"/>
                <a:cs typeface="Calibri" panose="020F0502020204030204" pitchFamily="34" charset="0"/>
              </a:rPr>
              <a:t>to add text, or c</a:t>
            </a:r>
            <a:r>
              <a:rPr lang="en-US" sz="1083"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394"/>
              </a:spcBef>
            </a:pPr>
            <a:r>
              <a:rPr lang="en-US" sz="1083" dirty="0">
                <a:solidFill>
                  <a:prstClr val="white">
                    <a:lumMod val="50000"/>
                  </a:prstClr>
                </a:solidFill>
                <a:latin typeface="Calibri Light" panose="020F0302020204030204" pitchFamily="34" charset="0"/>
                <a:cs typeface="Calibri" panose="020F0502020204030204" pitchFamily="34" charset="0"/>
              </a:rPr>
              <a:t>T</a:t>
            </a:r>
            <a:r>
              <a:rPr sz="1083"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394"/>
              </a:spcBef>
            </a:pPr>
            <a:r>
              <a:rPr sz="1083"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1083" dirty="0">
                <a:solidFill>
                  <a:prstClr val="white">
                    <a:lumMod val="50000"/>
                  </a:prstClr>
                </a:solidFill>
                <a:latin typeface="Calibri Light" panose="020F0302020204030204" pitchFamily="34" charset="0"/>
                <a:cs typeface="Calibri" panose="020F0502020204030204" pitchFamily="34" charset="0"/>
              </a:rPr>
              <a:t>content</a:t>
            </a:r>
            <a:r>
              <a:rPr sz="1083"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394"/>
              </a:spcBef>
            </a:pPr>
            <a:r>
              <a:rPr sz="1083"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1083" dirty="0">
                <a:solidFill>
                  <a:prstClr val="white">
                    <a:lumMod val="50000"/>
                  </a:prstClr>
                </a:solidFill>
                <a:latin typeface="Calibri Light" panose="020F0302020204030204" pitchFamily="34" charset="0"/>
                <a:cs typeface="Calibri" panose="020F0502020204030204" pitchFamily="34" charset="0"/>
              </a:rPr>
              <a:t>s</a:t>
            </a:r>
            <a:r>
              <a:rPr sz="1083"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1083"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1083"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dirty="0"/>
              <a:t>Click to edit Master title style</a:t>
            </a:r>
          </a:p>
        </p:txBody>
      </p:sp>
      <p:sp>
        <p:nvSpPr>
          <p:cNvPr id="31" name="Text Placeholder 6"/>
          <p:cNvSpPr>
            <a:spLocks noGrp="1"/>
          </p:cNvSpPr>
          <p:nvPr>
            <p:ph type="body" sz="quarter" idx="36"/>
          </p:nvPr>
        </p:nvSpPr>
        <p:spPr bwMode="auto">
          <a:xfrm>
            <a:off x="337821" y="1194057"/>
            <a:ext cx="8800871" cy="188513"/>
          </a:xfrm>
        </p:spPr>
        <p:txBody>
          <a:bodyPr anchor="ctr">
            <a:noAutofit/>
          </a:bodyPr>
          <a:lstStyle>
            <a:lvl1pPr marL="0" indent="0">
              <a:spcBef>
                <a:spcPts val="0"/>
              </a:spcBef>
              <a:buNone/>
              <a:defRPr sz="591">
                <a:solidFill>
                  <a:schemeClr val="bg1">
                    <a:lumMod val="75000"/>
                  </a:schemeClr>
                </a:solidFill>
              </a:defRPr>
            </a:lvl1pPr>
            <a:lvl2pPr marL="0" indent="0">
              <a:spcBef>
                <a:spcPts val="0"/>
              </a:spcBef>
              <a:buNone/>
              <a:defRPr sz="394">
                <a:solidFill>
                  <a:schemeClr val="bg1"/>
                </a:solidFill>
              </a:defRPr>
            </a:lvl2pPr>
            <a:lvl3pPr marL="0" indent="0">
              <a:spcBef>
                <a:spcPts val="0"/>
              </a:spcBef>
              <a:buNone/>
              <a:defRPr sz="394">
                <a:solidFill>
                  <a:schemeClr val="bg1"/>
                </a:solidFill>
              </a:defRPr>
            </a:lvl3pPr>
            <a:lvl4pPr marL="0" indent="0">
              <a:spcBef>
                <a:spcPts val="0"/>
              </a:spcBef>
              <a:buNone/>
              <a:defRPr sz="394">
                <a:solidFill>
                  <a:schemeClr val="bg1"/>
                </a:solidFill>
              </a:defRPr>
            </a:lvl4pPr>
            <a:lvl5pPr marL="0" indent="0">
              <a:spcBef>
                <a:spcPts val="0"/>
              </a:spcBef>
              <a:buNone/>
              <a:defRPr sz="394">
                <a:solidFill>
                  <a:schemeClr val="bg1"/>
                </a:solidFill>
              </a:defRPr>
            </a:lvl5pPr>
            <a:lvl6pPr marL="0" indent="0">
              <a:spcBef>
                <a:spcPts val="0"/>
              </a:spcBef>
              <a:buNone/>
              <a:defRPr sz="394">
                <a:solidFill>
                  <a:schemeClr val="bg1"/>
                </a:solidFill>
              </a:defRPr>
            </a:lvl6pPr>
            <a:lvl7pPr marL="0" indent="0">
              <a:spcBef>
                <a:spcPts val="0"/>
              </a:spcBef>
              <a:buNone/>
              <a:defRPr sz="394">
                <a:solidFill>
                  <a:schemeClr val="bg1"/>
                </a:solidFill>
              </a:defRPr>
            </a:lvl7pPr>
            <a:lvl8pPr marL="0" indent="0">
              <a:spcBef>
                <a:spcPts val="0"/>
              </a:spcBef>
              <a:buNone/>
              <a:defRPr sz="394">
                <a:solidFill>
                  <a:schemeClr val="bg1"/>
                </a:solidFill>
              </a:defRPr>
            </a:lvl8pPr>
            <a:lvl9pPr marL="0" indent="0">
              <a:spcBef>
                <a:spcPts val="0"/>
              </a:spcBef>
              <a:buNone/>
              <a:defRPr sz="394">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333375" y="1653540"/>
            <a:ext cx="3733800" cy="37338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333375" y="2074927"/>
            <a:ext cx="3733800" cy="797001"/>
          </a:xfrm>
          <a:solidFill>
            <a:schemeClr val="tx2">
              <a:lumMod val="10000"/>
              <a:lumOff val="90000"/>
            </a:schemeClr>
          </a:solidFill>
        </p:spPr>
        <p:txBody>
          <a:bodyPr lIns="365760" rIns="365760" anchor="ctr">
            <a:noAutofit/>
          </a:bodyPr>
          <a:lstStyle>
            <a:lvl1pPr marL="0" indent="0">
              <a:spcBef>
                <a:spcPts val="197"/>
              </a:spcBef>
              <a:buFont typeface="Arial" panose="020B0604020202020204" pitchFamily="34" charset="0"/>
              <a:buNone/>
              <a:defRPr sz="722" baseline="0"/>
            </a:lvl1pPr>
            <a:lvl2pPr marL="93773" indent="-93773">
              <a:spcBef>
                <a:spcPts val="197"/>
              </a:spcBef>
              <a:buFont typeface="Arial" panose="020B0604020202020204" pitchFamily="34" charset="0"/>
              <a:buChar char="•"/>
              <a:defRPr sz="722"/>
            </a:lvl2pPr>
            <a:lvl3pPr marL="93773" indent="-93773">
              <a:spcBef>
                <a:spcPts val="197"/>
              </a:spcBef>
              <a:buFont typeface="Arial" panose="020B0604020202020204" pitchFamily="34" charset="0"/>
              <a:buChar char="•"/>
              <a:defRPr sz="722"/>
            </a:lvl3pPr>
            <a:lvl4pPr marL="0" indent="0">
              <a:spcBef>
                <a:spcPts val="197"/>
              </a:spcBef>
              <a:buNone/>
              <a:defRPr sz="722"/>
            </a:lvl4pPr>
            <a:lvl5pPr marL="0" indent="0">
              <a:spcBef>
                <a:spcPts val="197"/>
              </a:spcBef>
              <a:buNone/>
              <a:defRPr sz="722"/>
            </a:lvl5pPr>
            <a:lvl6pPr marL="0" indent="0">
              <a:spcBef>
                <a:spcPts val="197"/>
              </a:spcBef>
              <a:buNone/>
              <a:defRPr sz="722"/>
            </a:lvl6pPr>
            <a:lvl7pPr marL="0" indent="0">
              <a:spcBef>
                <a:spcPts val="197"/>
              </a:spcBef>
              <a:buNone/>
              <a:defRPr sz="722"/>
            </a:lvl7pPr>
            <a:lvl8pPr marL="0" indent="0">
              <a:spcBef>
                <a:spcPts val="197"/>
              </a:spcBef>
              <a:buNone/>
              <a:defRPr sz="722"/>
            </a:lvl8pPr>
            <a:lvl9pPr marL="0" indent="0">
              <a:spcBef>
                <a:spcPts val="197"/>
              </a:spcBef>
              <a:buNone/>
              <a:defRPr sz="722"/>
            </a:lvl9pPr>
          </a:lstStyle>
          <a:p>
            <a:pPr lvl="0"/>
            <a:r>
              <a:rPr lang="en-US" dirty="0"/>
              <a:t>Type your question or a statement of the problem here</a:t>
            </a:r>
          </a:p>
        </p:txBody>
      </p:sp>
      <p:sp>
        <p:nvSpPr>
          <p:cNvPr id="11" name="Text Placeholder 6"/>
          <p:cNvSpPr>
            <a:spLocks noGrp="1"/>
          </p:cNvSpPr>
          <p:nvPr>
            <p:ph type="body" sz="quarter" idx="17" hasCustomPrompt="1"/>
          </p:nvPr>
        </p:nvSpPr>
        <p:spPr>
          <a:xfrm>
            <a:off x="333375" y="3117393"/>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333375" y="3552114"/>
            <a:ext cx="3733800" cy="2132177"/>
          </a:xfrm>
        </p:spPr>
        <p:txBody>
          <a:bodyPr lIns="91440" tIns="182880"/>
          <a:lstStyle>
            <a:lvl1pPr>
              <a:defRPr sz="525" baseline="0"/>
            </a:lvl1pPr>
            <a:lvl2pPr>
              <a:defRPr sz="460"/>
            </a:lvl2pPr>
            <a:lvl3pPr>
              <a:defRPr sz="460"/>
            </a:lvl3pPr>
            <a:lvl4pPr>
              <a:defRPr sz="460"/>
            </a:lvl4pPr>
            <a:lvl5pPr>
              <a:defRPr sz="460"/>
            </a:lvl5pPr>
            <a:lvl6pPr>
              <a:defRPr sz="460"/>
            </a:lvl6pPr>
            <a:lvl7pPr>
              <a:defRPr sz="460"/>
            </a:lvl7pPr>
            <a:lvl8pPr>
              <a:defRPr sz="460"/>
            </a:lvl8pPr>
            <a:lvl9pPr>
              <a:defRPr sz="46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333375" y="6021024"/>
            <a:ext cx="3733800" cy="415626"/>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333375" y="6442411"/>
            <a:ext cx="3733800" cy="2487518"/>
          </a:xfrm>
        </p:spPr>
        <p:txBody>
          <a:bodyPr lIns="91440" tIns="182880"/>
          <a:lstStyle>
            <a:lvl1pPr>
              <a:defRPr sz="525" baseline="0"/>
            </a:lvl1pPr>
            <a:lvl2pPr>
              <a:defRPr sz="460"/>
            </a:lvl2pPr>
            <a:lvl3pPr>
              <a:defRPr sz="460"/>
            </a:lvl3pPr>
            <a:lvl4pPr>
              <a:defRPr sz="460"/>
            </a:lvl4pPr>
            <a:lvl5pPr>
              <a:defRPr sz="460"/>
            </a:lvl5pPr>
            <a:lvl6pPr>
              <a:defRPr sz="460"/>
            </a:lvl6pPr>
            <a:lvl7pPr>
              <a:defRPr sz="460"/>
            </a:lvl7pPr>
            <a:lvl8pPr>
              <a:defRPr sz="460"/>
            </a:lvl8pPr>
            <a:lvl9pPr>
              <a:defRPr sz="46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4533900" y="1653540"/>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24" name="Text Placeholder 6"/>
          <p:cNvSpPr>
            <a:spLocks noGrp="1"/>
          </p:cNvSpPr>
          <p:nvPr>
            <p:ph type="body" sz="quarter" idx="29" hasCustomPrompt="1"/>
          </p:nvPr>
        </p:nvSpPr>
        <p:spPr>
          <a:xfrm>
            <a:off x="4533900" y="6675501"/>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4533900" y="7096887"/>
            <a:ext cx="3733800" cy="2128266"/>
          </a:xfrm>
        </p:spPr>
        <p:txBody>
          <a:bodyPr lIns="91440" tIns="182880"/>
          <a:lstStyle>
            <a:lvl1pPr>
              <a:defRPr sz="525" baseline="0"/>
            </a:lvl1pPr>
            <a:lvl2pPr>
              <a:defRPr sz="460"/>
            </a:lvl2pPr>
            <a:lvl3pPr>
              <a:defRPr sz="460"/>
            </a:lvl3pPr>
            <a:lvl4pPr>
              <a:defRPr sz="460"/>
            </a:lvl4pPr>
            <a:lvl5pPr>
              <a:defRPr sz="460"/>
            </a:lvl5pPr>
            <a:lvl6pPr>
              <a:defRPr sz="460"/>
            </a:lvl6pPr>
            <a:lvl7pPr>
              <a:defRPr sz="460"/>
            </a:lvl7pPr>
            <a:lvl8pPr>
              <a:defRPr sz="460"/>
            </a:lvl8pPr>
            <a:lvl9pPr>
              <a:defRPr sz="46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9" name="Text Placeholder 6"/>
          <p:cNvSpPr>
            <a:spLocks noGrp="1"/>
          </p:cNvSpPr>
          <p:nvPr>
            <p:ph type="body" sz="quarter" idx="41" hasCustomPrompt="1"/>
          </p:nvPr>
        </p:nvSpPr>
        <p:spPr>
          <a:xfrm>
            <a:off x="8721089" y="5765550"/>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8721089" y="6186936"/>
            <a:ext cx="3733800" cy="1267229"/>
          </a:xfrm>
        </p:spPr>
        <p:txBody>
          <a:bodyPr lIns="91440" tIns="182880"/>
          <a:lstStyle>
            <a:lvl1pPr>
              <a:defRPr sz="525" baseline="0"/>
            </a:lvl1pPr>
            <a:lvl2pPr>
              <a:defRPr sz="460"/>
            </a:lvl2pPr>
            <a:lvl3pPr>
              <a:defRPr sz="460"/>
            </a:lvl3pPr>
            <a:lvl4pPr>
              <a:defRPr sz="460"/>
            </a:lvl4pPr>
            <a:lvl5pPr>
              <a:defRPr sz="460"/>
            </a:lvl5pPr>
            <a:lvl6pPr>
              <a:defRPr sz="460"/>
            </a:lvl6pPr>
            <a:lvl7pPr>
              <a:defRPr sz="460"/>
            </a:lvl7pPr>
            <a:lvl8pPr>
              <a:defRPr sz="460"/>
            </a:lvl8pPr>
            <a:lvl9pPr>
              <a:defRPr sz="46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8721089" y="7502271"/>
            <a:ext cx="3733800" cy="3556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886" cap="none" baseline="0">
                <a:solidFill>
                  <a:schemeClr val="bg1"/>
                </a:solidFill>
                <a:latin typeface="+mj-lt"/>
              </a:defRPr>
            </a:lvl1pPr>
            <a:lvl2pPr marL="0" indent="0">
              <a:spcBef>
                <a:spcPts val="0"/>
              </a:spcBef>
              <a:buNone/>
              <a:defRPr sz="985" cap="all" baseline="0">
                <a:solidFill>
                  <a:schemeClr val="bg1"/>
                </a:solidFill>
                <a:latin typeface="+mj-lt"/>
              </a:defRPr>
            </a:lvl2pPr>
            <a:lvl3pPr marL="0" indent="0">
              <a:spcBef>
                <a:spcPts val="0"/>
              </a:spcBef>
              <a:buNone/>
              <a:defRPr sz="985" cap="all" baseline="0">
                <a:solidFill>
                  <a:schemeClr val="bg1"/>
                </a:solidFill>
                <a:latin typeface="+mj-lt"/>
              </a:defRPr>
            </a:lvl3pPr>
            <a:lvl4pPr marL="0" indent="0">
              <a:spcBef>
                <a:spcPts val="0"/>
              </a:spcBef>
              <a:buNone/>
              <a:defRPr sz="985" cap="all" baseline="0">
                <a:solidFill>
                  <a:schemeClr val="bg1"/>
                </a:solidFill>
                <a:latin typeface="+mj-lt"/>
              </a:defRPr>
            </a:lvl4pPr>
            <a:lvl5pPr marL="0" indent="0">
              <a:spcBef>
                <a:spcPts val="0"/>
              </a:spcBef>
              <a:buNone/>
              <a:defRPr sz="985" cap="all" baseline="0">
                <a:solidFill>
                  <a:schemeClr val="bg1"/>
                </a:solidFill>
                <a:latin typeface="+mj-lt"/>
              </a:defRPr>
            </a:lvl5pPr>
            <a:lvl6pPr marL="0" indent="0">
              <a:spcBef>
                <a:spcPts val="0"/>
              </a:spcBef>
              <a:buNone/>
              <a:defRPr sz="985" cap="all" baseline="0">
                <a:solidFill>
                  <a:schemeClr val="bg1"/>
                </a:solidFill>
                <a:latin typeface="+mj-lt"/>
              </a:defRPr>
            </a:lvl6pPr>
            <a:lvl7pPr marL="0" indent="0">
              <a:spcBef>
                <a:spcPts val="0"/>
              </a:spcBef>
              <a:buNone/>
              <a:defRPr sz="985" cap="all" baseline="0">
                <a:solidFill>
                  <a:schemeClr val="bg1"/>
                </a:solidFill>
                <a:latin typeface="+mj-lt"/>
              </a:defRPr>
            </a:lvl7pPr>
            <a:lvl8pPr marL="0" indent="0">
              <a:spcBef>
                <a:spcPts val="0"/>
              </a:spcBef>
              <a:buNone/>
              <a:defRPr sz="985" cap="all" baseline="0">
                <a:solidFill>
                  <a:schemeClr val="bg1"/>
                </a:solidFill>
                <a:latin typeface="+mj-lt"/>
              </a:defRPr>
            </a:lvl8pPr>
            <a:lvl9pPr marL="0" indent="0">
              <a:spcBef>
                <a:spcPts val="0"/>
              </a:spcBef>
              <a:buNone/>
              <a:defRPr sz="985"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8721089" y="7923657"/>
            <a:ext cx="3733800" cy="1301496"/>
          </a:xfrm>
        </p:spPr>
        <p:txBody>
          <a:bodyPr lIns="91440" tIns="182880"/>
          <a:lstStyle>
            <a:lvl1pPr>
              <a:defRPr sz="525" baseline="0"/>
            </a:lvl1pPr>
            <a:lvl2pPr>
              <a:defRPr sz="460"/>
            </a:lvl2pPr>
            <a:lvl3pPr>
              <a:defRPr sz="460"/>
            </a:lvl3pPr>
            <a:lvl4pPr>
              <a:defRPr sz="460"/>
            </a:lvl4pPr>
            <a:lvl5pPr>
              <a:defRPr sz="460"/>
            </a:lvl5pPr>
            <a:lvl6pPr>
              <a:defRPr sz="460"/>
            </a:lvl6pPr>
            <a:lvl7pPr>
              <a:defRPr sz="460"/>
            </a:lvl7pPr>
            <a:lvl8pPr>
              <a:defRPr sz="460"/>
            </a:lvl8pPr>
            <a:lvl9pPr>
              <a:defRPr sz="46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5/3/2019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Tree>
    <p:extLst>
      <p:ext uri="{BB962C8B-B14F-4D97-AF65-F5344CB8AC3E}">
        <p14:creationId xmlns:p14="http://schemas.microsoft.com/office/powerpoint/2010/main" val="1978122524"/>
      </p:ext>
    </p:extLst>
  </p:cSld>
  <p:clrMapOvr>
    <a:masterClrMapping/>
  </p:clrMapOvr>
  <p:extLst mod="1">
    <p:ext uri="{DCECCB84-F9BA-43D5-87BE-67443E8EF086}">
      <p15:sldGuideLst xmlns:p15="http://schemas.microsoft.com/office/powerpoint/2012/main">
        <p15:guide id="1" pos="2675">
          <p15:clr>
            <a:srgbClr val="A4A3A4"/>
          </p15:clr>
        </p15:guide>
        <p15:guide id="2" pos="5391">
          <p15:clr>
            <a:srgbClr val="A4A3A4"/>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C2A864-B31C-4B24-B7D6-4882E58090BE}"/>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937D52-81D2-4B53-ACBC-E7FB450C7A55}"/>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B2A62-7CB8-4FA1-A2D9-12666FE03F63}"/>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ECAA57DF-1C19-4726-AB84-014692BAD8F5}" type="datetimeFigureOut">
              <a:rPr lang="en-US" smtClean="0"/>
              <a:pPr/>
              <a:t>5/3/2019</a:t>
            </a:fld>
            <a:endParaRPr lang="en-US"/>
          </a:p>
        </p:txBody>
      </p:sp>
      <p:sp>
        <p:nvSpPr>
          <p:cNvPr id="5" name="Footer Placeholder 4">
            <a:extLst>
              <a:ext uri="{FF2B5EF4-FFF2-40B4-BE49-F238E27FC236}">
                <a16:creationId xmlns:a16="http://schemas.microsoft.com/office/drawing/2014/main" id="{081759E7-DB75-4AFA-B50F-AC8C589CC7B9}"/>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D841391-0B6A-4064-869C-75AD4D621F8F}"/>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91B4C631-C489-4C11-812F-2172FBEAE82B}" type="slidenum">
              <a:rPr lang="en-US" smtClean="0"/>
              <a:pPr/>
              <a:t>‹#›</a:t>
            </a:fld>
            <a:endParaRPr lang="en-US"/>
          </a:p>
        </p:txBody>
      </p:sp>
      <p:sp>
        <p:nvSpPr>
          <p:cNvPr id="7" name="Rectangle 6">
            <a:extLst>
              <a:ext uri="{FF2B5EF4-FFF2-40B4-BE49-F238E27FC236}">
                <a16:creationId xmlns:a16="http://schemas.microsoft.com/office/drawing/2014/main" id="{B8F90D73-1D8D-4427-847D-3D7C96029310}"/>
              </a:ext>
            </a:extLst>
          </p:cNvPr>
          <p:cNvSpPr/>
          <p:nvPr userDrawn="1"/>
        </p:nvSpPr>
        <p:spPr bwMode="ltGray">
          <a:xfrm>
            <a:off x="0" y="0"/>
            <a:ext cx="12801600" cy="146685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47"/>
          </a:p>
        </p:txBody>
      </p:sp>
      <p:sp>
        <p:nvSpPr>
          <p:cNvPr id="8" name="Rectangle 7">
            <a:extLst>
              <a:ext uri="{FF2B5EF4-FFF2-40B4-BE49-F238E27FC236}">
                <a16:creationId xmlns:a16="http://schemas.microsoft.com/office/drawing/2014/main" id="{3DF40375-A64F-4DC9-9992-1ACBF95FB581}"/>
              </a:ext>
            </a:extLst>
          </p:cNvPr>
          <p:cNvSpPr/>
          <p:nvPr userDrawn="1"/>
        </p:nvSpPr>
        <p:spPr bwMode="gray">
          <a:xfrm>
            <a:off x="0" y="1133476"/>
            <a:ext cx="12801600" cy="33337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47"/>
          </a:p>
        </p:txBody>
      </p:sp>
      <p:cxnSp>
        <p:nvCxnSpPr>
          <p:cNvPr id="9" name="Straight Connector 8">
            <a:extLst>
              <a:ext uri="{FF2B5EF4-FFF2-40B4-BE49-F238E27FC236}">
                <a16:creationId xmlns:a16="http://schemas.microsoft.com/office/drawing/2014/main" id="{8DAC4D03-9E0A-478F-95AB-301FA8D17FFB}"/>
              </a:ext>
            </a:extLst>
          </p:cNvPr>
          <p:cNvCxnSpPr/>
          <p:nvPr userDrawn="1"/>
        </p:nvCxnSpPr>
        <p:spPr>
          <a:xfrm>
            <a:off x="0" y="1133475"/>
            <a:ext cx="128016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023658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A4A3A4"/>
          </p15:clr>
        </p15:guide>
        <p15:guide id="2" pos="211" userDrawn="1">
          <p15:clr>
            <a:srgbClr val="A4A3A4"/>
          </p15:clr>
        </p15:guide>
        <p15:guide id="3" pos="7855" userDrawn="1">
          <p15:clr>
            <a:srgbClr val="A4A3A4"/>
          </p15:clr>
        </p15:guide>
        <p15:guide id="4" pos="4032"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66255" y="175548"/>
            <a:ext cx="10494818" cy="866758"/>
          </a:xfrm>
        </p:spPr>
        <p:txBody>
          <a:bodyPr>
            <a:noAutofit/>
          </a:bodyPr>
          <a:lstStyle/>
          <a:p>
            <a:pPr algn="ctr" defTabSz="702137">
              <a:spcBef>
                <a:spcPts val="0"/>
              </a:spcBef>
              <a:defRPr/>
            </a:pPr>
            <a:r>
              <a:rPr lang="en-GB" sz="3200" dirty="0">
                <a:solidFill>
                  <a:schemeClr val="tx1"/>
                </a:solidFill>
              </a:rPr>
              <a:t>Simulating Wood Moisture and Environmental IoT Sensors</a:t>
            </a:r>
            <a:endParaRPr lang="en-GB" sz="3200" dirty="0">
              <a:solidFill>
                <a:schemeClr val="tx1"/>
              </a:solidFill>
              <a:cs typeface="Arial" panose="020B0604020202020204" pitchFamily="34" charset="0"/>
            </a:endParaRPr>
          </a:p>
        </p:txBody>
      </p:sp>
      <p:sp>
        <p:nvSpPr>
          <p:cNvPr id="23" name="Text Placeholder 22"/>
          <p:cNvSpPr>
            <a:spLocks noGrp="1"/>
          </p:cNvSpPr>
          <p:nvPr>
            <p:ph type="body" sz="quarter" idx="13"/>
          </p:nvPr>
        </p:nvSpPr>
        <p:spPr>
          <a:xfrm>
            <a:off x="1675592" y="1239415"/>
            <a:ext cx="9450416" cy="208716"/>
          </a:xfrm>
        </p:spPr>
        <p:txBody>
          <a:bodyPr/>
          <a:lstStyle/>
          <a:p>
            <a:r>
              <a:rPr lang="en-US" sz="1400" dirty="0"/>
              <a:t>Ethan Ridd| Carlene Campbell| University of Wales Trinity Saint David	Email – eridd.144898@student.uwtsd.ac.uk</a:t>
            </a:r>
          </a:p>
        </p:txBody>
      </p:sp>
      <p:sp>
        <p:nvSpPr>
          <p:cNvPr id="5" name="Content Placeholder 4"/>
          <p:cNvSpPr>
            <a:spLocks noGrp="1"/>
          </p:cNvSpPr>
          <p:nvPr>
            <p:ph sz="quarter" idx="25"/>
          </p:nvPr>
        </p:nvSpPr>
        <p:spPr>
          <a:xfrm>
            <a:off x="7998090" y="1517278"/>
            <a:ext cx="4765412" cy="3873257"/>
          </a:xfrm>
          <a:ln>
            <a:solidFill>
              <a:schemeClr val="tx1"/>
            </a:solidFill>
          </a:ln>
        </p:spPr>
        <p:txBody>
          <a:bodyPr>
            <a:noAutofit/>
          </a:bodyPr>
          <a:lstStyle/>
          <a:p>
            <a:pPr marL="0" indent="0" algn="just">
              <a:buNone/>
            </a:pPr>
            <a:r>
              <a:rPr lang="en-GB" sz="1400" b="1" i="1" dirty="0">
                <a:latin typeface="Arial" panose="020B0604020202020204" pitchFamily="34" charset="0"/>
                <a:cs typeface="Arial" panose="020B0604020202020204" pitchFamily="34" charset="0"/>
              </a:rPr>
              <a:t>5. Methodology </a:t>
            </a:r>
          </a:p>
          <a:p>
            <a:pPr marL="0" indent="0" algn="just">
              <a:buNone/>
            </a:pPr>
            <a:r>
              <a:rPr lang="en-GB" sz="1400" b="1" i="1" dirty="0">
                <a:latin typeface="Arial" panose="020B0604020202020204" pitchFamily="34" charset="0"/>
                <a:cs typeface="Arial" panose="020B0604020202020204" pitchFamily="34" charset="0"/>
              </a:rPr>
              <a:t>Philosophy</a:t>
            </a:r>
            <a:r>
              <a:rPr lang="en-GB" sz="1400" dirty="0">
                <a:latin typeface="Arial" panose="020B0604020202020204" pitchFamily="34" charset="0"/>
                <a:cs typeface="Arial" panose="020B0604020202020204" pitchFamily="34" charset="0"/>
              </a:rPr>
              <a:t> – Positivism is the research philosophy of this project focusing on the scientific method that’s relies on observable changes</a:t>
            </a:r>
            <a:endParaRPr lang="en-GB" sz="1400" b="1" i="1" dirty="0">
              <a:latin typeface="Arial" panose="020B0604020202020204" pitchFamily="34" charset="0"/>
              <a:cs typeface="Arial" panose="020B0604020202020204" pitchFamily="34" charset="0"/>
            </a:endParaRPr>
          </a:p>
          <a:p>
            <a:pPr marL="0" indent="0" algn="just">
              <a:buNone/>
            </a:pPr>
            <a:r>
              <a:rPr lang="en-GB" sz="1400" b="1" i="1" dirty="0">
                <a:latin typeface="Arial" panose="020B0604020202020204" pitchFamily="34" charset="0"/>
                <a:cs typeface="Arial" panose="020B0604020202020204" pitchFamily="34" charset="0"/>
              </a:rPr>
              <a:t>Approach – </a:t>
            </a:r>
            <a:r>
              <a:rPr lang="en-GB" sz="1400" dirty="0">
                <a:latin typeface="Arial" panose="020B0604020202020204" pitchFamily="34" charset="0"/>
                <a:cs typeface="Arial" panose="020B0604020202020204" pitchFamily="34" charset="0"/>
              </a:rPr>
              <a:t>The deductive approach will be used in this project, this approach follows logic and hypothesises that are known to be true to come to a conclusion supported by evidence</a:t>
            </a:r>
            <a:endParaRPr lang="en-GB" sz="1400" b="1" i="1" dirty="0">
              <a:latin typeface="Arial" panose="020B0604020202020204" pitchFamily="34" charset="0"/>
              <a:cs typeface="Arial" panose="020B0604020202020204" pitchFamily="34" charset="0"/>
            </a:endParaRPr>
          </a:p>
          <a:p>
            <a:pPr marL="0" indent="0" algn="just">
              <a:buNone/>
            </a:pPr>
            <a:r>
              <a:rPr lang="en-GB" sz="1400" b="1" i="1" dirty="0">
                <a:latin typeface="Arial" panose="020B0604020202020204" pitchFamily="34" charset="0"/>
                <a:cs typeface="Arial" panose="020B0604020202020204" pitchFamily="34" charset="0"/>
              </a:rPr>
              <a:t>Risks</a:t>
            </a:r>
            <a:r>
              <a:rPr lang="en-GB" sz="1400" dirty="0">
                <a:latin typeface="Arial" panose="020B0604020202020204" pitchFamily="34" charset="0"/>
                <a:cs typeface="Arial" panose="020B0604020202020204" pitchFamily="34" charset="0"/>
              </a:rPr>
              <a:t> –  some risks include loss of simulation data, which can be prevented with proper back up procedures. Another limited access to simulation software labs, with proper planning this shouldn’t be an issue</a:t>
            </a:r>
          </a:p>
          <a:p>
            <a:pPr marL="0" indent="0" algn="just">
              <a:buNone/>
            </a:pPr>
            <a:r>
              <a:rPr lang="en-GB" sz="1400" b="1" i="1" dirty="0">
                <a:latin typeface="Arial" panose="020B0604020202020204" pitchFamily="34" charset="0"/>
                <a:cs typeface="Arial" panose="020B0604020202020204" pitchFamily="34" charset="0"/>
              </a:rPr>
              <a:t>Resources</a:t>
            </a:r>
            <a:r>
              <a:rPr lang="en-GB" sz="1400" dirty="0">
                <a:latin typeface="Arial" panose="020B0604020202020204" pitchFamily="34" charset="0"/>
                <a:cs typeface="Arial" panose="020B0604020202020204" pitchFamily="34" charset="0"/>
              </a:rPr>
              <a:t> – Numerous resources will be need for this project such as access to certain labs which run the Netsim Simulation Software. MATLAB along with the Simulink module would be needed.</a:t>
            </a:r>
          </a:p>
          <a:p>
            <a:pPr marL="0" indent="0" algn="just">
              <a:buNone/>
            </a:pPr>
            <a:endParaRPr lang="en-GB" sz="788" dirty="0">
              <a:latin typeface="Arial" panose="020B0604020202020204" pitchFamily="34" charset="0"/>
              <a:cs typeface="Arial" panose="020B0604020202020204" pitchFamily="34" charset="0"/>
            </a:endParaRPr>
          </a:p>
        </p:txBody>
      </p:sp>
      <p:sp>
        <p:nvSpPr>
          <p:cNvPr id="12" name="Content Placeholder 11">
            <a:extLst>
              <a:ext uri="{FF2B5EF4-FFF2-40B4-BE49-F238E27FC236}">
                <a16:creationId xmlns:a16="http://schemas.microsoft.com/office/drawing/2014/main" id="{D29F07F0-33CA-41CD-A8C4-CA94BB73800B}"/>
              </a:ext>
            </a:extLst>
          </p:cNvPr>
          <p:cNvSpPr>
            <a:spLocks noGrp="1"/>
          </p:cNvSpPr>
          <p:nvPr>
            <p:ph sz="quarter" idx="26"/>
          </p:nvPr>
        </p:nvSpPr>
        <p:spPr>
          <a:xfrm>
            <a:off x="4056717" y="1505158"/>
            <a:ext cx="3877536" cy="1415107"/>
          </a:xfrm>
          <a:ln w="9525">
            <a:solidFill>
              <a:schemeClr val="tx1"/>
            </a:solidFill>
          </a:ln>
        </p:spPr>
        <p:txBody>
          <a:bodyPr>
            <a:noAutofit/>
          </a:bodyPr>
          <a:lstStyle/>
          <a:p>
            <a:pPr marL="0" indent="0" algn="just">
              <a:buNone/>
            </a:pPr>
            <a:r>
              <a:rPr lang="en-GB" sz="1400" b="1" i="1" dirty="0">
                <a:latin typeface="Arial" panose="020B0604020202020204" pitchFamily="34" charset="0"/>
                <a:cs typeface="Arial" panose="020B0604020202020204" pitchFamily="34" charset="0"/>
              </a:rPr>
              <a:t>3. Aim -</a:t>
            </a:r>
            <a:r>
              <a:rPr lang="en-GB" sz="1400" dirty="0">
                <a:latin typeface="Arial" panose="020B0604020202020204" pitchFamily="34" charset="0"/>
                <a:cs typeface="Arial" panose="020B0604020202020204" pitchFamily="34" charset="0"/>
              </a:rPr>
              <a:t> The Aim of the project is to understand how a wireless sensor network is used for environmental IoT sensors performs under the most optimal and least optimal environment. </a:t>
            </a:r>
          </a:p>
          <a:p>
            <a:endParaRPr lang="en-GB" sz="1050" dirty="0">
              <a:latin typeface="Arial" panose="020B0604020202020204" pitchFamily="34" charset="0"/>
              <a:cs typeface="Arial" panose="020B0604020202020204" pitchFamily="34" charset="0"/>
            </a:endParaRPr>
          </a:p>
        </p:txBody>
      </p:sp>
      <p:sp>
        <p:nvSpPr>
          <p:cNvPr id="22" name="Content Placeholder 21"/>
          <p:cNvSpPr>
            <a:spLocks noGrp="1"/>
          </p:cNvSpPr>
          <p:nvPr>
            <p:ph sz="quarter" idx="30"/>
          </p:nvPr>
        </p:nvSpPr>
        <p:spPr>
          <a:xfrm>
            <a:off x="7998090" y="7222763"/>
            <a:ext cx="4765412" cy="2326818"/>
          </a:xfrm>
          <a:ln>
            <a:solidFill>
              <a:schemeClr val="tx1"/>
            </a:solidFill>
          </a:ln>
        </p:spPr>
        <p:txBody>
          <a:bodyPr>
            <a:noAutofit/>
          </a:bodyPr>
          <a:lstStyle/>
          <a:p>
            <a:pPr marL="0" indent="0" algn="just">
              <a:lnSpc>
                <a:spcPct val="100000"/>
              </a:lnSpc>
              <a:buNone/>
            </a:pPr>
            <a:r>
              <a:rPr lang="en-GB" sz="1000" b="1" i="1" dirty="0">
                <a:latin typeface="Arial" panose="020B0604020202020204" pitchFamily="34" charset="0"/>
                <a:cs typeface="Arial" panose="020B0604020202020204" pitchFamily="34" charset="0"/>
              </a:rPr>
              <a:t>7. Works Cited - </a:t>
            </a:r>
          </a:p>
          <a:p>
            <a:pPr marL="0" indent="0" algn="just">
              <a:lnSpc>
                <a:spcPct val="100000"/>
              </a:lnSpc>
              <a:buNone/>
            </a:pPr>
            <a:r>
              <a:rPr lang="en-GB" sz="1000" dirty="0">
                <a:latin typeface="Arial" panose="020B0604020202020204" pitchFamily="34" charset="0"/>
                <a:cs typeface="Arial" panose="020B0604020202020204" pitchFamily="34" charset="0"/>
              </a:rPr>
              <a:t>[1] “Down To Earth Project.” [Online]. Available: https://www.downtoearthproject.org.uk/. [Accessed: 01-May-2019].</a:t>
            </a:r>
          </a:p>
          <a:p>
            <a:pPr marL="0" indent="0" algn="just">
              <a:lnSpc>
                <a:spcPct val="100000"/>
              </a:lnSpc>
              <a:buNone/>
            </a:pPr>
            <a:r>
              <a:rPr lang="en-GB" sz="1000" dirty="0">
                <a:latin typeface="Arial" panose="020B0604020202020204" pitchFamily="34" charset="0"/>
                <a:cs typeface="Arial" panose="020B0604020202020204" pitchFamily="34" charset="0"/>
              </a:rPr>
              <a:t>[2] K. Rose, S. Eldridge, and L. Chapin, “The Internet of Things: An Overview Understanding the Issues and Challenges of a More Connected World.”</a:t>
            </a:r>
          </a:p>
          <a:p>
            <a:pPr marL="0" indent="0" algn="just">
              <a:lnSpc>
                <a:spcPct val="100000"/>
              </a:lnSpc>
              <a:buNone/>
            </a:pPr>
            <a:r>
              <a:rPr lang="en-GB" sz="1000" dirty="0">
                <a:latin typeface="Arial" panose="020B0604020202020204" pitchFamily="34" charset="0"/>
                <a:cs typeface="Arial" panose="020B0604020202020204" pitchFamily="34" charset="0"/>
              </a:rPr>
              <a:t>[3] A. </a:t>
            </a:r>
            <a:r>
              <a:rPr lang="en-GB" sz="1000" dirty="0" err="1">
                <a:latin typeface="Arial" panose="020B0604020202020204" pitchFamily="34" charset="0"/>
                <a:cs typeface="Arial" panose="020B0604020202020204" pitchFamily="34" charset="0"/>
              </a:rPr>
              <a:t>Sarmah</a:t>
            </a:r>
            <a:r>
              <a:rPr lang="en-GB" sz="1000" dirty="0">
                <a:latin typeface="Arial" panose="020B0604020202020204" pitchFamily="34" charset="0"/>
                <a:cs typeface="Arial" panose="020B0604020202020204" pitchFamily="34" charset="0"/>
              </a:rPr>
              <a:t>, K. </a:t>
            </a:r>
            <a:r>
              <a:rPr lang="en-GB" sz="1000" dirty="0" err="1">
                <a:latin typeface="Arial" panose="020B0604020202020204" pitchFamily="34" charset="0"/>
                <a:cs typeface="Arial" panose="020B0604020202020204" pitchFamily="34" charset="0"/>
              </a:rPr>
              <a:t>Kailyan</a:t>
            </a:r>
            <a:r>
              <a:rPr lang="en-GB" sz="1000" dirty="0">
                <a:latin typeface="Arial" panose="020B0604020202020204" pitchFamily="34" charset="0"/>
                <a:cs typeface="Arial" panose="020B0604020202020204" pitchFamily="34" charset="0"/>
              </a:rPr>
              <a:t> Baruah, and A. J. Baruah, “A Brief Review on Internet of Things,” </a:t>
            </a:r>
            <a:r>
              <a:rPr lang="en-GB" sz="1000" i="1" dirty="0">
                <a:latin typeface="Arial" panose="020B0604020202020204" pitchFamily="34" charset="0"/>
                <a:cs typeface="Arial" panose="020B0604020202020204" pitchFamily="34" charset="0"/>
              </a:rPr>
              <a:t>Int. Res. J. Eng. Technol.</a:t>
            </a:r>
            <a:r>
              <a:rPr lang="en-GB" sz="1000" dirty="0">
                <a:latin typeface="Arial" panose="020B0604020202020204" pitchFamily="34" charset="0"/>
                <a:cs typeface="Arial" panose="020B0604020202020204" pitchFamily="34" charset="0"/>
              </a:rPr>
              <a:t>, 2017.</a:t>
            </a:r>
          </a:p>
          <a:p>
            <a:pPr marL="0" indent="0" algn="just">
              <a:lnSpc>
                <a:spcPct val="100000"/>
              </a:lnSpc>
              <a:buNone/>
            </a:pPr>
            <a:r>
              <a:rPr lang="en-GB" sz="1000" dirty="0">
                <a:latin typeface="Arial" panose="020B0604020202020204" pitchFamily="34" charset="0"/>
                <a:cs typeface="Arial" panose="020B0604020202020204" pitchFamily="34" charset="0"/>
              </a:rPr>
              <a:t>[4] IoT: number of connected devices worldwide 2012-2025 | Statista.” [Online]. Available: https://www.statista.com/statistics/471264/iot-number-of-connected-devices-worldwide/. [Accessed: 02-May-2019].</a:t>
            </a:r>
          </a:p>
          <a:p>
            <a:pPr marL="0" indent="0" algn="just">
              <a:lnSpc>
                <a:spcPct val="100000"/>
              </a:lnSpc>
              <a:buNone/>
            </a:pPr>
            <a:endParaRPr lang="en-US" sz="1000" dirty="0">
              <a:latin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50189" y="244562"/>
            <a:ext cx="1643684" cy="574802"/>
          </a:xfrm>
          <a:prstGeom prst="rect">
            <a:avLst/>
          </a:prstGeom>
        </p:spPr>
      </p:pic>
      <p:sp>
        <p:nvSpPr>
          <p:cNvPr id="10" name="TextBox 9"/>
          <p:cNvSpPr txBox="1"/>
          <p:nvPr/>
        </p:nvSpPr>
        <p:spPr>
          <a:xfrm>
            <a:off x="4056717" y="2874164"/>
            <a:ext cx="3877536" cy="3108543"/>
          </a:xfrm>
          <a:prstGeom prst="rect">
            <a:avLst/>
          </a:prstGeom>
          <a:noFill/>
          <a:ln>
            <a:solidFill>
              <a:schemeClr val="tx1"/>
            </a:solidFill>
          </a:ln>
        </p:spPr>
        <p:txBody>
          <a:bodyPr wrap="square" rtlCol="0">
            <a:spAutoFit/>
          </a:bodyPr>
          <a:lstStyle/>
          <a:p>
            <a:pPr lvl="0"/>
            <a:r>
              <a:rPr lang="en-GB" sz="1400" b="1" i="1" dirty="0">
                <a:latin typeface="Arial" panose="020B0604020202020204" pitchFamily="34" charset="0"/>
                <a:cs typeface="Arial" panose="020B0604020202020204" pitchFamily="34" charset="0"/>
              </a:rPr>
              <a:t>4. Objectives - </a:t>
            </a:r>
            <a:r>
              <a:rPr lang="en-GB" sz="1400" dirty="0">
                <a:latin typeface="Arial" panose="020B0604020202020204" pitchFamily="34" charset="0"/>
                <a:cs typeface="Arial" panose="020B0604020202020204" pitchFamily="34" charset="0"/>
              </a:rPr>
              <a:t>The project objectives are as follows:</a:t>
            </a:r>
          </a:p>
          <a:p>
            <a:pPr marL="192881" indent="-192881" algn="just">
              <a:buFont typeface="+mj-lt"/>
              <a:buAutoNum type="arabicPeriod"/>
            </a:pPr>
            <a:r>
              <a:rPr lang="en-GB" sz="1400" dirty="0">
                <a:latin typeface="Arial" panose="020B0604020202020204" pitchFamily="34" charset="0"/>
                <a:cs typeface="Arial" panose="020B0604020202020204" pitchFamily="34" charset="0"/>
              </a:rPr>
              <a:t>Complete comprehensive research into the area of IoT sensors, Environmental monitoring and network simulations. This will be complete in the form of a literature review.</a:t>
            </a:r>
          </a:p>
          <a:p>
            <a:pPr marL="192881" indent="-192881" algn="just">
              <a:buFont typeface="+mj-lt"/>
              <a:buAutoNum type="arabicPeriod"/>
            </a:pPr>
            <a:r>
              <a:rPr lang="en-GB" sz="1400" dirty="0">
                <a:latin typeface="Arial" panose="020B0604020202020204" pitchFamily="34" charset="0"/>
                <a:cs typeface="Arial" panose="020B0604020202020204" pitchFamily="34" charset="0"/>
              </a:rPr>
              <a:t>Develop an experiment methodology, that will be capable of testing the network under varying conditions</a:t>
            </a:r>
          </a:p>
          <a:p>
            <a:pPr marL="192881" indent="-192881" algn="just">
              <a:buFont typeface="+mj-lt"/>
              <a:buAutoNum type="arabicPeriod"/>
            </a:pPr>
            <a:r>
              <a:rPr lang="en-GB" sz="1400" dirty="0">
                <a:latin typeface="Arial" panose="020B0604020202020204" pitchFamily="34" charset="0"/>
                <a:cs typeface="Arial" panose="020B0604020202020204" pitchFamily="34" charset="0"/>
              </a:rPr>
              <a:t>Run the experiment and gather vital data for analysis.</a:t>
            </a:r>
          </a:p>
          <a:p>
            <a:pPr marL="192881" indent="-192881" algn="just">
              <a:buFont typeface="+mj-lt"/>
              <a:buAutoNum type="arabicPeriod"/>
            </a:pPr>
            <a:r>
              <a:rPr lang="en-GB" sz="1400" dirty="0">
                <a:latin typeface="Arial" panose="020B0604020202020204" pitchFamily="34" charset="0"/>
                <a:cs typeface="Arial" panose="020B0604020202020204" pitchFamily="34" charset="0"/>
              </a:rPr>
              <a:t>Make recommendations to improve network performance based on data gathered</a:t>
            </a:r>
          </a:p>
        </p:txBody>
      </p:sp>
      <p:sp>
        <p:nvSpPr>
          <p:cNvPr id="32" name="Content Placeholder 11">
            <a:extLst>
              <a:ext uri="{FF2B5EF4-FFF2-40B4-BE49-F238E27FC236}">
                <a16:creationId xmlns:a16="http://schemas.microsoft.com/office/drawing/2014/main" id="{07F9A044-07C8-46EB-B6B4-AE8C2716E4B6}"/>
              </a:ext>
            </a:extLst>
          </p:cNvPr>
          <p:cNvSpPr txBox="1">
            <a:spLocks/>
          </p:cNvSpPr>
          <p:nvPr/>
        </p:nvSpPr>
        <p:spPr>
          <a:xfrm>
            <a:off x="38098" y="1491247"/>
            <a:ext cx="3954782" cy="2729062"/>
          </a:xfrm>
          <a:prstGeom prst="rect">
            <a:avLst/>
          </a:prstGeom>
          <a:ln w="9525">
            <a:solidFill>
              <a:schemeClr val="tx1"/>
            </a:solidFill>
          </a:ln>
        </p:spPr>
        <p:txBody>
          <a:bodyPr vert="horz" lIns="68580" tIns="137160" rIns="68580" bIns="34290" rtlCol="0">
            <a:noAutofit/>
          </a:bodyPr>
          <a:lstStyle>
            <a:lvl1pPr marL="100024"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700" kern="1200" baseline="0">
                <a:solidFill>
                  <a:schemeClr val="tx1"/>
                </a:solidFill>
                <a:latin typeface="+mn-lt"/>
                <a:ea typeface="+mn-ea"/>
                <a:cs typeface="+mn-cs"/>
              </a:defRPr>
            </a:lvl1pPr>
            <a:lvl2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2pPr>
            <a:lvl3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3pPr>
            <a:lvl4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4pPr>
            <a:lvl5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5pPr>
            <a:lvl6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6pPr>
            <a:lvl7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7pPr>
            <a:lvl8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8pPr>
            <a:lvl9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9pPr>
          </a:lstStyle>
          <a:p>
            <a:pPr marL="0" indent="0" algn="just">
              <a:buNone/>
            </a:pPr>
            <a:r>
              <a:rPr lang="en-GB" sz="1400" b="1" i="1" dirty="0">
                <a:latin typeface="Arial" panose="020B0604020202020204" pitchFamily="34" charset="0"/>
                <a:cs typeface="Arial" panose="020B0604020202020204" pitchFamily="34" charset="0"/>
              </a:rPr>
              <a:t>1. Introduction -</a:t>
            </a:r>
            <a:r>
              <a:rPr lang="en-GB" sz="1400" dirty="0">
                <a:latin typeface="Arial" panose="020B0604020202020204" pitchFamily="34" charset="0"/>
                <a:cs typeface="Arial" panose="020B0604020202020204" pitchFamily="34" charset="0"/>
              </a:rPr>
              <a:t> IoT has quickly become a very popular technology in the past few years with many companies adopting IoT as a way of handling some of their work. In this project the author will experiment with IoT Sensor networks used in environmental monitoring as part of a large project in association with and eco friendly construction company called Down to Earth[1]. The author will experiment with the performance of the network in best case and worst case scenarios and possibly compare the results to the final implementation of the physical network.</a:t>
            </a:r>
          </a:p>
        </p:txBody>
      </p:sp>
      <p:sp>
        <p:nvSpPr>
          <p:cNvPr id="33" name="Content Placeholder 4">
            <a:extLst>
              <a:ext uri="{FF2B5EF4-FFF2-40B4-BE49-F238E27FC236}">
                <a16:creationId xmlns:a16="http://schemas.microsoft.com/office/drawing/2014/main" id="{21DF3514-B9FF-4C00-ABEB-2C6A0922A55F}"/>
              </a:ext>
            </a:extLst>
          </p:cNvPr>
          <p:cNvSpPr txBox="1">
            <a:spLocks/>
          </p:cNvSpPr>
          <p:nvPr/>
        </p:nvSpPr>
        <p:spPr>
          <a:xfrm>
            <a:off x="38097" y="4328985"/>
            <a:ext cx="3954782" cy="5220596"/>
          </a:xfrm>
          <a:prstGeom prst="rect">
            <a:avLst/>
          </a:prstGeom>
          <a:ln>
            <a:solidFill>
              <a:schemeClr val="tx1"/>
            </a:solidFill>
          </a:ln>
        </p:spPr>
        <p:txBody>
          <a:bodyPr vert="horz" lIns="68580" tIns="137160" rIns="68580" bIns="34290" rtlCol="0">
            <a:noAutofit/>
          </a:bodyPr>
          <a:lstStyle>
            <a:lvl1pPr marL="100024"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700" kern="1200" baseline="0">
                <a:solidFill>
                  <a:schemeClr val="tx1"/>
                </a:solidFill>
                <a:latin typeface="+mn-lt"/>
                <a:ea typeface="+mn-ea"/>
                <a:cs typeface="+mn-cs"/>
              </a:defRPr>
            </a:lvl1pPr>
            <a:lvl2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2pPr>
            <a:lvl3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3pPr>
            <a:lvl4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4pPr>
            <a:lvl5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5pPr>
            <a:lvl6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6pPr>
            <a:lvl7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7pPr>
            <a:lvl8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8pPr>
            <a:lvl9pPr marL="240058" indent="-100024" algn="l" defTabSz="960230" rtl="0" eaLnBrk="1" latinLnBrk="0" hangingPunct="1">
              <a:lnSpc>
                <a:spcPct val="100000"/>
              </a:lnSpc>
              <a:spcBef>
                <a:spcPts val="263"/>
              </a:spcBef>
              <a:buClr>
                <a:schemeClr val="bg1">
                  <a:lumMod val="65000"/>
                </a:schemeClr>
              </a:buClr>
              <a:buFont typeface="Arial" panose="020B0604020202020204" pitchFamily="34" charset="0"/>
              <a:buChar char="•"/>
              <a:defRPr sz="613" kern="1200">
                <a:solidFill>
                  <a:schemeClr val="tx1"/>
                </a:solidFill>
                <a:latin typeface="+mn-lt"/>
                <a:ea typeface="+mn-ea"/>
                <a:cs typeface="+mn-cs"/>
              </a:defRPr>
            </a:lvl9pPr>
          </a:lstStyle>
          <a:p>
            <a:pPr marL="0" indent="0" algn="just">
              <a:buNone/>
            </a:pPr>
            <a:r>
              <a:rPr lang="en-GB" sz="1400" b="1" i="1" dirty="0">
                <a:latin typeface="Arial" panose="020B0604020202020204" pitchFamily="34" charset="0"/>
                <a:cs typeface="Arial" panose="020B0604020202020204" pitchFamily="34" charset="0"/>
              </a:rPr>
              <a:t>2. Background Information - </a:t>
            </a:r>
            <a:r>
              <a:rPr lang="en-GB" sz="1400" dirty="0">
                <a:latin typeface="Arial" panose="020B0604020202020204" pitchFamily="34" charset="0"/>
                <a:cs typeface="Arial" panose="020B0604020202020204" pitchFamily="34" charset="0"/>
              </a:rPr>
              <a:t>IoT has received a huge boost in popularity these past few years with am estimated 26.66 billion devices active in 2019 as seen in figure 1, with the ability to connect devices that once were isolated for monitoring and data collection. IoT has numerous applications from the ability to make a home smarter with the uses of technologies that allow for the monitoring and control of heating and security systems in small homes, to making a larger community like a city smarter through the monitoring of city services such as public transport or trash collection[2]. IoT has also be used thoroughly in the industrial sector to make production time more efficient due to the analysis of data sent over the network[2]. Naturally IoT has some downsides, such as the possibility of the devices or equipment being damaged through network attacks and some privacy concerns about that data being store. On the whole IoT is a net benefit as it allows for easy communication with other devices and data gathering efficient data gathering[3].</a:t>
            </a:r>
          </a:p>
          <a:p>
            <a:pPr marL="0" indent="0" algn="just">
              <a:buNone/>
            </a:pPr>
            <a:endParaRPr lang="en-GB" sz="1050" dirty="0">
              <a:latin typeface="Arial" panose="020B0604020202020204" pitchFamily="34" charset="0"/>
              <a:cs typeface="Arial" panose="020B0604020202020204" pitchFamily="34" charset="0"/>
            </a:endParaRPr>
          </a:p>
        </p:txBody>
      </p:sp>
      <p:sp>
        <p:nvSpPr>
          <p:cNvPr id="44" name="Content Placeholder 4">
            <a:extLst>
              <a:ext uri="{FF2B5EF4-FFF2-40B4-BE49-F238E27FC236}">
                <a16:creationId xmlns:a16="http://schemas.microsoft.com/office/drawing/2014/main" id="{59B87142-F97F-4CA9-B720-87BEA6B6FA21}"/>
              </a:ext>
            </a:extLst>
          </p:cNvPr>
          <p:cNvSpPr txBox="1">
            <a:spLocks/>
          </p:cNvSpPr>
          <p:nvPr/>
        </p:nvSpPr>
        <p:spPr>
          <a:xfrm>
            <a:off x="7998090" y="5420540"/>
            <a:ext cx="4765412" cy="1776671"/>
          </a:xfrm>
          <a:prstGeom prst="rect">
            <a:avLst/>
          </a:prstGeom>
          <a:ln>
            <a:solidFill>
              <a:schemeClr val="tx1"/>
            </a:solidFill>
          </a:ln>
        </p:spPr>
        <p:txBody>
          <a:bodyPr vert="horz" lIns="91440" tIns="182880" rIns="91440" bIns="45720" rtlCol="0">
            <a:noAutofit/>
          </a:bodyPr>
          <a:lstStyle>
            <a:lvl1pPr marL="75018"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525" kern="1200" baseline="0">
                <a:solidFill>
                  <a:schemeClr val="tx1"/>
                </a:solidFill>
                <a:latin typeface="+mn-lt"/>
                <a:ea typeface="+mn-ea"/>
                <a:cs typeface="+mn-cs"/>
              </a:defRPr>
            </a:lvl1pPr>
            <a:lvl2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2pPr>
            <a:lvl3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3pPr>
            <a:lvl4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4pPr>
            <a:lvl5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5pPr>
            <a:lvl6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6pPr>
            <a:lvl7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7pPr>
            <a:lvl8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8pPr>
            <a:lvl9pPr marL="180044" indent="-75018" algn="l" defTabSz="720173" rtl="0" eaLnBrk="1" latinLnBrk="0" hangingPunct="1">
              <a:lnSpc>
                <a:spcPct val="100000"/>
              </a:lnSpc>
              <a:spcBef>
                <a:spcPts val="197"/>
              </a:spcBef>
              <a:buClr>
                <a:schemeClr val="bg1">
                  <a:lumMod val="65000"/>
                </a:schemeClr>
              </a:buClr>
              <a:buFont typeface="Arial" panose="020B0604020202020204" pitchFamily="34" charset="0"/>
              <a:buChar char="•"/>
              <a:defRPr sz="460" kern="1200">
                <a:solidFill>
                  <a:schemeClr val="tx1"/>
                </a:solidFill>
                <a:latin typeface="+mn-lt"/>
                <a:ea typeface="+mn-ea"/>
                <a:cs typeface="+mn-cs"/>
              </a:defRPr>
            </a:lvl9pPr>
          </a:lstStyle>
          <a:p>
            <a:pPr marL="0" indent="0" algn="just">
              <a:buFont typeface="Arial" panose="020B0604020202020204" pitchFamily="34" charset="0"/>
              <a:buNone/>
            </a:pPr>
            <a:r>
              <a:rPr lang="en-GB" sz="1400" b="1" i="1" dirty="0">
                <a:latin typeface="Arial" panose="020B0604020202020204" pitchFamily="34" charset="0"/>
                <a:cs typeface="Arial" panose="020B0604020202020204" pitchFamily="34" charset="0"/>
              </a:rPr>
              <a:t>6. Expected Outcomes - </a:t>
            </a:r>
            <a:r>
              <a:rPr lang="en-GB" sz="1400" dirty="0">
                <a:latin typeface="Arial" panose="020B0604020202020204" pitchFamily="34" charset="0"/>
                <a:cs typeface="Arial" panose="020B0604020202020204" pitchFamily="34" charset="0"/>
              </a:rPr>
              <a:t>From this experimentation the author is expected to get a substation amount of data for comparison. The author expects some difficulties from the simulation software Netsim as from previous experience it is buggy. The author expects to develop a deeper understanding of the sensor networks  and the performance that is to be expected from them.</a:t>
            </a:r>
            <a:endParaRPr lang="en-GB" sz="788" dirty="0">
              <a:latin typeface="Arial" panose="020B0604020202020204" pitchFamily="34" charset="0"/>
              <a:cs typeface="Arial" panose="020B0604020202020204" pitchFamily="34" charset="0"/>
            </a:endParaRPr>
          </a:p>
        </p:txBody>
      </p:sp>
      <p:pic>
        <p:nvPicPr>
          <p:cNvPr id="45" name="Picture 44" descr="A screenshot of a cell phone&#10;&#10;Description automatically generated">
            <a:extLst>
              <a:ext uri="{FF2B5EF4-FFF2-40B4-BE49-F238E27FC236}">
                <a16:creationId xmlns:a16="http://schemas.microsoft.com/office/drawing/2014/main" id="{A30025C1-E067-4CC1-8D94-66BE580D14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81089" y="6286452"/>
            <a:ext cx="3628791" cy="2404007"/>
          </a:xfrm>
          <a:prstGeom prst="rect">
            <a:avLst/>
          </a:prstGeom>
        </p:spPr>
      </p:pic>
      <p:sp>
        <p:nvSpPr>
          <p:cNvPr id="47" name="TextBox 46">
            <a:extLst>
              <a:ext uri="{FF2B5EF4-FFF2-40B4-BE49-F238E27FC236}">
                <a16:creationId xmlns:a16="http://schemas.microsoft.com/office/drawing/2014/main" id="{30C9F3D1-41C0-4CB1-B6C2-72FB7F13C0BF}"/>
              </a:ext>
            </a:extLst>
          </p:cNvPr>
          <p:cNvSpPr txBox="1"/>
          <p:nvPr/>
        </p:nvSpPr>
        <p:spPr>
          <a:xfrm>
            <a:off x="4181089" y="8966179"/>
            <a:ext cx="3628791"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[Figure 1  - Chart showing increase in IoT popularity]</a:t>
            </a:r>
          </a:p>
        </p:txBody>
      </p:sp>
      <p:sp>
        <p:nvSpPr>
          <p:cNvPr id="48" name="Rectangle 47">
            <a:extLst>
              <a:ext uri="{FF2B5EF4-FFF2-40B4-BE49-F238E27FC236}">
                <a16:creationId xmlns:a16="http://schemas.microsoft.com/office/drawing/2014/main" id="{210EECA6-5278-4B58-B865-D4FC35115859}"/>
              </a:ext>
            </a:extLst>
          </p:cNvPr>
          <p:cNvSpPr/>
          <p:nvPr/>
        </p:nvSpPr>
        <p:spPr>
          <a:xfrm>
            <a:off x="4056717" y="6084277"/>
            <a:ext cx="3877536" cy="3465304"/>
          </a:xfrm>
          <a:prstGeom prst="rect">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762</Words>
  <Application>Microsoft Office PowerPoint</Application>
  <PresentationFormat>A3 Paper (297x420 mm)</PresentationFormat>
  <Paragraphs>22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Simulating Wood Moisture and Environmental IoT Sensors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2017-10-03T08:38:31Z</dcterms:created>
  <dcterms:modified xsi:type="dcterms:W3CDTF">2019-05-03T08:05:06Z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