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9" r:id="rId2"/>
    <p:sldId id="260" r:id="rId3"/>
    <p:sldId id="258" r:id="rId4"/>
    <p:sldId id="261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3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44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19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793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158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843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553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956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56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503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415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85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getwallpapers.com/collection/google-valentine-wallpaper-and-screensavers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C74D6-F09A-4F5E-9453-CF4A0D4D5B9E}" type="datetimeFigureOut">
              <a:rPr lang="en-GB" smtClean="0"/>
              <a:t>14/02/2023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59470-4101-4FBC-91A3-EE706E6F8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31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lianceonline.co.uk/blog/2016/11/how-to-design-a-menu-that-does-your-dishes-justice/" TargetMode="External"/><Relationship Id="rId3" Type="http://schemas.openxmlformats.org/officeDocument/2006/relationships/hyperlink" Target="https://beambox.com/townsquare/the-ultimate-guide-to-menu-pricing" TargetMode="External"/><Relationship Id="rId7" Type="http://schemas.openxmlformats.org/officeDocument/2006/relationships/hyperlink" Target="https://www.bbcgoodfood.com/recipes/thai-mussel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bcgoodfood.com/recipes/courgette-carpaccio" TargetMode="External"/><Relationship Id="rId11" Type="http://schemas.openxmlformats.org/officeDocument/2006/relationships/hyperlink" Target="https://www.chefandbrewer.com/" TargetMode="External"/><Relationship Id="rId5" Type="http://schemas.openxmlformats.org/officeDocument/2006/relationships/hyperlink" Target="https://www.bbcgoodfood.com/recipes/creamy-salmon-leek-potato-traybake" TargetMode="External"/><Relationship Id="rId10" Type="http://schemas.openxmlformats.org/officeDocument/2006/relationships/hyperlink" Target="https://www.bbcgoodfood.com/recipes/chocolate-fondant" TargetMode="External"/><Relationship Id="rId4" Type="http://schemas.openxmlformats.org/officeDocument/2006/relationships/hyperlink" Target="https://www.bbcgoodfood.com/recipes/stir-fried-quorn-broccoli-brown-rice" TargetMode="External"/><Relationship Id="rId9" Type="http://schemas.openxmlformats.org/officeDocument/2006/relationships/hyperlink" Target="https://www.restaurant-website-builder.com/restaurant-menu-descrip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A82159-8724-947A-749E-6EDC6E23C9B4}"/>
              </a:ext>
            </a:extLst>
          </p:cNvPr>
          <p:cNvSpPr txBox="1"/>
          <p:nvPr/>
        </p:nvSpPr>
        <p:spPr>
          <a:xfrm>
            <a:off x="1988977" y="1987826"/>
            <a:ext cx="556113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Lucida Handwriting" panose="03010101010101010101" pitchFamily="66" charset="0"/>
              </a:rPr>
              <a:t>VALENTINE’S DAY MENU</a:t>
            </a:r>
          </a:p>
          <a:p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6368A4-6795-D011-B41B-4E96D94AFF4B}"/>
              </a:ext>
            </a:extLst>
          </p:cNvPr>
          <p:cNvSpPr txBox="1"/>
          <p:nvPr/>
        </p:nvSpPr>
        <p:spPr>
          <a:xfrm>
            <a:off x="781878" y="4293704"/>
            <a:ext cx="62489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solidFill>
                  <a:schemeClr val="bg1"/>
                </a:solidFill>
              </a:rPr>
              <a:t>NAME:</a:t>
            </a:r>
            <a:r>
              <a:rPr lang="en-GB" sz="2000" dirty="0">
                <a:solidFill>
                  <a:schemeClr val="bg1"/>
                </a:solidFill>
              </a:rPr>
              <a:t> ANA-MARIA SAVULESCU</a:t>
            </a:r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STUDENT ID NO.:</a:t>
            </a:r>
            <a:r>
              <a:rPr lang="en-GB" sz="2000" dirty="0">
                <a:solidFill>
                  <a:schemeClr val="bg1"/>
                </a:solidFill>
              </a:rPr>
              <a:t> 2208665</a:t>
            </a:r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MODULE TITLE:</a:t>
            </a:r>
            <a:r>
              <a:rPr lang="en-GB" sz="2000" dirty="0">
                <a:solidFill>
                  <a:schemeClr val="bg1"/>
                </a:solidFill>
              </a:rPr>
              <a:t> Food and Beverage Operations BMIH4002</a:t>
            </a:r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LECTURER NAME:</a:t>
            </a:r>
            <a:r>
              <a:rPr lang="en-GB" sz="2000" dirty="0">
                <a:solidFill>
                  <a:schemeClr val="bg1"/>
                </a:solidFill>
              </a:rPr>
              <a:t> ROHAN DUBREY</a:t>
            </a:r>
            <a:endParaRPr lang="en-GB" sz="20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56026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E9973F-7BA6-E2BB-BE00-4C89FA4B4D0A}"/>
              </a:ext>
            </a:extLst>
          </p:cNvPr>
          <p:cNvSpPr txBox="1"/>
          <p:nvPr/>
        </p:nvSpPr>
        <p:spPr>
          <a:xfrm>
            <a:off x="1417983" y="359970"/>
            <a:ext cx="630803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Handwriting" panose="03010101010101010101" pitchFamily="66" charset="0"/>
              </a:rPr>
              <a:t>Make time for each other this</a:t>
            </a:r>
          </a:p>
          <a:p>
            <a:pPr algn="ctr"/>
            <a: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Handwriting" panose="03010101010101010101" pitchFamily="66" charset="0"/>
              </a:rPr>
              <a:t>VALENTINE’S DAY</a:t>
            </a:r>
          </a:p>
          <a:p>
            <a:pPr algn="ctr"/>
            <a: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Handwriting" panose="03010101010101010101" pitchFamily="66" charset="0"/>
              </a:rPr>
              <a:t>3 CORSES FOR £35pp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57DFAD-56CC-4A6F-1282-AF7EAA826F1E}"/>
              </a:ext>
            </a:extLst>
          </p:cNvPr>
          <p:cNvSpPr txBox="1"/>
          <p:nvPr/>
        </p:nvSpPr>
        <p:spPr>
          <a:xfrm>
            <a:off x="2417813" y="2263936"/>
            <a:ext cx="4365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Lucida Handwriting" panose="03010101010101010101" pitchFamily="66" charset="0"/>
              </a:rPr>
              <a:t> GLASS OF PROSECO ON ARRIVAL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2CABBE-0EB8-5BA3-0455-4538C7324A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8566" y="5370147"/>
            <a:ext cx="3677163" cy="128605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4C9EF96-E690-7049-38D9-233C90CE287D}"/>
              </a:ext>
            </a:extLst>
          </p:cNvPr>
          <p:cNvSpPr txBox="1"/>
          <p:nvPr/>
        </p:nvSpPr>
        <p:spPr>
          <a:xfrm>
            <a:off x="229203" y="5690008"/>
            <a:ext cx="50271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>
                <a:solidFill>
                  <a:srgbClr val="FFFF00"/>
                </a:solidFill>
                <a:latin typeface="Arial Narrow" panose="020B0606020202030204" pitchFamily="34" charset="0"/>
              </a:rPr>
              <a:t>FOR MORE INFORMATION ABOUT THE ALLERGRNS, </a:t>
            </a:r>
          </a:p>
          <a:p>
            <a:r>
              <a:rPr lang="en-GB" u="sng" dirty="0">
                <a:solidFill>
                  <a:srgbClr val="FFFF00"/>
                </a:solidFill>
                <a:latin typeface="Arial Narrow" panose="020B0606020202030204" pitchFamily="34" charset="0"/>
              </a:rPr>
              <a:t>PLEASE CONTACT A MEMBER OF OUR STAFF.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690FE9-310A-6588-C36C-8C1F3BB96B0D}"/>
              </a:ext>
            </a:extLst>
          </p:cNvPr>
          <p:cNvSpPr txBox="1"/>
          <p:nvPr/>
        </p:nvSpPr>
        <p:spPr>
          <a:xfrm>
            <a:off x="401481" y="3152239"/>
            <a:ext cx="8742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Lucida Handwriting" panose="03010101010101010101" pitchFamily="66" charset="0"/>
              </a:rPr>
              <a:t>Come over</a:t>
            </a:r>
            <a:r>
              <a:rPr lang="en-GB" b="0" i="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 this Valentine’s at </a:t>
            </a:r>
            <a:r>
              <a:rPr lang="en-GB" dirty="0">
                <a:solidFill>
                  <a:schemeClr val="bg1"/>
                </a:solidFill>
                <a:latin typeface="Lucida Handwriting" panose="03010101010101010101" pitchFamily="66" charset="0"/>
              </a:rPr>
              <a:t>Hotel Trinity, in Northampton,</a:t>
            </a:r>
            <a:r>
              <a:rPr lang="en-GB" b="0" i="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 and </a:t>
            </a:r>
            <a:r>
              <a:rPr lang="en-GB" dirty="0">
                <a:solidFill>
                  <a:schemeClr val="bg1"/>
                </a:solidFill>
                <a:latin typeface="Lucida Handwriting" panose="03010101010101010101" pitchFamily="66" charset="0"/>
              </a:rPr>
              <a:t>feel</a:t>
            </a:r>
            <a:r>
              <a:rPr lang="en-GB" b="0" i="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 true love between Saturday 11</a:t>
            </a:r>
            <a:r>
              <a:rPr lang="en-GB" b="0" i="0" baseline="3000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th</a:t>
            </a:r>
            <a:r>
              <a:rPr lang="en-GB" b="0" i="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 to Wednesday 15</a:t>
            </a:r>
            <a:r>
              <a:rPr lang="en-GB" b="0" i="0" baseline="3000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th</a:t>
            </a:r>
            <a:r>
              <a:rPr lang="en-GB" b="0" i="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 February with </a:t>
            </a:r>
            <a:r>
              <a:rPr lang="en-GB" dirty="0">
                <a:solidFill>
                  <a:schemeClr val="bg1"/>
                </a:solidFill>
                <a:latin typeface="Lucida Handwriting" panose="03010101010101010101" pitchFamily="66" charset="0"/>
              </a:rPr>
              <a:t>an</a:t>
            </a:r>
            <a:r>
              <a:rPr lang="en-GB" b="0" i="0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 idyllic 3 course Valentine’s Set Menu. No deposit required.</a:t>
            </a:r>
            <a:endParaRPr lang="en-GB" dirty="0">
              <a:solidFill>
                <a:schemeClr val="bg1"/>
              </a:solidFill>
              <a:latin typeface="Lucida Handwriting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33622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45 Virtual Valentine's Day Zoom Backgrounds - Free Download - The Bash">
            <a:extLst>
              <a:ext uri="{FF2B5EF4-FFF2-40B4-BE49-F238E27FC236}">
                <a16:creationId xmlns:a16="http://schemas.microsoft.com/office/drawing/2014/main" id="{72F18DFF-9447-B506-B701-EC4EC6C20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94143A-C2C0-30F6-B324-5A981D7C788C}"/>
              </a:ext>
            </a:extLst>
          </p:cNvPr>
          <p:cNvSpPr txBox="1"/>
          <p:nvPr/>
        </p:nvSpPr>
        <p:spPr>
          <a:xfrm>
            <a:off x="281676" y="198782"/>
            <a:ext cx="8679448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  <a:latin typeface="Lucida Handwriting" panose="03010101010101010101" pitchFamily="66" charset="0"/>
              </a:rPr>
              <a:t>STARTER:</a:t>
            </a:r>
          </a:p>
          <a:p>
            <a:endParaRPr lang="en-GB" b="1" u="sng" dirty="0">
              <a:latin typeface="Lucida Handwriting" panose="03010101010101010101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COURGETTE CARPACCIO (GF, V) served with pine nuts, rocket, finely chopped mint, olive oil and lemon</a:t>
            </a:r>
          </a:p>
          <a:p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 juice (185 kcal)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THAI MUSSELS &amp; PRAWNS (GF) served with chopped coriander leaves, chilli and crusty bread (476 kcal)</a:t>
            </a:r>
            <a:endParaRPr lang="en-GB" sz="1600" b="0" i="1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SMOKED SALMON, CUCUMBER, CAPERS &amp; SODA BREAD served with lemon wedges and butter (403 kcal)</a:t>
            </a:r>
          </a:p>
          <a:p>
            <a:pPr algn="l"/>
            <a:endParaRPr lang="en-GB" sz="16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algn="l"/>
            <a:r>
              <a:rPr lang="en-GB" b="1" i="0" u="sng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MAIN COURSE:</a:t>
            </a:r>
          </a:p>
          <a:p>
            <a:pPr algn="l"/>
            <a:endParaRPr lang="en-GB" b="1" i="0" u="sng" dirty="0">
              <a:solidFill>
                <a:schemeClr val="bg1"/>
              </a:solidFill>
              <a:effectLst/>
              <a:latin typeface="Lucida Handwriting" panose="03010101010101010101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  <a:cs typeface="Arial" panose="020B0604020202020204" pitchFamily="34" charset="0"/>
              </a:rPr>
              <a:t>CREAMY SALMON, LEEK &amp; POTATO TRAYBAKE 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(GF) served with extra chives, capers and salad (714 kcal)</a:t>
            </a:r>
            <a:endParaRPr lang="en-GB" sz="1600" b="0" i="1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  <a:latin typeface="Arial Narrow" panose="020B0606020202030204" pitchFamily="34" charset="0"/>
              </a:rPr>
              <a:t>SEA BASS &amp; SEARED SCALLOPS served on a king prawn, white wine &amp; pea risotto (831 kcal)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VEGETARIAN STIR-FRY WITH BROCCOLI (V) served with brown rice (436 kcal)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GB" sz="16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algn="l"/>
            <a:r>
              <a:rPr lang="en-GB" b="1" u="sng">
                <a:solidFill>
                  <a:schemeClr val="bg1"/>
                </a:solidFill>
                <a:latin typeface="Lucida Handwriting" panose="03010101010101010101" pitchFamily="66" charset="0"/>
              </a:rPr>
              <a:t>DESSERTS:</a:t>
            </a:r>
          </a:p>
          <a:p>
            <a:pPr algn="l"/>
            <a:endParaRPr lang="en-GB" b="1" u="sng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CHOCOLATE FONDANT served with ice cream (581 kcal)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TIRAMISU served with honeycomb crunch (973 kcal)</a:t>
            </a:r>
            <a:endParaRPr lang="en-GB" b="1" u="sng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  <a:latin typeface="Arial Narrow" panose="020B0606020202030204" pitchFamily="34" charset="0"/>
              </a:rPr>
              <a:t>VEGAN MOCHA TORTE (VE) served with raspberry coulis, vanilla &amp; coconut ice cream &amp; fresh raspberries (458 kcal)</a:t>
            </a:r>
            <a:endParaRPr lang="en-GB" sz="1600" b="0" i="0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algn="l"/>
            <a:endParaRPr lang="en-GB" b="1" u="sng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r>
              <a:rPr lang="en-GB" b="1" i="0" u="sng" cap="all" dirty="0">
                <a:solidFill>
                  <a:schemeClr val="bg1"/>
                </a:solidFill>
                <a:effectLst/>
                <a:latin typeface="Lucida Handwriting" panose="03010101010101010101" pitchFamily="66" charset="0"/>
              </a:rPr>
              <a:t>IF YOU ARE SEEKING FOR MORE PLEASURE YOU CAN EXCHANGE YOUR DESSERT FOR A DESSERT COCKTAIL (+£2 SUPPLEMENT)</a:t>
            </a:r>
          </a:p>
          <a:p>
            <a:pPr algn="l"/>
            <a:r>
              <a:rPr lang="en-GB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Choose your favourite: </a:t>
            </a:r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Valentine’s day cocktail</a:t>
            </a:r>
            <a:r>
              <a:rPr lang="en-GB" b="0" i="0" dirty="0">
                <a:solidFill>
                  <a:schemeClr val="bg1"/>
                </a:solidFill>
                <a:effectLst/>
                <a:latin typeface="Arial Narrow" panose="020B0606020202030204" pitchFamily="34" charset="0"/>
              </a:rPr>
              <a:t>, Peach &amp; rose fizz, Passion fruit martini, Aperol &amp; limoncello cocktail.</a:t>
            </a:r>
            <a:endParaRPr lang="en-GB" b="1" u="sng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algn="l"/>
            <a:endParaRPr lang="en-GB" sz="1600" b="0" i="0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u="sng" dirty="0">
              <a:latin typeface="Lucida Handwriting" panose="03010101010101010101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07E9B8-0314-F4ED-499A-663C16459AC5}"/>
              </a:ext>
            </a:extLst>
          </p:cNvPr>
          <p:cNvSpPr txBox="1"/>
          <p:nvPr/>
        </p:nvSpPr>
        <p:spPr>
          <a:xfrm>
            <a:off x="281676" y="24516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30322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6EC06B-E50F-A562-7408-33446585AFB9}"/>
              </a:ext>
            </a:extLst>
          </p:cNvPr>
          <p:cNvSpPr txBox="1"/>
          <p:nvPr/>
        </p:nvSpPr>
        <p:spPr>
          <a:xfrm>
            <a:off x="0" y="0"/>
            <a:ext cx="914400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Lucida Handwriting" panose="03010101010101010101" pitchFamily="66" charset="0"/>
              </a:rPr>
              <a:t>                                   </a:t>
            </a:r>
            <a:r>
              <a:rPr lang="en-GB" sz="2800" dirty="0">
                <a:solidFill>
                  <a:schemeClr val="bg1"/>
                </a:solidFill>
                <a:latin typeface="Lucida Handwriting" panose="03010101010101010101" pitchFamily="66" charset="0"/>
              </a:rPr>
              <a:t>REFERENCE: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Beambox (2020)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Ultimate Guide to Menu Pricing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Beambox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Beambox.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https://beambox.com/townsquare/the-ultimate-guide-to-menu-pricing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09, 2023).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Buenfeld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(2022)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Vegetarian stir-fry with Broccoli &amp; Brown Rice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Stir-fry with broccoli &amp; brown rice recipe | BBC Good 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BBC Good Food.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https://www.bbcgoodfood.com/recipes/stir-fried-quorn-broccoli-brown-rice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10,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Clark, E. (2022)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Creamy Salmon, leek &amp; potato traybake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recipe | BBC Good 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BBC Good Food.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https://www.bbcgoodfood.com/recipes/creamy-salmon-leek-potato-traybake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10,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Desmazery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 (2022)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Courgette carpaccio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recipe | BBC Good 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BBC Good Food.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https://www.bbcgoodfood.com/recipes/courgette-carpaccio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10,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Gals, T.G. (2022)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Thai mussels &amp; Prawns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recipe | BBC Good 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BBC Good Food.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https://www.bbcgoodfood.com/recipes/thai-mussels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10, 2023). 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create a restaurant menu: The Complete Guide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Shop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https://www.allianceonline.co.uk/blog/2016/11/how-to-design-a-menu-that-does-your-dishes-justice/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February 09,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delicious restaurant menu descriptions that sell more 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GloriaFood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https://www.restaurant-website-builder.com/restaurant-menu-descriptions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09,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Ramsay, G. (2022)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Chocolate fondant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recipe | BBC Good Food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BBC Good Food.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https://www.bbcgoodfood.com/recipes/chocolate-fondant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10,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Unique Country Pubs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Chef and Brewer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https://www.chefandbrewer.com/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February 10,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2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Arial Narrow" panose="020B0606020202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10990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506</TotalTime>
  <Words>681</Words>
  <Application>Microsoft Office PowerPoint</Application>
  <PresentationFormat>On-screen Show (4:3)</PresentationFormat>
  <Paragraphs>47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Arial Narrow</vt:lpstr>
      <vt:lpstr>Calibri</vt:lpstr>
      <vt:lpstr>Calibri Light</vt:lpstr>
      <vt:lpstr>Lucida Handwriting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7</cp:revision>
  <dcterms:created xsi:type="dcterms:W3CDTF">2023-02-10T10:58:05Z</dcterms:created>
  <dcterms:modified xsi:type="dcterms:W3CDTF">2023-02-14T16:36:45Z</dcterms:modified>
</cp:coreProperties>
</file>