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80" r:id="rId6"/>
    <p:sldId id="261" r:id="rId7"/>
    <p:sldId id="262" r:id="rId8"/>
    <p:sldId id="266" r:id="rId9"/>
    <p:sldId id="269" r:id="rId10"/>
    <p:sldId id="291" r:id="rId11"/>
    <p:sldId id="279" r:id="rId12"/>
    <p:sldId id="288" r:id="rId13"/>
    <p:sldId id="290" r:id="rId14"/>
    <p:sldId id="274" r:id="rId15"/>
    <p:sldId id="275" r:id="rId16"/>
    <p:sldId id="276" r:id="rId17"/>
    <p:sldId id="271" r:id="rId18"/>
    <p:sldId id="272" r:id="rId19"/>
    <p:sldId id="282" r:id="rId20"/>
    <p:sldId id="283" r:id="rId21"/>
    <p:sldId id="284" r:id="rId22"/>
    <p:sldId id="286" r:id="rId23"/>
    <p:sldId id="28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860651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03357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8250601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83391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60592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30161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03287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92920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35915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73520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73375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0232688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Every day life in ancient </a:t>
            </a:r>
            <a:r>
              <a:rPr lang="en-GB" dirty="0" err="1"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259632" y="6159192"/>
            <a:ext cx="6400800" cy="672480"/>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1043608" y="2895878"/>
            <a:ext cx="7344816" cy="2095018"/>
          </a:xfrm>
          <a:prstGeom prst="rect">
            <a:avLst/>
          </a:prstGeom>
        </p:spPr>
        <p:txBody>
          <a:bodyPr vert="horz">
            <a:normAutofit fontScale="85000" lnSpcReduction="20000"/>
          </a:bodyPr>
          <a:lstStyle/>
          <a:p>
            <a:pPr algn="ctr">
              <a:spcBef>
                <a:spcPct val="20000"/>
              </a:spcBef>
              <a:buClr>
                <a:prstClr val="white">
                  <a:shade val="95000"/>
                </a:prstClr>
              </a:buClr>
              <a:buSzPct val="65000"/>
              <a:defRPr/>
            </a:pPr>
            <a:r>
              <a:rPr lang="en-GB" sz="3600" smtClean="0">
                <a:solidFill>
                  <a:prstClr val="black"/>
                </a:solidFill>
              </a:rPr>
              <a:t>Session </a:t>
            </a:r>
            <a:r>
              <a:rPr lang="en-GB" sz="3600" smtClean="0">
                <a:solidFill>
                  <a:prstClr val="black"/>
                </a:solidFill>
              </a:rPr>
              <a:t>4 </a:t>
            </a:r>
            <a:r>
              <a:rPr lang="en-GB" sz="3600" dirty="0" smtClean="0">
                <a:solidFill>
                  <a:prstClr val="black"/>
                </a:solidFill>
              </a:rPr>
              <a:t>– part 1</a:t>
            </a:r>
            <a:endParaRPr lang="en-GB" sz="3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Roman Spectacles and Blood-Sports  </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1665616" y="3980009"/>
            <a:ext cx="5833456" cy="2142561"/>
          </a:xfrm>
          <a:prstGeom prst="rect">
            <a:avLst/>
          </a:prstGeom>
        </p:spPr>
      </p:pic>
    </p:spTree>
    <p:extLst>
      <p:ext uri="{BB962C8B-B14F-4D97-AF65-F5344CB8AC3E}">
        <p14:creationId xmlns:p14="http://schemas.microsoft.com/office/powerpoint/2010/main" val="1484646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Types of Spectacles</a:t>
            </a:r>
            <a:endParaRPr lang="en-GB" dirty="0">
              <a:solidFill>
                <a:schemeClr val="bg1"/>
              </a:solidFill>
            </a:endParaRPr>
          </a:p>
        </p:txBody>
      </p:sp>
      <p:sp>
        <p:nvSpPr>
          <p:cNvPr id="3" name="Content Placeholder 2"/>
          <p:cNvSpPr>
            <a:spLocks noGrp="1"/>
          </p:cNvSpPr>
          <p:nvPr>
            <p:ph idx="1"/>
          </p:nvPr>
        </p:nvSpPr>
        <p:spPr>
          <a:xfrm>
            <a:off x="107504" y="1484784"/>
            <a:ext cx="8856984" cy="5184576"/>
          </a:xfrm>
        </p:spPr>
        <p:txBody>
          <a:bodyPr>
            <a:normAutofit/>
          </a:bodyPr>
          <a:lstStyle/>
          <a:p>
            <a:r>
              <a:rPr lang="en-GB" sz="3200" i="1" dirty="0" err="1" smtClean="0">
                <a:solidFill>
                  <a:schemeClr val="bg1"/>
                </a:solidFill>
              </a:rPr>
              <a:t>Munera</a:t>
            </a:r>
            <a:r>
              <a:rPr lang="en-GB" sz="3200" i="1" dirty="0" smtClean="0">
                <a:solidFill>
                  <a:schemeClr val="bg1"/>
                </a:solidFill>
              </a:rPr>
              <a:t> </a:t>
            </a:r>
            <a:r>
              <a:rPr lang="en-GB" sz="3200" dirty="0" smtClean="0">
                <a:solidFill>
                  <a:schemeClr val="bg1"/>
                </a:solidFill>
              </a:rPr>
              <a:t>– public spectacles – gladiatorial games. </a:t>
            </a:r>
          </a:p>
          <a:p>
            <a:endParaRPr lang="en-GB" sz="1000" dirty="0" smtClean="0">
              <a:solidFill>
                <a:schemeClr val="bg1"/>
              </a:solidFill>
            </a:endParaRPr>
          </a:p>
          <a:p>
            <a:r>
              <a:rPr lang="en-GB" sz="3200" i="1" dirty="0" err="1" smtClean="0">
                <a:solidFill>
                  <a:schemeClr val="bg1"/>
                </a:solidFill>
              </a:rPr>
              <a:t>Venationes</a:t>
            </a:r>
            <a:r>
              <a:rPr lang="en-GB" sz="3200" i="1" dirty="0" smtClean="0">
                <a:solidFill>
                  <a:schemeClr val="bg1"/>
                </a:solidFill>
              </a:rPr>
              <a:t> </a:t>
            </a:r>
            <a:r>
              <a:rPr lang="en-GB" sz="3200" dirty="0" smtClean="0">
                <a:solidFill>
                  <a:schemeClr val="bg1"/>
                </a:solidFill>
              </a:rPr>
              <a:t>– Games with animals. </a:t>
            </a:r>
          </a:p>
          <a:p>
            <a:endParaRPr lang="en-GB" sz="1000" dirty="0" smtClean="0">
              <a:solidFill>
                <a:schemeClr val="bg1"/>
              </a:solidFill>
            </a:endParaRPr>
          </a:p>
          <a:p>
            <a:r>
              <a:rPr lang="en-GB" sz="3200" i="1" dirty="0" err="1" smtClean="0">
                <a:solidFill>
                  <a:schemeClr val="bg1"/>
                </a:solidFill>
              </a:rPr>
              <a:t>Naumachiae</a:t>
            </a:r>
            <a:r>
              <a:rPr lang="en-GB" sz="3200" i="1" dirty="0" smtClean="0">
                <a:solidFill>
                  <a:schemeClr val="bg1"/>
                </a:solidFill>
              </a:rPr>
              <a:t> </a:t>
            </a:r>
            <a:r>
              <a:rPr lang="en-GB" sz="3200" dirty="0" smtClean="0">
                <a:solidFill>
                  <a:schemeClr val="bg1"/>
                </a:solidFill>
              </a:rPr>
              <a:t>(Greek </a:t>
            </a:r>
            <a:r>
              <a:rPr lang="el-GR" sz="3200" dirty="0">
                <a:solidFill>
                  <a:schemeClr val="bg1"/>
                </a:solidFill>
              </a:rPr>
              <a:t>ναυμαχία</a:t>
            </a:r>
            <a:r>
              <a:rPr lang="en-GB" sz="3200" dirty="0" smtClean="0">
                <a:solidFill>
                  <a:schemeClr val="bg1"/>
                </a:solidFill>
              </a:rPr>
              <a:t>)</a:t>
            </a:r>
            <a:r>
              <a:rPr lang="en-GB" sz="3200" i="1" dirty="0" smtClean="0">
                <a:solidFill>
                  <a:schemeClr val="bg1"/>
                </a:solidFill>
              </a:rPr>
              <a:t> </a:t>
            </a:r>
            <a:r>
              <a:rPr lang="en-GB" sz="3200" dirty="0" smtClean="0">
                <a:solidFill>
                  <a:schemeClr val="bg1"/>
                </a:solidFill>
              </a:rPr>
              <a:t>– mock sea-battles. </a:t>
            </a:r>
          </a:p>
          <a:p>
            <a:endParaRPr lang="en-GB" sz="1000" dirty="0" smtClean="0">
              <a:solidFill>
                <a:schemeClr val="bg1"/>
              </a:solidFill>
            </a:endParaRPr>
          </a:p>
          <a:p>
            <a:r>
              <a:rPr lang="en-GB" sz="3200" i="1" dirty="0" err="1" smtClean="0">
                <a:solidFill>
                  <a:schemeClr val="bg1"/>
                </a:solidFill>
              </a:rPr>
              <a:t>Ludi</a:t>
            </a:r>
            <a:r>
              <a:rPr lang="en-GB" sz="3200" i="1" dirty="0" smtClean="0">
                <a:solidFill>
                  <a:schemeClr val="bg1"/>
                </a:solidFill>
              </a:rPr>
              <a:t> </a:t>
            </a:r>
            <a:r>
              <a:rPr lang="en-GB" sz="3200" i="1" dirty="0" err="1" smtClean="0">
                <a:solidFill>
                  <a:schemeClr val="bg1"/>
                </a:solidFill>
              </a:rPr>
              <a:t>circenses</a:t>
            </a:r>
            <a:r>
              <a:rPr lang="en-GB" sz="3200" i="1" dirty="0" smtClean="0">
                <a:solidFill>
                  <a:schemeClr val="bg1"/>
                </a:solidFill>
              </a:rPr>
              <a:t> </a:t>
            </a:r>
            <a:r>
              <a:rPr lang="en-GB" sz="3200" dirty="0" smtClean="0">
                <a:solidFill>
                  <a:schemeClr val="bg1"/>
                </a:solidFill>
              </a:rPr>
              <a:t>– chariot racing in the circus. </a:t>
            </a:r>
          </a:p>
          <a:p>
            <a:endParaRPr lang="en-GB" sz="1000" dirty="0" smtClean="0">
              <a:solidFill>
                <a:schemeClr val="bg1"/>
              </a:solidFill>
            </a:endParaRPr>
          </a:p>
          <a:p>
            <a:r>
              <a:rPr lang="en-GB" sz="3200" i="1" dirty="0" err="1" smtClean="0">
                <a:solidFill>
                  <a:schemeClr val="bg1"/>
                </a:solidFill>
              </a:rPr>
              <a:t>Ludus</a:t>
            </a:r>
            <a:r>
              <a:rPr lang="en-GB" sz="3200" i="1" dirty="0" smtClean="0">
                <a:solidFill>
                  <a:schemeClr val="bg1"/>
                </a:solidFill>
              </a:rPr>
              <a:t> </a:t>
            </a:r>
            <a:r>
              <a:rPr lang="en-GB" sz="3200" i="1" dirty="0" err="1" smtClean="0">
                <a:solidFill>
                  <a:schemeClr val="bg1"/>
                </a:solidFill>
              </a:rPr>
              <a:t>Troiae</a:t>
            </a:r>
            <a:r>
              <a:rPr lang="en-GB" sz="3200" i="1" dirty="0" smtClean="0">
                <a:solidFill>
                  <a:schemeClr val="bg1"/>
                </a:solidFill>
              </a:rPr>
              <a:t> </a:t>
            </a:r>
            <a:r>
              <a:rPr lang="en-GB" sz="3200" dirty="0" smtClean="0">
                <a:solidFill>
                  <a:schemeClr val="bg1"/>
                </a:solidFill>
              </a:rPr>
              <a:t>- Troy game – young equestrian display of horsemanship. </a:t>
            </a:r>
          </a:p>
          <a:p>
            <a:endParaRPr lang="en-GB"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Gladiatorial Games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9294"/>
            <a:ext cx="8640960" cy="951434"/>
          </a:xfrm>
        </p:spPr>
        <p:txBody>
          <a:bodyPr>
            <a:normAutofit/>
          </a:bodyPr>
          <a:lstStyle/>
          <a:p>
            <a:r>
              <a:rPr lang="en-GB" dirty="0" smtClean="0">
                <a:solidFill>
                  <a:schemeClr val="bg1"/>
                </a:solidFill>
              </a:rPr>
              <a:t>Developing Spectacles</a:t>
            </a:r>
            <a:endParaRPr lang="en-GB" dirty="0">
              <a:solidFill>
                <a:schemeClr val="bg1"/>
              </a:solidFill>
            </a:endParaRPr>
          </a:p>
        </p:txBody>
      </p:sp>
      <p:sp>
        <p:nvSpPr>
          <p:cNvPr id="3" name="Content Placeholder 2"/>
          <p:cNvSpPr>
            <a:spLocks noGrp="1"/>
          </p:cNvSpPr>
          <p:nvPr>
            <p:ph idx="1"/>
          </p:nvPr>
        </p:nvSpPr>
        <p:spPr>
          <a:xfrm>
            <a:off x="72063" y="980728"/>
            <a:ext cx="8928992" cy="3196952"/>
          </a:xfrm>
        </p:spPr>
        <p:txBody>
          <a:bodyPr>
            <a:normAutofit/>
          </a:bodyPr>
          <a:lstStyle/>
          <a:p>
            <a:r>
              <a:rPr lang="en-GB" sz="2000" dirty="0" smtClean="0">
                <a:solidFill>
                  <a:schemeClr val="bg1"/>
                </a:solidFill>
              </a:rPr>
              <a:t>Develops from mid-Republic – associated with the funeral games of the elite - first recorded in 264 BC – in honour of D. </a:t>
            </a:r>
            <a:r>
              <a:rPr lang="en-GB" sz="2000" dirty="0" err="1" smtClean="0">
                <a:solidFill>
                  <a:schemeClr val="bg1"/>
                </a:solidFill>
              </a:rPr>
              <a:t>Junius</a:t>
            </a:r>
            <a:r>
              <a:rPr lang="en-GB" sz="2000" dirty="0" smtClean="0">
                <a:solidFill>
                  <a:schemeClr val="bg1"/>
                </a:solidFill>
              </a:rPr>
              <a:t> Brutus </a:t>
            </a:r>
            <a:r>
              <a:rPr lang="en-GB" sz="2000" dirty="0" err="1" smtClean="0">
                <a:solidFill>
                  <a:schemeClr val="bg1"/>
                </a:solidFill>
              </a:rPr>
              <a:t>Pera</a:t>
            </a:r>
            <a:r>
              <a:rPr lang="en-GB" sz="2000" dirty="0" smtClean="0">
                <a:solidFill>
                  <a:schemeClr val="bg1"/>
                </a:solidFill>
              </a:rPr>
              <a:t>.</a:t>
            </a:r>
          </a:p>
          <a:p>
            <a:endParaRPr lang="en-GB" sz="200" dirty="0">
              <a:solidFill>
                <a:schemeClr val="bg1"/>
              </a:solidFill>
            </a:endParaRPr>
          </a:p>
          <a:p>
            <a:pPr marL="137160" indent="0">
              <a:buNone/>
            </a:pPr>
            <a:r>
              <a:rPr lang="en-GB" sz="2000" dirty="0">
                <a:solidFill>
                  <a:schemeClr val="bg1"/>
                </a:solidFill>
              </a:rPr>
              <a:t>“…men believed that the souls of the dead were appeased by human blood, and so at funerals they sacrificed prisoners of war or inferior slaves brought for the purpose.” – </a:t>
            </a:r>
            <a:r>
              <a:rPr lang="en-GB" sz="2000" b="1" dirty="0">
                <a:solidFill>
                  <a:schemeClr val="bg1"/>
                </a:solidFill>
              </a:rPr>
              <a:t>Tertullian </a:t>
            </a:r>
            <a:r>
              <a:rPr lang="en-GB" sz="2000" b="1" i="1" dirty="0">
                <a:solidFill>
                  <a:schemeClr val="bg1"/>
                </a:solidFill>
              </a:rPr>
              <a:t>On the Public Shows </a:t>
            </a:r>
            <a:r>
              <a:rPr lang="en-GB" sz="2000" b="1" dirty="0">
                <a:solidFill>
                  <a:schemeClr val="bg1"/>
                </a:solidFill>
              </a:rPr>
              <a:t>12</a:t>
            </a:r>
            <a:r>
              <a:rPr lang="en-GB" sz="2000" dirty="0">
                <a:solidFill>
                  <a:schemeClr val="bg1"/>
                </a:solidFill>
              </a:rPr>
              <a:t>.</a:t>
            </a:r>
          </a:p>
          <a:p>
            <a:endParaRPr lang="en-GB" sz="200" dirty="0">
              <a:solidFill>
                <a:schemeClr val="bg1"/>
              </a:solidFill>
            </a:endParaRPr>
          </a:p>
          <a:p>
            <a:r>
              <a:rPr lang="en-GB" sz="2000" dirty="0" smtClean="0">
                <a:solidFill>
                  <a:schemeClr val="bg1"/>
                </a:solidFill>
              </a:rPr>
              <a:t>Increasing elite competition – private funerals – public celebrations:</a:t>
            </a:r>
          </a:p>
          <a:p>
            <a:pPr lvl="1"/>
            <a:r>
              <a:rPr lang="en-GB" sz="1600" dirty="0" smtClean="0">
                <a:solidFill>
                  <a:schemeClr val="bg1"/>
                </a:solidFill>
              </a:rPr>
              <a:t>Increasing one-upmanship with </a:t>
            </a:r>
            <a:r>
              <a:rPr lang="en-GB" sz="1600" dirty="0">
                <a:solidFill>
                  <a:schemeClr val="bg1"/>
                </a:solidFill>
              </a:rPr>
              <a:t>lions, P. </a:t>
            </a:r>
            <a:r>
              <a:rPr lang="en-GB" sz="1600" dirty="0" err="1" smtClean="0">
                <a:solidFill>
                  <a:schemeClr val="bg1"/>
                </a:solidFill>
              </a:rPr>
              <a:t>Scaevola</a:t>
            </a:r>
            <a:r>
              <a:rPr lang="en-GB" sz="1600" dirty="0">
                <a:solidFill>
                  <a:schemeClr val="bg1"/>
                </a:solidFill>
              </a:rPr>
              <a:t> </a:t>
            </a:r>
            <a:r>
              <a:rPr lang="en-GB" sz="1600" dirty="0" smtClean="0">
                <a:solidFill>
                  <a:schemeClr val="bg1"/>
                </a:solidFill>
              </a:rPr>
              <a:t>while </a:t>
            </a:r>
            <a:r>
              <a:rPr lang="en-GB" sz="1600" dirty="0" err="1" smtClean="0">
                <a:solidFill>
                  <a:schemeClr val="bg1"/>
                </a:solidFill>
              </a:rPr>
              <a:t>curule</a:t>
            </a:r>
            <a:r>
              <a:rPr lang="en-GB" sz="1600" dirty="0" smtClean="0">
                <a:solidFill>
                  <a:schemeClr val="bg1"/>
                </a:solidFill>
              </a:rPr>
              <a:t> </a:t>
            </a:r>
            <a:r>
              <a:rPr lang="en-GB" sz="1600" dirty="0">
                <a:solidFill>
                  <a:schemeClr val="bg1"/>
                </a:solidFill>
              </a:rPr>
              <a:t>aedile (</a:t>
            </a:r>
            <a:r>
              <a:rPr lang="en-GB" sz="1600" dirty="0" smtClean="0">
                <a:solidFill>
                  <a:schemeClr val="bg1"/>
                </a:solidFill>
              </a:rPr>
              <a:t>first to exhibit combat with lions), Sulla while Praetor (100 </a:t>
            </a:r>
            <a:r>
              <a:rPr lang="en-GB" sz="1600" dirty="0">
                <a:solidFill>
                  <a:schemeClr val="bg1"/>
                </a:solidFill>
              </a:rPr>
              <a:t>lions with </a:t>
            </a:r>
            <a:r>
              <a:rPr lang="en-GB" sz="1600" dirty="0" smtClean="0">
                <a:solidFill>
                  <a:schemeClr val="bg1"/>
                </a:solidFill>
              </a:rPr>
              <a:t>manes</a:t>
            </a:r>
            <a:r>
              <a:rPr lang="en-GB" sz="1600" dirty="0">
                <a:solidFill>
                  <a:schemeClr val="bg1"/>
                </a:solidFill>
              </a:rPr>
              <a:t>), </a:t>
            </a:r>
            <a:r>
              <a:rPr lang="en-GB" sz="1600" dirty="0" smtClean="0">
                <a:solidFill>
                  <a:schemeClr val="bg1"/>
                </a:solidFill>
              </a:rPr>
              <a:t>Pompey (600 lions in the circus, 350 with manes), Julius Caesar as Dictator (400).  </a:t>
            </a:r>
          </a:p>
          <a:p>
            <a:endParaRPr lang="en-GB" sz="2000" dirty="0" smtClean="0">
              <a:solidFill>
                <a:schemeClr val="bg1"/>
              </a:solidFill>
            </a:endParaRPr>
          </a:p>
          <a:p>
            <a:pPr>
              <a:buNone/>
            </a:pPr>
            <a:endParaRPr lang="en-GB" sz="500" dirty="0" smtClean="0">
              <a:solidFill>
                <a:schemeClr val="bg1"/>
              </a:solidFill>
            </a:endParaRPr>
          </a:p>
          <a:p>
            <a:endParaRPr lang="en-GB" sz="1200" dirty="0" smtClean="0">
              <a:solidFill>
                <a:schemeClr val="bg1"/>
              </a:solidFill>
            </a:endParaRPr>
          </a:p>
        </p:txBody>
      </p:sp>
      <p:sp>
        <p:nvSpPr>
          <p:cNvPr id="4" name="Rectangle 3"/>
          <p:cNvSpPr/>
          <p:nvPr/>
        </p:nvSpPr>
        <p:spPr>
          <a:xfrm>
            <a:off x="81349" y="3995678"/>
            <a:ext cx="5175290" cy="2862322"/>
          </a:xfrm>
          <a:prstGeom prst="rect">
            <a:avLst/>
          </a:prstGeom>
        </p:spPr>
        <p:txBody>
          <a:bodyPr wrap="square">
            <a:spAutoFit/>
          </a:bodyPr>
          <a:lstStyle/>
          <a:p>
            <a:pPr>
              <a:buNone/>
            </a:pPr>
            <a:r>
              <a:rPr lang="en-GB" dirty="0" smtClean="0">
                <a:solidFill>
                  <a:schemeClr val="bg1"/>
                </a:solidFill>
              </a:rPr>
              <a:t>“But when Pompey’s elephants had given up hope of escape, they played on the sympathy of the crowd, entreating them with indescribable gestures. They moaned, as if wailing, and caused the spectators such distress that, forgetting Pompey and his lavish display devised to honour them, they rose in a body, in tears, and heaped dire curses on Pompey, the effects of which he soon suffered.” -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8.7.21.</a:t>
            </a:r>
            <a:r>
              <a:rPr lang="en-GB" dirty="0" smtClean="0">
                <a:solidFill>
                  <a:schemeClr val="bg1"/>
                </a:solidFill>
              </a:rPr>
              <a:t> </a:t>
            </a:r>
          </a:p>
        </p:txBody>
      </p:sp>
      <p:sp>
        <p:nvSpPr>
          <p:cNvPr id="5" name="Rectangle 4"/>
          <p:cNvSpPr/>
          <p:nvPr/>
        </p:nvSpPr>
        <p:spPr>
          <a:xfrm>
            <a:off x="5256639" y="3995678"/>
            <a:ext cx="3744416" cy="2585323"/>
          </a:xfrm>
          <a:prstGeom prst="rect">
            <a:avLst/>
          </a:prstGeom>
        </p:spPr>
        <p:txBody>
          <a:bodyPr wrap="square">
            <a:spAutoFit/>
          </a:bodyPr>
          <a:lstStyle/>
          <a:p>
            <a:pPr>
              <a:buNone/>
            </a:pPr>
            <a:r>
              <a:rPr lang="en-GB" dirty="0" smtClean="0">
                <a:solidFill>
                  <a:schemeClr val="bg1"/>
                </a:solidFill>
              </a:rPr>
              <a:t>“The sight caused much astonishment among the common crowd, but no pleasure. Indeed there was a certain feeling of pity, and a general belief that these wild animals had something human about them.”</a:t>
            </a:r>
            <a:r>
              <a:rPr lang="en-GB" b="1" dirty="0" smtClean="0">
                <a:solidFill>
                  <a:schemeClr val="bg1"/>
                </a:solidFill>
              </a:rPr>
              <a:t> Cicero </a:t>
            </a:r>
            <a:r>
              <a:rPr lang="en-GB" b="1" i="1" dirty="0" smtClean="0">
                <a:solidFill>
                  <a:schemeClr val="bg1"/>
                </a:solidFill>
              </a:rPr>
              <a:t>Letters to his Friends </a:t>
            </a:r>
            <a:r>
              <a:rPr lang="en-GB" b="1" dirty="0" smtClean="0">
                <a:solidFill>
                  <a:schemeClr val="bg1"/>
                </a:solidFill>
              </a:rPr>
              <a:t>7.1 </a:t>
            </a:r>
            <a:r>
              <a:rPr lang="en-GB" dirty="0" smtClean="0">
                <a:solidFill>
                  <a:schemeClr val="bg1"/>
                </a:solidFill>
              </a:rPr>
              <a:t>(To M. Marcus, August 55 BC). </a:t>
            </a:r>
            <a:endParaRPr lang="en-GB"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9036496" cy="6552728"/>
          </a:xfrm>
        </p:spPr>
        <p:txBody>
          <a:bodyPr>
            <a:noAutofit/>
          </a:bodyPr>
          <a:lstStyle/>
          <a:p>
            <a:pPr marL="0">
              <a:buNone/>
            </a:pPr>
            <a:r>
              <a:rPr lang="en-GB" sz="3100" dirty="0" smtClean="0">
                <a:solidFill>
                  <a:schemeClr val="bg1"/>
                </a:solidFill>
              </a:rPr>
              <a:t>“Based upon the highest principles of political wisdom, the emperor (Trajan) did not overlook even actors and other performers of stage and circus or amphitheatre. For he knew that the </a:t>
            </a:r>
            <a:r>
              <a:rPr lang="en-GB" sz="3100" b="1" dirty="0" smtClean="0">
                <a:solidFill>
                  <a:schemeClr val="bg1"/>
                </a:solidFill>
              </a:rPr>
              <a:t>Roman people are held fast by two things above all, the corn supply and public spectacles</a:t>
            </a:r>
            <a:r>
              <a:rPr lang="en-GB" sz="3100" dirty="0" smtClean="0">
                <a:solidFill>
                  <a:schemeClr val="bg1"/>
                </a:solidFill>
              </a:rPr>
              <a:t>. </a:t>
            </a:r>
            <a:r>
              <a:rPr lang="en-GB" sz="3100" b="1" dirty="0" smtClean="0">
                <a:solidFill>
                  <a:schemeClr val="bg1"/>
                </a:solidFill>
              </a:rPr>
              <a:t>An emperor’s rule is judged no less by entertainments than by serious things</a:t>
            </a:r>
            <a:r>
              <a:rPr lang="en-GB" sz="3100" dirty="0" smtClean="0">
                <a:solidFill>
                  <a:schemeClr val="bg1"/>
                </a:solidFill>
              </a:rPr>
              <a:t>. Neglect of serious matters can cause great damage, but </a:t>
            </a:r>
            <a:r>
              <a:rPr lang="en-GB" sz="3100" b="1" dirty="0" smtClean="0">
                <a:solidFill>
                  <a:schemeClr val="bg1"/>
                </a:solidFill>
              </a:rPr>
              <a:t>neglect of amusements causes greater discontent</a:t>
            </a:r>
            <a:r>
              <a:rPr lang="en-GB" sz="3100" dirty="0" smtClean="0">
                <a:solidFill>
                  <a:schemeClr val="bg1"/>
                </a:solidFill>
              </a:rPr>
              <a:t>. By giving out gifts only the plebs who are on the corn list are pleased and only one by one are their names called out. </a:t>
            </a:r>
            <a:r>
              <a:rPr lang="en-GB" sz="3100" b="1" dirty="0" smtClean="0">
                <a:solidFill>
                  <a:schemeClr val="bg1"/>
                </a:solidFill>
              </a:rPr>
              <a:t>But by the spectacles everyone is pleased</a:t>
            </a:r>
            <a:r>
              <a:rPr lang="en-GB" sz="3100" dirty="0" smtClean="0">
                <a:solidFill>
                  <a:schemeClr val="bg1"/>
                </a:solidFill>
              </a:rPr>
              <a:t>.”- </a:t>
            </a:r>
            <a:r>
              <a:rPr lang="en-GB" sz="3100" b="1" dirty="0" err="1" smtClean="0">
                <a:solidFill>
                  <a:schemeClr val="bg1"/>
                </a:solidFill>
              </a:rPr>
              <a:t>Fronto</a:t>
            </a:r>
            <a:r>
              <a:rPr lang="en-GB" sz="3100" b="1" dirty="0" smtClean="0">
                <a:solidFill>
                  <a:schemeClr val="bg1"/>
                </a:solidFill>
              </a:rPr>
              <a:t> </a:t>
            </a:r>
            <a:r>
              <a:rPr lang="en-GB" sz="3100" b="1" i="1" dirty="0" smtClean="0">
                <a:solidFill>
                  <a:schemeClr val="bg1"/>
                </a:solidFill>
              </a:rPr>
              <a:t>Introduction to History </a:t>
            </a:r>
            <a:r>
              <a:rPr lang="en-GB" sz="3100" b="1" dirty="0" smtClean="0">
                <a:solidFill>
                  <a:schemeClr val="bg1"/>
                </a:solidFill>
              </a:rPr>
              <a:t>17 </a:t>
            </a:r>
            <a:r>
              <a:rPr lang="en-GB" sz="3100" dirty="0" smtClean="0">
                <a:solidFill>
                  <a:schemeClr val="bg1"/>
                </a:solidFill>
              </a:rPr>
              <a:t>.</a:t>
            </a:r>
            <a:endParaRPr lang="en-GB" sz="3100"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8793"/>
            <a:ext cx="8229600" cy="908720"/>
          </a:xfrm>
        </p:spPr>
        <p:txBody>
          <a:bodyPr>
            <a:normAutofit/>
          </a:bodyPr>
          <a:lstStyle/>
          <a:p>
            <a:r>
              <a:rPr lang="en-GB" dirty="0" smtClean="0">
                <a:solidFill>
                  <a:schemeClr val="bg1"/>
                </a:solidFill>
              </a:rPr>
              <a:t>Venues</a:t>
            </a:r>
            <a:endParaRPr lang="en-GB" dirty="0">
              <a:solidFill>
                <a:schemeClr val="bg1"/>
              </a:solidFill>
            </a:endParaRPr>
          </a:p>
        </p:txBody>
      </p:sp>
      <p:sp>
        <p:nvSpPr>
          <p:cNvPr id="4" name="Content Placeholder 3"/>
          <p:cNvSpPr>
            <a:spLocks noGrp="1"/>
          </p:cNvSpPr>
          <p:nvPr>
            <p:ph sz="half" idx="1"/>
          </p:nvPr>
        </p:nvSpPr>
        <p:spPr>
          <a:xfrm>
            <a:off x="191766" y="1056795"/>
            <a:ext cx="6537789" cy="1989650"/>
          </a:xfrm>
        </p:spPr>
        <p:txBody>
          <a:bodyPr>
            <a:normAutofit/>
          </a:bodyPr>
          <a:lstStyle/>
          <a:p>
            <a:pPr marL="0">
              <a:buNone/>
            </a:pPr>
            <a:r>
              <a:rPr lang="en-GB" sz="2200" dirty="0" smtClean="0">
                <a:solidFill>
                  <a:schemeClr val="bg1"/>
                </a:solidFill>
              </a:rPr>
              <a:t>“... in light of the customs set up by our ancestors of holding gladiatorial displays in the forum... the space between the columns should be widened for better viewing.” - </a:t>
            </a:r>
            <a:r>
              <a:rPr lang="en-GB" sz="2200" b="1" dirty="0" smtClean="0">
                <a:solidFill>
                  <a:schemeClr val="bg1"/>
                </a:solidFill>
              </a:rPr>
              <a:t>Vitruvius</a:t>
            </a:r>
            <a:r>
              <a:rPr lang="en-GB" sz="2200" b="1" i="1" dirty="0" smtClean="0">
                <a:solidFill>
                  <a:schemeClr val="bg1"/>
                </a:solidFill>
              </a:rPr>
              <a:t> </a:t>
            </a:r>
            <a:r>
              <a:rPr lang="en-GB" sz="2200" b="1" dirty="0" smtClean="0">
                <a:solidFill>
                  <a:schemeClr val="bg1"/>
                </a:solidFill>
              </a:rPr>
              <a:t>5.1.1. </a:t>
            </a:r>
            <a:endParaRPr lang="en-GB" sz="2200" dirty="0">
              <a:solidFill>
                <a:schemeClr val="bg1"/>
              </a:solidFill>
            </a:endParaRPr>
          </a:p>
        </p:txBody>
      </p:sp>
      <p:pic>
        <p:nvPicPr>
          <p:cNvPr id="1026" name="Picture 2"/>
          <p:cNvPicPr>
            <a:picLocks noChangeAspect="1" noChangeArrowheads="1"/>
          </p:cNvPicPr>
          <p:nvPr/>
        </p:nvPicPr>
        <p:blipFill>
          <a:blip r:embed="rId2" cstate="print"/>
          <a:srcRect/>
          <a:stretch>
            <a:fillRect/>
          </a:stretch>
        </p:blipFill>
        <p:spPr bwMode="auto">
          <a:xfrm>
            <a:off x="6823528" y="947437"/>
            <a:ext cx="2149394" cy="1977508"/>
          </a:xfrm>
          <a:prstGeom prst="rect">
            <a:avLst/>
          </a:prstGeom>
          <a:noFill/>
          <a:ln w="9525">
            <a:noFill/>
            <a:miter lim="800000"/>
            <a:headEnd/>
            <a:tailEnd/>
          </a:ln>
        </p:spPr>
      </p:pic>
      <p:pic>
        <p:nvPicPr>
          <p:cNvPr id="5" name="Picture 4"/>
          <p:cNvPicPr>
            <a:picLocks noChangeAspect="1"/>
          </p:cNvPicPr>
          <p:nvPr/>
        </p:nvPicPr>
        <p:blipFill>
          <a:blip r:embed="rId3"/>
          <a:stretch>
            <a:fillRect/>
          </a:stretch>
        </p:blipFill>
        <p:spPr>
          <a:xfrm>
            <a:off x="6302994" y="3044361"/>
            <a:ext cx="2686274" cy="2029712"/>
          </a:xfrm>
          <a:prstGeom prst="rect">
            <a:avLst/>
          </a:prstGeom>
        </p:spPr>
      </p:pic>
      <p:sp>
        <p:nvSpPr>
          <p:cNvPr id="7" name="Content Placeholder 4"/>
          <p:cNvSpPr>
            <a:spLocks noGrp="1"/>
          </p:cNvSpPr>
          <p:nvPr>
            <p:ph sz="half" idx="1"/>
          </p:nvPr>
        </p:nvSpPr>
        <p:spPr>
          <a:xfrm>
            <a:off x="1" y="2492896"/>
            <a:ext cx="6353820" cy="2641781"/>
          </a:xfrm>
        </p:spPr>
        <p:txBody>
          <a:bodyPr>
            <a:normAutofit fontScale="85000" lnSpcReduction="10000"/>
          </a:bodyPr>
          <a:lstStyle/>
          <a:p>
            <a:r>
              <a:rPr lang="en-GB" i="1" dirty="0" smtClean="0">
                <a:solidFill>
                  <a:schemeClr val="bg1"/>
                </a:solidFill>
              </a:rPr>
              <a:t>Amphitheatre </a:t>
            </a:r>
            <a:r>
              <a:rPr lang="en-GB" dirty="0" smtClean="0">
                <a:solidFill>
                  <a:schemeClr val="bg1"/>
                </a:solidFill>
              </a:rPr>
              <a:t>– seeing on all sides. </a:t>
            </a:r>
          </a:p>
          <a:p>
            <a:endParaRPr lang="en-GB" sz="300" dirty="0" smtClean="0">
              <a:solidFill>
                <a:schemeClr val="bg1"/>
              </a:solidFill>
            </a:endParaRPr>
          </a:p>
          <a:p>
            <a:r>
              <a:rPr lang="en-GB" dirty="0" smtClean="0">
                <a:solidFill>
                  <a:schemeClr val="bg1"/>
                </a:solidFill>
              </a:rPr>
              <a:t>Often elliptical rather than circular in plan. </a:t>
            </a:r>
          </a:p>
          <a:p>
            <a:endParaRPr lang="en-GB" sz="300" dirty="0" smtClean="0">
              <a:solidFill>
                <a:schemeClr val="bg1"/>
              </a:solidFill>
            </a:endParaRPr>
          </a:p>
          <a:p>
            <a:r>
              <a:rPr lang="en-GB" dirty="0" smtClean="0">
                <a:solidFill>
                  <a:schemeClr val="bg1"/>
                </a:solidFill>
              </a:rPr>
              <a:t>Early amphitheatres were temporary wooden constructions. </a:t>
            </a:r>
          </a:p>
          <a:p>
            <a:endParaRPr lang="en-GB" sz="300" dirty="0" smtClean="0">
              <a:solidFill>
                <a:schemeClr val="bg1"/>
              </a:solidFill>
            </a:endParaRPr>
          </a:p>
          <a:p>
            <a:r>
              <a:rPr lang="en-GB" dirty="0" smtClean="0">
                <a:solidFill>
                  <a:schemeClr val="bg1"/>
                </a:solidFill>
              </a:rPr>
              <a:t>First permanent amphitheatre in Rome built by T. </a:t>
            </a:r>
            <a:r>
              <a:rPr lang="en-GB" dirty="0" err="1" smtClean="0">
                <a:solidFill>
                  <a:schemeClr val="bg1"/>
                </a:solidFill>
              </a:rPr>
              <a:t>Statilius</a:t>
            </a:r>
            <a:r>
              <a:rPr lang="en-GB" dirty="0" smtClean="0">
                <a:solidFill>
                  <a:schemeClr val="bg1"/>
                </a:solidFill>
              </a:rPr>
              <a:t> Taurus, dedicated c.30-29 BC. </a:t>
            </a:r>
          </a:p>
          <a:p>
            <a:endParaRPr lang="en-GB" dirty="0"/>
          </a:p>
        </p:txBody>
      </p:sp>
      <p:sp>
        <p:nvSpPr>
          <p:cNvPr id="8" name="Content Placeholder 2"/>
          <p:cNvSpPr>
            <a:spLocks noGrp="1"/>
          </p:cNvSpPr>
          <p:nvPr>
            <p:ph idx="1"/>
          </p:nvPr>
        </p:nvSpPr>
        <p:spPr>
          <a:xfrm>
            <a:off x="5139702" y="5116921"/>
            <a:ext cx="3849566" cy="569221"/>
          </a:xfrm>
        </p:spPr>
        <p:txBody>
          <a:bodyPr>
            <a:noAutofit/>
          </a:bodyPr>
          <a:lstStyle/>
          <a:p>
            <a:pPr marL="137160" indent="0">
              <a:buNone/>
            </a:pPr>
            <a:r>
              <a:rPr lang="en-GB" sz="2000" dirty="0" smtClean="0">
                <a:solidFill>
                  <a:schemeClr val="bg1"/>
                </a:solidFill>
              </a:rPr>
              <a:t>Pompeii (above) – earliest amphitheatre in Italy c.70 BC</a:t>
            </a:r>
            <a:endParaRPr lang="en-GB" sz="2000" dirty="0">
              <a:solidFill>
                <a:schemeClr val="bg1"/>
              </a:solidFill>
            </a:endParaRPr>
          </a:p>
        </p:txBody>
      </p:sp>
      <p:pic>
        <p:nvPicPr>
          <p:cNvPr id="6" name="Picture 5"/>
          <p:cNvPicPr>
            <a:picLocks noChangeAspect="1"/>
          </p:cNvPicPr>
          <p:nvPr/>
        </p:nvPicPr>
        <p:blipFill>
          <a:blip r:embed="rId4"/>
          <a:stretch>
            <a:fillRect/>
          </a:stretch>
        </p:blipFill>
        <p:spPr>
          <a:xfrm>
            <a:off x="2770685" y="4807300"/>
            <a:ext cx="2369017" cy="1936689"/>
          </a:xfrm>
          <a:prstGeom prst="rect">
            <a:avLst/>
          </a:prstGeom>
        </p:spPr>
      </p:pic>
      <p:pic>
        <p:nvPicPr>
          <p:cNvPr id="9" name="Picture 8"/>
          <p:cNvPicPr>
            <a:picLocks noChangeAspect="1"/>
          </p:cNvPicPr>
          <p:nvPr/>
        </p:nvPicPr>
        <p:blipFill>
          <a:blip r:embed="rId5"/>
          <a:stretch>
            <a:fillRect/>
          </a:stretch>
        </p:blipFill>
        <p:spPr>
          <a:xfrm>
            <a:off x="215586" y="4803612"/>
            <a:ext cx="2339514" cy="1922364"/>
          </a:xfrm>
          <a:prstGeom prst="rect">
            <a:avLst/>
          </a:prstGeom>
        </p:spPr>
      </p:pic>
      <p:sp>
        <p:nvSpPr>
          <p:cNvPr id="11" name="Content Placeholder 2"/>
          <p:cNvSpPr txBox="1">
            <a:spLocks/>
          </p:cNvSpPr>
          <p:nvPr/>
        </p:nvSpPr>
        <p:spPr>
          <a:xfrm>
            <a:off x="5139703" y="5877272"/>
            <a:ext cx="4004298" cy="980728"/>
          </a:xfrm>
          <a:prstGeom prst="rect">
            <a:avLst/>
          </a:prstGeom>
        </p:spPr>
        <p:txBody>
          <a:bodyPr vert="horz">
            <a:normAutofit fontScale="92500" lnSpcReduction="10000"/>
          </a:bodyPr>
          <a:lstStyle/>
          <a:p>
            <a:pPr marL="137160" marR="0" lvl="0"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2200" dirty="0" smtClean="0">
                <a:solidFill>
                  <a:schemeClr val="bg1"/>
                </a:solidFill>
              </a:rPr>
              <a:t>Colosseum (right image) - Sestertius </a:t>
            </a:r>
            <a:r>
              <a:rPr lang="en-GB" sz="2200" dirty="0">
                <a:solidFill>
                  <a:schemeClr val="bg1"/>
                </a:solidFill>
              </a:rPr>
              <a:t>– Titus AD </a:t>
            </a:r>
            <a:r>
              <a:rPr lang="en-GB" sz="2200" dirty="0" smtClean="0">
                <a:solidFill>
                  <a:schemeClr val="bg1"/>
                </a:solidFill>
              </a:rPr>
              <a:t>80 (left image).</a:t>
            </a:r>
            <a:endParaRPr lang="en-GB" sz="2200" dirty="0">
              <a:solidFill>
                <a:schemeClr val="bg1"/>
              </a:solidFill>
            </a:endParaRPr>
          </a:p>
          <a:p>
            <a:pPr marL="137160" marR="0" lvl="0" defTabSz="914400" rtl="0" eaLnBrk="1" fontAlgn="auto" latinLnBrk="0" hangingPunct="1">
              <a:lnSpc>
                <a:spcPct val="100000"/>
              </a:lnSpc>
              <a:spcBef>
                <a:spcPct val="20000"/>
              </a:spcBef>
              <a:spcAft>
                <a:spcPts val="0"/>
              </a:spcAft>
              <a:buClr>
                <a:schemeClr val="tx1">
                  <a:shade val="95000"/>
                </a:schemeClr>
              </a:buClr>
              <a:buSzPct val="65000"/>
              <a:tabLst/>
              <a:defRPr/>
            </a:pPr>
            <a:endParaRPr kumimoji="0" lang="en-GB" sz="2800" b="0" i="0" u="none" strike="noStrike" kern="1200" cap="none" spc="0" normalizeH="0" baseline="0" noProof="0" dirty="0">
              <a:ln>
                <a:noFill/>
              </a:ln>
              <a:solidFill>
                <a:schemeClr val="bg1"/>
              </a:solidFill>
              <a:effectLst/>
              <a:uLnTx/>
              <a:uFillTx/>
              <a:latin typeface="+mn-lt"/>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08" y="0"/>
            <a:ext cx="8856984" cy="1143000"/>
          </a:xfrm>
        </p:spPr>
        <p:txBody>
          <a:bodyPr>
            <a:normAutofit/>
          </a:bodyPr>
          <a:lstStyle/>
          <a:p>
            <a:r>
              <a:rPr lang="en-GB" dirty="0" smtClean="0">
                <a:solidFill>
                  <a:schemeClr val="bg1"/>
                </a:solidFill>
              </a:rPr>
              <a:t>Rotating Theatre/Amphitheatre</a:t>
            </a:r>
            <a:endParaRPr lang="en-GB" dirty="0">
              <a:solidFill>
                <a:schemeClr val="bg1"/>
              </a:solidFill>
            </a:endParaRPr>
          </a:p>
        </p:txBody>
      </p:sp>
      <p:sp>
        <p:nvSpPr>
          <p:cNvPr id="6" name="Content Placeholder 5"/>
          <p:cNvSpPr>
            <a:spLocks noGrp="1"/>
          </p:cNvSpPr>
          <p:nvPr>
            <p:ph idx="1"/>
          </p:nvPr>
        </p:nvSpPr>
        <p:spPr>
          <a:xfrm>
            <a:off x="0" y="1143000"/>
            <a:ext cx="9144000" cy="5715000"/>
          </a:xfrm>
        </p:spPr>
        <p:txBody>
          <a:bodyPr>
            <a:normAutofit fontScale="85000" lnSpcReduction="20000"/>
          </a:bodyPr>
          <a:lstStyle/>
          <a:p>
            <a:pPr marL="0">
              <a:buNone/>
            </a:pPr>
            <a:r>
              <a:rPr lang="en-GB" dirty="0" smtClean="0">
                <a:solidFill>
                  <a:schemeClr val="bg1"/>
                </a:solidFill>
              </a:rPr>
              <a:t>“C. Curio, who died during the civil wars, fighting on the side of Caesar, found, to his dismay, that he could not, when celebrating the funeral games in honour of his father, surpass the riches and magnificence of </a:t>
            </a:r>
            <a:r>
              <a:rPr lang="en-GB" dirty="0" err="1" smtClean="0">
                <a:solidFill>
                  <a:schemeClr val="bg1"/>
                </a:solidFill>
              </a:rPr>
              <a:t>Scaurus</a:t>
            </a:r>
            <a:r>
              <a:rPr lang="en-GB" dirty="0" smtClean="0">
                <a:solidFill>
                  <a:schemeClr val="bg1"/>
                </a:solidFill>
              </a:rPr>
              <a:t>… Curio, consequently, found himself compelled to fall back upon his own resources, and to think of some new device of his own… </a:t>
            </a:r>
            <a:r>
              <a:rPr lang="en-GB" b="1" dirty="0" smtClean="0">
                <a:solidFill>
                  <a:schemeClr val="bg1"/>
                </a:solidFill>
              </a:rPr>
              <a:t>He caused to be erected, close together, two theatres of very large dimensions, and built of wood, each of them nicely poised, and turning on a pivot</a:t>
            </a:r>
            <a:r>
              <a:rPr lang="en-GB" dirty="0" smtClean="0">
                <a:solidFill>
                  <a:schemeClr val="bg1"/>
                </a:solidFill>
              </a:rPr>
              <a:t>. Before mid-day, a spectacle of games was exhibited in each; the theatres being turned back to back, in order that the noise of neither of them might interfere with what was going on in the other. </a:t>
            </a:r>
            <a:r>
              <a:rPr lang="en-GB" b="1" dirty="0" smtClean="0">
                <a:solidFill>
                  <a:schemeClr val="bg1"/>
                </a:solidFill>
              </a:rPr>
              <a:t>Then, in the latter part of the day, all on a sudden, the two theatres were swung round, and, the corners uniting, brought face to face; the outer frames, too, were removed, and thus an amphitheatre was formed, in which combats of gladiators were presented </a:t>
            </a:r>
            <a:r>
              <a:rPr lang="en-GB" dirty="0" smtClean="0">
                <a:solidFill>
                  <a:schemeClr val="bg1"/>
                </a:solidFill>
              </a:rPr>
              <a:t>to the view; men whose safety was almost less compromised than was that of the Roman people, in allowing itself to be thus whirled round from side to side.” –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36.24.116-117</a:t>
            </a:r>
            <a:r>
              <a:rPr lang="en-GB" dirty="0" smtClean="0">
                <a:solidFill>
                  <a:schemeClr val="bg1"/>
                </a:solidFill>
              </a:rPr>
              <a:t>. </a:t>
            </a: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Gladiators</a:t>
            </a:r>
            <a:endParaRPr lang="en-GB" dirty="0">
              <a:solidFill>
                <a:schemeClr val="bg1"/>
              </a:solidFill>
            </a:endParaRPr>
          </a:p>
        </p:txBody>
      </p:sp>
      <p:sp>
        <p:nvSpPr>
          <p:cNvPr id="3" name="Content Placeholder 2"/>
          <p:cNvSpPr>
            <a:spLocks noGrp="1"/>
          </p:cNvSpPr>
          <p:nvPr>
            <p:ph idx="1"/>
          </p:nvPr>
        </p:nvSpPr>
        <p:spPr>
          <a:xfrm>
            <a:off x="107504" y="1600200"/>
            <a:ext cx="5328592" cy="5257800"/>
          </a:xfrm>
        </p:spPr>
        <p:txBody>
          <a:bodyPr>
            <a:normAutofit fontScale="85000" lnSpcReduction="20000"/>
          </a:bodyPr>
          <a:lstStyle/>
          <a:p>
            <a:r>
              <a:rPr lang="en-GB" i="1" dirty="0" smtClean="0">
                <a:solidFill>
                  <a:schemeClr val="bg1"/>
                </a:solidFill>
              </a:rPr>
              <a:t>Gladiator </a:t>
            </a:r>
            <a:r>
              <a:rPr lang="en-GB" dirty="0" smtClean="0">
                <a:solidFill>
                  <a:schemeClr val="bg1"/>
                </a:solidFill>
              </a:rPr>
              <a:t>– swordsman</a:t>
            </a:r>
            <a:r>
              <a:rPr lang="en-GB" i="1" dirty="0" smtClean="0">
                <a:solidFill>
                  <a:schemeClr val="bg1"/>
                </a:solidFill>
              </a:rPr>
              <a:t> </a:t>
            </a:r>
            <a:r>
              <a:rPr lang="en-GB" dirty="0" smtClean="0">
                <a:solidFill>
                  <a:schemeClr val="bg1"/>
                </a:solidFill>
              </a:rPr>
              <a:t>(</a:t>
            </a:r>
            <a:r>
              <a:rPr lang="en-GB" i="1" dirty="0" err="1" smtClean="0">
                <a:solidFill>
                  <a:schemeClr val="bg1"/>
                </a:solidFill>
              </a:rPr>
              <a:t>gladus</a:t>
            </a:r>
            <a:r>
              <a:rPr lang="en-GB" i="1" dirty="0" smtClean="0">
                <a:solidFill>
                  <a:schemeClr val="bg1"/>
                </a:solidFill>
              </a:rPr>
              <a:t> </a:t>
            </a:r>
            <a:r>
              <a:rPr lang="en-GB" dirty="0" smtClean="0">
                <a:solidFill>
                  <a:schemeClr val="bg1"/>
                </a:solidFill>
              </a:rPr>
              <a:t>– sword). </a:t>
            </a:r>
          </a:p>
          <a:p>
            <a:endParaRPr lang="en-GB" sz="600" dirty="0" smtClean="0">
              <a:solidFill>
                <a:schemeClr val="bg1"/>
              </a:solidFill>
            </a:endParaRPr>
          </a:p>
          <a:p>
            <a:r>
              <a:rPr lang="en-GB" dirty="0" smtClean="0">
                <a:solidFill>
                  <a:schemeClr val="bg1"/>
                </a:solidFill>
              </a:rPr>
              <a:t>No mandatory fighting to the death for gladiators, though sometimes for condemned criminals (</a:t>
            </a:r>
            <a:r>
              <a:rPr lang="en-GB" i="1" dirty="0" err="1" smtClean="0">
                <a:solidFill>
                  <a:schemeClr val="bg1"/>
                </a:solidFill>
              </a:rPr>
              <a:t>noxii</a:t>
            </a:r>
            <a:r>
              <a:rPr lang="en-GB" dirty="0" smtClean="0">
                <a:solidFill>
                  <a:schemeClr val="bg1"/>
                </a:solidFill>
              </a:rPr>
              <a:t>).</a:t>
            </a:r>
            <a:r>
              <a:rPr lang="en-GB" i="1" dirty="0" smtClean="0">
                <a:solidFill>
                  <a:schemeClr val="bg1"/>
                </a:solidFill>
              </a:rPr>
              <a:t> </a:t>
            </a:r>
          </a:p>
          <a:p>
            <a:endParaRPr lang="en-GB" sz="500" dirty="0" smtClean="0">
              <a:solidFill>
                <a:schemeClr val="bg1"/>
              </a:solidFill>
            </a:endParaRPr>
          </a:p>
          <a:p>
            <a:r>
              <a:rPr lang="en-GB" i="1" dirty="0" smtClean="0">
                <a:solidFill>
                  <a:schemeClr val="bg1"/>
                </a:solidFill>
              </a:rPr>
              <a:t>Ad </a:t>
            </a:r>
            <a:r>
              <a:rPr lang="en-GB" i="1" dirty="0" err="1" smtClean="0">
                <a:solidFill>
                  <a:schemeClr val="bg1"/>
                </a:solidFill>
              </a:rPr>
              <a:t>digitium</a:t>
            </a:r>
            <a:r>
              <a:rPr lang="en-GB" i="1" dirty="0" smtClean="0">
                <a:solidFill>
                  <a:schemeClr val="bg1"/>
                </a:solidFill>
              </a:rPr>
              <a:t> </a:t>
            </a:r>
            <a:r>
              <a:rPr lang="en-GB" dirty="0" smtClean="0">
                <a:solidFill>
                  <a:schemeClr val="bg1"/>
                </a:solidFill>
              </a:rPr>
              <a:t>– raising a finger to acknowledge defeat. </a:t>
            </a:r>
          </a:p>
          <a:p>
            <a:endParaRPr lang="en-GB" sz="500" dirty="0" smtClean="0">
              <a:solidFill>
                <a:schemeClr val="bg1"/>
              </a:solidFill>
            </a:endParaRPr>
          </a:p>
          <a:p>
            <a:r>
              <a:rPr lang="en-GB" i="1" dirty="0" err="1" smtClean="0">
                <a:solidFill>
                  <a:schemeClr val="bg1"/>
                </a:solidFill>
              </a:rPr>
              <a:t>Pollice</a:t>
            </a:r>
            <a:r>
              <a:rPr lang="en-GB" i="1" dirty="0" smtClean="0">
                <a:solidFill>
                  <a:schemeClr val="bg1"/>
                </a:solidFill>
              </a:rPr>
              <a:t> verso </a:t>
            </a:r>
            <a:r>
              <a:rPr lang="en-GB" dirty="0" smtClean="0">
                <a:solidFill>
                  <a:schemeClr val="bg1"/>
                </a:solidFill>
              </a:rPr>
              <a:t>– </a:t>
            </a:r>
            <a:r>
              <a:rPr lang="en-GB" dirty="0">
                <a:solidFill>
                  <a:schemeClr val="bg1"/>
                </a:solidFill>
              </a:rPr>
              <a:t>a</a:t>
            </a:r>
            <a:r>
              <a:rPr lang="en-GB" dirty="0" smtClean="0">
                <a:solidFill>
                  <a:schemeClr val="bg1"/>
                </a:solidFill>
              </a:rPr>
              <a:t> signal given to the referee if it was decided that death was appropriate</a:t>
            </a:r>
            <a:r>
              <a:rPr lang="en-GB" i="1" dirty="0" smtClean="0">
                <a:solidFill>
                  <a:schemeClr val="bg1"/>
                </a:solidFill>
              </a:rPr>
              <a:t>. </a:t>
            </a:r>
          </a:p>
          <a:p>
            <a:endParaRPr lang="en-GB" sz="500" dirty="0" smtClean="0">
              <a:solidFill>
                <a:schemeClr val="bg1"/>
              </a:solidFill>
            </a:endParaRPr>
          </a:p>
          <a:p>
            <a:r>
              <a:rPr lang="en-GB" dirty="0" smtClean="0">
                <a:solidFill>
                  <a:schemeClr val="bg1"/>
                </a:solidFill>
              </a:rPr>
              <a:t>Well-trained and expensive. </a:t>
            </a:r>
          </a:p>
          <a:p>
            <a:endParaRPr lang="en-GB" sz="500" dirty="0" smtClean="0">
              <a:solidFill>
                <a:schemeClr val="bg1"/>
              </a:solidFill>
            </a:endParaRPr>
          </a:p>
          <a:p>
            <a:r>
              <a:rPr lang="en-GB" dirty="0" smtClean="0">
                <a:solidFill>
                  <a:schemeClr val="bg1"/>
                </a:solidFill>
              </a:rPr>
              <a:t>Symbol of freedom is </a:t>
            </a:r>
            <a:r>
              <a:rPr lang="en-GB" i="1" dirty="0" err="1" smtClean="0">
                <a:solidFill>
                  <a:schemeClr val="bg1"/>
                </a:solidFill>
              </a:rPr>
              <a:t>rudis</a:t>
            </a:r>
            <a:r>
              <a:rPr lang="en-GB" i="1" dirty="0" smtClean="0">
                <a:solidFill>
                  <a:schemeClr val="bg1"/>
                </a:solidFill>
              </a:rPr>
              <a:t> </a:t>
            </a:r>
            <a:r>
              <a:rPr lang="en-GB" dirty="0" smtClean="0">
                <a:solidFill>
                  <a:schemeClr val="bg1"/>
                </a:solidFill>
              </a:rPr>
              <a:t>– wooden staff resembling that used by the referee. </a:t>
            </a:r>
          </a:p>
          <a:p>
            <a:endParaRPr lang="en-GB" dirty="0"/>
          </a:p>
        </p:txBody>
      </p:sp>
      <p:sp>
        <p:nvSpPr>
          <p:cNvPr id="4" name="Content Placeholder 5"/>
          <p:cNvSpPr txBox="1">
            <a:spLocks/>
          </p:cNvSpPr>
          <p:nvPr/>
        </p:nvSpPr>
        <p:spPr>
          <a:xfrm>
            <a:off x="5220072" y="1600200"/>
            <a:ext cx="3816424" cy="5257800"/>
          </a:xfrm>
          <a:prstGeom prst="rect">
            <a:avLst/>
          </a:prstGeom>
        </p:spPr>
        <p:txBody>
          <a:bodyPr>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b="1" dirty="0" smtClean="0">
                <a:solidFill>
                  <a:schemeClr val="bg1"/>
                </a:solidFill>
              </a:rPr>
              <a:t>Timetable for combat: </a:t>
            </a:r>
          </a:p>
          <a:p>
            <a:pPr lvl="1"/>
            <a:r>
              <a:rPr lang="en-GB" dirty="0" smtClean="0">
                <a:solidFill>
                  <a:schemeClr val="bg1"/>
                </a:solidFill>
              </a:rPr>
              <a:t>morning – parade through the amphitheatre. </a:t>
            </a:r>
          </a:p>
          <a:p>
            <a:pPr lvl="1"/>
            <a:r>
              <a:rPr lang="en-GB" dirty="0" smtClean="0">
                <a:solidFill>
                  <a:schemeClr val="bg1"/>
                </a:solidFill>
              </a:rPr>
              <a:t>beast hunts (beast against beast then beast against man). </a:t>
            </a:r>
          </a:p>
          <a:p>
            <a:pPr lvl="1"/>
            <a:r>
              <a:rPr lang="en-GB" dirty="0" smtClean="0">
                <a:solidFill>
                  <a:schemeClr val="bg1"/>
                </a:solidFill>
              </a:rPr>
              <a:t>lunchtime – execution of condemned criminals. </a:t>
            </a:r>
          </a:p>
          <a:p>
            <a:pPr lvl="1"/>
            <a:r>
              <a:rPr lang="en-GB" dirty="0" smtClean="0">
                <a:solidFill>
                  <a:schemeClr val="bg1"/>
                </a:solidFill>
              </a:rPr>
              <a:t>gladiatorial displays for rest of the day.</a:t>
            </a:r>
            <a:endParaRPr lang="en-GB"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964488" cy="1143000"/>
          </a:xfrm>
        </p:spPr>
        <p:txBody>
          <a:bodyPr/>
          <a:lstStyle/>
          <a:p>
            <a:r>
              <a:rPr lang="en-GB" dirty="0" err="1" smtClean="0">
                <a:solidFill>
                  <a:schemeClr val="bg1"/>
                </a:solidFill>
              </a:rPr>
              <a:t>Zliten</a:t>
            </a:r>
            <a:r>
              <a:rPr lang="en-GB" dirty="0" smtClean="0">
                <a:solidFill>
                  <a:schemeClr val="bg1"/>
                </a:solidFill>
              </a:rPr>
              <a:t> Mosaic – Leptis Magna</a:t>
            </a:r>
            <a:endParaRPr lang="en-GB" dirty="0">
              <a:solidFill>
                <a:schemeClr val="bg1"/>
              </a:solidFill>
            </a:endParaRPr>
          </a:p>
        </p:txBody>
      </p:sp>
      <p:pic>
        <p:nvPicPr>
          <p:cNvPr id="4098" name="Picture 2"/>
          <p:cNvPicPr>
            <a:picLocks noGrp="1" noChangeAspect="1" noChangeArrowheads="1"/>
          </p:cNvPicPr>
          <p:nvPr>
            <p:ph idx="1"/>
          </p:nvPr>
        </p:nvPicPr>
        <p:blipFill>
          <a:blip r:embed="rId2" cstate="print"/>
          <a:srcRect/>
          <a:stretch>
            <a:fillRect/>
          </a:stretch>
        </p:blipFill>
        <p:spPr bwMode="auto">
          <a:xfrm>
            <a:off x="323528" y="1556792"/>
            <a:ext cx="8496943" cy="3116437"/>
          </a:xfrm>
          <a:prstGeom prst="rect">
            <a:avLst/>
          </a:prstGeom>
          <a:noFill/>
          <a:ln w="9525">
            <a:noFill/>
            <a:miter lim="800000"/>
            <a:headEnd/>
            <a:tailEnd/>
          </a:ln>
        </p:spPr>
      </p:pic>
      <p:sp>
        <p:nvSpPr>
          <p:cNvPr id="5" name="Rectangle 4"/>
          <p:cNvSpPr/>
          <p:nvPr/>
        </p:nvSpPr>
        <p:spPr>
          <a:xfrm>
            <a:off x="251520" y="4869160"/>
            <a:ext cx="1872207" cy="646331"/>
          </a:xfrm>
          <a:prstGeom prst="rect">
            <a:avLst/>
          </a:prstGeom>
        </p:spPr>
        <p:txBody>
          <a:bodyPr wrap="square">
            <a:spAutoFit/>
          </a:bodyPr>
          <a:lstStyle/>
          <a:p>
            <a:r>
              <a:rPr lang="en-GB" b="1" i="1" dirty="0" err="1">
                <a:solidFill>
                  <a:schemeClr val="bg1"/>
                </a:solidFill>
              </a:rPr>
              <a:t>Retiarius</a:t>
            </a:r>
            <a:r>
              <a:rPr lang="en-GB" b="1" i="1" dirty="0">
                <a:solidFill>
                  <a:schemeClr val="bg1"/>
                </a:solidFill>
              </a:rPr>
              <a:t> - </a:t>
            </a:r>
            <a:r>
              <a:rPr lang="en-GB" b="1" dirty="0">
                <a:solidFill>
                  <a:schemeClr val="bg1"/>
                </a:solidFill>
              </a:rPr>
              <a:t>trident and net. </a:t>
            </a:r>
            <a:endParaRPr lang="en-GB" dirty="0">
              <a:solidFill>
                <a:schemeClr val="bg1"/>
              </a:solidFill>
            </a:endParaRPr>
          </a:p>
        </p:txBody>
      </p:sp>
      <p:sp>
        <p:nvSpPr>
          <p:cNvPr id="6" name="Rectangle 5"/>
          <p:cNvSpPr/>
          <p:nvPr/>
        </p:nvSpPr>
        <p:spPr>
          <a:xfrm>
            <a:off x="2051720" y="4869160"/>
            <a:ext cx="1872208" cy="1754326"/>
          </a:xfrm>
          <a:prstGeom prst="rect">
            <a:avLst/>
          </a:prstGeom>
        </p:spPr>
        <p:txBody>
          <a:bodyPr wrap="square">
            <a:spAutoFit/>
          </a:bodyPr>
          <a:lstStyle/>
          <a:p>
            <a:r>
              <a:rPr lang="en-GB" b="1" i="1" dirty="0" err="1">
                <a:solidFill>
                  <a:schemeClr val="bg1"/>
                </a:solidFill>
              </a:rPr>
              <a:t>Secutor</a:t>
            </a:r>
            <a:r>
              <a:rPr lang="en-GB" b="1" i="1" dirty="0">
                <a:solidFill>
                  <a:schemeClr val="bg1"/>
                </a:solidFill>
              </a:rPr>
              <a:t> – </a:t>
            </a:r>
          </a:p>
          <a:p>
            <a:r>
              <a:rPr lang="en-GB" b="1" dirty="0">
                <a:solidFill>
                  <a:schemeClr val="bg1"/>
                </a:solidFill>
              </a:rPr>
              <a:t>helmet that </a:t>
            </a:r>
          </a:p>
          <a:p>
            <a:r>
              <a:rPr lang="en-GB" b="1" dirty="0">
                <a:solidFill>
                  <a:schemeClr val="bg1"/>
                </a:solidFill>
              </a:rPr>
              <a:t>covers face and, </a:t>
            </a:r>
          </a:p>
          <a:p>
            <a:r>
              <a:rPr lang="en-GB" b="1" dirty="0">
                <a:solidFill>
                  <a:schemeClr val="bg1"/>
                </a:solidFill>
              </a:rPr>
              <a:t>rectangular </a:t>
            </a:r>
          </a:p>
          <a:p>
            <a:r>
              <a:rPr lang="en-GB" b="1" dirty="0">
                <a:solidFill>
                  <a:schemeClr val="bg1"/>
                </a:solidFill>
              </a:rPr>
              <a:t>shield and </a:t>
            </a:r>
          </a:p>
          <a:p>
            <a:r>
              <a:rPr lang="en-GB" b="1" i="1" dirty="0" err="1">
                <a:solidFill>
                  <a:schemeClr val="bg1"/>
                </a:solidFill>
              </a:rPr>
              <a:t>gladus</a:t>
            </a:r>
            <a:r>
              <a:rPr lang="en-GB" b="1" i="1" dirty="0">
                <a:solidFill>
                  <a:schemeClr val="bg1"/>
                </a:solidFill>
              </a:rPr>
              <a:t>. </a:t>
            </a:r>
            <a:endParaRPr lang="en-GB" dirty="0">
              <a:solidFill>
                <a:schemeClr val="bg1"/>
              </a:solidFill>
            </a:endParaRPr>
          </a:p>
        </p:txBody>
      </p:sp>
      <p:sp>
        <p:nvSpPr>
          <p:cNvPr id="7" name="Rectangle 6"/>
          <p:cNvSpPr/>
          <p:nvPr/>
        </p:nvSpPr>
        <p:spPr>
          <a:xfrm>
            <a:off x="3851920" y="4826675"/>
            <a:ext cx="2141984" cy="2031325"/>
          </a:xfrm>
          <a:prstGeom prst="rect">
            <a:avLst/>
          </a:prstGeom>
        </p:spPr>
        <p:txBody>
          <a:bodyPr wrap="square">
            <a:spAutoFit/>
          </a:bodyPr>
          <a:lstStyle/>
          <a:p>
            <a:r>
              <a:rPr lang="en-GB" b="1" i="1" dirty="0" err="1">
                <a:solidFill>
                  <a:schemeClr val="bg1"/>
                </a:solidFill>
              </a:rPr>
              <a:t>Thraex</a:t>
            </a:r>
            <a:r>
              <a:rPr lang="en-GB" b="1" i="1" dirty="0">
                <a:solidFill>
                  <a:schemeClr val="bg1"/>
                </a:solidFill>
              </a:rPr>
              <a:t> – </a:t>
            </a:r>
            <a:r>
              <a:rPr lang="en-GB" b="1" dirty="0">
                <a:solidFill>
                  <a:schemeClr val="bg1"/>
                </a:solidFill>
              </a:rPr>
              <a:t>broad- </a:t>
            </a:r>
          </a:p>
          <a:p>
            <a:r>
              <a:rPr lang="en-GB" b="1" dirty="0">
                <a:solidFill>
                  <a:schemeClr val="bg1"/>
                </a:solidFill>
              </a:rPr>
              <a:t>rimmed </a:t>
            </a:r>
          </a:p>
          <a:p>
            <a:r>
              <a:rPr lang="en-GB" b="1" dirty="0">
                <a:solidFill>
                  <a:schemeClr val="bg1"/>
                </a:solidFill>
              </a:rPr>
              <a:t>helmet, greaves </a:t>
            </a:r>
          </a:p>
          <a:p>
            <a:r>
              <a:rPr lang="en-GB" b="1" dirty="0">
                <a:solidFill>
                  <a:schemeClr val="bg1"/>
                </a:solidFill>
              </a:rPr>
              <a:t>and small </a:t>
            </a:r>
          </a:p>
          <a:p>
            <a:r>
              <a:rPr lang="en-GB" b="1" dirty="0">
                <a:solidFill>
                  <a:schemeClr val="bg1"/>
                </a:solidFill>
              </a:rPr>
              <a:t>shield + </a:t>
            </a:r>
          </a:p>
          <a:p>
            <a:r>
              <a:rPr lang="en-GB" b="1" dirty="0">
                <a:solidFill>
                  <a:schemeClr val="bg1"/>
                </a:solidFill>
              </a:rPr>
              <a:t>Thracian curved </a:t>
            </a:r>
          </a:p>
          <a:p>
            <a:r>
              <a:rPr lang="en-GB" b="1" dirty="0">
                <a:solidFill>
                  <a:schemeClr val="bg1"/>
                </a:solidFill>
              </a:rPr>
              <a:t>sword. </a:t>
            </a:r>
            <a:endParaRPr lang="en-GB" dirty="0">
              <a:solidFill>
                <a:schemeClr val="bg1"/>
              </a:solidFill>
            </a:endParaRPr>
          </a:p>
        </p:txBody>
      </p:sp>
      <p:sp>
        <p:nvSpPr>
          <p:cNvPr id="8" name="Rectangle 7"/>
          <p:cNvSpPr/>
          <p:nvPr/>
        </p:nvSpPr>
        <p:spPr>
          <a:xfrm>
            <a:off x="5796136" y="4869160"/>
            <a:ext cx="1565920" cy="1754326"/>
          </a:xfrm>
          <a:prstGeom prst="rect">
            <a:avLst/>
          </a:prstGeom>
        </p:spPr>
        <p:txBody>
          <a:bodyPr wrap="square">
            <a:spAutoFit/>
          </a:bodyPr>
          <a:lstStyle/>
          <a:p>
            <a:r>
              <a:rPr lang="en-GB" b="1" i="1" dirty="0" err="1">
                <a:solidFill>
                  <a:schemeClr val="bg1"/>
                </a:solidFill>
              </a:rPr>
              <a:t>Murmillo</a:t>
            </a:r>
            <a:r>
              <a:rPr lang="en-GB" b="1" i="1" dirty="0">
                <a:solidFill>
                  <a:schemeClr val="bg1"/>
                </a:solidFill>
              </a:rPr>
              <a:t> – </a:t>
            </a:r>
          </a:p>
          <a:p>
            <a:r>
              <a:rPr lang="en-GB" b="1" dirty="0">
                <a:solidFill>
                  <a:schemeClr val="bg1"/>
                </a:solidFill>
              </a:rPr>
              <a:t>armguard, </a:t>
            </a:r>
          </a:p>
          <a:p>
            <a:r>
              <a:rPr lang="en-GB" b="1" dirty="0">
                <a:solidFill>
                  <a:schemeClr val="bg1"/>
                </a:solidFill>
              </a:rPr>
              <a:t>Loincloth, </a:t>
            </a:r>
          </a:p>
          <a:p>
            <a:r>
              <a:rPr lang="en-GB" b="1" dirty="0">
                <a:solidFill>
                  <a:schemeClr val="bg1"/>
                </a:solidFill>
              </a:rPr>
              <a:t>oblong </a:t>
            </a:r>
          </a:p>
          <a:p>
            <a:r>
              <a:rPr lang="en-GB" b="1" dirty="0">
                <a:solidFill>
                  <a:schemeClr val="bg1"/>
                </a:solidFill>
              </a:rPr>
              <a:t>shield </a:t>
            </a:r>
          </a:p>
          <a:p>
            <a:r>
              <a:rPr lang="en-GB" b="1" dirty="0">
                <a:solidFill>
                  <a:schemeClr val="bg1"/>
                </a:solidFill>
              </a:rPr>
              <a:t>+ </a:t>
            </a:r>
            <a:r>
              <a:rPr lang="en-GB" b="1" i="1" dirty="0" err="1">
                <a:solidFill>
                  <a:schemeClr val="bg1"/>
                </a:solidFill>
              </a:rPr>
              <a:t>gladus</a:t>
            </a:r>
            <a:r>
              <a:rPr lang="en-GB" b="1" i="1" dirty="0">
                <a:solidFill>
                  <a:schemeClr val="bg1"/>
                </a:solidFill>
              </a:rPr>
              <a:t>. </a:t>
            </a:r>
            <a:endParaRPr lang="en-GB" dirty="0">
              <a:solidFill>
                <a:schemeClr val="bg1"/>
              </a:solidFill>
            </a:endParaRPr>
          </a:p>
        </p:txBody>
      </p:sp>
      <p:sp>
        <p:nvSpPr>
          <p:cNvPr id="9" name="Rectangle 8"/>
          <p:cNvSpPr/>
          <p:nvPr/>
        </p:nvSpPr>
        <p:spPr>
          <a:xfrm>
            <a:off x="7164288" y="4869160"/>
            <a:ext cx="1853952" cy="1754326"/>
          </a:xfrm>
          <a:prstGeom prst="rect">
            <a:avLst/>
          </a:prstGeom>
        </p:spPr>
        <p:txBody>
          <a:bodyPr wrap="square">
            <a:spAutoFit/>
          </a:bodyPr>
          <a:lstStyle/>
          <a:p>
            <a:r>
              <a:rPr lang="en-GB" b="1" i="1" dirty="0" err="1">
                <a:solidFill>
                  <a:schemeClr val="bg1"/>
                </a:solidFill>
              </a:rPr>
              <a:t>Hoplomachus</a:t>
            </a:r>
            <a:r>
              <a:rPr lang="en-GB" b="1" i="1" dirty="0">
                <a:solidFill>
                  <a:schemeClr val="bg1"/>
                </a:solidFill>
              </a:rPr>
              <a:t> – </a:t>
            </a:r>
          </a:p>
          <a:p>
            <a:r>
              <a:rPr lang="en-GB" b="1" dirty="0">
                <a:solidFill>
                  <a:schemeClr val="bg1"/>
                </a:solidFill>
              </a:rPr>
              <a:t>armguard, </a:t>
            </a:r>
          </a:p>
          <a:p>
            <a:r>
              <a:rPr lang="en-GB" b="1" dirty="0">
                <a:solidFill>
                  <a:schemeClr val="bg1"/>
                </a:solidFill>
              </a:rPr>
              <a:t>small round </a:t>
            </a:r>
          </a:p>
          <a:p>
            <a:r>
              <a:rPr lang="en-GB" b="1" dirty="0">
                <a:solidFill>
                  <a:schemeClr val="bg1"/>
                </a:solidFill>
              </a:rPr>
              <a:t>shield, spear, </a:t>
            </a:r>
          </a:p>
          <a:p>
            <a:r>
              <a:rPr lang="en-GB" b="1" dirty="0">
                <a:solidFill>
                  <a:schemeClr val="bg1"/>
                </a:solidFill>
              </a:rPr>
              <a:t>helmet and </a:t>
            </a:r>
          </a:p>
          <a:p>
            <a:r>
              <a:rPr lang="en-GB" b="1" i="1" dirty="0" err="1">
                <a:solidFill>
                  <a:schemeClr val="bg1"/>
                </a:solidFill>
              </a:rPr>
              <a:t>gladus</a:t>
            </a:r>
            <a:r>
              <a:rPr lang="en-GB" b="1" i="1" dirty="0">
                <a:solidFill>
                  <a:schemeClr val="bg1"/>
                </a:solidFill>
              </a:rPr>
              <a:t>. </a:t>
            </a:r>
            <a:endParaRPr lang="en-GB" dirty="0">
              <a:solidFill>
                <a:schemeClr val="bg1"/>
              </a:solidFill>
            </a:endParaRPr>
          </a:p>
        </p:txBody>
      </p:sp>
      <p:sp>
        <p:nvSpPr>
          <p:cNvPr id="12" name="AutoShape 4"/>
          <p:cNvSpPr>
            <a:spLocks noChangeArrowheads="1"/>
          </p:cNvSpPr>
          <p:nvPr/>
        </p:nvSpPr>
        <p:spPr bwMode="auto">
          <a:xfrm rot="2720903">
            <a:off x="6052584" y="4209356"/>
            <a:ext cx="1700901" cy="21692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2720903">
            <a:off x="5150086" y="4460615"/>
            <a:ext cx="965864" cy="206762"/>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4" name="AutoShape 4"/>
          <p:cNvSpPr>
            <a:spLocks noChangeArrowheads="1"/>
          </p:cNvSpPr>
          <p:nvPr/>
        </p:nvSpPr>
        <p:spPr bwMode="auto">
          <a:xfrm rot="4597204">
            <a:off x="3609265" y="4414067"/>
            <a:ext cx="712014" cy="211701"/>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a:solidFill>
                  <a:schemeClr val="bg1"/>
                </a:solidFill>
              </a:rPr>
              <a:t>Elites </a:t>
            </a:r>
            <a:r>
              <a:rPr lang="en-GB" dirty="0" smtClean="0">
                <a:solidFill>
                  <a:schemeClr val="bg1"/>
                </a:solidFill>
              </a:rPr>
              <a:t>and </a:t>
            </a:r>
            <a:r>
              <a:rPr lang="en-GB" dirty="0">
                <a:solidFill>
                  <a:schemeClr val="bg1"/>
                </a:solidFill>
              </a:rPr>
              <a:t>the Arena</a:t>
            </a:r>
          </a:p>
        </p:txBody>
      </p:sp>
      <p:sp>
        <p:nvSpPr>
          <p:cNvPr id="3" name="Content Placeholder 2"/>
          <p:cNvSpPr>
            <a:spLocks noGrp="1"/>
          </p:cNvSpPr>
          <p:nvPr>
            <p:ph idx="1"/>
          </p:nvPr>
        </p:nvSpPr>
        <p:spPr>
          <a:xfrm>
            <a:off x="107504" y="980728"/>
            <a:ext cx="8928992" cy="3600400"/>
          </a:xfrm>
        </p:spPr>
        <p:txBody>
          <a:bodyPr>
            <a:normAutofit fontScale="92500"/>
          </a:bodyPr>
          <a:lstStyle/>
          <a:p>
            <a:r>
              <a:rPr lang="en-GB" sz="2600" dirty="0">
                <a:solidFill>
                  <a:schemeClr val="bg1"/>
                </a:solidFill>
              </a:rPr>
              <a:t>Members of the senatorial and equestrian elite fighting as gladiators, actors and charioteers – Suet. </a:t>
            </a:r>
            <a:r>
              <a:rPr lang="en-GB" sz="2600" i="1" dirty="0">
                <a:solidFill>
                  <a:schemeClr val="bg1"/>
                </a:solidFill>
              </a:rPr>
              <a:t>Div. Jul</a:t>
            </a:r>
            <a:r>
              <a:rPr lang="en-GB" sz="2600" dirty="0">
                <a:solidFill>
                  <a:schemeClr val="bg1"/>
                </a:solidFill>
              </a:rPr>
              <a:t>. 39. </a:t>
            </a:r>
          </a:p>
          <a:p>
            <a:endParaRPr lang="en-GB" sz="500" dirty="0"/>
          </a:p>
          <a:p>
            <a:r>
              <a:rPr lang="en-GB" sz="2600" dirty="0">
                <a:solidFill>
                  <a:schemeClr val="bg1"/>
                </a:solidFill>
              </a:rPr>
              <a:t>Similarly the case under Augustus, though a senatorial decree later discourages such practices - Suet. </a:t>
            </a:r>
            <a:r>
              <a:rPr lang="en-GB" sz="2600" i="1" dirty="0">
                <a:solidFill>
                  <a:schemeClr val="bg1"/>
                </a:solidFill>
              </a:rPr>
              <a:t>Div. Aug</a:t>
            </a:r>
            <a:r>
              <a:rPr lang="en-GB" sz="2600" dirty="0">
                <a:solidFill>
                  <a:schemeClr val="bg1"/>
                </a:solidFill>
              </a:rPr>
              <a:t>. 43</a:t>
            </a:r>
            <a:r>
              <a:rPr lang="en-GB" sz="2600" dirty="0" smtClean="0">
                <a:solidFill>
                  <a:schemeClr val="bg1"/>
                </a:solidFill>
              </a:rPr>
              <a:t>.</a:t>
            </a:r>
          </a:p>
          <a:p>
            <a:endParaRPr lang="en-GB" sz="500" dirty="0">
              <a:solidFill>
                <a:schemeClr val="bg1"/>
              </a:solidFill>
            </a:endParaRPr>
          </a:p>
          <a:p>
            <a:r>
              <a:rPr lang="en-GB" sz="2600" dirty="0" smtClean="0">
                <a:solidFill>
                  <a:schemeClr val="bg1"/>
                </a:solidFill>
              </a:rPr>
              <a:t>“Tyrants” compel members of elite to fight in arena:</a:t>
            </a:r>
          </a:p>
          <a:p>
            <a:pPr lvl="1"/>
            <a:r>
              <a:rPr lang="en-GB" sz="1900" dirty="0" smtClean="0">
                <a:solidFill>
                  <a:schemeClr val="bg1"/>
                </a:solidFill>
              </a:rPr>
              <a:t>Nero forces 400 senators and 600 equestrians – </a:t>
            </a:r>
            <a:r>
              <a:rPr lang="en-GB" sz="1900" b="1" dirty="0" smtClean="0">
                <a:solidFill>
                  <a:schemeClr val="bg1"/>
                </a:solidFill>
              </a:rPr>
              <a:t>Suet. </a:t>
            </a:r>
            <a:r>
              <a:rPr lang="en-GB" sz="1900" b="1" i="1" dirty="0">
                <a:solidFill>
                  <a:schemeClr val="bg1"/>
                </a:solidFill>
              </a:rPr>
              <a:t>Nero </a:t>
            </a:r>
            <a:r>
              <a:rPr lang="en-GB" sz="1900" b="1" dirty="0" smtClean="0">
                <a:solidFill>
                  <a:schemeClr val="bg1"/>
                </a:solidFill>
              </a:rPr>
              <a:t>12</a:t>
            </a:r>
          </a:p>
          <a:p>
            <a:pPr lvl="1"/>
            <a:endParaRPr lang="en-GB" sz="500" dirty="0" smtClean="0">
              <a:solidFill>
                <a:schemeClr val="bg1"/>
              </a:solidFill>
            </a:endParaRPr>
          </a:p>
          <a:p>
            <a:r>
              <a:rPr lang="en-GB" sz="2600" dirty="0" smtClean="0">
                <a:solidFill>
                  <a:schemeClr val="bg1"/>
                </a:solidFill>
              </a:rPr>
              <a:t>Disgrace to one’s social status:</a:t>
            </a:r>
          </a:p>
          <a:p>
            <a:pPr lvl="1"/>
            <a:r>
              <a:rPr lang="en-GB" sz="1900" i="1" dirty="0" err="1" smtClean="0">
                <a:solidFill>
                  <a:schemeClr val="bg1"/>
                </a:solidFill>
              </a:rPr>
              <a:t>Infamia</a:t>
            </a:r>
            <a:r>
              <a:rPr lang="en-GB" sz="1900" i="1" dirty="0" smtClean="0">
                <a:solidFill>
                  <a:schemeClr val="bg1"/>
                </a:solidFill>
              </a:rPr>
              <a:t> </a:t>
            </a:r>
            <a:r>
              <a:rPr lang="en-GB" sz="1900" dirty="0" smtClean="0">
                <a:solidFill>
                  <a:schemeClr val="bg1"/>
                </a:solidFill>
              </a:rPr>
              <a:t>– only if done for pay, for prowess tolerated </a:t>
            </a:r>
            <a:r>
              <a:rPr lang="en-GB" sz="1900" dirty="0">
                <a:solidFill>
                  <a:schemeClr val="bg1"/>
                </a:solidFill>
              </a:rPr>
              <a:t>- </a:t>
            </a:r>
            <a:r>
              <a:rPr lang="en-GB" sz="1900" i="1" dirty="0">
                <a:solidFill>
                  <a:schemeClr val="bg1"/>
                </a:solidFill>
              </a:rPr>
              <a:t>Digest</a:t>
            </a:r>
            <a:r>
              <a:rPr lang="en-GB" sz="1900" dirty="0">
                <a:solidFill>
                  <a:schemeClr val="bg1"/>
                </a:solidFill>
              </a:rPr>
              <a:t> 3.1.1.6 (Ulpian).</a:t>
            </a:r>
          </a:p>
          <a:p>
            <a:pPr lvl="1"/>
            <a:endParaRPr lang="en-GB" i="1" dirty="0">
              <a:solidFill>
                <a:schemeClr val="bg1"/>
              </a:solidFill>
            </a:endParaRPr>
          </a:p>
          <a:p>
            <a:endParaRPr lang="en-GB" dirty="0"/>
          </a:p>
        </p:txBody>
      </p:sp>
      <p:sp>
        <p:nvSpPr>
          <p:cNvPr id="5" name="Rectangle 4"/>
          <p:cNvSpPr/>
          <p:nvPr/>
        </p:nvSpPr>
        <p:spPr>
          <a:xfrm>
            <a:off x="234926" y="4460444"/>
            <a:ext cx="8892480" cy="2192908"/>
          </a:xfrm>
          <a:prstGeom prst="rect">
            <a:avLst/>
          </a:prstGeom>
        </p:spPr>
        <p:txBody>
          <a:bodyPr wrap="square">
            <a:spAutoFit/>
          </a:bodyPr>
          <a:lstStyle/>
          <a:p>
            <a:r>
              <a:rPr lang="en-GB" dirty="0">
                <a:solidFill>
                  <a:schemeClr val="bg1"/>
                </a:solidFill>
              </a:rPr>
              <a:t>“Really I think that the typical and peculiar vices of this city, a liking for actors and a passion for gladiators and horses, are all but conceived in the mother’s womb. When these occupy and possess the mind, how little room has it left for worthy accomplishments.” – </a:t>
            </a:r>
            <a:r>
              <a:rPr lang="en-GB" b="1" dirty="0">
                <a:solidFill>
                  <a:schemeClr val="bg1"/>
                </a:solidFill>
              </a:rPr>
              <a:t>Tacitus </a:t>
            </a:r>
            <a:r>
              <a:rPr lang="en-GB" b="1" i="1" dirty="0">
                <a:solidFill>
                  <a:schemeClr val="bg1"/>
                </a:solidFill>
              </a:rPr>
              <a:t>A Dialogue on Oratory </a:t>
            </a:r>
            <a:r>
              <a:rPr lang="en-GB" b="1" dirty="0">
                <a:solidFill>
                  <a:schemeClr val="bg1"/>
                </a:solidFill>
              </a:rPr>
              <a:t>29</a:t>
            </a:r>
            <a:r>
              <a:rPr lang="en-GB" dirty="0">
                <a:solidFill>
                  <a:schemeClr val="bg1"/>
                </a:solidFill>
              </a:rPr>
              <a:t>.</a:t>
            </a:r>
          </a:p>
          <a:p>
            <a:endParaRPr lang="en-GB" sz="1050" dirty="0">
              <a:solidFill>
                <a:schemeClr val="bg1"/>
              </a:solidFill>
            </a:endParaRPr>
          </a:p>
          <a:p>
            <a:r>
              <a:rPr lang="en-GB" dirty="0">
                <a:solidFill>
                  <a:schemeClr val="bg1"/>
                </a:solidFill>
              </a:rPr>
              <a:t>“But what pleasure can a man of refinement get out of seeing a powerless human being torn to pieces by the mightiest beast, or a splendid beast being transfixed by a hunting spear? – </a:t>
            </a:r>
            <a:r>
              <a:rPr lang="en-GB" b="1" dirty="0">
                <a:solidFill>
                  <a:schemeClr val="bg1"/>
                </a:solidFill>
              </a:rPr>
              <a:t>Cicero </a:t>
            </a:r>
            <a:r>
              <a:rPr lang="en-GB" b="1" i="1" dirty="0">
                <a:solidFill>
                  <a:schemeClr val="bg1"/>
                </a:solidFill>
              </a:rPr>
              <a:t>Letters to his Friends </a:t>
            </a:r>
            <a:r>
              <a:rPr lang="en-GB" b="1" dirty="0">
                <a:solidFill>
                  <a:schemeClr val="bg1"/>
                </a:solidFill>
              </a:rPr>
              <a:t>7.1 </a:t>
            </a:r>
            <a:r>
              <a:rPr lang="en-GB" dirty="0">
                <a:solidFill>
                  <a:schemeClr val="bg1"/>
                </a:solidFill>
              </a:rPr>
              <a:t>(To M. Marcus, August 55 BC). </a:t>
            </a:r>
          </a:p>
        </p:txBody>
      </p:sp>
    </p:spTree>
    <p:extLst>
      <p:ext uri="{BB962C8B-B14F-4D97-AF65-F5344CB8AC3E}">
        <p14:creationId xmlns:p14="http://schemas.microsoft.com/office/powerpoint/2010/main" val="162516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Beast Hunts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8964488" cy="3816424"/>
          </a:xfrm>
        </p:spPr>
        <p:txBody>
          <a:bodyPr>
            <a:normAutofit fontScale="92500" lnSpcReduction="10000"/>
          </a:bodyPr>
          <a:lstStyle/>
          <a:p>
            <a:r>
              <a:rPr lang="en-GB" dirty="0" smtClean="0">
                <a:solidFill>
                  <a:schemeClr val="bg1"/>
                </a:solidFill>
              </a:rPr>
              <a:t>Earliest recorded incident of a proper hunt (</a:t>
            </a:r>
            <a:r>
              <a:rPr lang="en-GB" i="1" dirty="0" err="1" smtClean="0">
                <a:solidFill>
                  <a:schemeClr val="bg1"/>
                </a:solidFill>
              </a:rPr>
              <a:t>venatio</a:t>
            </a:r>
            <a:r>
              <a:rPr lang="en-GB" dirty="0" smtClean="0">
                <a:solidFill>
                  <a:schemeClr val="bg1"/>
                </a:solidFill>
              </a:rPr>
              <a:t>) took place as part of victory games of Marcus </a:t>
            </a:r>
            <a:r>
              <a:rPr lang="en-GB" dirty="0" err="1" smtClean="0">
                <a:solidFill>
                  <a:schemeClr val="bg1"/>
                </a:solidFill>
              </a:rPr>
              <a:t>Fulvius</a:t>
            </a:r>
            <a:r>
              <a:rPr lang="en-GB" dirty="0" smtClean="0">
                <a:solidFill>
                  <a:schemeClr val="bg1"/>
                </a:solidFill>
              </a:rPr>
              <a:t> </a:t>
            </a:r>
            <a:r>
              <a:rPr lang="en-GB" dirty="0" err="1" smtClean="0">
                <a:solidFill>
                  <a:schemeClr val="bg1"/>
                </a:solidFill>
              </a:rPr>
              <a:t>Nobilior</a:t>
            </a:r>
            <a:r>
              <a:rPr lang="en-GB" dirty="0" smtClean="0">
                <a:solidFill>
                  <a:schemeClr val="bg1"/>
                </a:solidFill>
              </a:rPr>
              <a:t> in 186 BC – (</a:t>
            </a:r>
            <a:r>
              <a:rPr lang="en-GB" b="1" dirty="0" smtClean="0">
                <a:solidFill>
                  <a:schemeClr val="bg1"/>
                </a:solidFill>
              </a:rPr>
              <a:t>Livy 39.22.2</a:t>
            </a:r>
            <a:r>
              <a:rPr lang="en-GB" dirty="0" smtClean="0">
                <a:solidFill>
                  <a:schemeClr val="bg1"/>
                </a:solidFill>
              </a:rPr>
              <a:t>).</a:t>
            </a:r>
          </a:p>
          <a:p>
            <a:endParaRPr lang="en-GB" sz="500" dirty="0" smtClean="0">
              <a:solidFill>
                <a:schemeClr val="bg1"/>
              </a:solidFill>
            </a:endParaRPr>
          </a:p>
          <a:p>
            <a:r>
              <a:rPr lang="en-GB" dirty="0" smtClean="0">
                <a:solidFill>
                  <a:schemeClr val="bg1"/>
                </a:solidFill>
              </a:rPr>
              <a:t>But exotic animals as spoils have been displayed since third century BC -– e.g. four Indian elephants part of Marcus </a:t>
            </a:r>
            <a:r>
              <a:rPr lang="en-GB" dirty="0" err="1" smtClean="0">
                <a:solidFill>
                  <a:schemeClr val="bg1"/>
                </a:solidFill>
              </a:rPr>
              <a:t>Curius</a:t>
            </a:r>
            <a:r>
              <a:rPr lang="en-GB" dirty="0" smtClean="0">
                <a:solidFill>
                  <a:schemeClr val="bg1"/>
                </a:solidFill>
              </a:rPr>
              <a:t> </a:t>
            </a:r>
            <a:r>
              <a:rPr lang="en-GB" dirty="0" err="1" smtClean="0">
                <a:solidFill>
                  <a:schemeClr val="bg1"/>
                </a:solidFill>
              </a:rPr>
              <a:t>Dentatus</a:t>
            </a:r>
            <a:r>
              <a:rPr lang="en-GB" dirty="0" smtClean="0">
                <a:solidFill>
                  <a:schemeClr val="bg1"/>
                </a:solidFill>
              </a:rPr>
              <a:t>’ triumph in 275 BC.</a:t>
            </a:r>
          </a:p>
          <a:p>
            <a:endParaRPr lang="en-GB" sz="500" dirty="0">
              <a:solidFill>
                <a:schemeClr val="bg1"/>
              </a:solidFill>
            </a:endParaRPr>
          </a:p>
          <a:p>
            <a:r>
              <a:rPr lang="en-GB" dirty="0" smtClean="0">
                <a:solidFill>
                  <a:schemeClr val="bg1"/>
                </a:solidFill>
              </a:rPr>
              <a:t>252 BC </a:t>
            </a:r>
            <a:r>
              <a:rPr lang="en-GB" dirty="0" err="1" smtClean="0">
                <a:solidFill>
                  <a:schemeClr val="bg1"/>
                </a:solidFill>
              </a:rPr>
              <a:t>Metellus</a:t>
            </a:r>
            <a:r>
              <a:rPr lang="en-GB" dirty="0" smtClean="0">
                <a:solidFill>
                  <a:schemeClr val="bg1"/>
                </a:solidFill>
              </a:rPr>
              <a:t> after a victory in Sicily transports 140 or 142 elephants on rafts to Italy – fought in circus and slain with javelins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8.6.16-17</a:t>
            </a:r>
            <a:r>
              <a:rPr lang="en-GB" dirty="0" smtClean="0">
                <a:solidFill>
                  <a:schemeClr val="bg1"/>
                </a:solidFill>
              </a:rPr>
              <a:t>.</a:t>
            </a:r>
          </a:p>
          <a:p>
            <a:endParaRPr lang="en-GB" dirty="0">
              <a:solidFill>
                <a:schemeClr val="bg1"/>
              </a:solidFill>
            </a:endParaRPr>
          </a:p>
          <a:p>
            <a:endParaRPr lang="en-GB" dirty="0" smtClean="0">
              <a:solidFill>
                <a:schemeClr val="bg1"/>
              </a:solidFill>
            </a:endParaRPr>
          </a:p>
          <a:p>
            <a:pPr>
              <a:buNone/>
            </a:pPr>
            <a:endParaRPr lang="en-GB" sz="1200" dirty="0" smtClean="0">
              <a:solidFill>
                <a:schemeClr val="bg1"/>
              </a:solidFill>
            </a:endParaRPr>
          </a:p>
        </p:txBody>
      </p:sp>
      <p:sp>
        <p:nvSpPr>
          <p:cNvPr id="4" name="Content Placeholder 2"/>
          <p:cNvSpPr txBox="1">
            <a:spLocks/>
          </p:cNvSpPr>
          <p:nvPr/>
        </p:nvSpPr>
        <p:spPr>
          <a:xfrm>
            <a:off x="0" y="3811108"/>
            <a:ext cx="4211960" cy="3046892"/>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Types of animals displayed:</a:t>
            </a:r>
          </a:p>
          <a:p>
            <a:pPr lvl="1"/>
            <a:r>
              <a:rPr lang="en-GB" dirty="0" smtClean="0">
                <a:solidFill>
                  <a:schemeClr val="bg1"/>
                </a:solidFill>
              </a:rPr>
              <a:t>Elephants, large cats, bears, bulls, rhinoceroses, hippopotamuses, crocodiles, ostriches, snakes, giraffes</a:t>
            </a:r>
            <a:endParaRPr lang="en-GB" dirty="0">
              <a:solidFill>
                <a:schemeClr val="bg1"/>
              </a:solidFill>
            </a:endParaRPr>
          </a:p>
        </p:txBody>
      </p:sp>
      <p:sp>
        <p:nvSpPr>
          <p:cNvPr id="5" name="Content Placeholder 3"/>
          <p:cNvSpPr txBox="1">
            <a:spLocks/>
          </p:cNvSpPr>
          <p:nvPr/>
        </p:nvSpPr>
        <p:spPr>
          <a:xfrm>
            <a:off x="3851920" y="3789040"/>
            <a:ext cx="5184576" cy="2664296"/>
          </a:xfrm>
          <a:prstGeom prst="rect">
            <a:avLst/>
          </a:prstGeom>
        </p:spPr>
        <p:txBody>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Earlier times magistrates relied on their contacts in the provinces.</a:t>
            </a:r>
          </a:p>
          <a:p>
            <a:endParaRPr lang="en-GB" sz="500" dirty="0" smtClean="0">
              <a:solidFill>
                <a:schemeClr val="bg1"/>
              </a:solidFill>
            </a:endParaRPr>
          </a:p>
          <a:p>
            <a:r>
              <a:rPr lang="en-GB" sz="2400" dirty="0" smtClean="0">
                <a:solidFill>
                  <a:schemeClr val="bg1"/>
                </a:solidFill>
              </a:rPr>
              <a:t>By Imperial period a more sophisticated organisation.</a:t>
            </a:r>
          </a:p>
          <a:p>
            <a:endParaRPr lang="en-GB" sz="500" dirty="0" smtClean="0">
              <a:solidFill>
                <a:schemeClr val="bg1"/>
              </a:solidFill>
            </a:endParaRPr>
          </a:p>
          <a:p>
            <a:r>
              <a:rPr lang="en-GB" sz="2400" dirty="0" smtClean="0">
                <a:solidFill>
                  <a:schemeClr val="bg1"/>
                </a:solidFill>
              </a:rPr>
              <a:t>Antonius </a:t>
            </a:r>
            <a:r>
              <a:rPr lang="en-GB" sz="2400" dirty="0" err="1" smtClean="0">
                <a:solidFill>
                  <a:schemeClr val="bg1"/>
                </a:solidFill>
              </a:rPr>
              <a:t>Proculus</a:t>
            </a:r>
            <a:r>
              <a:rPr lang="en-GB" sz="2400" dirty="0" smtClean="0">
                <a:solidFill>
                  <a:schemeClr val="bg1"/>
                </a:solidFill>
              </a:rPr>
              <a:t> hunting in Eastern Desert of Egypt.</a:t>
            </a:r>
            <a:endParaRPr lang="en-GB" sz="2400"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856984" cy="2592288"/>
          </a:xfrm>
        </p:spPr>
        <p:txBody>
          <a:bodyPr>
            <a:noAutofit/>
          </a:bodyPr>
          <a:lstStyle/>
          <a:p>
            <a:pPr marL="137160" indent="0">
              <a:buNone/>
            </a:pPr>
            <a:r>
              <a:rPr lang="en-GB" sz="2300" dirty="0" smtClean="0">
                <a:solidFill>
                  <a:schemeClr val="bg1"/>
                </a:solidFill>
              </a:rPr>
              <a:t>“At the dedication of the Amphitheatre and the Baths, which had been hastily built, Titus provided a most lavish gladiatorial show; he also staged a sea fight on the old artificial lake, and when the water had been let out he used the basin for further gladiatorial contests and wild-beasts hunts; 5,000 beasts of different sorts dying in a single day.” - </a:t>
            </a:r>
            <a:r>
              <a:rPr lang="en-GB" sz="2300" b="1" dirty="0" smtClean="0">
                <a:solidFill>
                  <a:schemeClr val="bg1"/>
                </a:solidFill>
              </a:rPr>
              <a:t>Suetonius </a:t>
            </a:r>
            <a:r>
              <a:rPr lang="en-GB" sz="2300" b="1" i="1" dirty="0" err="1" smtClean="0">
                <a:solidFill>
                  <a:schemeClr val="bg1"/>
                </a:solidFill>
              </a:rPr>
              <a:t>Divus</a:t>
            </a:r>
            <a:r>
              <a:rPr lang="en-GB" sz="2300" b="1" i="1" dirty="0" smtClean="0">
                <a:solidFill>
                  <a:schemeClr val="bg1"/>
                </a:solidFill>
              </a:rPr>
              <a:t> Titus </a:t>
            </a:r>
            <a:r>
              <a:rPr lang="en-GB" sz="2300" b="1" dirty="0" smtClean="0">
                <a:solidFill>
                  <a:schemeClr val="bg1"/>
                </a:solidFill>
              </a:rPr>
              <a:t>7.3</a:t>
            </a:r>
            <a:r>
              <a:rPr lang="en-GB" sz="2300" dirty="0" smtClean="0">
                <a:solidFill>
                  <a:schemeClr val="bg1"/>
                </a:solidFill>
              </a:rPr>
              <a:t>.</a:t>
            </a:r>
            <a:endParaRPr lang="en-GB" sz="2300" dirty="0">
              <a:solidFill>
                <a:schemeClr val="bg1"/>
              </a:solidFill>
            </a:endParaRPr>
          </a:p>
        </p:txBody>
      </p:sp>
      <p:pic>
        <p:nvPicPr>
          <p:cNvPr id="2" name="Picture 1"/>
          <p:cNvPicPr>
            <a:picLocks noChangeAspect="1"/>
          </p:cNvPicPr>
          <p:nvPr/>
        </p:nvPicPr>
        <p:blipFill>
          <a:blip r:embed="rId2"/>
          <a:stretch>
            <a:fillRect/>
          </a:stretch>
        </p:blipFill>
        <p:spPr>
          <a:xfrm>
            <a:off x="1439652" y="2404136"/>
            <a:ext cx="5976664" cy="3476172"/>
          </a:xfrm>
          <a:prstGeom prst="rect">
            <a:avLst/>
          </a:prstGeom>
        </p:spPr>
      </p:pic>
      <p:sp>
        <p:nvSpPr>
          <p:cNvPr id="4" name="Rectangle 3"/>
          <p:cNvSpPr/>
          <p:nvPr/>
        </p:nvSpPr>
        <p:spPr>
          <a:xfrm>
            <a:off x="1446356" y="5880308"/>
            <a:ext cx="6336704" cy="830997"/>
          </a:xfrm>
          <a:prstGeom prst="rect">
            <a:avLst/>
          </a:prstGeom>
        </p:spPr>
        <p:txBody>
          <a:bodyPr wrap="square">
            <a:spAutoFit/>
          </a:bodyPr>
          <a:lstStyle/>
          <a:p>
            <a:r>
              <a:rPr lang="en-GB" sz="2400" b="1" dirty="0" err="1">
                <a:solidFill>
                  <a:schemeClr val="bg1"/>
                </a:solidFill>
              </a:rPr>
              <a:t>Magerius</a:t>
            </a:r>
            <a:r>
              <a:rPr lang="en-GB" sz="2400" b="1" dirty="0">
                <a:solidFill>
                  <a:schemeClr val="bg1"/>
                </a:solidFill>
              </a:rPr>
              <a:t> Mosaic depicting the </a:t>
            </a:r>
            <a:r>
              <a:rPr lang="en-GB" sz="2400" b="1" dirty="0" err="1">
                <a:solidFill>
                  <a:schemeClr val="bg1"/>
                </a:solidFill>
              </a:rPr>
              <a:t>Telegenii</a:t>
            </a:r>
            <a:r>
              <a:rPr lang="en-GB" sz="2400" b="1" dirty="0">
                <a:solidFill>
                  <a:schemeClr val="bg1"/>
                </a:solidFill>
              </a:rPr>
              <a:t>, a family of </a:t>
            </a:r>
            <a:r>
              <a:rPr lang="en-GB" sz="2400" b="1" i="1" dirty="0" err="1">
                <a:solidFill>
                  <a:schemeClr val="bg1"/>
                </a:solidFill>
              </a:rPr>
              <a:t>venatores</a:t>
            </a:r>
            <a:r>
              <a:rPr lang="en-GB" sz="2400" b="1" i="1" dirty="0">
                <a:solidFill>
                  <a:schemeClr val="bg1"/>
                </a:solidFill>
              </a:rPr>
              <a:t> – </a:t>
            </a:r>
            <a:r>
              <a:rPr lang="en-GB" sz="2400" b="1" dirty="0" err="1">
                <a:solidFill>
                  <a:schemeClr val="bg1"/>
                </a:solidFill>
              </a:rPr>
              <a:t>Smirat</a:t>
            </a:r>
            <a:r>
              <a:rPr lang="en-GB" sz="2400" b="1" dirty="0">
                <a:solidFill>
                  <a:schemeClr val="bg1"/>
                </a:solidFill>
              </a:rPr>
              <a:t> (Tunisia). </a:t>
            </a:r>
            <a:endParaRPr lang="en-GB" sz="2400" dirty="0">
              <a:solidFill>
                <a:schemeClr val="bg1"/>
              </a:solidFill>
            </a:endParaRPr>
          </a:p>
        </p:txBody>
      </p:sp>
    </p:spTree>
    <p:extLst>
      <p:ext uri="{BB962C8B-B14F-4D97-AF65-F5344CB8AC3E}">
        <p14:creationId xmlns:p14="http://schemas.microsoft.com/office/powerpoint/2010/main" val="228883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Chariot Racing</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1136" y="59405"/>
            <a:ext cx="9136517" cy="3312368"/>
          </a:xfrm>
        </p:spPr>
        <p:txBody>
          <a:bodyPr>
            <a:normAutofit fontScale="77500" lnSpcReduction="20000"/>
          </a:bodyPr>
          <a:lstStyle/>
          <a:p>
            <a:pPr lvl="0"/>
            <a:r>
              <a:rPr lang="en-GB" sz="2800" dirty="0" smtClean="0">
                <a:solidFill>
                  <a:schemeClr val="bg1"/>
                </a:solidFill>
              </a:rPr>
              <a:t>Origin in celebrating Rome’s first victory over the </a:t>
            </a:r>
            <a:r>
              <a:rPr lang="en-GB" sz="2800" dirty="0" err="1" smtClean="0">
                <a:solidFill>
                  <a:schemeClr val="bg1"/>
                </a:solidFill>
              </a:rPr>
              <a:t>Latins</a:t>
            </a:r>
            <a:r>
              <a:rPr lang="en-GB" sz="2800" dirty="0" smtClean="0">
                <a:solidFill>
                  <a:schemeClr val="bg1"/>
                </a:solidFill>
              </a:rPr>
              <a:t>.</a:t>
            </a:r>
          </a:p>
          <a:p>
            <a:endParaRPr lang="en-GB" sz="700" dirty="0" smtClean="0">
              <a:solidFill>
                <a:schemeClr val="bg1"/>
              </a:solidFill>
            </a:endParaRPr>
          </a:p>
          <a:p>
            <a:r>
              <a:rPr lang="en-GB" sz="2800" dirty="0" smtClean="0">
                <a:solidFill>
                  <a:schemeClr val="bg1"/>
                </a:solidFill>
              </a:rPr>
              <a:t>Racers went counter-clockwise, usually around the track seven times around the </a:t>
            </a:r>
            <a:r>
              <a:rPr lang="en-GB" sz="2800" i="1" dirty="0" err="1" smtClean="0">
                <a:solidFill>
                  <a:schemeClr val="bg1"/>
                </a:solidFill>
              </a:rPr>
              <a:t>spina</a:t>
            </a:r>
            <a:r>
              <a:rPr lang="en-GB" sz="2800" i="1" dirty="0" smtClean="0">
                <a:solidFill>
                  <a:schemeClr val="bg1"/>
                </a:solidFill>
              </a:rPr>
              <a:t> – </a:t>
            </a:r>
            <a:r>
              <a:rPr lang="en-GB" sz="2800" dirty="0" smtClean="0">
                <a:solidFill>
                  <a:schemeClr val="bg1"/>
                </a:solidFill>
              </a:rPr>
              <a:t>the 344-meter long barrier along the central axis of the circuit. </a:t>
            </a:r>
          </a:p>
          <a:p>
            <a:endParaRPr lang="en-GB" sz="600" i="1" dirty="0" smtClean="0">
              <a:solidFill>
                <a:schemeClr val="bg1"/>
              </a:solidFill>
            </a:endParaRPr>
          </a:p>
          <a:p>
            <a:r>
              <a:rPr lang="en-GB" sz="2800" dirty="0" smtClean="0">
                <a:solidFill>
                  <a:schemeClr val="bg1"/>
                </a:solidFill>
              </a:rPr>
              <a:t>Crashes common, especially at the start of the race. </a:t>
            </a:r>
          </a:p>
          <a:p>
            <a:endParaRPr lang="en-GB" sz="600" dirty="0" smtClean="0">
              <a:solidFill>
                <a:schemeClr val="bg1"/>
              </a:solidFill>
            </a:endParaRPr>
          </a:p>
          <a:p>
            <a:r>
              <a:rPr lang="en-GB" sz="2800" dirty="0" smtClean="0">
                <a:solidFill>
                  <a:schemeClr val="bg1"/>
                </a:solidFill>
              </a:rPr>
              <a:t>Mostly two-horse (</a:t>
            </a:r>
            <a:r>
              <a:rPr lang="en-GB" sz="2800" i="1" dirty="0" err="1" smtClean="0">
                <a:solidFill>
                  <a:schemeClr val="bg1"/>
                </a:solidFill>
              </a:rPr>
              <a:t>bigae</a:t>
            </a:r>
            <a:r>
              <a:rPr lang="en-GB" sz="2800" i="1" dirty="0" smtClean="0">
                <a:solidFill>
                  <a:schemeClr val="bg1"/>
                </a:solidFill>
              </a:rPr>
              <a:t>) </a:t>
            </a:r>
            <a:r>
              <a:rPr lang="en-GB" sz="2800" dirty="0" smtClean="0">
                <a:solidFill>
                  <a:schemeClr val="bg1"/>
                </a:solidFill>
              </a:rPr>
              <a:t>and four-horse </a:t>
            </a:r>
            <a:r>
              <a:rPr lang="en-GB" sz="2800" i="1" dirty="0" smtClean="0">
                <a:solidFill>
                  <a:schemeClr val="bg1"/>
                </a:solidFill>
              </a:rPr>
              <a:t>(</a:t>
            </a:r>
            <a:r>
              <a:rPr lang="en-GB" sz="2800" i="1" dirty="0" err="1" smtClean="0">
                <a:solidFill>
                  <a:schemeClr val="bg1"/>
                </a:solidFill>
              </a:rPr>
              <a:t>quadrigae</a:t>
            </a:r>
            <a:r>
              <a:rPr lang="en-GB" sz="2800" i="1" dirty="0" smtClean="0">
                <a:solidFill>
                  <a:schemeClr val="bg1"/>
                </a:solidFill>
              </a:rPr>
              <a:t>) </a:t>
            </a:r>
            <a:r>
              <a:rPr lang="en-GB" sz="2800" dirty="0" smtClean="0">
                <a:solidFill>
                  <a:schemeClr val="bg1"/>
                </a:solidFill>
              </a:rPr>
              <a:t>chariots</a:t>
            </a:r>
            <a:r>
              <a:rPr lang="en-GB" sz="2800" i="1" dirty="0" smtClean="0">
                <a:solidFill>
                  <a:schemeClr val="bg1"/>
                </a:solidFill>
              </a:rPr>
              <a:t>.</a:t>
            </a:r>
          </a:p>
          <a:p>
            <a:endParaRPr lang="en-GB" sz="600" i="1" dirty="0" smtClean="0">
              <a:solidFill>
                <a:schemeClr val="bg1"/>
              </a:solidFill>
            </a:endParaRPr>
          </a:p>
          <a:p>
            <a:r>
              <a:rPr lang="en-GB" sz="2800" dirty="0" smtClean="0">
                <a:solidFill>
                  <a:schemeClr val="bg1"/>
                </a:solidFill>
              </a:rPr>
              <a:t>Maximum of 12 chariots could compete in </a:t>
            </a:r>
            <a:r>
              <a:rPr lang="en-GB" sz="2800" dirty="0">
                <a:solidFill>
                  <a:schemeClr val="bg1"/>
                </a:solidFill>
              </a:rPr>
              <a:t>a</a:t>
            </a:r>
            <a:r>
              <a:rPr lang="en-GB" sz="2800" dirty="0" smtClean="0">
                <a:solidFill>
                  <a:schemeClr val="bg1"/>
                </a:solidFill>
              </a:rPr>
              <a:t> race: Teams – whites, reds (initially), greens and blues – </a:t>
            </a:r>
            <a:r>
              <a:rPr lang="en-GB" sz="2800" b="1" dirty="0" smtClean="0">
                <a:solidFill>
                  <a:schemeClr val="bg1"/>
                </a:solidFill>
              </a:rPr>
              <a:t>Tertullian </a:t>
            </a:r>
            <a:r>
              <a:rPr lang="en-GB" sz="2800" b="1" i="1" dirty="0" smtClean="0">
                <a:solidFill>
                  <a:schemeClr val="bg1"/>
                </a:solidFill>
              </a:rPr>
              <a:t>De </a:t>
            </a:r>
            <a:r>
              <a:rPr lang="en-GB" sz="2800" b="1" i="1" dirty="0" err="1" smtClean="0">
                <a:solidFill>
                  <a:schemeClr val="bg1"/>
                </a:solidFill>
              </a:rPr>
              <a:t>Spectaculis</a:t>
            </a:r>
            <a:r>
              <a:rPr lang="en-GB" sz="2800" b="1" i="1" dirty="0" smtClean="0">
                <a:solidFill>
                  <a:schemeClr val="bg1"/>
                </a:solidFill>
              </a:rPr>
              <a:t> </a:t>
            </a:r>
            <a:r>
              <a:rPr lang="en-GB" sz="2800" b="1" dirty="0" smtClean="0">
                <a:solidFill>
                  <a:schemeClr val="bg1"/>
                </a:solidFill>
              </a:rPr>
              <a:t>9</a:t>
            </a:r>
            <a:r>
              <a:rPr lang="en-GB" sz="2800" b="1" i="1" dirty="0" smtClean="0">
                <a:solidFill>
                  <a:schemeClr val="bg1"/>
                </a:solidFill>
              </a:rPr>
              <a:t>. </a:t>
            </a:r>
            <a:endParaRPr lang="en-GB" sz="2800" dirty="0" smtClean="0">
              <a:solidFill>
                <a:schemeClr val="bg1"/>
              </a:solidFill>
            </a:endParaRPr>
          </a:p>
          <a:p>
            <a:endParaRPr lang="en-GB" dirty="0"/>
          </a:p>
        </p:txBody>
      </p:sp>
      <p:sp>
        <p:nvSpPr>
          <p:cNvPr id="8" name="Content Placeholder 3"/>
          <p:cNvSpPr txBox="1">
            <a:spLocks/>
          </p:cNvSpPr>
          <p:nvPr/>
        </p:nvSpPr>
        <p:spPr>
          <a:xfrm>
            <a:off x="4860032" y="1556792"/>
            <a:ext cx="4104456" cy="792088"/>
          </a:xfrm>
          <a:prstGeom prst="rect">
            <a:avLst/>
          </a:prstGeom>
        </p:spPr>
        <p:txBody>
          <a:bodyPr vert="horz">
            <a:no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endParaRPr kumimoji="0" lang="en-GB" sz="2200" b="0" i="0" u="none" strike="noStrike" kern="1200" cap="none" spc="0" normalizeH="0" baseline="0" noProof="0" dirty="0">
              <a:ln>
                <a:noFill/>
              </a:ln>
              <a:solidFill>
                <a:schemeClr val="tx1"/>
              </a:solidFill>
              <a:effectLst/>
              <a:uLnTx/>
              <a:uFillTx/>
              <a:latin typeface="+mn-lt"/>
              <a:ea typeface="+mn-ea"/>
              <a:cs typeface="+mn-cs"/>
            </a:endParaRPr>
          </a:p>
        </p:txBody>
      </p:sp>
      <p:pic>
        <p:nvPicPr>
          <p:cNvPr id="2" name="Picture 1"/>
          <p:cNvPicPr>
            <a:picLocks noChangeAspect="1"/>
          </p:cNvPicPr>
          <p:nvPr/>
        </p:nvPicPr>
        <p:blipFill>
          <a:blip r:embed="rId2"/>
          <a:stretch>
            <a:fillRect/>
          </a:stretch>
        </p:blipFill>
        <p:spPr>
          <a:xfrm>
            <a:off x="5085993" y="3617513"/>
            <a:ext cx="3911216" cy="2751184"/>
          </a:xfrm>
          <a:prstGeom prst="rect">
            <a:avLst/>
          </a:prstGeom>
        </p:spPr>
      </p:pic>
      <p:sp>
        <p:nvSpPr>
          <p:cNvPr id="5" name="Rectangle 4"/>
          <p:cNvSpPr/>
          <p:nvPr/>
        </p:nvSpPr>
        <p:spPr>
          <a:xfrm>
            <a:off x="4467134" y="6428075"/>
            <a:ext cx="4680520" cy="338554"/>
          </a:xfrm>
          <a:prstGeom prst="rect">
            <a:avLst/>
          </a:prstGeom>
        </p:spPr>
        <p:txBody>
          <a:bodyPr wrap="square">
            <a:spAutoFit/>
          </a:bodyPr>
          <a:lstStyle/>
          <a:p>
            <a:pPr algn="ctr"/>
            <a:r>
              <a:rPr lang="it-IT" sz="1600" b="1" dirty="0">
                <a:solidFill>
                  <a:schemeClr val="bg1"/>
                </a:solidFill>
              </a:rPr>
              <a:t>Mosaic from Piazza Armerina villa – Sicily. </a:t>
            </a:r>
            <a:endParaRPr lang="en-GB" sz="1600" dirty="0">
              <a:solidFill>
                <a:schemeClr val="bg1"/>
              </a:solidFill>
            </a:endParaRPr>
          </a:p>
        </p:txBody>
      </p:sp>
      <p:sp>
        <p:nvSpPr>
          <p:cNvPr id="6" name="Rectangle 5"/>
          <p:cNvSpPr/>
          <p:nvPr/>
        </p:nvSpPr>
        <p:spPr>
          <a:xfrm>
            <a:off x="11136" y="2909627"/>
            <a:ext cx="9132863" cy="70788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Charioteers </a:t>
            </a:r>
            <a:r>
              <a:rPr lang="en-GB" sz="2000" dirty="0" smtClean="0">
                <a:solidFill>
                  <a:prstClr val="black"/>
                </a:solidFill>
              </a:rPr>
              <a:t>not </a:t>
            </a:r>
            <a:r>
              <a:rPr lang="en-GB" sz="2000" dirty="0">
                <a:solidFill>
                  <a:prstClr val="black"/>
                </a:solidFill>
              </a:rPr>
              <a:t>be subject to the same </a:t>
            </a:r>
            <a:r>
              <a:rPr lang="en-GB" sz="2000" dirty="0" smtClean="0">
                <a:solidFill>
                  <a:prstClr val="black"/>
                </a:solidFill>
              </a:rPr>
              <a:t>stigma </a:t>
            </a:r>
            <a:r>
              <a:rPr lang="en-GB" sz="2000" dirty="0">
                <a:solidFill>
                  <a:prstClr val="black"/>
                </a:solidFill>
              </a:rPr>
              <a:t>and legal disabilities as actors and gladiators. </a:t>
            </a:r>
          </a:p>
        </p:txBody>
      </p:sp>
      <p:sp>
        <p:nvSpPr>
          <p:cNvPr id="9" name="Content Placeholder 2"/>
          <p:cNvSpPr>
            <a:spLocks noGrp="1"/>
          </p:cNvSpPr>
          <p:nvPr>
            <p:ph idx="1"/>
          </p:nvPr>
        </p:nvSpPr>
        <p:spPr>
          <a:xfrm>
            <a:off x="0" y="3617514"/>
            <a:ext cx="4939203" cy="3240486"/>
          </a:xfrm>
        </p:spPr>
        <p:txBody>
          <a:bodyPr>
            <a:normAutofit fontScale="62500" lnSpcReduction="20000"/>
          </a:bodyPr>
          <a:lstStyle/>
          <a:p>
            <a:pPr>
              <a:buNone/>
            </a:pPr>
            <a:endParaRPr lang="en-GB" sz="1200" dirty="0" smtClean="0">
              <a:solidFill>
                <a:schemeClr val="bg1"/>
              </a:solidFill>
            </a:endParaRPr>
          </a:p>
          <a:p>
            <a:pPr marL="0">
              <a:buNone/>
            </a:pPr>
            <a:r>
              <a:rPr lang="en-GB" sz="3000" dirty="0" smtClean="0">
                <a:solidFill>
                  <a:schemeClr val="bg1"/>
                </a:solidFill>
              </a:rPr>
              <a:t>“Gaius </a:t>
            </a:r>
            <a:r>
              <a:rPr lang="en-GB" sz="3000" dirty="0" err="1" smtClean="0">
                <a:solidFill>
                  <a:schemeClr val="bg1"/>
                </a:solidFill>
              </a:rPr>
              <a:t>Appuleius</a:t>
            </a:r>
            <a:r>
              <a:rPr lang="en-GB" sz="3000" dirty="0" smtClean="0">
                <a:solidFill>
                  <a:schemeClr val="bg1"/>
                </a:solidFill>
              </a:rPr>
              <a:t> </a:t>
            </a:r>
            <a:r>
              <a:rPr lang="en-GB" sz="3000" dirty="0" err="1" smtClean="0">
                <a:solidFill>
                  <a:schemeClr val="bg1"/>
                </a:solidFill>
              </a:rPr>
              <a:t>Diocles</a:t>
            </a:r>
            <a:r>
              <a:rPr lang="en-GB" sz="3000" dirty="0" smtClean="0">
                <a:solidFill>
                  <a:schemeClr val="bg1"/>
                </a:solidFill>
              </a:rPr>
              <a:t>, driver for the Red Team, from Lusitanian Spain, [retired] at age 42 years, 7 months, and 23 days… His career statistics: he drove chariots for 24 years making 4,257 starts, with 1,462 first place finishes, 110 of them in the opening race after the procession… He came in first or placed 2,900 times, coming in second 861 times, third 576 times and fourth once (winning 1,000 sesterces); he failed to place 1,351 times.… His career winnings totalled 35,863,120 sesterces.…” – </a:t>
            </a:r>
            <a:r>
              <a:rPr lang="en-GB" sz="3000" b="1" i="1" dirty="0" smtClean="0">
                <a:solidFill>
                  <a:schemeClr val="bg1"/>
                </a:solidFill>
              </a:rPr>
              <a:t>CIL </a:t>
            </a:r>
            <a:r>
              <a:rPr lang="en-GB" sz="3000" b="1" dirty="0" smtClean="0">
                <a:solidFill>
                  <a:schemeClr val="bg1"/>
                </a:solidFill>
              </a:rPr>
              <a:t>6.10048</a:t>
            </a:r>
            <a:r>
              <a:rPr lang="en-GB" sz="3000" dirty="0" smtClean="0">
                <a:solidFill>
                  <a:schemeClr val="bg1"/>
                </a:solidFill>
              </a:rPr>
              <a:t>. </a:t>
            </a:r>
            <a:endParaRPr lang="en-GB" sz="3000"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Grp="1" noChangeAspect="1" noChangeArrowheads="1"/>
          </p:cNvPicPr>
          <p:nvPr>
            <p:ph idx="1"/>
          </p:nvPr>
        </p:nvPicPr>
        <p:blipFill>
          <a:blip r:embed="rId2" cstate="print"/>
          <a:srcRect/>
          <a:stretch>
            <a:fillRect/>
          </a:stretch>
        </p:blipFill>
        <p:spPr bwMode="auto">
          <a:xfrm>
            <a:off x="5364088" y="404664"/>
            <a:ext cx="3456384" cy="3384376"/>
          </a:xfrm>
          <a:prstGeom prst="rect">
            <a:avLst/>
          </a:prstGeom>
          <a:noFill/>
          <a:ln w="9525">
            <a:noFill/>
            <a:miter lim="800000"/>
            <a:headEnd/>
            <a:tailEnd/>
          </a:ln>
        </p:spPr>
      </p:pic>
      <p:sp>
        <p:nvSpPr>
          <p:cNvPr id="5" name="Content Placeholder 4"/>
          <p:cNvSpPr txBox="1">
            <a:spLocks/>
          </p:cNvSpPr>
          <p:nvPr/>
        </p:nvSpPr>
        <p:spPr>
          <a:xfrm>
            <a:off x="5364088" y="3933056"/>
            <a:ext cx="3779912" cy="2924944"/>
          </a:xfrm>
          <a:prstGeom prst="rect">
            <a:avLst/>
          </a:prstGeom>
        </p:spPr>
        <p:txBody>
          <a:bodyPr>
            <a:normAutofit fontScale="92500"/>
          </a:bodyPr>
          <a:lstStyle/>
          <a:p>
            <a:pPr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r>
              <a:rPr kumimoji="0" lang="en-GB" sz="3000" b="0" i="0" u="none" strike="noStrike" kern="1200" cap="none" spc="0" normalizeH="0" baseline="0" noProof="0" dirty="0" smtClean="0">
                <a:ln>
                  <a:noFill/>
                </a:ln>
                <a:solidFill>
                  <a:schemeClr val="bg1"/>
                </a:solidFill>
                <a:effectLst/>
                <a:uLnTx/>
                <a:uFillTx/>
                <a:latin typeface="+mn-lt"/>
                <a:ea typeface="+mn-ea"/>
                <a:cs typeface="+mn-cs"/>
              </a:rPr>
              <a:t>Circus – by imperial period it had a hairpin shape – starting gates, two turning posts and banks of seating for spectators. </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None/>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pic>
        <p:nvPicPr>
          <p:cNvPr id="6" name="Picture 5" descr="RIC_0571 - Trajan + Circus.jpg"/>
          <p:cNvPicPr>
            <a:picLocks noChangeAspect="1"/>
          </p:cNvPicPr>
          <p:nvPr/>
        </p:nvPicPr>
        <p:blipFill>
          <a:blip r:embed="rId3" cstate="print"/>
          <a:stretch>
            <a:fillRect/>
          </a:stretch>
        </p:blipFill>
        <p:spPr>
          <a:xfrm>
            <a:off x="323528" y="332656"/>
            <a:ext cx="4752528" cy="3528392"/>
          </a:xfrm>
          <a:prstGeom prst="rect">
            <a:avLst/>
          </a:prstGeom>
        </p:spPr>
      </p:pic>
      <p:sp>
        <p:nvSpPr>
          <p:cNvPr id="7" name="Rectangle 6"/>
          <p:cNvSpPr/>
          <p:nvPr/>
        </p:nvSpPr>
        <p:spPr>
          <a:xfrm>
            <a:off x="179512" y="3933056"/>
            <a:ext cx="5040560" cy="2862322"/>
          </a:xfrm>
          <a:prstGeom prst="rect">
            <a:avLst/>
          </a:prstGeom>
        </p:spPr>
        <p:txBody>
          <a:bodyPr wrap="square">
            <a:spAutoFit/>
          </a:bodyPr>
          <a:lstStyle/>
          <a:p>
            <a:r>
              <a:rPr lang="en-GB" dirty="0" smtClean="0">
                <a:solidFill>
                  <a:schemeClr val="bg1"/>
                </a:solidFill>
              </a:rPr>
              <a:t>Trajan AE </a:t>
            </a:r>
            <a:r>
              <a:rPr lang="en-GB" dirty="0" err="1" smtClean="0">
                <a:solidFill>
                  <a:schemeClr val="bg1"/>
                </a:solidFill>
              </a:rPr>
              <a:t>Sestertius</a:t>
            </a:r>
            <a:r>
              <a:rPr lang="en-GB" dirty="0" smtClean="0">
                <a:solidFill>
                  <a:schemeClr val="bg1"/>
                </a:solidFill>
              </a:rPr>
              <a:t>. IMP CAES NERVAE TRAIANO AVG GER DAC PM TRP COS V PP, laureate bust right / SPQR OPTIMO PRINCIPI S-C, View of the Circus </a:t>
            </a:r>
            <a:r>
              <a:rPr lang="en-GB" dirty="0" err="1" smtClean="0">
                <a:solidFill>
                  <a:schemeClr val="bg1"/>
                </a:solidFill>
              </a:rPr>
              <a:t>Maximus</a:t>
            </a:r>
            <a:r>
              <a:rPr lang="en-GB" dirty="0" smtClean="0">
                <a:solidFill>
                  <a:schemeClr val="bg1"/>
                </a:solidFill>
              </a:rPr>
              <a:t>, showing a colonnaded front (the </a:t>
            </a:r>
            <a:r>
              <a:rPr lang="en-GB" dirty="0" err="1" smtClean="0">
                <a:solidFill>
                  <a:schemeClr val="bg1"/>
                </a:solidFill>
              </a:rPr>
              <a:t>Duodecim</a:t>
            </a:r>
            <a:r>
              <a:rPr lang="en-GB" dirty="0" smtClean="0">
                <a:solidFill>
                  <a:schemeClr val="bg1"/>
                </a:solidFill>
              </a:rPr>
              <a:t> </a:t>
            </a:r>
            <a:r>
              <a:rPr lang="en-GB" dirty="0" err="1" smtClean="0">
                <a:solidFill>
                  <a:schemeClr val="bg1"/>
                </a:solidFill>
              </a:rPr>
              <a:t>Portae</a:t>
            </a:r>
            <a:r>
              <a:rPr lang="en-GB" dirty="0" smtClean="0">
                <a:solidFill>
                  <a:schemeClr val="bg1"/>
                </a:solidFill>
              </a:rPr>
              <a:t>), with arched gateways surmounted by </a:t>
            </a:r>
            <a:r>
              <a:rPr lang="en-GB" dirty="0" err="1" smtClean="0">
                <a:solidFill>
                  <a:schemeClr val="bg1"/>
                </a:solidFill>
              </a:rPr>
              <a:t>quadrigae</a:t>
            </a:r>
            <a:r>
              <a:rPr lang="en-GB" dirty="0" smtClean="0">
                <a:solidFill>
                  <a:schemeClr val="bg1"/>
                </a:solidFill>
              </a:rPr>
              <a:t>; temple of Sol along back wall; within, from left to right: meta, equestrian statue of Trajan, obelisk of Augustus, shrine of Cybele, and a second meta. </a:t>
            </a:r>
            <a:r>
              <a:rPr lang="en-GB" b="1" dirty="0" smtClean="0">
                <a:solidFill>
                  <a:schemeClr val="bg1"/>
                </a:solidFill>
              </a:rPr>
              <a:t>RIC II 571</a:t>
            </a:r>
            <a:r>
              <a:rPr lang="en-GB" dirty="0" smtClean="0">
                <a:solidFill>
                  <a:schemeClr val="bg1"/>
                </a:solidFill>
              </a:rPr>
              <a:t>.</a:t>
            </a:r>
            <a:endParaRPr lang="en-GB" dirty="0">
              <a:solidFill>
                <a:schemeClr val="bg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Mock Sea-Battle</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4320480"/>
          </a:xfrm>
        </p:spPr>
        <p:txBody>
          <a:bodyPr>
            <a:normAutofit fontScale="85000" lnSpcReduction="10000"/>
          </a:bodyPr>
          <a:lstStyle/>
          <a:p>
            <a:r>
              <a:rPr lang="en-GB" dirty="0" smtClean="0">
                <a:solidFill>
                  <a:schemeClr val="bg1"/>
                </a:solidFill>
              </a:rPr>
              <a:t>Usually held in artificial lakes (</a:t>
            </a:r>
            <a:r>
              <a:rPr lang="en-GB" i="1" dirty="0" err="1" smtClean="0">
                <a:solidFill>
                  <a:schemeClr val="bg1"/>
                </a:solidFill>
              </a:rPr>
              <a:t>stagnum</a:t>
            </a:r>
            <a:r>
              <a:rPr lang="en-GB" i="1" dirty="0" smtClean="0">
                <a:solidFill>
                  <a:schemeClr val="bg1"/>
                </a:solidFill>
              </a:rPr>
              <a:t>) </a:t>
            </a:r>
            <a:r>
              <a:rPr lang="en-GB" dirty="0" smtClean="0">
                <a:solidFill>
                  <a:schemeClr val="bg1"/>
                </a:solidFill>
              </a:rPr>
              <a:t>built for the purpose. </a:t>
            </a:r>
          </a:p>
          <a:p>
            <a:endParaRPr lang="en-GB" sz="400" dirty="0" smtClean="0">
              <a:solidFill>
                <a:schemeClr val="bg1"/>
              </a:solidFill>
            </a:endParaRPr>
          </a:p>
          <a:p>
            <a:r>
              <a:rPr lang="en-GB" dirty="0" smtClean="0">
                <a:solidFill>
                  <a:schemeClr val="bg1"/>
                </a:solidFill>
              </a:rPr>
              <a:t>A few amphitheatres may have had the drainage systems that would allow them to hold aquatic displays – Merida in Spain and Verona in Italy. </a:t>
            </a:r>
          </a:p>
          <a:p>
            <a:endParaRPr lang="en-GB" sz="400" dirty="0" smtClean="0">
              <a:solidFill>
                <a:schemeClr val="bg1"/>
              </a:solidFill>
            </a:endParaRPr>
          </a:p>
          <a:p>
            <a:r>
              <a:rPr lang="en-GB" dirty="0" smtClean="0">
                <a:solidFill>
                  <a:schemeClr val="bg1"/>
                </a:solidFill>
              </a:rPr>
              <a:t>Augustus built artificial lake of 1,800 to 1,200 Roman feet, fed by a specially built aqueduct (</a:t>
            </a:r>
            <a:r>
              <a:rPr lang="en-GB" i="1" dirty="0" smtClean="0">
                <a:solidFill>
                  <a:schemeClr val="bg1"/>
                </a:solidFill>
              </a:rPr>
              <a:t>aqua </a:t>
            </a:r>
            <a:r>
              <a:rPr lang="en-GB" i="1" dirty="0" err="1" smtClean="0">
                <a:solidFill>
                  <a:schemeClr val="bg1"/>
                </a:solidFill>
              </a:rPr>
              <a:t>Alsietina</a:t>
            </a:r>
            <a:r>
              <a:rPr lang="en-GB" i="1" dirty="0" smtClean="0">
                <a:solidFill>
                  <a:schemeClr val="bg1"/>
                </a:solidFill>
              </a:rPr>
              <a:t>) – </a:t>
            </a:r>
            <a:r>
              <a:rPr lang="en-GB" b="1" i="1" dirty="0" smtClean="0">
                <a:solidFill>
                  <a:schemeClr val="bg1"/>
                </a:solidFill>
              </a:rPr>
              <a:t>Res </a:t>
            </a:r>
            <a:r>
              <a:rPr lang="en-GB" b="1" i="1" dirty="0" err="1" smtClean="0">
                <a:solidFill>
                  <a:schemeClr val="bg1"/>
                </a:solidFill>
              </a:rPr>
              <a:t>Gestae</a:t>
            </a:r>
            <a:r>
              <a:rPr lang="en-GB" b="1" i="1" dirty="0" smtClean="0">
                <a:solidFill>
                  <a:schemeClr val="bg1"/>
                </a:solidFill>
              </a:rPr>
              <a:t> </a:t>
            </a:r>
            <a:r>
              <a:rPr lang="en-GB" b="1" dirty="0" smtClean="0">
                <a:solidFill>
                  <a:schemeClr val="bg1"/>
                </a:solidFill>
              </a:rPr>
              <a:t>22-23. </a:t>
            </a:r>
          </a:p>
          <a:p>
            <a:endParaRPr lang="en-GB" sz="400" dirty="0" smtClean="0">
              <a:solidFill>
                <a:schemeClr val="bg1"/>
              </a:solidFill>
            </a:endParaRPr>
          </a:p>
          <a:p>
            <a:r>
              <a:rPr lang="en-GB" dirty="0" smtClean="0">
                <a:solidFill>
                  <a:schemeClr val="bg1"/>
                </a:solidFill>
              </a:rPr>
              <a:t>Often fights to death between prisoners and prisoners of war. </a:t>
            </a:r>
          </a:p>
          <a:p>
            <a:endParaRPr lang="fr-FR" sz="400" dirty="0" smtClean="0">
              <a:solidFill>
                <a:schemeClr val="bg1"/>
              </a:solidFill>
            </a:endParaRPr>
          </a:p>
          <a:p>
            <a:r>
              <a:rPr lang="en-GB" dirty="0" smtClean="0">
                <a:solidFill>
                  <a:schemeClr val="bg1"/>
                </a:solidFill>
              </a:rPr>
              <a:t>Not always violent spectacles – </a:t>
            </a:r>
            <a:r>
              <a:rPr lang="en-GB" b="1" dirty="0" smtClean="0">
                <a:solidFill>
                  <a:schemeClr val="bg1"/>
                </a:solidFill>
              </a:rPr>
              <a:t>Martial </a:t>
            </a:r>
            <a:r>
              <a:rPr lang="en-GB" b="1" i="1" dirty="0" smtClean="0">
                <a:solidFill>
                  <a:schemeClr val="bg1"/>
                </a:solidFill>
              </a:rPr>
              <a:t>Concerning Spectacles 25.26. </a:t>
            </a:r>
          </a:p>
          <a:p>
            <a:pPr>
              <a:buNone/>
            </a:pPr>
            <a:endParaRPr lang="en-GB" dirty="0"/>
          </a:p>
        </p:txBody>
      </p:sp>
      <p:sp>
        <p:nvSpPr>
          <p:cNvPr id="2" name="Rectangle 1"/>
          <p:cNvSpPr/>
          <p:nvPr/>
        </p:nvSpPr>
        <p:spPr>
          <a:xfrm>
            <a:off x="161764" y="4002416"/>
            <a:ext cx="8820472" cy="2862322"/>
          </a:xfrm>
          <a:prstGeom prst="rect">
            <a:avLst/>
          </a:prstGeom>
        </p:spPr>
        <p:txBody>
          <a:bodyPr wrap="square">
            <a:spAutoFit/>
          </a:bodyPr>
          <a:lstStyle/>
          <a:p>
            <a:r>
              <a:rPr lang="en-GB" dirty="0">
                <a:solidFill>
                  <a:schemeClr val="bg1"/>
                </a:solidFill>
              </a:rPr>
              <a:t>“Even when he was on the point of letting out the water from Lake </a:t>
            </a:r>
            <a:r>
              <a:rPr lang="en-GB" dirty="0" err="1">
                <a:solidFill>
                  <a:schemeClr val="bg1"/>
                </a:solidFill>
              </a:rPr>
              <a:t>Fucinus</a:t>
            </a:r>
            <a:r>
              <a:rPr lang="en-GB" dirty="0">
                <a:solidFill>
                  <a:schemeClr val="bg1"/>
                </a:solidFill>
              </a:rPr>
              <a:t> he gave a mock sea-battle first. But when the combatants cried out: ‘Hail, emperor, they who are about to die salute you,’ he replied, ‘Or not,’ and after that all of them refused to fight, maintaining that they had been pardoned. Upon this he hesitated for some time about destroying them all with fire and sword, but at last leaping from his throne and running along the edge of the lake with his ridiculous tottering gait, he induced them to fight, partly by threats and partly by promises. At this performance a Sicilian and a </a:t>
            </a:r>
            <a:r>
              <a:rPr lang="en-GB" dirty="0" err="1">
                <a:solidFill>
                  <a:schemeClr val="bg1"/>
                </a:solidFill>
              </a:rPr>
              <a:t>Rhodian</a:t>
            </a:r>
            <a:r>
              <a:rPr lang="en-GB" dirty="0">
                <a:solidFill>
                  <a:schemeClr val="bg1"/>
                </a:solidFill>
              </a:rPr>
              <a:t> fleet engaged, each numbering twelve triremes, and the signal was sounded on a horn by a silver Triton, which was raised from the middle of the lake by a mechanical device.” – </a:t>
            </a:r>
            <a:r>
              <a:rPr lang="en-GB" b="1" dirty="0">
                <a:solidFill>
                  <a:schemeClr val="bg1"/>
                </a:solidFill>
              </a:rPr>
              <a:t>Suetonius </a:t>
            </a:r>
            <a:r>
              <a:rPr lang="en-GB" b="1" i="1" dirty="0" err="1">
                <a:solidFill>
                  <a:schemeClr val="bg1"/>
                </a:solidFill>
              </a:rPr>
              <a:t>Divus</a:t>
            </a:r>
            <a:r>
              <a:rPr lang="en-GB" b="1" i="1" dirty="0">
                <a:solidFill>
                  <a:schemeClr val="bg1"/>
                </a:solidFill>
              </a:rPr>
              <a:t> Claudius </a:t>
            </a:r>
            <a:r>
              <a:rPr lang="en-GB" b="1" dirty="0" smtClean="0">
                <a:solidFill>
                  <a:schemeClr val="bg1"/>
                </a:solidFill>
              </a:rPr>
              <a:t>21.6</a:t>
            </a:r>
            <a:r>
              <a:rPr lang="en-GB" dirty="0" smtClean="0">
                <a:solidFill>
                  <a:schemeClr val="bg1"/>
                </a:solidFill>
              </a:rPr>
              <a:t>.</a:t>
            </a:r>
            <a:r>
              <a:rPr lang="en-GB" dirty="0" smtClean="0"/>
              <a: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Greek-Style Athletics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884658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08112"/>
          </a:xfrm>
        </p:spPr>
        <p:txBody>
          <a:bodyPr/>
          <a:lstStyle/>
          <a:p>
            <a:r>
              <a:rPr lang="en-GB" dirty="0" smtClean="0">
                <a:solidFill>
                  <a:schemeClr val="bg1"/>
                </a:solidFill>
              </a:rPr>
              <a:t>Republican Roman Prejudices </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lnSpcReduction="10000"/>
          </a:bodyPr>
          <a:lstStyle/>
          <a:p>
            <a:r>
              <a:rPr lang="en-GB" sz="2600" dirty="0" smtClean="0">
                <a:solidFill>
                  <a:schemeClr val="bg1"/>
                </a:solidFill>
              </a:rPr>
              <a:t>Some conservative reaction against Greek games – nudity – Dionysius states Roman still used loins cloths (1</a:t>
            </a:r>
            <a:r>
              <a:rPr lang="en-GB" sz="2600" baseline="30000" dirty="0" smtClean="0">
                <a:solidFill>
                  <a:schemeClr val="bg1"/>
                </a:solidFill>
              </a:rPr>
              <a:t>st</a:t>
            </a:r>
            <a:r>
              <a:rPr lang="en-GB" sz="2600" dirty="0" smtClean="0">
                <a:solidFill>
                  <a:schemeClr val="bg1"/>
                </a:solidFill>
              </a:rPr>
              <a:t> C BC) some events regarded as lacking military practicality (discus).</a:t>
            </a:r>
          </a:p>
          <a:p>
            <a:endParaRPr lang="en-GB" sz="600" dirty="0" smtClean="0">
              <a:solidFill>
                <a:schemeClr val="bg1"/>
              </a:solidFill>
            </a:endParaRPr>
          </a:p>
          <a:p>
            <a:pPr marL="0">
              <a:buNone/>
            </a:pPr>
            <a:r>
              <a:rPr lang="en-GB" sz="1800" dirty="0" smtClean="0">
                <a:solidFill>
                  <a:schemeClr val="bg1"/>
                </a:solidFill>
              </a:rPr>
              <a:t>“I am of opinion that this love of men had its rise from the Gymnastics of the Greeks, where these kinds of loves are admissible and permitted; therefore </a:t>
            </a:r>
            <a:r>
              <a:rPr lang="en-GB" sz="1800" dirty="0" err="1" smtClean="0">
                <a:solidFill>
                  <a:schemeClr val="bg1"/>
                </a:solidFill>
              </a:rPr>
              <a:t>Ennius</a:t>
            </a:r>
            <a:r>
              <a:rPr lang="en-GB" sz="1800" dirty="0" smtClean="0">
                <a:solidFill>
                  <a:schemeClr val="bg1"/>
                </a:solidFill>
              </a:rPr>
              <a:t> spoke well:</a:t>
            </a:r>
          </a:p>
          <a:p>
            <a:pPr algn="ctr">
              <a:buNone/>
            </a:pPr>
            <a:r>
              <a:rPr lang="en-GB" sz="1900" dirty="0" smtClean="0">
                <a:solidFill>
                  <a:schemeClr val="bg1"/>
                </a:solidFill>
              </a:rPr>
              <a:t>The censure of this crime to those is due</a:t>
            </a:r>
          </a:p>
          <a:p>
            <a:pPr algn="ctr">
              <a:buNone/>
            </a:pPr>
            <a:r>
              <a:rPr lang="en-GB" sz="1900" dirty="0" smtClean="0">
                <a:solidFill>
                  <a:schemeClr val="bg1"/>
                </a:solidFill>
              </a:rPr>
              <a:t>Who naked bodies first exposed to view.”</a:t>
            </a:r>
          </a:p>
          <a:p>
            <a:pPr algn="ctr">
              <a:buNone/>
            </a:pPr>
            <a:r>
              <a:rPr lang="en-GB" sz="1900" dirty="0" smtClean="0">
                <a:solidFill>
                  <a:schemeClr val="bg1"/>
                </a:solidFill>
              </a:rPr>
              <a:t>- </a:t>
            </a:r>
            <a:r>
              <a:rPr lang="en-GB" sz="1900" b="1" dirty="0" smtClean="0">
                <a:solidFill>
                  <a:schemeClr val="bg1"/>
                </a:solidFill>
              </a:rPr>
              <a:t>Cicero </a:t>
            </a:r>
            <a:r>
              <a:rPr lang="en-GB" sz="1900" b="1" i="1" dirty="0" err="1" smtClean="0">
                <a:solidFill>
                  <a:schemeClr val="bg1"/>
                </a:solidFill>
              </a:rPr>
              <a:t>Tusculan</a:t>
            </a:r>
            <a:r>
              <a:rPr lang="en-GB" sz="1900" b="1" i="1" dirty="0" smtClean="0">
                <a:solidFill>
                  <a:schemeClr val="bg1"/>
                </a:solidFill>
              </a:rPr>
              <a:t> Disputation </a:t>
            </a:r>
            <a:r>
              <a:rPr lang="en-GB" sz="1900" b="1" dirty="0" smtClean="0">
                <a:solidFill>
                  <a:schemeClr val="bg1"/>
                </a:solidFill>
              </a:rPr>
              <a:t>4.33</a:t>
            </a:r>
            <a:r>
              <a:rPr lang="en-GB" sz="1900" dirty="0" smtClean="0">
                <a:solidFill>
                  <a:schemeClr val="bg1"/>
                </a:solidFill>
              </a:rPr>
              <a:t>.</a:t>
            </a:r>
            <a:endParaRPr lang="en-GB" sz="1900" b="1" dirty="0" smtClean="0">
              <a:solidFill>
                <a:schemeClr val="bg1"/>
              </a:solidFill>
            </a:endParaRPr>
          </a:p>
          <a:p>
            <a:pPr>
              <a:buNone/>
            </a:pPr>
            <a:endParaRPr lang="en-GB" sz="600" dirty="0" smtClean="0">
              <a:solidFill>
                <a:schemeClr val="bg1"/>
              </a:solidFill>
            </a:endParaRPr>
          </a:p>
          <a:p>
            <a:r>
              <a:rPr lang="en-GB" sz="2600" dirty="0" smtClean="0">
                <a:solidFill>
                  <a:schemeClr val="bg1"/>
                </a:solidFill>
              </a:rPr>
              <a:t>Boxing and wrestling seen as more acceptable – M. </a:t>
            </a:r>
            <a:r>
              <a:rPr lang="en-GB" sz="2600" dirty="0" err="1" smtClean="0">
                <a:solidFill>
                  <a:schemeClr val="bg1"/>
                </a:solidFill>
              </a:rPr>
              <a:t>Fulvius</a:t>
            </a:r>
            <a:r>
              <a:rPr lang="en-GB" sz="2600" dirty="0" smtClean="0">
                <a:solidFill>
                  <a:schemeClr val="bg1"/>
                </a:solidFill>
              </a:rPr>
              <a:t> </a:t>
            </a:r>
            <a:r>
              <a:rPr lang="en-GB" sz="2600" dirty="0" err="1" smtClean="0">
                <a:solidFill>
                  <a:schemeClr val="bg1"/>
                </a:solidFill>
              </a:rPr>
              <a:t>Nobilior</a:t>
            </a:r>
            <a:r>
              <a:rPr lang="en-GB" sz="2600" dirty="0" smtClean="0">
                <a:solidFill>
                  <a:schemeClr val="bg1"/>
                </a:solidFill>
              </a:rPr>
              <a:t> (186 BC) put on boxing match in Rome – </a:t>
            </a:r>
            <a:r>
              <a:rPr lang="en-GB" sz="2600" b="1" dirty="0" smtClean="0">
                <a:solidFill>
                  <a:schemeClr val="bg1"/>
                </a:solidFill>
              </a:rPr>
              <a:t>Livy 39.22.1-2</a:t>
            </a:r>
            <a:r>
              <a:rPr lang="en-GB" sz="2600" dirty="0" smtClean="0">
                <a:solidFill>
                  <a:schemeClr val="bg1"/>
                </a:solidFill>
              </a:rPr>
              <a:t>.</a:t>
            </a:r>
          </a:p>
          <a:p>
            <a:endParaRPr lang="en-GB" sz="600" dirty="0" smtClean="0">
              <a:solidFill>
                <a:schemeClr val="bg1"/>
              </a:solidFill>
            </a:endParaRPr>
          </a:p>
          <a:p>
            <a:r>
              <a:rPr lang="en-GB" sz="2600" dirty="0" smtClean="0">
                <a:solidFill>
                  <a:schemeClr val="bg1"/>
                </a:solidFill>
              </a:rPr>
              <a:t>Greek games becoming more acceptable? – survival of </a:t>
            </a:r>
            <a:r>
              <a:rPr lang="en-GB" sz="2600" i="1" dirty="0" err="1" smtClean="0">
                <a:solidFill>
                  <a:schemeClr val="bg1"/>
                </a:solidFill>
              </a:rPr>
              <a:t>Agon</a:t>
            </a:r>
            <a:r>
              <a:rPr lang="en-GB" sz="2600" i="1" dirty="0" smtClean="0">
                <a:solidFill>
                  <a:schemeClr val="bg1"/>
                </a:solidFill>
              </a:rPr>
              <a:t> </a:t>
            </a:r>
            <a:r>
              <a:rPr lang="en-GB" sz="2600" i="1" dirty="0" err="1" smtClean="0">
                <a:solidFill>
                  <a:schemeClr val="bg1"/>
                </a:solidFill>
              </a:rPr>
              <a:t>Capitolinus</a:t>
            </a:r>
            <a:r>
              <a:rPr lang="en-GB" sz="2600" dirty="0" smtClean="0">
                <a:solidFill>
                  <a:schemeClr val="bg1"/>
                </a:solidFill>
              </a:rPr>
              <a:t> – philhellenic emperors.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i="1" dirty="0" smtClean="0">
                <a:solidFill>
                  <a:schemeClr val="bg1"/>
                </a:solidFill>
              </a:rPr>
              <a:t>Stadia</a:t>
            </a:r>
            <a:endParaRPr lang="en-GB" i="1" dirty="0">
              <a:solidFill>
                <a:schemeClr val="bg1"/>
              </a:solidFill>
            </a:endParaRPr>
          </a:p>
        </p:txBody>
      </p:sp>
      <p:sp>
        <p:nvSpPr>
          <p:cNvPr id="3" name="Content Placeholder 2"/>
          <p:cNvSpPr>
            <a:spLocks noGrp="1"/>
          </p:cNvSpPr>
          <p:nvPr>
            <p:ph idx="1"/>
          </p:nvPr>
        </p:nvSpPr>
        <p:spPr>
          <a:xfrm>
            <a:off x="107504" y="929057"/>
            <a:ext cx="8928992" cy="3124944"/>
          </a:xfrm>
        </p:spPr>
        <p:txBody>
          <a:bodyPr>
            <a:normAutofit fontScale="70000" lnSpcReduction="20000"/>
          </a:bodyPr>
          <a:lstStyle/>
          <a:p>
            <a:r>
              <a:rPr lang="en-GB" dirty="0" smtClean="0">
                <a:solidFill>
                  <a:schemeClr val="bg1"/>
                </a:solidFill>
              </a:rPr>
              <a:t>The first permanent stadium in Rome built by Nero in around AD 60 – no surviving remains – built over by Domitian’s Stadium?</a:t>
            </a:r>
          </a:p>
          <a:p>
            <a:endParaRPr lang="en-GB" sz="1200" dirty="0" smtClean="0">
              <a:solidFill>
                <a:schemeClr val="bg1"/>
              </a:solidFill>
            </a:endParaRPr>
          </a:p>
          <a:p>
            <a:pPr marL="0">
              <a:buNone/>
            </a:pPr>
            <a:r>
              <a:rPr lang="en-GB" dirty="0" smtClean="0">
                <a:solidFill>
                  <a:schemeClr val="bg1"/>
                </a:solidFill>
              </a:rPr>
              <a:t>“…he instituted some quadrennial games, which he called </a:t>
            </a:r>
            <a:r>
              <a:rPr lang="en-GB" dirty="0" err="1" smtClean="0">
                <a:solidFill>
                  <a:schemeClr val="bg1"/>
                </a:solidFill>
              </a:rPr>
              <a:t>Neronia</a:t>
            </a:r>
            <a:r>
              <a:rPr lang="en-GB" dirty="0" smtClean="0">
                <a:solidFill>
                  <a:schemeClr val="bg1"/>
                </a:solidFill>
              </a:rPr>
              <a:t>. In honour of this event he also erected the gymnasium, and at its dedication made a free distribution of olive oil to the senators and knights.” – </a:t>
            </a:r>
            <a:r>
              <a:rPr lang="en-GB" b="1" dirty="0" err="1" smtClean="0">
                <a:solidFill>
                  <a:schemeClr val="bg1"/>
                </a:solidFill>
              </a:rPr>
              <a:t>Dio</a:t>
            </a:r>
            <a:r>
              <a:rPr lang="en-GB" b="1" dirty="0" smtClean="0">
                <a:solidFill>
                  <a:schemeClr val="bg1"/>
                </a:solidFill>
              </a:rPr>
              <a:t> Cassius 61.21.1. </a:t>
            </a:r>
          </a:p>
          <a:p>
            <a:pPr marL="0">
              <a:buNone/>
            </a:pPr>
            <a:endParaRPr lang="en-GB" sz="1200" b="1" dirty="0" smtClean="0">
              <a:solidFill>
                <a:schemeClr val="bg1"/>
              </a:solidFill>
            </a:endParaRPr>
          </a:p>
          <a:p>
            <a:pPr marL="0">
              <a:buNone/>
            </a:pPr>
            <a:r>
              <a:rPr lang="en-GB" dirty="0" smtClean="0">
                <a:solidFill>
                  <a:schemeClr val="bg1"/>
                </a:solidFill>
              </a:rPr>
              <a:t>“In honour of Jupiter </a:t>
            </a:r>
            <a:r>
              <a:rPr lang="en-GB" dirty="0" err="1" smtClean="0">
                <a:solidFill>
                  <a:schemeClr val="bg1"/>
                </a:solidFill>
              </a:rPr>
              <a:t>Capitolinus</a:t>
            </a:r>
            <a:r>
              <a:rPr lang="en-GB" dirty="0" smtClean="0">
                <a:solidFill>
                  <a:schemeClr val="bg1"/>
                </a:solidFill>
              </a:rPr>
              <a:t> he founded a festival of music, horsemanship and athletics to be held every five years, and awarded far more prizes than is customary nowadays.” – </a:t>
            </a:r>
            <a:r>
              <a:rPr lang="en-GB" b="1" dirty="0" smtClean="0">
                <a:solidFill>
                  <a:schemeClr val="bg1"/>
                </a:solidFill>
              </a:rPr>
              <a:t>Suetonius </a:t>
            </a:r>
            <a:r>
              <a:rPr lang="en-GB" b="1" i="1" dirty="0" smtClean="0">
                <a:solidFill>
                  <a:schemeClr val="bg1"/>
                </a:solidFill>
              </a:rPr>
              <a:t>Domitian </a:t>
            </a:r>
            <a:r>
              <a:rPr lang="en-GB" b="1" dirty="0" smtClean="0">
                <a:solidFill>
                  <a:schemeClr val="bg1"/>
                </a:solidFill>
              </a:rPr>
              <a:t>4.3</a:t>
            </a:r>
            <a:r>
              <a:rPr lang="en-GB" dirty="0" smtClean="0">
                <a:solidFill>
                  <a:schemeClr val="bg1"/>
                </a:solidFill>
              </a:rPr>
              <a:t>.</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57200" y="3645024"/>
            <a:ext cx="3800303" cy="2304256"/>
          </a:xfrm>
          <a:prstGeom prst="rect">
            <a:avLst/>
          </a:prstGeom>
        </p:spPr>
      </p:pic>
      <p:pic>
        <p:nvPicPr>
          <p:cNvPr id="5" name="Picture 4"/>
          <p:cNvPicPr>
            <a:picLocks noChangeAspect="1"/>
          </p:cNvPicPr>
          <p:nvPr/>
        </p:nvPicPr>
        <p:blipFill>
          <a:blip r:embed="rId3"/>
          <a:stretch>
            <a:fillRect/>
          </a:stretch>
        </p:blipFill>
        <p:spPr>
          <a:xfrm>
            <a:off x="4422407" y="3683835"/>
            <a:ext cx="4614556" cy="2985525"/>
          </a:xfrm>
          <a:prstGeom prst="rect">
            <a:avLst/>
          </a:prstGeom>
        </p:spPr>
      </p:pic>
      <p:sp>
        <p:nvSpPr>
          <p:cNvPr id="6" name="Content Placeholder 2"/>
          <p:cNvSpPr txBox="1">
            <a:spLocks/>
          </p:cNvSpPr>
          <p:nvPr/>
        </p:nvSpPr>
        <p:spPr>
          <a:xfrm>
            <a:off x="107504" y="5973078"/>
            <a:ext cx="4149999" cy="884921"/>
          </a:xfrm>
          <a:prstGeom prst="rect">
            <a:avLst/>
          </a:prstGeom>
        </p:spPr>
        <p:txBody>
          <a:bodyPr vert="horz">
            <a:normAutofit fontScale="77500" lnSpcReduction="20000"/>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600" dirty="0" smtClean="0">
                <a:solidFill>
                  <a:schemeClr val="bg1"/>
                </a:solidFill>
              </a:rPr>
              <a:t>Built on Campus </a:t>
            </a:r>
            <a:r>
              <a:rPr lang="en-GB" sz="2600" dirty="0" err="1" smtClean="0">
                <a:solidFill>
                  <a:schemeClr val="bg1"/>
                </a:solidFill>
              </a:rPr>
              <a:t>Martius</a:t>
            </a:r>
            <a:r>
              <a:rPr lang="en-GB" sz="2600" dirty="0" smtClean="0">
                <a:solidFill>
                  <a:schemeClr val="bg1"/>
                </a:solidFill>
              </a:rPr>
              <a:t> – arena is about 250 m long.</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600" dirty="0" smtClean="0">
                <a:solidFill>
                  <a:schemeClr val="bg1"/>
                </a:solidFill>
              </a:rPr>
              <a:t>Seating capacity of 20-30,000</a:t>
            </a:r>
            <a:endParaRPr kumimoji="0" lang="en-GB" sz="2600" b="0" i="0" u="none" strike="noStrike" kern="1200" cap="none" spc="0" normalizeH="0" baseline="0" noProof="0" dirty="0" smtClean="0">
              <a:ln>
                <a:noFill/>
              </a:ln>
              <a:solidFill>
                <a:schemeClr val="bg1"/>
              </a:solidFill>
              <a:effectLst/>
              <a:uLnTx/>
              <a:uFillTx/>
              <a:latin typeface="+mn-lt"/>
              <a:ea typeface="+mn-ea"/>
              <a:cs typeface="+mn-cs"/>
            </a:endParaRPr>
          </a:p>
        </p:txBody>
      </p:sp>
      <p:pic>
        <p:nvPicPr>
          <p:cNvPr id="7" name="Picture 6"/>
          <p:cNvPicPr>
            <a:picLocks noChangeAspect="1"/>
          </p:cNvPicPr>
          <p:nvPr/>
        </p:nvPicPr>
        <p:blipFill rotWithShape="1">
          <a:blip r:embed="rId4"/>
          <a:srcRect l="48245" r="2614"/>
          <a:stretch/>
        </p:blipFill>
        <p:spPr>
          <a:xfrm>
            <a:off x="7632742" y="3663498"/>
            <a:ext cx="1403988" cy="1205662"/>
          </a:xfrm>
          <a:prstGeom prst="rect">
            <a:avLst/>
          </a:prstGeom>
        </p:spPr>
      </p:pic>
      <p:sp>
        <p:nvSpPr>
          <p:cNvPr id="8" name="Content Placeholder 2"/>
          <p:cNvSpPr txBox="1">
            <a:spLocks/>
          </p:cNvSpPr>
          <p:nvPr/>
        </p:nvSpPr>
        <p:spPr>
          <a:xfrm>
            <a:off x="4420291" y="3639700"/>
            <a:ext cx="4589740" cy="387424"/>
          </a:xfrm>
          <a:prstGeom prst="rect">
            <a:avLst/>
          </a:prstGeom>
        </p:spPr>
        <p:txBody>
          <a:bodyPr vert="horz">
            <a:normAutofit/>
          </a:bodyPr>
          <a:lstStyle/>
          <a:p>
            <a:pPr marL="548640" marR="0" lvl="0" indent="-411480"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1400" noProof="0" dirty="0" smtClean="0">
                <a:solidFill>
                  <a:srgbClr val="FFFF00"/>
                </a:solidFill>
              </a:rPr>
              <a:t>Aureus - Septimius Severus </a:t>
            </a:r>
            <a:r>
              <a:rPr lang="en-GB" sz="1400" dirty="0" smtClean="0">
                <a:solidFill>
                  <a:srgbClr val="FFFF00"/>
                </a:solidFill>
              </a:rPr>
              <a:t>(right)</a:t>
            </a:r>
            <a:r>
              <a:rPr lang="en-GB" sz="1400" noProof="0" dirty="0" smtClean="0">
                <a:solidFill>
                  <a:srgbClr val="FFFF00"/>
                </a:solidFill>
              </a:rPr>
              <a:t>.</a:t>
            </a:r>
            <a:endParaRPr kumimoji="0" lang="en-GB" sz="1400" b="0" u="none" strike="noStrike" kern="1200" cap="none" spc="0" normalizeH="0" baseline="0" noProof="0" dirty="0" smtClean="0">
              <a:ln>
                <a:noFill/>
              </a:ln>
              <a:solidFill>
                <a:srgbClr val="FFFF00"/>
              </a:solidFill>
              <a:effectLst/>
              <a:uLnTx/>
              <a:uFillTx/>
            </a:endParaRPr>
          </a:p>
        </p:txBody>
      </p:sp>
      <p:sp>
        <p:nvSpPr>
          <p:cNvPr id="9" name="Content Placeholder 2"/>
          <p:cNvSpPr txBox="1">
            <a:spLocks/>
          </p:cNvSpPr>
          <p:nvPr/>
        </p:nvSpPr>
        <p:spPr>
          <a:xfrm>
            <a:off x="294412" y="5661248"/>
            <a:ext cx="2706372" cy="432048"/>
          </a:xfrm>
          <a:prstGeom prst="rect">
            <a:avLst/>
          </a:prstGeom>
        </p:spPr>
        <p:txBody>
          <a:bodyPr vert="horz">
            <a:norm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1400" dirty="0" err="1" smtClean="0">
                <a:solidFill>
                  <a:srgbClr val="FFFF00"/>
                </a:solidFill>
              </a:rPr>
              <a:t>Museo</a:t>
            </a:r>
            <a:r>
              <a:rPr lang="en-GB" sz="1400" dirty="0" smtClean="0">
                <a:solidFill>
                  <a:srgbClr val="FFFF00"/>
                </a:solidFill>
              </a:rPr>
              <a:t> </a:t>
            </a:r>
            <a:r>
              <a:rPr lang="en-GB" sz="1400" dirty="0" err="1" smtClean="0">
                <a:solidFill>
                  <a:srgbClr val="FFFF00"/>
                </a:solidFill>
              </a:rPr>
              <a:t>della</a:t>
            </a:r>
            <a:r>
              <a:rPr lang="en-GB" sz="1400" dirty="0" smtClean="0">
                <a:solidFill>
                  <a:srgbClr val="FFFF00"/>
                </a:solidFill>
              </a:rPr>
              <a:t> </a:t>
            </a:r>
            <a:r>
              <a:rPr lang="en-GB" sz="1400" dirty="0" err="1" smtClean="0">
                <a:solidFill>
                  <a:srgbClr val="FFFF00"/>
                </a:solidFill>
              </a:rPr>
              <a:t>Civilta</a:t>
            </a:r>
            <a:r>
              <a:rPr lang="en-GB" sz="1400" dirty="0" smtClean="0">
                <a:solidFill>
                  <a:srgbClr val="FFFF00"/>
                </a:solidFill>
              </a:rPr>
              <a:t> </a:t>
            </a:r>
            <a:r>
              <a:rPr lang="en-GB" sz="1400" dirty="0" err="1" smtClean="0">
                <a:solidFill>
                  <a:srgbClr val="FFFF00"/>
                </a:solidFill>
              </a:rPr>
              <a:t>Romana</a:t>
            </a:r>
            <a:endParaRPr kumimoji="0" lang="en-GB" sz="1400" b="0" i="0" u="none" strike="noStrike" kern="1200" cap="none" spc="0" normalizeH="0" baseline="0" noProof="0" dirty="0" smtClean="0">
              <a:ln>
                <a:noFill/>
              </a:ln>
              <a:solidFill>
                <a:srgbClr val="FFFF00"/>
              </a:solidFill>
              <a:effectLst/>
              <a:uLnTx/>
              <a:uFillTx/>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Surviving Prejudice?</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85000" lnSpcReduction="20000"/>
          </a:bodyPr>
          <a:lstStyle/>
          <a:p>
            <a:pPr marL="137160" indent="0">
              <a:buNone/>
            </a:pPr>
            <a:r>
              <a:rPr lang="en-GB" sz="3600" dirty="0" smtClean="0">
                <a:solidFill>
                  <a:schemeClr val="bg1"/>
                </a:solidFill>
              </a:rPr>
              <a:t>“[Trajan to Pliny] These </a:t>
            </a:r>
            <a:r>
              <a:rPr lang="en-GB" sz="3600" b="1" dirty="0" smtClean="0">
                <a:solidFill>
                  <a:schemeClr val="bg1"/>
                </a:solidFill>
              </a:rPr>
              <a:t>little Greeks </a:t>
            </a:r>
            <a:r>
              <a:rPr lang="en-GB" sz="3600" dirty="0" smtClean="0">
                <a:solidFill>
                  <a:schemeClr val="bg1"/>
                </a:solidFill>
              </a:rPr>
              <a:t>[</a:t>
            </a:r>
            <a:r>
              <a:rPr lang="en-GB" sz="3600" i="1" dirty="0" err="1" smtClean="0">
                <a:solidFill>
                  <a:schemeClr val="bg1"/>
                </a:solidFill>
              </a:rPr>
              <a:t>Graeculi</a:t>
            </a:r>
            <a:r>
              <a:rPr lang="en-GB" sz="3600" dirty="0" smtClean="0">
                <a:solidFill>
                  <a:schemeClr val="bg1"/>
                </a:solidFill>
              </a:rPr>
              <a:t>]</a:t>
            </a:r>
            <a:r>
              <a:rPr lang="en-GB" sz="3600" dirty="0">
                <a:solidFill>
                  <a:schemeClr val="bg1"/>
                </a:solidFill>
              </a:rPr>
              <a:t> are, I know, </a:t>
            </a:r>
            <a:r>
              <a:rPr lang="en-GB" sz="3600" dirty="0" smtClean="0">
                <a:solidFill>
                  <a:schemeClr val="bg1"/>
                </a:solidFill>
              </a:rPr>
              <a:t>extravagantly </a:t>
            </a:r>
            <a:r>
              <a:rPr lang="en-GB" sz="3600" dirty="0">
                <a:solidFill>
                  <a:schemeClr val="bg1"/>
                </a:solidFill>
              </a:rPr>
              <a:t>fond of gymnastic diversions, and therefore, perhaps, the citizens of </a:t>
            </a:r>
            <a:r>
              <a:rPr lang="en-GB" sz="3600" dirty="0" err="1" smtClean="0">
                <a:solidFill>
                  <a:schemeClr val="bg1"/>
                </a:solidFill>
              </a:rPr>
              <a:t>Nicea</a:t>
            </a:r>
            <a:r>
              <a:rPr lang="en-GB" sz="3600" dirty="0" smtClean="0">
                <a:solidFill>
                  <a:schemeClr val="bg1"/>
                </a:solidFill>
              </a:rPr>
              <a:t> </a:t>
            </a:r>
            <a:r>
              <a:rPr lang="en-GB" sz="3600" dirty="0">
                <a:solidFill>
                  <a:schemeClr val="bg1"/>
                </a:solidFill>
              </a:rPr>
              <a:t>have planned a more magnificent building for this purpose than is necessary; however, they must be content with such as will be sufficient to answer the purpose for which it is intended</a:t>
            </a:r>
            <a:r>
              <a:rPr lang="en-GB" sz="3600" dirty="0" smtClean="0">
                <a:solidFill>
                  <a:schemeClr val="bg1"/>
                </a:solidFill>
              </a:rPr>
              <a:t>.” – </a:t>
            </a:r>
            <a:r>
              <a:rPr lang="en-GB" sz="3600" b="1" dirty="0" smtClean="0">
                <a:solidFill>
                  <a:schemeClr val="bg1"/>
                </a:solidFill>
              </a:rPr>
              <a:t>Pliny the Younger </a:t>
            </a:r>
            <a:r>
              <a:rPr lang="en-GB" sz="3600" b="1" i="1" dirty="0" smtClean="0">
                <a:solidFill>
                  <a:schemeClr val="bg1"/>
                </a:solidFill>
              </a:rPr>
              <a:t>Letters </a:t>
            </a:r>
            <a:r>
              <a:rPr lang="en-GB" sz="3600" b="1" dirty="0" smtClean="0">
                <a:solidFill>
                  <a:schemeClr val="bg1"/>
                </a:solidFill>
              </a:rPr>
              <a:t>10.40</a:t>
            </a:r>
            <a:r>
              <a:rPr lang="en-GB" sz="3600" dirty="0" smtClean="0">
                <a:solidFill>
                  <a:schemeClr val="bg1"/>
                </a:solidFill>
              </a:rPr>
              <a:t>.</a:t>
            </a:r>
          </a:p>
          <a:p>
            <a:pPr marL="137160" indent="0">
              <a:buNone/>
            </a:pPr>
            <a:endParaRPr lang="en-GB" sz="1500" dirty="0" smtClean="0">
              <a:solidFill>
                <a:schemeClr val="bg1"/>
              </a:solidFill>
            </a:endParaRPr>
          </a:p>
          <a:p>
            <a:pPr marL="137160" indent="0"/>
            <a:r>
              <a:rPr lang="en-GB" sz="3600" dirty="0" smtClean="0">
                <a:solidFill>
                  <a:schemeClr val="bg1"/>
                </a:solidFill>
              </a:rPr>
              <a:t> Nudity less of an issue by late-first to second century AD – gymnastics seems to become more acceptable.</a:t>
            </a:r>
            <a:endParaRPr lang="en-GB" sz="3600" dirty="0">
              <a:solidFill>
                <a:schemeClr val="bg1"/>
              </a:solidFill>
            </a:endParaRPr>
          </a:p>
        </p:txBody>
      </p:sp>
    </p:spTree>
    <p:extLst>
      <p:ext uri="{BB962C8B-B14F-4D97-AF65-F5344CB8AC3E}">
        <p14:creationId xmlns:p14="http://schemas.microsoft.com/office/powerpoint/2010/main" val="332999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600200"/>
            <a:ext cx="8784976" cy="5069160"/>
          </a:xfrm>
        </p:spPr>
        <p:txBody>
          <a:bodyPr>
            <a:normAutofit/>
          </a:bodyPr>
          <a:lstStyle/>
          <a:p>
            <a:r>
              <a:rPr lang="en-GB" dirty="0" smtClean="0">
                <a:solidFill>
                  <a:schemeClr val="bg1"/>
                </a:solidFill>
              </a:rPr>
              <a:t>Coleman, K. 2000: Entertaining Rome. In </a:t>
            </a:r>
            <a:r>
              <a:rPr lang="en-GB" i="1" dirty="0" smtClean="0">
                <a:solidFill>
                  <a:schemeClr val="bg1"/>
                </a:solidFill>
              </a:rPr>
              <a:t>Ancient Rome: The Archaeology of the Eternal City</a:t>
            </a:r>
            <a:r>
              <a:rPr lang="en-GB" dirty="0" smtClean="0">
                <a:solidFill>
                  <a:schemeClr val="bg1"/>
                </a:solidFill>
              </a:rPr>
              <a:t>, </a:t>
            </a:r>
            <a:r>
              <a:rPr lang="en-GB" dirty="0" err="1" smtClean="0">
                <a:solidFill>
                  <a:schemeClr val="bg1"/>
                </a:solidFill>
              </a:rPr>
              <a:t>Coulston</a:t>
            </a:r>
            <a:r>
              <a:rPr lang="en-GB" dirty="0" smtClean="0">
                <a:solidFill>
                  <a:schemeClr val="bg1"/>
                </a:solidFill>
              </a:rPr>
              <a:t>, J., and Dodge, H. (eds.): Oxford University School of Archaeology: 210-258. </a:t>
            </a:r>
          </a:p>
          <a:p>
            <a:pPr>
              <a:buNone/>
            </a:pPr>
            <a:endParaRPr lang="en-GB" sz="1200" dirty="0" smtClean="0">
              <a:solidFill>
                <a:schemeClr val="bg1"/>
              </a:solidFill>
            </a:endParaRPr>
          </a:p>
          <a:p>
            <a:r>
              <a:rPr lang="en-GB" dirty="0" err="1" smtClean="0">
                <a:solidFill>
                  <a:schemeClr val="bg1"/>
                </a:solidFill>
              </a:rPr>
              <a:t>Crowther</a:t>
            </a:r>
            <a:r>
              <a:rPr lang="en-GB" dirty="0" smtClean="0">
                <a:solidFill>
                  <a:schemeClr val="bg1"/>
                </a:solidFill>
              </a:rPr>
              <a:t>, N. B. 1981: Nudity and Morality: Athletics in Italy, </a:t>
            </a:r>
            <a:r>
              <a:rPr lang="en-GB" i="1" dirty="0" smtClean="0">
                <a:solidFill>
                  <a:schemeClr val="bg1"/>
                </a:solidFill>
              </a:rPr>
              <a:t>The Classical Journal </a:t>
            </a:r>
            <a:r>
              <a:rPr lang="en-GB" dirty="0" smtClean="0">
                <a:solidFill>
                  <a:schemeClr val="bg1"/>
                </a:solidFill>
              </a:rPr>
              <a:t>76 (2): 119-123.</a:t>
            </a:r>
          </a:p>
          <a:p>
            <a:endParaRPr lang="en-GB" sz="1200" dirty="0" smtClean="0">
              <a:solidFill>
                <a:schemeClr val="bg1"/>
              </a:solidFill>
            </a:endParaRPr>
          </a:p>
          <a:p>
            <a:r>
              <a:rPr lang="en-GB" dirty="0" smtClean="0">
                <a:solidFill>
                  <a:schemeClr val="bg1"/>
                </a:solidFill>
              </a:rPr>
              <a:t>Dodge, H. 2011: </a:t>
            </a:r>
            <a:r>
              <a:rPr lang="en-GB" i="1" dirty="0" smtClean="0">
                <a:solidFill>
                  <a:schemeClr val="bg1"/>
                </a:solidFill>
              </a:rPr>
              <a:t>Spectacle in the Roman World. </a:t>
            </a:r>
            <a:r>
              <a:rPr lang="en-GB" dirty="0" smtClean="0">
                <a:solidFill>
                  <a:schemeClr val="bg1"/>
                </a:solidFill>
              </a:rPr>
              <a:t>Bristol Classical Press.</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477</TotalTime>
  <Words>2246</Words>
  <Application>Microsoft Office PowerPoint</Application>
  <PresentationFormat>On-screen Show (4:3)</PresentationFormat>
  <Paragraphs>188</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Book Antiqua</vt:lpstr>
      <vt:lpstr>Lucida Sans</vt:lpstr>
      <vt:lpstr>Times New Roman</vt:lpstr>
      <vt:lpstr>Wingdings</vt:lpstr>
      <vt:lpstr>Wingdings 2</vt:lpstr>
      <vt:lpstr>Wingdings 3</vt:lpstr>
      <vt:lpstr>Apex</vt:lpstr>
      <vt:lpstr>Every day life in ancient rome</vt:lpstr>
      <vt:lpstr>Types of Spectacles</vt:lpstr>
      <vt:lpstr>PowerPoint Presentation</vt:lpstr>
      <vt:lpstr>Developing Spectacles</vt:lpstr>
      <vt:lpstr>PowerPoint Presentation</vt:lpstr>
      <vt:lpstr>Venues</vt:lpstr>
      <vt:lpstr>Rotating Theatre/Amphitheatre</vt:lpstr>
      <vt:lpstr>Gladiators</vt:lpstr>
      <vt:lpstr>Zliten Mosaic – Leptis Magna</vt:lpstr>
      <vt:lpstr>Elites and the Arena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Republican Roman Prejudices </vt:lpstr>
      <vt:lpstr>Stadia</vt:lpstr>
      <vt:lpstr>Surviving Prejudice?</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cp:lastModifiedBy>
  <cp:revision>120</cp:revision>
  <dcterms:created xsi:type="dcterms:W3CDTF">2013-10-24T16:48:12Z</dcterms:created>
  <dcterms:modified xsi:type="dcterms:W3CDTF">2018-12-30T14:36:10Z</dcterms:modified>
</cp:coreProperties>
</file>