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17"/>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71D6AD-4762-4B0C-B24C-497ECDB8B803}" v="12" dt="2021-10-26T16:58:34.6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191" autoAdjust="0"/>
  </p:normalViewPr>
  <p:slideViewPr>
    <p:cSldViewPr snapToGrid="0">
      <p:cViewPr varScale="1">
        <p:scale>
          <a:sx n="75" d="100"/>
          <a:sy n="75" d="100"/>
        </p:scale>
        <p:origin x="97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E1D2E-6CC2-4FB2-9C92-00C52CC8CF9F}" type="datetimeFigureOut">
              <a:rPr lang="en-GB" smtClean="0"/>
              <a:t>26/10/2021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2DEC53-EE9F-40AB-BBF9-7DCA813ACEF8}" type="slidenum">
              <a:rPr lang="en-GB" smtClean="0"/>
              <a:t>‹#›</a:t>
            </a:fld>
            <a:endParaRPr lang="en-GB"/>
          </a:p>
        </p:txBody>
      </p:sp>
    </p:spTree>
    <p:extLst>
      <p:ext uri="{BB962C8B-B14F-4D97-AF65-F5344CB8AC3E}">
        <p14:creationId xmlns:p14="http://schemas.microsoft.com/office/powerpoint/2010/main" val="1596709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though we can see only eight stages of development, there might be needed a ninth one, which underlines the everchanging of the human being and the constant need of the studies regarding humans.</a:t>
            </a:r>
          </a:p>
        </p:txBody>
      </p:sp>
      <p:sp>
        <p:nvSpPr>
          <p:cNvPr id="4" name="Slide Number Placeholder 3"/>
          <p:cNvSpPr>
            <a:spLocks noGrp="1"/>
          </p:cNvSpPr>
          <p:nvPr>
            <p:ph type="sldNum" sz="quarter" idx="5"/>
          </p:nvPr>
        </p:nvSpPr>
        <p:spPr/>
        <p:txBody>
          <a:bodyPr/>
          <a:lstStyle/>
          <a:p>
            <a:fld id="{5B2DEC53-EE9F-40AB-BBF9-7DCA813ACEF8}" type="slidenum">
              <a:rPr lang="en-GB" smtClean="0"/>
              <a:t>3</a:t>
            </a:fld>
            <a:endParaRPr lang="en-GB"/>
          </a:p>
        </p:txBody>
      </p:sp>
    </p:spTree>
    <p:extLst>
      <p:ext uri="{BB962C8B-B14F-4D97-AF65-F5344CB8AC3E}">
        <p14:creationId xmlns:p14="http://schemas.microsoft.com/office/powerpoint/2010/main" val="626483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CHILD’S STRENGHT LIES IN THE HOPE THAT HIS NEEDS WILL BE MET AND HE IS CONFIDENT THIS ACTION WILL HAPPEN IN ORDER TO DEVELOP TRUST.</a:t>
            </a:r>
          </a:p>
        </p:txBody>
      </p:sp>
      <p:sp>
        <p:nvSpPr>
          <p:cNvPr id="4" name="Slide Number Placeholder 3"/>
          <p:cNvSpPr>
            <a:spLocks noGrp="1"/>
          </p:cNvSpPr>
          <p:nvPr>
            <p:ph type="sldNum" sz="quarter" idx="5"/>
          </p:nvPr>
        </p:nvSpPr>
        <p:spPr/>
        <p:txBody>
          <a:bodyPr/>
          <a:lstStyle/>
          <a:p>
            <a:fld id="{5B2DEC53-EE9F-40AB-BBF9-7DCA813ACEF8}" type="slidenum">
              <a:rPr lang="en-GB" smtClean="0"/>
              <a:t>4</a:t>
            </a:fld>
            <a:endParaRPr lang="en-GB"/>
          </a:p>
        </p:txBody>
      </p:sp>
    </p:spTree>
    <p:extLst>
      <p:ext uri="{BB962C8B-B14F-4D97-AF65-F5344CB8AC3E}">
        <p14:creationId xmlns:p14="http://schemas.microsoft.com/office/powerpoint/2010/main" val="228255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2DEC53-EE9F-40AB-BBF9-7DCA813ACEF8}" type="slidenum">
              <a:rPr lang="en-GB" smtClean="0"/>
              <a:t>5</a:t>
            </a:fld>
            <a:endParaRPr lang="en-GB"/>
          </a:p>
        </p:txBody>
      </p:sp>
    </p:spTree>
    <p:extLst>
      <p:ext uri="{BB962C8B-B14F-4D97-AF65-F5344CB8AC3E}">
        <p14:creationId xmlns:p14="http://schemas.microsoft.com/office/powerpoint/2010/main" val="1408453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October 26, 2021</a:t>
            </a:fld>
            <a:endParaRPr lang="en-US" dirty="0"/>
          </a:p>
        </p:txBody>
      </p:sp>
    </p:spTree>
    <p:extLst>
      <p:ext uri="{BB962C8B-B14F-4D97-AF65-F5344CB8AC3E}">
        <p14:creationId xmlns:p14="http://schemas.microsoft.com/office/powerpoint/2010/main" val="1305861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October 26, 2021</a:t>
            </a:fld>
            <a:endParaRPr lang="en-US" dirty="0"/>
          </a:p>
        </p:txBody>
      </p:sp>
    </p:spTree>
    <p:extLst>
      <p:ext uri="{BB962C8B-B14F-4D97-AF65-F5344CB8AC3E}">
        <p14:creationId xmlns:p14="http://schemas.microsoft.com/office/powerpoint/2010/main" val="4238698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Tuesday, October 26, 2021</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3151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Tuesday, October 26, 2021</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435376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Tuesday, October 26, 2021</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844383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Tuesday, October 26, 2021</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929982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Tuesday, October 26, 2021</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63383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Tuesday, October 26, 2021</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263528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Tuesday, October 26, 2021</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466335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Tuesday, October 26, 2021</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030112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Tuesday, October 26, 2021</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107293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October 26, 2021</a:t>
            </a:fld>
            <a:endParaRPr lang="en-US" dirty="0"/>
          </a:p>
        </p:txBody>
      </p:sp>
    </p:spTree>
    <p:extLst>
      <p:ext uri="{BB962C8B-B14F-4D97-AF65-F5344CB8AC3E}">
        <p14:creationId xmlns:p14="http://schemas.microsoft.com/office/powerpoint/2010/main" val="971805150"/>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tx2">
              <a:alpha val="55000"/>
            </a:schemeClr>
          </a:solidFill>
          <a:latin typeface="+mn-lt"/>
          <a:ea typeface="+mn-ea"/>
          <a:cs typeface="+mn-cs"/>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nhsggc.org.uk/kids/child-development/interactive-child-development-timeline/" TargetMode="External"/><Relationship Id="rId2" Type="http://schemas.openxmlformats.org/officeDocument/2006/relationships/hyperlink" Target="https://medium.com/@conquer.from.within/my-thoughts-on-erik-eriksons-stages-of-psychosocial-development-39b56bb471f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E42558-29B2-4445-96FA-49BAC3784993}"/>
              </a:ext>
            </a:extLst>
          </p:cNvPr>
          <p:cNvSpPr>
            <a:spLocks noGrp="1"/>
          </p:cNvSpPr>
          <p:nvPr>
            <p:ph type="ctrTitle"/>
          </p:nvPr>
        </p:nvSpPr>
        <p:spPr>
          <a:xfrm>
            <a:off x="448055" y="655200"/>
            <a:ext cx="5432045" cy="1969200"/>
          </a:xfrm>
        </p:spPr>
        <p:txBody>
          <a:bodyPr anchor="b">
            <a:normAutofit fontScale="90000"/>
          </a:bodyPr>
          <a:lstStyle/>
          <a:p>
            <a:pPr algn="ctr"/>
            <a:r>
              <a:rPr lang="en-GB" sz="3600" i="0" dirty="0">
                <a:latin typeface="Arial" panose="020B0604020202020204" pitchFamily="34" charset="0"/>
                <a:cs typeface="Arial" panose="020B0604020202020204" pitchFamily="34" charset="0"/>
              </a:rPr>
              <a:t>“</a:t>
            </a:r>
            <a:r>
              <a:rPr lang="en-GB" sz="2700" i="0" dirty="0">
                <a:latin typeface="Arial" panose="020B0604020202020204" pitchFamily="34" charset="0"/>
                <a:cs typeface="Arial" panose="020B0604020202020204" pitchFamily="34" charset="0"/>
              </a:rPr>
              <a:t>A child’s experience between the</a:t>
            </a:r>
            <a:br>
              <a:rPr lang="en-GB" sz="2700" i="0" dirty="0">
                <a:latin typeface="Arial" panose="020B0604020202020204" pitchFamily="34" charset="0"/>
                <a:cs typeface="Arial" panose="020B0604020202020204" pitchFamily="34" charset="0"/>
              </a:rPr>
            </a:br>
            <a:r>
              <a:rPr lang="en-GB" sz="2700" i="0" dirty="0">
                <a:latin typeface="Arial" panose="020B0604020202020204" pitchFamily="34" charset="0"/>
                <a:cs typeface="Arial" panose="020B0604020202020204" pitchFamily="34" charset="0"/>
              </a:rPr>
              <a:t>ages of 0 – 5 years can affect the rest</a:t>
            </a:r>
            <a:br>
              <a:rPr lang="en-GB" sz="2700" i="0" dirty="0">
                <a:latin typeface="Arial" panose="020B0604020202020204" pitchFamily="34" charset="0"/>
                <a:cs typeface="Arial" panose="020B0604020202020204" pitchFamily="34" charset="0"/>
              </a:rPr>
            </a:br>
            <a:r>
              <a:rPr lang="en-GB" sz="2700" i="0" dirty="0">
                <a:latin typeface="Arial" panose="020B0604020202020204" pitchFamily="34" charset="0"/>
                <a:cs typeface="Arial" panose="020B0604020202020204" pitchFamily="34" charset="0"/>
              </a:rPr>
              <a:t>of their lives”</a:t>
            </a:r>
            <a:br>
              <a:rPr lang="en-GB" sz="2700" i="0" dirty="0">
                <a:latin typeface="Arial" panose="020B0604020202020204" pitchFamily="34" charset="0"/>
                <a:cs typeface="Arial" panose="020B0604020202020204" pitchFamily="34" charset="0"/>
              </a:rPr>
            </a:br>
            <a:endParaRPr lang="en-GB" sz="2700" i="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581AAB7-3EA9-41C2-9C42-4BC3303CC42E}"/>
              </a:ext>
            </a:extLst>
          </p:cNvPr>
          <p:cNvSpPr>
            <a:spLocks noGrp="1"/>
          </p:cNvSpPr>
          <p:nvPr>
            <p:ph type="subTitle" idx="1"/>
          </p:nvPr>
        </p:nvSpPr>
        <p:spPr>
          <a:xfrm>
            <a:off x="448055" y="3279600"/>
            <a:ext cx="5432045" cy="3326456"/>
          </a:xfrm>
        </p:spPr>
        <p:txBody>
          <a:bodyPr>
            <a:normAutofit/>
          </a:bodyPr>
          <a:lstStyle/>
          <a:p>
            <a:pPr algn="ctr"/>
            <a:r>
              <a:rPr lang="en-GB" dirty="0">
                <a:latin typeface="Arial" panose="020B0604020202020204" pitchFamily="34" charset="0"/>
                <a:cs typeface="Arial" panose="020B0604020202020204" pitchFamily="34" charset="0"/>
              </a:rPr>
              <a:t>Mirela Loredana Bercea</a:t>
            </a:r>
          </a:p>
          <a:p>
            <a:pPr algn="ctr"/>
            <a:r>
              <a:rPr lang="en-GB" dirty="0">
                <a:latin typeface="Arial" panose="020B0604020202020204" pitchFamily="34" charset="0"/>
                <a:cs typeface="Arial" panose="020B0604020202020204" pitchFamily="34" charset="0"/>
              </a:rPr>
              <a:t>2019191</a:t>
            </a:r>
          </a:p>
          <a:p>
            <a:pPr algn="ctr"/>
            <a:r>
              <a:rPr lang="en-GB" dirty="0">
                <a:latin typeface="Arial" panose="020B0604020202020204" pitchFamily="34" charset="0"/>
                <a:cs typeface="Arial" panose="020B0604020202020204" pitchFamily="34" charset="0"/>
              </a:rPr>
              <a:t>Psychology in Health and Social Care</a:t>
            </a:r>
          </a:p>
          <a:p>
            <a:pPr algn="ctr"/>
            <a:r>
              <a:rPr lang="en-GB" dirty="0">
                <a:latin typeface="Arial" panose="020B0604020202020204" pitchFamily="34" charset="0"/>
                <a:cs typeface="Arial" panose="020B0604020202020204" pitchFamily="34" charset="0"/>
              </a:rPr>
              <a:t>BMHP4019_BIRM</a:t>
            </a:r>
          </a:p>
          <a:p>
            <a:pPr algn="ctr"/>
            <a:r>
              <a:rPr lang="en-GB" dirty="0">
                <a:latin typeface="Arial" panose="020B0604020202020204" pitchFamily="34" charset="0"/>
                <a:cs typeface="Arial" panose="020B0604020202020204" pitchFamily="34" charset="0"/>
              </a:rPr>
              <a:t>Rebecca Kavanagh </a:t>
            </a:r>
          </a:p>
        </p:txBody>
      </p:sp>
      <p:cxnSp>
        <p:nvCxnSpPr>
          <p:cNvPr id="22" name="Straight Connector 10">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5432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23" name="Picture 3" descr="White staircase with an arrow on the top">
            <a:extLst>
              <a:ext uri="{FF2B5EF4-FFF2-40B4-BE49-F238E27FC236}">
                <a16:creationId xmlns:a16="http://schemas.microsoft.com/office/drawing/2014/main" id="{80552035-46F9-4AF4-AE1F-70BBEBE10131}"/>
              </a:ext>
            </a:extLst>
          </p:cNvPr>
          <p:cNvPicPr>
            <a:picLocks noChangeAspect="1"/>
          </p:cNvPicPr>
          <p:nvPr/>
        </p:nvPicPr>
        <p:blipFill rotWithShape="1">
          <a:blip r:embed="rId2"/>
          <a:srcRect l="49428" r="2343"/>
          <a:stretch/>
        </p:blipFill>
        <p:spPr>
          <a:xfrm>
            <a:off x="6311900" y="10"/>
            <a:ext cx="5880100" cy="6857990"/>
          </a:xfrm>
          <a:prstGeom prst="rect">
            <a:avLst/>
          </a:prstGeom>
        </p:spPr>
      </p:pic>
    </p:spTree>
    <p:extLst>
      <p:ext uri="{BB962C8B-B14F-4D97-AF65-F5344CB8AC3E}">
        <p14:creationId xmlns:p14="http://schemas.microsoft.com/office/powerpoint/2010/main" val="130215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06B6D-11BC-4967-BD41-ABF886BF2FA6}"/>
              </a:ext>
            </a:extLst>
          </p:cNvPr>
          <p:cNvSpPr>
            <a:spLocks noGrp="1"/>
          </p:cNvSpPr>
          <p:nvPr>
            <p:ph type="title"/>
          </p:nvPr>
        </p:nvSpPr>
        <p:spPr>
          <a:xfrm>
            <a:off x="439272" y="459822"/>
            <a:ext cx="11301984" cy="1141200"/>
          </a:xfrm>
        </p:spPr>
        <p:txBody>
          <a:bodyPr>
            <a:normAutofit/>
          </a:bodyPr>
          <a:lstStyle/>
          <a:p>
            <a:pPr algn="ctr"/>
            <a:r>
              <a:rPr lang="en-GB" sz="6600" b="1" i="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7FD44953-2C6C-4046-A140-8576261BC5AA}"/>
              </a:ext>
            </a:extLst>
          </p:cNvPr>
          <p:cNvSpPr>
            <a:spLocks noGrp="1"/>
          </p:cNvSpPr>
          <p:nvPr>
            <p:ph idx="1"/>
          </p:nvPr>
        </p:nvSpPr>
        <p:spPr>
          <a:xfrm>
            <a:off x="448056" y="2250104"/>
            <a:ext cx="11293200" cy="3783013"/>
          </a:xfrm>
        </p:spPr>
        <p:txBody>
          <a:bodyPr/>
          <a:lstStyle/>
          <a:p>
            <a:pPr marL="1944" indent="0" algn="ctr">
              <a:buNone/>
            </a:pPr>
            <a:r>
              <a:rPr lang="en-GB" dirty="0">
                <a:latin typeface="Arial" panose="020B0604020202020204" pitchFamily="34" charset="0"/>
                <a:cs typeface="Arial" panose="020B0604020202020204" pitchFamily="34" charset="0"/>
              </a:rPr>
              <a:t>The focus of this presentation is to describe and explain in great detail the implications of the  actions involved in a child’s development between the ages 0 to 5, and what can be some of the consequences that can affect them for the rest of their life. </a:t>
            </a:r>
          </a:p>
          <a:p>
            <a:pPr marL="1944" indent="0" algn="ctr">
              <a:buNone/>
            </a:pPr>
            <a:r>
              <a:rPr lang="en-GB" dirty="0">
                <a:latin typeface="Arial" panose="020B0604020202020204" pitchFamily="34" charset="0"/>
                <a:cs typeface="Arial" panose="020B0604020202020204" pitchFamily="34" charset="0"/>
              </a:rPr>
              <a:t>It will be describing in great detail 2 theories related to child development, as well as real life examples of the implications of parents in the child’s process of development.</a:t>
            </a:r>
          </a:p>
          <a:p>
            <a:pPr marL="1944" indent="0" algn="ctr">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32837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AFB5A-218F-46B7-BBC9-07FD936F6939}"/>
              </a:ext>
            </a:extLst>
          </p:cNvPr>
          <p:cNvSpPr>
            <a:spLocks noGrp="1"/>
          </p:cNvSpPr>
          <p:nvPr>
            <p:ph type="title"/>
          </p:nvPr>
        </p:nvSpPr>
        <p:spPr>
          <a:xfrm>
            <a:off x="448056" y="388800"/>
            <a:ext cx="5432044" cy="860400"/>
          </a:xfrm>
        </p:spPr>
        <p:txBody>
          <a:bodyPr anchor="b">
            <a:normAutofit/>
          </a:bodyPr>
          <a:lstStyle/>
          <a:p>
            <a:r>
              <a:rPr lang="en-US" altLang="en-US" sz="3000" cap="all" dirty="0">
                <a:latin typeface="Arial" panose="020B0604020202020204" pitchFamily="34" charset="0"/>
                <a:cs typeface="Arial" panose="020B0604020202020204" pitchFamily="34" charset="0"/>
              </a:rPr>
              <a:t>Erikson’s Psycho-Social Development </a:t>
            </a:r>
            <a:endParaRPr lang="en-GB" sz="3000" i="0" dirty="0">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E53B47-3AA1-4E24-887B-0D38D592538E}"/>
              </a:ext>
            </a:extLst>
          </p:cNvPr>
          <p:cNvSpPr>
            <a:spLocks noGrp="1"/>
          </p:cNvSpPr>
          <p:nvPr>
            <p:ph idx="1"/>
          </p:nvPr>
        </p:nvSpPr>
        <p:spPr>
          <a:xfrm>
            <a:off x="448056" y="2462400"/>
            <a:ext cx="5432044" cy="4006800"/>
          </a:xfrm>
        </p:spPr>
        <p:txBody>
          <a:bodyPr>
            <a:normAutofit/>
          </a:bodyPr>
          <a:lstStyle/>
          <a:p>
            <a:pPr marL="1944" indent="0" algn="ctr">
              <a:buNone/>
            </a:pPr>
            <a:r>
              <a:rPr lang="en-GB" dirty="0">
                <a:latin typeface="Arial" panose="020B0604020202020204" pitchFamily="34" charset="0"/>
                <a:cs typeface="Arial" panose="020B0604020202020204" pitchFamily="34" charset="0"/>
              </a:rPr>
              <a:t>‘‘Old age in one’s 80s and 90s brings with it new demands, re-evaluations, and daily difficulties. These concerns can only be adequately discussed, and confronted, by designating a new ninth stage to clarify the challenges.” (Erikson &amp; Erikson, 1998, p.105).</a:t>
            </a:r>
          </a:p>
        </p:txBody>
      </p:sp>
      <p:pic>
        <p:nvPicPr>
          <p:cNvPr id="4" name="Picture 3" descr="Table&#10;&#10;Description automatically generated">
            <a:extLst>
              <a:ext uri="{FF2B5EF4-FFF2-40B4-BE49-F238E27FC236}">
                <a16:creationId xmlns:a16="http://schemas.microsoft.com/office/drawing/2014/main" id="{6BF126A6-A359-4B0D-9CE3-A85E0DB2C515}"/>
              </a:ext>
            </a:extLst>
          </p:cNvPr>
          <p:cNvPicPr>
            <a:picLocks noChangeAspect="1"/>
          </p:cNvPicPr>
          <p:nvPr/>
        </p:nvPicPr>
        <p:blipFill rotWithShape="1">
          <a:blip r:embed="rId3"/>
          <a:srcRect l="3944" r="8134" b="1"/>
          <a:stretch/>
        </p:blipFill>
        <p:spPr>
          <a:xfrm>
            <a:off x="6307308" y="450000"/>
            <a:ext cx="5441280" cy="5508000"/>
          </a:xfrm>
          <a:prstGeom prst="rect">
            <a:avLst/>
          </a:prstGeom>
        </p:spPr>
      </p:pic>
      <p:sp>
        <p:nvSpPr>
          <p:cNvPr id="5" name="TextBox 4">
            <a:extLst>
              <a:ext uri="{FF2B5EF4-FFF2-40B4-BE49-F238E27FC236}">
                <a16:creationId xmlns:a16="http://schemas.microsoft.com/office/drawing/2014/main" id="{C3352C18-6267-4001-BD0C-00D5496BB901}"/>
              </a:ext>
            </a:extLst>
          </p:cNvPr>
          <p:cNvSpPr txBox="1"/>
          <p:nvPr/>
        </p:nvSpPr>
        <p:spPr>
          <a:xfrm>
            <a:off x="6307308" y="6248400"/>
            <a:ext cx="5432044"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Source: Ross, 2018</a:t>
            </a:r>
          </a:p>
        </p:txBody>
      </p:sp>
    </p:spTree>
    <p:extLst>
      <p:ext uri="{BB962C8B-B14F-4D97-AF65-F5344CB8AC3E}">
        <p14:creationId xmlns:p14="http://schemas.microsoft.com/office/powerpoint/2010/main" val="1561721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4AD2B-2054-42F8-BBE6-2860EF9A886D}"/>
              </a:ext>
            </a:extLst>
          </p:cNvPr>
          <p:cNvSpPr>
            <a:spLocks noGrp="1"/>
          </p:cNvSpPr>
          <p:nvPr>
            <p:ph type="title"/>
          </p:nvPr>
        </p:nvSpPr>
        <p:spPr>
          <a:xfrm>
            <a:off x="445008" y="774880"/>
            <a:ext cx="11301984" cy="1141200"/>
          </a:xfrm>
        </p:spPr>
        <p:txBody>
          <a:bodyPr/>
          <a:lstStyle/>
          <a:p>
            <a:pPr algn="ctr"/>
            <a:r>
              <a:rPr lang="en-GB" dirty="0">
                <a:latin typeface="Arial" panose="020B0604020202020204" pitchFamily="34" charset="0"/>
                <a:cs typeface="Arial" panose="020B0604020202020204" pitchFamily="34" charset="0"/>
              </a:rPr>
              <a:t>STAGES OF DEVELOPMENT</a:t>
            </a:r>
          </a:p>
        </p:txBody>
      </p:sp>
      <p:sp>
        <p:nvSpPr>
          <p:cNvPr id="3" name="Content Placeholder 2">
            <a:extLst>
              <a:ext uri="{FF2B5EF4-FFF2-40B4-BE49-F238E27FC236}">
                <a16:creationId xmlns:a16="http://schemas.microsoft.com/office/drawing/2014/main" id="{F93466F9-AB33-49F2-8B9F-D1D0C5997721}"/>
              </a:ext>
            </a:extLst>
          </p:cNvPr>
          <p:cNvSpPr>
            <a:spLocks noGrp="1"/>
          </p:cNvSpPr>
          <p:nvPr>
            <p:ph idx="1"/>
          </p:nvPr>
        </p:nvSpPr>
        <p:spPr>
          <a:xfrm>
            <a:off x="445008" y="2121280"/>
            <a:ext cx="11293200" cy="3783013"/>
          </a:xfrm>
        </p:spPr>
        <p:txBody>
          <a:bodyPr/>
          <a:lstStyle/>
          <a:p>
            <a:pPr algn="ctr"/>
            <a:r>
              <a:rPr lang="en-GB" dirty="0">
                <a:latin typeface="Arial" panose="020B0604020202020204" pitchFamily="34" charset="0"/>
                <a:cs typeface="Arial" panose="020B0604020202020204" pitchFamily="34" charset="0"/>
              </a:rPr>
              <a:t>STAGE 1: TRUST vs MISTRUST (Infancy Period- Birth ‘till the age of 1)</a:t>
            </a:r>
          </a:p>
          <a:p>
            <a:pPr marL="1944" indent="0" algn="ctr">
              <a:buNone/>
            </a:pPr>
            <a:r>
              <a:rPr lang="en-GB" dirty="0">
                <a:latin typeface="Arial" panose="020B0604020202020204" pitchFamily="34" charset="0"/>
                <a:cs typeface="Arial" panose="020B0604020202020204" pitchFamily="34" charset="0"/>
              </a:rPr>
              <a:t>Here the child is using his basic strength, which is hope, to make the difference between who to trust and who to mistrust.</a:t>
            </a:r>
          </a:p>
          <a:p>
            <a:pPr marL="1944" indent="0" algn="ctr">
              <a:buNone/>
            </a:pPr>
            <a:r>
              <a:rPr lang="en-GB" dirty="0">
                <a:latin typeface="Arial" panose="020B0604020202020204" pitchFamily="34" charset="0"/>
                <a:cs typeface="Arial" panose="020B0604020202020204" pitchFamily="34" charset="0"/>
              </a:rPr>
              <a:t>If the child’s needs are satisfied by the carer, then he develops trust. But if the child’s carer does not satisfy his needs, then he will not be able to develop trust.</a:t>
            </a:r>
          </a:p>
          <a:p>
            <a:pPr marL="1944" indent="0" algn="ctr">
              <a:buNone/>
            </a:pPr>
            <a:r>
              <a:rPr lang="en-GB" dirty="0">
                <a:latin typeface="Arial" panose="020B0604020202020204" pitchFamily="34" charset="0"/>
                <a:cs typeface="Arial" panose="020B0604020202020204" pitchFamily="34" charset="0"/>
              </a:rPr>
              <a:t>(Erikson, 1963).</a:t>
            </a:r>
          </a:p>
        </p:txBody>
      </p:sp>
    </p:spTree>
    <p:extLst>
      <p:ext uri="{BB962C8B-B14F-4D97-AF65-F5344CB8AC3E}">
        <p14:creationId xmlns:p14="http://schemas.microsoft.com/office/powerpoint/2010/main" val="3532646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A9BDDC-8A27-4A5A-996C-B7A73C7F33F4}"/>
              </a:ext>
            </a:extLst>
          </p:cNvPr>
          <p:cNvSpPr>
            <a:spLocks noGrp="1"/>
          </p:cNvSpPr>
          <p:nvPr>
            <p:ph idx="1"/>
          </p:nvPr>
        </p:nvSpPr>
        <p:spPr>
          <a:xfrm>
            <a:off x="449400" y="1537493"/>
            <a:ext cx="11293200" cy="3783013"/>
          </a:xfrm>
        </p:spPr>
        <p:txBody>
          <a:bodyPr/>
          <a:lstStyle/>
          <a:p>
            <a:pPr algn="ctr"/>
            <a:r>
              <a:rPr lang="en-GB" dirty="0">
                <a:latin typeface="Arial" panose="020B0604020202020204" pitchFamily="34" charset="0"/>
                <a:cs typeface="Arial" panose="020B0604020202020204" pitchFamily="34" charset="0"/>
              </a:rPr>
              <a:t>STAGE 2: Autonomy vs Dependency (Shame &amp; Doubt)</a:t>
            </a:r>
          </a:p>
          <a:p>
            <a:pPr marL="1944" indent="0" algn="ctr">
              <a:buNone/>
            </a:pPr>
            <a:r>
              <a:rPr lang="en-GB" dirty="0">
                <a:latin typeface="Arial" panose="020B0604020202020204" pitchFamily="34" charset="0"/>
                <a:cs typeface="Arial" panose="020B0604020202020204" pitchFamily="34" charset="0"/>
              </a:rPr>
              <a:t>It is an early childhood period (ages 1-3).</a:t>
            </a:r>
          </a:p>
          <a:p>
            <a:pPr marL="1944" indent="0" algn="ctr">
              <a:buNone/>
            </a:pPr>
            <a:r>
              <a:rPr lang="en-GB" dirty="0">
                <a:latin typeface="Arial" panose="020B0604020202020204" pitchFamily="34" charset="0"/>
                <a:cs typeface="Arial" panose="020B0604020202020204" pitchFamily="34" charset="0"/>
              </a:rPr>
              <a:t>The child’s strength in this stage is will. </a:t>
            </a:r>
          </a:p>
          <a:p>
            <a:pPr marL="1944" indent="0" algn="ctr">
              <a:buNone/>
            </a:pPr>
            <a:r>
              <a:rPr lang="en-GB" dirty="0">
                <a:latin typeface="Arial" panose="020B0604020202020204" pitchFamily="34" charset="0"/>
                <a:cs typeface="Arial" panose="020B0604020202020204" pitchFamily="34" charset="0"/>
              </a:rPr>
              <a:t>If the child has had the opportunity to exercise his will power and be able to make some decisions, then the stage is successful, as the child becomes confident.</a:t>
            </a:r>
          </a:p>
          <a:p>
            <a:pPr marL="1944" indent="0" algn="ctr">
              <a:buNone/>
            </a:pPr>
            <a:r>
              <a:rPr lang="en-GB" dirty="0">
                <a:latin typeface="Arial" panose="020B0604020202020204" pitchFamily="34" charset="0"/>
                <a:cs typeface="Arial" panose="020B0604020202020204" pitchFamily="34" charset="0"/>
              </a:rPr>
              <a:t>If the child does not have the opportunity to exercise his decision-making, then he will experience self-doubt and shame in relations to others.</a:t>
            </a:r>
          </a:p>
          <a:p>
            <a:pPr marL="1944" indent="0" algn="ctr">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0793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18F995-4F62-4016-9D2F-6163A4D7A2CF}"/>
              </a:ext>
            </a:extLst>
          </p:cNvPr>
          <p:cNvSpPr>
            <a:spLocks noGrp="1"/>
          </p:cNvSpPr>
          <p:nvPr>
            <p:ph idx="1"/>
          </p:nvPr>
        </p:nvSpPr>
        <p:spPr>
          <a:xfrm>
            <a:off x="449400" y="1537493"/>
            <a:ext cx="11293200" cy="3783013"/>
          </a:xfrm>
        </p:spPr>
        <p:txBody>
          <a:bodyPr/>
          <a:lstStyle/>
          <a:p>
            <a:pPr algn="ctr"/>
            <a:r>
              <a:rPr lang="en-GB" dirty="0">
                <a:latin typeface="Arial" panose="020B0604020202020204" pitchFamily="34" charset="0"/>
                <a:cs typeface="Arial" panose="020B0604020202020204" pitchFamily="34" charset="0"/>
              </a:rPr>
              <a:t>STAGE 3: Initiative vs Guilt</a:t>
            </a:r>
          </a:p>
          <a:p>
            <a:pPr marL="1944" indent="0" algn="ctr">
              <a:buNone/>
            </a:pPr>
            <a:r>
              <a:rPr lang="en-GB" dirty="0">
                <a:latin typeface="Arial" panose="020B0604020202020204" pitchFamily="34" charset="0"/>
                <a:cs typeface="Arial" panose="020B0604020202020204" pitchFamily="34" charset="0"/>
              </a:rPr>
              <a:t>Play age period (ages 3-5)</a:t>
            </a:r>
          </a:p>
          <a:p>
            <a:pPr marL="1944" indent="0" algn="ctr">
              <a:buNone/>
            </a:pPr>
            <a:r>
              <a:rPr lang="en-GB" dirty="0">
                <a:latin typeface="Arial" panose="020B0604020202020204" pitchFamily="34" charset="0"/>
                <a:cs typeface="Arial" panose="020B0604020202020204" pitchFamily="34" charset="0"/>
              </a:rPr>
              <a:t>This stage is successful if the child takes initiative and it is allowed to do so.</a:t>
            </a:r>
          </a:p>
          <a:p>
            <a:pPr marL="1944" indent="0" algn="ctr">
              <a:buNone/>
            </a:pPr>
            <a:r>
              <a:rPr lang="en-GB" dirty="0">
                <a:latin typeface="Arial" panose="020B0604020202020204" pitchFamily="34" charset="0"/>
                <a:cs typeface="Arial" panose="020B0604020202020204" pitchFamily="34" charset="0"/>
              </a:rPr>
              <a:t> His strength in this stage is purpose.</a:t>
            </a:r>
          </a:p>
          <a:p>
            <a:pPr marL="1944" indent="0" algn="ctr">
              <a:buNone/>
            </a:pPr>
            <a:r>
              <a:rPr lang="en-GB" dirty="0">
                <a:latin typeface="Arial" panose="020B0604020202020204" pitchFamily="34" charset="0"/>
                <a:cs typeface="Arial" panose="020B0604020202020204" pitchFamily="34" charset="0"/>
              </a:rPr>
              <a:t>The stage fails if the child is taking initiative and he is punished. He will learn what guilt is and the consequences might affect him in the future.</a:t>
            </a:r>
          </a:p>
          <a:p>
            <a:pPr marL="1944" indent="0" algn="ctr">
              <a:buNone/>
            </a:pPr>
            <a:r>
              <a:rPr lang="en-GB" dirty="0">
                <a:latin typeface="Arial" panose="020B0604020202020204" pitchFamily="34" charset="0"/>
                <a:cs typeface="Arial" panose="020B0604020202020204" pitchFamily="34" charset="0"/>
              </a:rPr>
              <a:t>(Knight, 2017)</a:t>
            </a:r>
          </a:p>
        </p:txBody>
      </p:sp>
    </p:spTree>
    <p:extLst>
      <p:ext uri="{BB962C8B-B14F-4D97-AF65-F5344CB8AC3E}">
        <p14:creationId xmlns:p14="http://schemas.microsoft.com/office/powerpoint/2010/main" val="1193559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E905E4-EF0C-4890-85FA-2CF6EEF55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8145F3-AE2D-4A83-BB21-D8FF1DB374F3}"/>
              </a:ext>
            </a:extLst>
          </p:cNvPr>
          <p:cNvSpPr>
            <a:spLocks noGrp="1"/>
          </p:cNvSpPr>
          <p:nvPr>
            <p:ph type="title"/>
          </p:nvPr>
        </p:nvSpPr>
        <p:spPr>
          <a:xfrm>
            <a:off x="448056" y="388800"/>
            <a:ext cx="3452432" cy="860400"/>
          </a:xfrm>
        </p:spPr>
        <p:txBody>
          <a:bodyPr anchor="b">
            <a:normAutofit/>
          </a:bodyPr>
          <a:lstStyle/>
          <a:p>
            <a:r>
              <a:rPr lang="en-GB" sz="2200">
                <a:latin typeface="Arial" panose="020B0604020202020204" pitchFamily="34" charset="0"/>
                <a:cs typeface="Arial" panose="020B0604020202020204" pitchFamily="34" charset="0"/>
              </a:rPr>
              <a:t>COGNITIVE DEVELOPMENT THEORY </a:t>
            </a:r>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34541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878DB7-C647-401A-993B-9FBF165FA53A}"/>
              </a:ext>
            </a:extLst>
          </p:cNvPr>
          <p:cNvSpPr>
            <a:spLocks noGrp="1"/>
          </p:cNvSpPr>
          <p:nvPr>
            <p:ph idx="1"/>
          </p:nvPr>
        </p:nvSpPr>
        <p:spPr>
          <a:xfrm>
            <a:off x="448056" y="1944000"/>
            <a:ext cx="3452432" cy="4006800"/>
          </a:xfrm>
        </p:spPr>
        <p:txBody>
          <a:bodyPr>
            <a:normAutofit fontScale="85000" lnSpcReduction="20000"/>
          </a:bodyPr>
          <a:lstStyle/>
          <a:p>
            <a:pPr algn="ctr"/>
            <a:r>
              <a:rPr lang="en-GB" dirty="0">
                <a:latin typeface="Arial" panose="020B0604020202020204" pitchFamily="34" charset="0"/>
                <a:cs typeface="Arial" panose="020B0604020202020204" pitchFamily="34" charset="0"/>
              </a:rPr>
              <a:t>Piaget’s theory of cognitive development, which is also known as his ‘stage theory’ it is one of the most known theories in this domain, as it is studied all around the world and has become a base for the many science programmes over the years (Driver, 2006).</a:t>
            </a:r>
          </a:p>
          <a:p>
            <a:pPr algn="ctr"/>
            <a:r>
              <a:rPr lang="en-GB" dirty="0">
                <a:latin typeface="Arial" panose="020B0604020202020204" pitchFamily="34" charset="0"/>
                <a:cs typeface="Arial" panose="020B0604020202020204" pitchFamily="34" charset="0"/>
              </a:rPr>
              <a:t>It is used to measure scientific development (</a:t>
            </a:r>
            <a:r>
              <a:rPr lang="en-GB" dirty="0" err="1">
                <a:latin typeface="Arial" panose="020B0604020202020204" pitchFamily="34" charset="0"/>
                <a:cs typeface="Arial" panose="020B0604020202020204" pitchFamily="34" charset="0"/>
              </a:rPr>
              <a:t>Shayer</a:t>
            </a:r>
            <a:r>
              <a:rPr lang="en-GB" dirty="0">
                <a:latin typeface="Arial" panose="020B0604020202020204" pitchFamily="34" charset="0"/>
                <a:cs typeface="Arial" panose="020B0604020202020204" pitchFamily="34" charset="0"/>
              </a:rPr>
              <a:t>, 1970).</a:t>
            </a:r>
          </a:p>
        </p:txBody>
      </p:sp>
      <p:pic>
        <p:nvPicPr>
          <p:cNvPr id="4" name="Picture 3">
            <a:extLst>
              <a:ext uri="{FF2B5EF4-FFF2-40B4-BE49-F238E27FC236}">
                <a16:creationId xmlns:a16="http://schemas.microsoft.com/office/drawing/2014/main" id="{4C5A3AE1-3421-4C76-B214-8BD4C67F5A14}"/>
              </a:ext>
            </a:extLst>
          </p:cNvPr>
          <p:cNvPicPr>
            <a:picLocks noChangeAspect="1"/>
          </p:cNvPicPr>
          <p:nvPr/>
        </p:nvPicPr>
        <p:blipFill>
          <a:blip r:embed="rId2"/>
          <a:stretch>
            <a:fillRect/>
          </a:stretch>
        </p:blipFill>
        <p:spPr>
          <a:xfrm>
            <a:off x="4367213" y="1690818"/>
            <a:ext cx="7381375" cy="3026363"/>
          </a:xfrm>
          <a:prstGeom prst="rect">
            <a:avLst/>
          </a:prstGeom>
        </p:spPr>
      </p:pic>
      <p:sp>
        <p:nvSpPr>
          <p:cNvPr id="5" name="TextBox 4">
            <a:extLst>
              <a:ext uri="{FF2B5EF4-FFF2-40B4-BE49-F238E27FC236}">
                <a16:creationId xmlns:a16="http://schemas.microsoft.com/office/drawing/2014/main" id="{4ADD55C8-5EB4-4FBD-927D-B85A3E925539}"/>
              </a:ext>
            </a:extLst>
          </p:cNvPr>
          <p:cNvSpPr txBox="1"/>
          <p:nvPr/>
        </p:nvSpPr>
        <p:spPr>
          <a:xfrm>
            <a:off x="6888163" y="4904138"/>
            <a:ext cx="553720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Source: </a:t>
            </a:r>
            <a:r>
              <a:rPr lang="en-GB" dirty="0" err="1">
                <a:latin typeface="Arial" panose="020B0604020202020204" pitchFamily="34" charset="0"/>
                <a:cs typeface="Arial" panose="020B0604020202020204" pitchFamily="34" charset="0"/>
              </a:rPr>
              <a:t>Aljojo</a:t>
            </a:r>
            <a:r>
              <a:rPr lang="en-GB" dirty="0">
                <a:latin typeface="Arial" panose="020B0604020202020204" pitchFamily="34" charset="0"/>
                <a:cs typeface="Arial" panose="020B0604020202020204" pitchFamily="34" charset="0"/>
              </a:rPr>
              <a:t> et al, 2019</a:t>
            </a:r>
          </a:p>
        </p:txBody>
      </p:sp>
    </p:spTree>
    <p:extLst>
      <p:ext uri="{BB962C8B-B14F-4D97-AF65-F5344CB8AC3E}">
        <p14:creationId xmlns:p14="http://schemas.microsoft.com/office/powerpoint/2010/main" val="817712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6D2C9-5F4D-4A94-894C-E20262BE121F}"/>
              </a:ext>
            </a:extLst>
          </p:cNvPr>
          <p:cNvSpPr>
            <a:spLocks noGrp="1"/>
          </p:cNvSpPr>
          <p:nvPr>
            <p:ph type="title"/>
          </p:nvPr>
        </p:nvSpPr>
        <p:spPr>
          <a:xfrm>
            <a:off x="445008" y="622480"/>
            <a:ext cx="11301984" cy="1141200"/>
          </a:xfrm>
        </p:spPr>
        <p:txBody>
          <a:bodyPr/>
          <a:lstStyle/>
          <a:p>
            <a:pPr algn="ctr"/>
            <a:r>
              <a:rPr lang="en-GB" dirty="0">
                <a:latin typeface="Arial" panose="020B0604020202020204" pitchFamily="34" charset="0"/>
                <a:cs typeface="Arial" panose="020B0604020202020204" pitchFamily="34" charset="0"/>
              </a:rPr>
              <a:t>FIRST STAGE: SENSIMOTOR (FROM BIRTH UNTIL THE AGE OF 2)</a:t>
            </a:r>
          </a:p>
        </p:txBody>
      </p:sp>
      <p:sp>
        <p:nvSpPr>
          <p:cNvPr id="3" name="Content Placeholder 2">
            <a:extLst>
              <a:ext uri="{FF2B5EF4-FFF2-40B4-BE49-F238E27FC236}">
                <a16:creationId xmlns:a16="http://schemas.microsoft.com/office/drawing/2014/main" id="{67BD22BA-8E7E-4B76-AB61-D9CE8B8D0D9D}"/>
              </a:ext>
            </a:extLst>
          </p:cNvPr>
          <p:cNvSpPr>
            <a:spLocks noGrp="1"/>
          </p:cNvSpPr>
          <p:nvPr>
            <p:ph idx="1"/>
          </p:nvPr>
        </p:nvSpPr>
        <p:spPr>
          <a:xfrm>
            <a:off x="456840" y="2233040"/>
            <a:ext cx="11293200" cy="3783013"/>
          </a:xfrm>
        </p:spPr>
        <p:txBody>
          <a:bodyPr/>
          <a:lstStyle/>
          <a:p>
            <a:pPr algn="ctr"/>
            <a:r>
              <a:rPr lang="en-GB" dirty="0">
                <a:latin typeface="Arial" panose="020B0604020202020204" pitchFamily="34" charset="0"/>
                <a:cs typeface="Arial" panose="020B0604020202020204" pitchFamily="34" charset="0"/>
              </a:rPr>
              <a:t>It starts between 9 and 12 months old.</a:t>
            </a:r>
          </a:p>
          <a:p>
            <a:pPr algn="ctr"/>
            <a:r>
              <a:rPr lang="en-GB" dirty="0">
                <a:latin typeface="Arial" panose="020B0604020202020204" pitchFamily="34" charset="0"/>
                <a:cs typeface="Arial" panose="020B0604020202020204" pitchFamily="34" charset="0"/>
              </a:rPr>
              <a:t>The child learns through movements and sensations (basic actions like grabbing, looking, and listening).</a:t>
            </a:r>
          </a:p>
          <a:p>
            <a:pPr algn="ctr"/>
            <a:r>
              <a:rPr lang="en-GB" dirty="0">
                <a:latin typeface="Arial" panose="020B0604020202020204" pitchFamily="34" charset="0"/>
                <a:cs typeface="Arial" panose="020B0604020202020204" pitchFamily="34" charset="0"/>
              </a:rPr>
              <a:t>He also learns about object permanence  (objects exist even if they cannot be seen).</a:t>
            </a:r>
          </a:p>
          <a:p>
            <a:pPr algn="ctr"/>
            <a:r>
              <a:rPr lang="en-GB" dirty="0">
                <a:latin typeface="Arial" panose="020B0604020202020204" pitchFamily="34" charset="0"/>
                <a:cs typeface="Arial" panose="020B0604020202020204" pitchFamily="34" charset="0"/>
              </a:rPr>
              <a:t>They also learn that the difference between humans and objects.</a:t>
            </a:r>
          </a:p>
        </p:txBody>
      </p:sp>
    </p:spTree>
    <p:extLst>
      <p:ext uri="{BB962C8B-B14F-4D97-AF65-F5344CB8AC3E}">
        <p14:creationId xmlns:p14="http://schemas.microsoft.com/office/powerpoint/2010/main" val="3776954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D0D6F-738A-4768-B37D-010EEA691D08}"/>
              </a:ext>
            </a:extLst>
          </p:cNvPr>
          <p:cNvSpPr>
            <a:spLocks noGrp="1"/>
          </p:cNvSpPr>
          <p:nvPr>
            <p:ph type="title"/>
          </p:nvPr>
        </p:nvSpPr>
        <p:spPr>
          <a:xfrm>
            <a:off x="448056" y="612320"/>
            <a:ext cx="11301984" cy="1141200"/>
          </a:xfrm>
        </p:spPr>
        <p:txBody>
          <a:bodyPr/>
          <a:lstStyle/>
          <a:p>
            <a:pPr algn="ctr"/>
            <a:r>
              <a:rPr lang="en-GB" dirty="0">
                <a:latin typeface="Arial" panose="020B0604020202020204" pitchFamily="34" charset="0"/>
                <a:cs typeface="Arial" panose="020B0604020202020204" pitchFamily="34" charset="0"/>
              </a:rPr>
              <a:t>SECOND STAGE: PRE-OPERATIONAL STAGE (BETWEEN THE AGES 2 -7)</a:t>
            </a:r>
          </a:p>
        </p:txBody>
      </p:sp>
      <p:sp>
        <p:nvSpPr>
          <p:cNvPr id="3" name="Content Placeholder 2">
            <a:extLst>
              <a:ext uri="{FF2B5EF4-FFF2-40B4-BE49-F238E27FC236}">
                <a16:creationId xmlns:a16="http://schemas.microsoft.com/office/drawing/2014/main" id="{B6E05962-816C-414C-8A45-C3331541C301}"/>
              </a:ext>
            </a:extLst>
          </p:cNvPr>
          <p:cNvSpPr>
            <a:spLocks noGrp="1"/>
          </p:cNvSpPr>
          <p:nvPr>
            <p:ph idx="1"/>
          </p:nvPr>
        </p:nvSpPr>
        <p:spPr>
          <a:xfrm>
            <a:off x="448056" y="2294000"/>
            <a:ext cx="11293200" cy="3783013"/>
          </a:xfrm>
        </p:spPr>
        <p:txBody>
          <a:bodyPr/>
          <a:lstStyle/>
          <a:p>
            <a:pPr algn="ctr"/>
            <a:r>
              <a:rPr lang="en-GB" dirty="0">
                <a:latin typeface="Arial" panose="020B0604020202020204" pitchFamily="34" charset="0"/>
                <a:cs typeface="Arial" panose="020B0604020202020204" pitchFamily="34" charset="0"/>
              </a:rPr>
              <a:t>The child begins to think symbolically, his beliefs are based on what he thinks it is true, and not on logic or common sense.</a:t>
            </a:r>
          </a:p>
          <a:p>
            <a:pPr algn="ctr"/>
            <a:r>
              <a:rPr lang="en-GB" dirty="0">
                <a:latin typeface="Arial" panose="020B0604020202020204" pitchFamily="34" charset="0"/>
                <a:cs typeface="Arial" panose="020B0604020202020204" pitchFamily="34" charset="0"/>
              </a:rPr>
              <a:t>The child is egocentric, cannot or it is hard for him to think from the perspective of others</a:t>
            </a:r>
          </a:p>
          <a:p>
            <a:pPr algn="ctr"/>
            <a:r>
              <a:rPr lang="en-GB" dirty="0">
                <a:latin typeface="Arial" panose="020B0604020202020204" pitchFamily="34" charset="0"/>
                <a:cs typeface="Arial" panose="020B0604020202020204" pitchFamily="34" charset="0"/>
              </a:rPr>
              <a:t>They act egocentric because they are unable to realise how their behaviour affects others.</a:t>
            </a:r>
          </a:p>
        </p:txBody>
      </p:sp>
    </p:spTree>
    <p:extLst>
      <p:ext uri="{BB962C8B-B14F-4D97-AF65-F5344CB8AC3E}">
        <p14:creationId xmlns:p14="http://schemas.microsoft.com/office/powerpoint/2010/main" val="3824439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AFB19-50B1-405C-AEE4-AD06D09B9807}"/>
              </a:ext>
            </a:extLst>
          </p:cNvPr>
          <p:cNvSpPr>
            <a:spLocks noGrp="1"/>
          </p:cNvSpPr>
          <p:nvPr>
            <p:ph type="title"/>
          </p:nvPr>
        </p:nvSpPr>
        <p:spPr/>
        <p:txBody>
          <a:bodyPr>
            <a:normAutofit fontScale="90000"/>
          </a:bodyPr>
          <a:lstStyle/>
          <a:p>
            <a:pPr algn="ctr"/>
            <a:r>
              <a:rPr lang="en-GB" dirty="0">
                <a:latin typeface="Arial" panose="020B0604020202020204" pitchFamily="34" charset="0"/>
                <a:cs typeface="Arial" panose="020B0604020202020204" pitchFamily="34" charset="0"/>
              </a:rPr>
              <a:t>REAL-LIFE EXAMPLES THAT DEMONSTRATE THE IMPORTANCE OF UNDERSTANDING CHILD DEVELOPMENT</a:t>
            </a:r>
          </a:p>
        </p:txBody>
      </p:sp>
      <p:sp>
        <p:nvSpPr>
          <p:cNvPr id="3" name="Content Placeholder 2">
            <a:extLst>
              <a:ext uri="{FF2B5EF4-FFF2-40B4-BE49-F238E27FC236}">
                <a16:creationId xmlns:a16="http://schemas.microsoft.com/office/drawing/2014/main" id="{DFEEA58F-6EBC-45C1-99C5-D95FA97EB7B3}"/>
              </a:ext>
            </a:extLst>
          </p:cNvPr>
          <p:cNvSpPr>
            <a:spLocks noGrp="1"/>
          </p:cNvSpPr>
          <p:nvPr>
            <p:ph idx="1"/>
          </p:nvPr>
        </p:nvSpPr>
        <p:spPr/>
        <p:txBody>
          <a:bodyPr>
            <a:normAutofit/>
          </a:bodyPr>
          <a:lstStyle/>
          <a:p>
            <a:pPr algn="ctr"/>
            <a:r>
              <a:rPr lang="en-GB" dirty="0">
                <a:latin typeface="Arial" panose="020B0604020202020204" pitchFamily="34" charset="0"/>
                <a:cs typeface="Arial" panose="020B0604020202020204" pitchFamily="34" charset="0"/>
              </a:rPr>
              <a:t>For example, between 13-15 months old, it is important for parents to interact with their children as it develops their knowledge ( self awareness and cognitive skills) and contributes to the first stages of both theories presented earlier, as the child craves interaction.-&gt; the child might throw objects on the floor, for fun or to express their dislike.</a:t>
            </a:r>
          </a:p>
          <a:p>
            <a:pPr algn="ctr"/>
            <a:r>
              <a:rPr lang="en-GB" dirty="0">
                <a:latin typeface="Arial" panose="020B0604020202020204" pitchFamily="34" charset="0"/>
                <a:cs typeface="Arial" panose="020B0604020202020204" pitchFamily="34" charset="0"/>
              </a:rPr>
              <a:t>Another example would be between 24-30 months old, when the parents need to interact with their children in order to develop their fine motor. By using a simple tool such as a crayon, the child learns how to use his will to doodle on a piece of paper, or copy vertical and horizontal lines. (NHS Greater Glasgow and Clyde, 2017). </a:t>
            </a:r>
          </a:p>
        </p:txBody>
      </p:sp>
    </p:spTree>
    <p:extLst>
      <p:ext uri="{BB962C8B-B14F-4D97-AF65-F5344CB8AC3E}">
        <p14:creationId xmlns:p14="http://schemas.microsoft.com/office/powerpoint/2010/main" val="3792218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CA7D6-3BF7-412B-8661-31944AE0653F}"/>
              </a:ext>
            </a:extLst>
          </p:cNvPr>
          <p:cNvSpPr>
            <a:spLocks noGrp="1"/>
          </p:cNvSpPr>
          <p:nvPr>
            <p:ph type="title"/>
          </p:nvPr>
        </p:nvSpPr>
        <p:spPr/>
        <p:txBody>
          <a:bodyPr>
            <a:normAutofit/>
          </a:bodyPr>
          <a:lstStyle/>
          <a:p>
            <a:pPr algn="ctr"/>
            <a:r>
              <a:rPr lang="en-GB" sz="54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474A786A-BAA4-4701-81E0-65DD0BD2839B}"/>
              </a:ext>
            </a:extLst>
          </p:cNvPr>
          <p:cNvSpPr>
            <a:spLocks noGrp="1"/>
          </p:cNvSpPr>
          <p:nvPr>
            <p:ph idx="1"/>
          </p:nvPr>
        </p:nvSpPr>
        <p:spPr>
          <a:xfrm>
            <a:off x="456840" y="2121280"/>
            <a:ext cx="11293200" cy="3783013"/>
          </a:xfrm>
        </p:spPr>
        <p:txBody>
          <a:bodyPr/>
          <a:lstStyle/>
          <a:p>
            <a:pPr marL="1944" indent="0" algn="ctr">
              <a:buNone/>
            </a:pPr>
            <a:r>
              <a:rPr lang="en-GB" dirty="0">
                <a:latin typeface="Arial" panose="020B0604020202020204" pitchFamily="34" charset="0"/>
                <a:cs typeface="Arial" panose="020B0604020202020204" pitchFamily="34" charset="0"/>
              </a:rPr>
              <a:t>The presentation is destined to parents that attend parenting courses in Birmingham. It is meant to inform them about theories related to child development, and we will be looking at two important theories: Piaget and Erikson, as well as 2 real-life examples of how parents can their child’s development.</a:t>
            </a:r>
          </a:p>
          <a:p>
            <a:pPr marL="1944" indent="0">
              <a:buNone/>
            </a:pPr>
            <a:endParaRPr lang="en-GB" dirty="0"/>
          </a:p>
        </p:txBody>
      </p:sp>
    </p:spTree>
    <p:extLst>
      <p:ext uri="{BB962C8B-B14F-4D97-AF65-F5344CB8AC3E}">
        <p14:creationId xmlns:p14="http://schemas.microsoft.com/office/powerpoint/2010/main" val="29250662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81B3B-F9D7-47A0-AD36-AD469A22F9D5}"/>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21CE1E3-6242-436F-8954-053C5C4D6F5C}"/>
              </a:ext>
            </a:extLst>
          </p:cNvPr>
          <p:cNvSpPr>
            <a:spLocks noGrp="1"/>
          </p:cNvSpPr>
          <p:nvPr>
            <p:ph idx="1"/>
          </p:nvPr>
        </p:nvSpPr>
        <p:spPr>
          <a:xfrm>
            <a:off x="307192" y="1053920"/>
            <a:ext cx="11301984" cy="5415280"/>
          </a:xfrm>
        </p:spPr>
        <p:txBody>
          <a:bodyPr>
            <a:normAutofit fontScale="77500" lnSpcReduction="20000"/>
          </a:bodyPr>
          <a:lstStyle/>
          <a:p>
            <a:pPr marL="459144" indent="-457200">
              <a:buFont typeface="+mj-lt"/>
              <a:buAutoNum type="arabicPeriod"/>
            </a:pPr>
            <a:r>
              <a:rPr lang="en-GB" dirty="0">
                <a:latin typeface="Arial" panose="020B0604020202020204" pitchFamily="34" charset="0"/>
                <a:cs typeface="Arial" panose="020B0604020202020204" pitchFamily="34" charset="0"/>
              </a:rPr>
              <a:t>Ross, C., (2018). </a:t>
            </a:r>
            <a:r>
              <a:rPr lang="en-GB" i="1" dirty="0">
                <a:latin typeface="Arial" panose="020B0604020202020204" pitchFamily="34" charset="0"/>
                <a:cs typeface="Arial" panose="020B0604020202020204" pitchFamily="34" charset="0"/>
              </a:rPr>
              <a:t>My Thoughts On Erik Erikson’s Stages of Psychosocial Development </a:t>
            </a:r>
            <a:r>
              <a:rPr lang="en-GB" dirty="0">
                <a:latin typeface="Arial" panose="020B0604020202020204" pitchFamily="34" charset="0"/>
                <a:cs typeface="Arial" panose="020B0604020202020204" pitchFamily="34" charset="0"/>
              </a:rPr>
              <a:t>[Image]. Available at: </a:t>
            </a:r>
            <a:r>
              <a:rPr lang="en-GB" dirty="0">
                <a:latin typeface="Arial" panose="020B0604020202020204" pitchFamily="34" charset="0"/>
                <a:cs typeface="Arial" panose="020B0604020202020204" pitchFamily="34" charset="0"/>
                <a:hlinkClick r:id="rId2"/>
              </a:rPr>
              <a:t>https://medium.com/@conquer.from.within/my-thoughts-on-erik-eriksons-stages-of-psychosocial-development-39b56bb471ff</a:t>
            </a:r>
            <a:r>
              <a:rPr lang="en-GB" dirty="0">
                <a:latin typeface="Arial" panose="020B0604020202020204" pitchFamily="34" charset="0"/>
                <a:cs typeface="Arial" panose="020B0604020202020204" pitchFamily="34" charset="0"/>
              </a:rPr>
              <a:t> (Accessed 26 October 2021).</a:t>
            </a:r>
          </a:p>
          <a:p>
            <a:pPr marL="459144" indent="-457200">
              <a:buFont typeface="+mj-lt"/>
              <a:buAutoNum type="arabicPeriod"/>
            </a:pPr>
            <a:r>
              <a:rPr lang="en-GB" dirty="0">
                <a:latin typeface="Arial" panose="020B0604020202020204" pitchFamily="34" charset="0"/>
                <a:cs typeface="Arial" panose="020B0604020202020204" pitchFamily="34" charset="0"/>
              </a:rPr>
              <a:t>Erikson, E. H. &amp; Erikson, J. M. (1998). </a:t>
            </a:r>
            <a:r>
              <a:rPr lang="en-GB" i="1" dirty="0">
                <a:latin typeface="Arial" panose="020B0604020202020204" pitchFamily="34" charset="0"/>
                <a:cs typeface="Arial" panose="020B0604020202020204" pitchFamily="34" charset="0"/>
              </a:rPr>
              <a:t>The life cycle completed. Extended version with new chapters on the ninth stage. </a:t>
            </a:r>
            <a:r>
              <a:rPr lang="en-GB" dirty="0">
                <a:latin typeface="Arial" panose="020B0604020202020204" pitchFamily="34" charset="0"/>
                <a:cs typeface="Arial" panose="020B0604020202020204" pitchFamily="34" charset="0"/>
              </a:rPr>
              <a:t>6</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Norton: New York.</a:t>
            </a:r>
            <a:endParaRPr lang="en-GB" baseline="30000" dirty="0">
              <a:latin typeface="Arial" panose="020B0604020202020204" pitchFamily="34" charset="0"/>
              <a:cs typeface="Arial" panose="020B0604020202020204" pitchFamily="34" charset="0"/>
            </a:endParaRPr>
          </a:p>
          <a:p>
            <a:pPr marL="459144" indent="-457200">
              <a:buFont typeface="+mj-lt"/>
              <a:buAutoNum type="arabicPeriod"/>
            </a:pPr>
            <a:r>
              <a:rPr lang="en-GB" dirty="0">
                <a:latin typeface="Arial" panose="020B0604020202020204" pitchFamily="34" charset="0"/>
                <a:cs typeface="Arial" panose="020B0604020202020204" pitchFamily="34" charset="0"/>
              </a:rPr>
              <a:t>Erikson, E.H. (1963). </a:t>
            </a:r>
            <a:r>
              <a:rPr lang="en-GB" i="1" dirty="0">
                <a:latin typeface="Arial" panose="020B0604020202020204" pitchFamily="34" charset="0"/>
                <a:cs typeface="Arial" panose="020B0604020202020204" pitchFamily="34" charset="0"/>
              </a:rPr>
              <a:t>Childhood and society</a:t>
            </a:r>
            <a:r>
              <a:rPr lang="en-GB" dirty="0">
                <a:latin typeface="Arial" panose="020B0604020202020204" pitchFamily="34" charset="0"/>
                <a:cs typeface="Arial" panose="020B0604020202020204" pitchFamily="34" charset="0"/>
              </a:rPr>
              <a:t>.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Norton: New York.</a:t>
            </a:r>
          </a:p>
          <a:p>
            <a:pPr marL="459144" indent="-457200">
              <a:buFont typeface="+mj-lt"/>
              <a:buAutoNum type="arabicPeriod"/>
            </a:pPr>
            <a:r>
              <a:rPr lang="en-GB" dirty="0">
                <a:latin typeface="Arial" panose="020B0604020202020204" pitchFamily="34" charset="0"/>
                <a:cs typeface="Arial" panose="020B0604020202020204" pitchFamily="34" charset="0"/>
              </a:rPr>
              <a:t>Knight, Z. G. (2017), ‘A proposed model of psychodynamic psychotherapy linked to Erik Erikson's eight stages of psychosocial development’, </a:t>
            </a:r>
            <a:r>
              <a:rPr lang="en-GB" i="1" dirty="0">
                <a:latin typeface="Arial" panose="020B0604020202020204" pitchFamily="34" charset="0"/>
                <a:cs typeface="Arial" panose="020B0604020202020204" pitchFamily="34" charset="0"/>
              </a:rPr>
              <a:t>Clinical Psychology &amp; psychotherapy</a:t>
            </a:r>
            <a:r>
              <a:rPr lang="en-GB" dirty="0">
                <a:latin typeface="Arial" panose="020B0604020202020204" pitchFamily="34" charset="0"/>
                <a:cs typeface="Arial" panose="020B0604020202020204" pitchFamily="34" charset="0"/>
              </a:rPr>
              <a:t>, 24(5), pp. 1047-1058.</a:t>
            </a:r>
          </a:p>
          <a:p>
            <a:pPr marL="459144" indent="-457200">
              <a:buFont typeface="+mj-lt"/>
              <a:buAutoNum type="arabicPeriod"/>
            </a:pPr>
            <a:r>
              <a:rPr lang="en-GB" dirty="0">
                <a:latin typeface="Arial" panose="020B0604020202020204" pitchFamily="34" charset="0"/>
                <a:cs typeface="Arial" panose="020B0604020202020204" pitchFamily="34" charset="0"/>
              </a:rPr>
              <a:t>Driver, R. (1978), ‘When is a stage not a stage? A critique of Piaget's theory of cognitive development and its application to science education’, </a:t>
            </a:r>
            <a:r>
              <a:rPr lang="en-GB" i="1" dirty="0">
                <a:latin typeface="Arial" panose="020B0604020202020204" pitchFamily="34" charset="0"/>
                <a:cs typeface="Arial" panose="020B0604020202020204" pitchFamily="34" charset="0"/>
              </a:rPr>
              <a:t>Educational Research</a:t>
            </a:r>
            <a:r>
              <a:rPr lang="en-GB" dirty="0">
                <a:latin typeface="Arial" panose="020B0604020202020204" pitchFamily="34" charset="0"/>
                <a:cs typeface="Arial" panose="020B0604020202020204" pitchFamily="34" charset="0"/>
              </a:rPr>
              <a:t>, 21(1), pp. 54-61.</a:t>
            </a:r>
          </a:p>
          <a:p>
            <a:pPr marL="459144" indent="-457200">
              <a:buFont typeface="+mj-lt"/>
              <a:buAutoNum type="arabicPeriod"/>
            </a:pPr>
            <a:r>
              <a:rPr lang="en-GB" dirty="0" err="1">
                <a:latin typeface="Arial" panose="020B0604020202020204" pitchFamily="34" charset="0"/>
                <a:cs typeface="Arial" panose="020B0604020202020204" pitchFamily="34" charset="0"/>
              </a:rPr>
              <a:t>Shayer</a:t>
            </a:r>
            <a:r>
              <a:rPr lang="en-GB" dirty="0">
                <a:latin typeface="Arial" panose="020B0604020202020204" pitchFamily="34" charset="0"/>
                <a:cs typeface="Arial" panose="020B0604020202020204" pitchFamily="34" charset="0"/>
              </a:rPr>
              <a:t>, M. (1970), ‘How to assess science courses’. </a:t>
            </a:r>
            <a:r>
              <a:rPr lang="en-GB" i="1" dirty="0">
                <a:latin typeface="Arial" panose="020B0604020202020204" pitchFamily="34" charset="0"/>
                <a:cs typeface="Arial" panose="020B0604020202020204" pitchFamily="34" charset="0"/>
              </a:rPr>
              <a:t>Education in Chemistry</a:t>
            </a:r>
            <a:r>
              <a:rPr lang="en-GB">
                <a:latin typeface="Arial" panose="020B0604020202020204" pitchFamily="34" charset="0"/>
                <a:cs typeface="Arial" panose="020B0604020202020204" pitchFamily="34" charset="0"/>
              </a:rPr>
              <a:t>, 7(5), pp. 182–6</a:t>
            </a:r>
            <a:r>
              <a:rPr lang="en-GB" dirty="0">
                <a:latin typeface="Arial" panose="020B0604020202020204" pitchFamily="34" charset="0"/>
                <a:cs typeface="Arial" panose="020B0604020202020204" pitchFamily="34" charset="0"/>
              </a:rPr>
              <a:t>. </a:t>
            </a:r>
          </a:p>
          <a:p>
            <a:pPr marL="459144" indent="-457200">
              <a:buFont typeface="+mj-lt"/>
              <a:buAutoNum type="arabicPeriod"/>
            </a:pPr>
            <a:r>
              <a:rPr lang="en-GB" dirty="0" err="1">
                <a:latin typeface="Arial" panose="020B0604020202020204" pitchFamily="34" charset="0"/>
                <a:cs typeface="Arial" panose="020B0604020202020204" pitchFamily="34" charset="0"/>
              </a:rPr>
              <a:t>Aljojo</a:t>
            </a:r>
            <a:r>
              <a:rPr lang="en-GB" dirty="0">
                <a:latin typeface="Arial" panose="020B0604020202020204" pitchFamily="34" charset="0"/>
                <a:cs typeface="Arial" panose="020B0604020202020204" pitchFamily="34" charset="0"/>
              </a:rPr>
              <a:t>, N. et al. (2019), ‘The design and implementation of an Arabic pronunciation application for early childhood’, Journal of Technology and Science Education, 9(2), pp. 136.</a:t>
            </a:r>
          </a:p>
          <a:p>
            <a:pPr marL="459144" indent="-457200">
              <a:buFont typeface="+mj-lt"/>
              <a:buAutoNum type="arabicPeriod"/>
            </a:pPr>
            <a:r>
              <a:rPr lang="en-GB" dirty="0">
                <a:latin typeface="Arial" panose="020B0604020202020204" pitchFamily="34" charset="0"/>
                <a:cs typeface="Arial" panose="020B0604020202020204" pitchFamily="34" charset="0"/>
              </a:rPr>
              <a:t>NHS Greater Glasgow and Clyde, (2017). Interactive Child Development Timeline [online]. Available at: </a:t>
            </a:r>
            <a:r>
              <a:rPr lang="en-GB" dirty="0">
                <a:latin typeface="Arial" panose="020B0604020202020204" pitchFamily="34" charset="0"/>
                <a:cs typeface="Arial" panose="020B0604020202020204" pitchFamily="34" charset="0"/>
                <a:hlinkClick r:id="rId3"/>
              </a:rPr>
              <a:t>https://www.nhsggc.org.uk/kids/child-development/interactive-child-development-timeline/</a:t>
            </a:r>
            <a:r>
              <a:rPr lang="en-GB" dirty="0">
                <a:latin typeface="Arial" panose="020B0604020202020204" pitchFamily="34" charset="0"/>
                <a:cs typeface="Arial" panose="020B0604020202020204" pitchFamily="34" charset="0"/>
              </a:rPr>
              <a:t> (Accessed 26 October 2021).</a:t>
            </a:r>
          </a:p>
          <a:p>
            <a:pPr marL="459144" indent="-457200">
              <a:buFont typeface="+mj-lt"/>
              <a:buAutoNum type="arabicPeriod"/>
            </a:pPr>
            <a:endParaRPr lang="en-GB" dirty="0">
              <a:latin typeface="Arial" panose="020B0604020202020204" pitchFamily="34" charset="0"/>
              <a:cs typeface="Arial" panose="020B0604020202020204" pitchFamily="34" charset="0"/>
            </a:endParaRPr>
          </a:p>
          <a:p>
            <a:pPr marL="459144" indent="-457200">
              <a:buFont typeface="+mj-lt"/>
              <a:buAutoNum type="arabicPeriod"/>
            </a:pPr>
            <a:endParaRPr lang="en-GB" dirty="0">
              <a:latin typeface="Arial" panose="020B0604020202020204" pitchFamily="34" charset="0"/>
              <a:cs typeface="Arial" panose="020B0604020202020204" pitchFamily="34" charset="0"/>
            </a:endParaRPr>
          </a:p>
          <a:p>
            <a:pPr marL="459144" indent="-457200">
              <a:buFont typeface="+mj-lt"/>
              <a:buAutoNum type="arabicPeriod"/>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4281686"/>
      </p:ext>
    </p:extLst>
  </p:cSld>
  <p:clrMapOvr>
    <a:masterClrMapping/>
  </p:clrMapOvr>
</p:sld>
</file>

<file path=ppt/theme/theme1.xml><?xml version="1.0" encoding="utf-8"?>
<a:theme xmlns:a="http://schemas.openxmlformats.org/drawingml/2006/main" name="ThinLineVTI">
  <a:themeElements>
    <a:clrScheme name="AnalogousFromDarkSeedLeftStep">
      <a:dk1>
        <a:srgbClr val="000000"/>
      </a:dk1>
      <a:lt1>
        <a:srgbClr val="FFFFFF"/>
      </a:lt1>
      <a:dk2>
        <a:srgbClr val="311C1C"/>
      </a:dk2>
      <a:lt2>
        <a:srgbClr val="F0F3F3"/>
      </a:lt2>
      <a:accent1>
        <a:srgbClr val="C34E4D"/>
      </a:accent1>
      <a:accent2>
        <a:srgbClr val="B13B6B"/>
      </a:accent2>
      <a:accent3>
        <a:srgbClr val="C34DAE"/>
      </a:accent3>
      <a:accent4>
        <a:srgbClr val="953BB1"/>
      </a:accent4>
      <a:accent5>
        <a:srgbClr val="754DC3"/>
      </a:accent5>
      <a:accent6>
        <a:srgbClr val="3D46B2"/>
      </a:accent6>
      <a:hlink>
        <a:srgbClr val="803FBF"/>
      </a:hlink>
      <a:folHlink>
        <a:srgbClr val="7F7F7F"/>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7" ma:contentTypeDescription="Create a new document." ma:contentTypeScope="" ma:versionID="05215bee7023278654bc999ca3f1c6ab">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ea03e2f70d9c4e7eab3699b24a2bd776"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E6AE4F-4664-438B-92B0-6EDFF377A7AD}">
  <ds:schemaRefs>
    <ds:schemaRef ds:uri="http://purl.org/dc/terms/"/>
    <ds:schemaRef ds:uri="http://purl.org/dc/elements/1.1/"/>
    <ds:schemaRef ds:uri="http://www.w3.org/XML/1998/namespace"/>
    <ds:schemaRef ds:uri="http://schemas.microsoft.com/office/2006/documentManagement/types"/>
    <ds:schemaRef ds:uri="5e11eeeb-aea2-48d1-b3ff-7dffc84c1762"/>
    <ds:schemaRef ds:uri="6730e359-ea60-4bf4-a90a-e46339816358"/>
    <ds:schemaRef ds:uri="http://schemas.microsoft.com/office/infopath/2007/PartnerControls"/>
    <ds:schemaRef ds:uri="http://schemas.openxmlformats.org/package/2006/metadata/core-propertie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6AC76557-1BB7-4EEA-B95F-F9512CE98BD4}">
  <ds:schemaRefs>
    <ds:schemaRef ds:uri="http://schemas.microsoft.com/sharepoint/v3/contenttype/forms"/>
  </ds:schemaRefs>
</ds:datastoreItem>
</file>

<file path=customXml/itemProps3.xml><?xml version="1.0" encoding="utf-8"?>
<ds:datastoreItem xmlns:ds="http://schemas.openxmlformats.org/officeDocument/2006/customXml" ds:itemID="{14F8B38A-C179-4C80-8C52-F004C45CDF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30e359-ea60-4bf4-a90a-e46339816358"/>
    <ds:schemaRef ds:uri="5e11eeeb-aea2-48d1-b3ff-7dffc84c17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138</TotalTime>
  <Words>1193</Words>
  <Application>Microsoft Office PowerPoint</Application>
  <PresentationFormat>Widescreen</PresentationFormat>
  <Paragraphs>62</Paragraphs>
  <Slides>12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Bell MT</vt:lpstr>
      <vt:lpstr>Calibri</vt:lpstr>
      <vt:lpstr>Calibri Light</vt:lpstr>
      <vt:lpstr>ThinLineVTI</vt:lpstr>
      <vt:lpstr>“A child’s experience between the ages of 0 – 5 years can affect the rest of their lives” </vt:lpstr>
      <vt:lpstr>INTRODUCTION</vt:lpstr>
      <vt:lpstr>Erikson’s Psycho-Social Development </vt:lpstr>
      <vt:lpstr>STAGES OF DEVELOPMENT</vt:lpstr>
      <vt:lpstr>PowerPoint Presentation</vt:lpstr>
      <vt:lpstr>PowerPoint Presentation</vt:lpstr>
      <vt:lpstr>COGNITIVE DEVELOPMENT THEORY </vt:lpstr>
      <vt:lpstr>FIRST STAGE: SENSIMOTOR (FROM BIRTH UNTIL THE AGE OF 2)</vt:lpstr>
      <vt:lpstr>SECOND STAGE: PRE-OPERATIONAL STAGE (BETWEEN THE AGES 2 -7)</vt:lpstr>
      <vt:lpstr>REAL-LIFE EXAMPLES THAT DEMONSTRATE THE IMPORTANCE OF UNDERSTANDING CHILD DEVELOPMENT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 – 5 years can affect the rest of their lives”</dc:title>
  <dc:creator>Mirela Loredana Bercea (2019191)</dc:creator>
  <cp:lastModifiedBy>Mirela Loredana Bercea (2019191)</cp:lastModifiedBy>
  <cp:revision>2</cp:revision>
  <dcterms:created xsi:type="dcterms:W3CDTF">2021-10-25T17:40:33Z</dcterms:created>
  <dcterms:modified xsi:type="dcterms:W3CDTF">2021-10-26T16:58:36Z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