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76" r:id="rId3"/>
    <p:sldId id="261" r:id="rId4"/>
    <p:sldId id="259" r:id="rId5"/>
    <p:sldId id="257" r:id="rId6"/>
    <p:sldId id="273" r:id="rId7"/>
    <p:sldId id="277" r:id="rId8"/>
    <p:sldId id="262" r:id="rId9"/>
    <p:sldId id="278" r:id="rId10"/>
    <p:sldId id="280" r:id="rId11"/>
    <p:sldId id="266" r:id="rId12"/>
    <p:sldId id="282" r:id="rId13"/>
    <p:sldId id="267" r:id="rId14"/>
    <p:sldId id="25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021" autoAdjust="0"/>
    <p:restoredTop sz="93810" autoAdjust="0"/>
  </p:normalViewPr>
  <p:slideViewPr>
    <p:cSldViewPr snapToGrid="0">
      <p:cViewPr varScale="1">
        <p:scale>
          <a:sx n="59" d="100"/>
          <a:sy n="59" d="100"/>
        </p:scale>
        <p:origin x="984" y="63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9B746E-44A3-4894-B9E9-DEA7C6212F7D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DD2EFD4-C678-43BF-B5A0-E3CC2A93753C}">
      <dgm:prSet/>
      <dgm:spPr/>
      <dgm:t>
        <a:bodyPr/>
        <a:lstStyle/>
        <a:p>
          <a:r>
            <a:rPr lang="en-GB"/>
            <a:t>Psychology is the scientific study of the human mind and its functions, especially those affecting behaviour in a given context.</a:t>
          </a:r>
          <a:endParaRPr lang="en-US"/>
        </a:p>
      </dgm:t>
    </dgm:pt>
    <dgm:pt modelId="{415E2751-4920-4C4F-ABD6-3DB0ACE7FAC3}" type="parTrans" cxnId="{FC0FEE7D-6E52-4C6A-B6EE-07F611A5E988}">
      <dgm:prSet/>
      <dgm:spPr/>
      <dgm:t>
        <a:bodyPr/>
        <a:lstStyle/>
        <a:p>
          <a:endParaRPr lang="en-US"/>
        </a:p>
      </dgm:t>
    </dgm:pt>
    <dgm:pt modelId="{5D3A7209-E805-45C8-9D23-1BBDC58E8B93}" type="sibTrans" cxnId="{FC0FEE7D-6E52-4C6A-B6EE-07F611A5E988}">
      <dgm:prSet/>
      <dgm:spPr/>
      <dgm:t>
        <a:bodyPr/>
        <a:lstStyle/>
        <a:p>
          <a:endParaRPr lang="en-US"/>
        </a:p>
      </dgm:t>
    </dgm:pt>
    <dgm:pt modelId="{85232E7E-FD68-41D5-A4BE-145891A8BFD7}">
      <dgm:prSet/>
      <dgm:spPr/>
      <dgm:t>
        <a:bodyPr/>
        <a:lstStyle/>
        <a:p>
          <a:r>
            <a:rPr lang="en-GB" dirty="0"/>
            <a:t>Developmental psychology is a discipline focused on understanding how individuals change and develop throughout the lifespan, emphasizing the dynamic processes involved rather than static milestone (Raeff, C. 2016). </a:t>
          </a:r>
          <a:endParaRPr lang="en-US" dirty="0"/>
        </a:p>
      </dgm:t>
    </dgm:pt>
    <dgm:pt modelId="{10990C0F-B6F0-402E-9ED1-5EF14D1166FD}" type="parTrans" cxnId="{35B064BA-0DC9-421E-899A-7FBC4A03C72B}">
      <dgm:prSet/>
      <dgm:spPr/>
      <dgm:t>
        <a:bodyPr/>
        <a:lstStyle/>
        <a:p>
          <a:endParaRPr lang="en-US"/>
        </a:p>
      </dgm:t>
    </dgm:pt>
    <dgm:pt modelId="{2105DAF1-CDA7-4183-85A2-A3C7365EBDDA}" type="sibTrans" cxnId="{35B064BA-0DC9-421E-899A-7FBC4A03C72B}">
      <dgm:prSet/>
      <dgm:spPr/>
      <dgm:t>
        <a:bodyPr/>
        <a:lstStyle/>
        <a:p>
          <a:endParaRPr lang="en-US"/>
        </a:p>
      </dgm:t>
    </dgm:pt>
    <dgm:pt modelId="{36E5FCCA-D319-4D7F-94B5-35B20A501D0A}">
      <dgm:prSet/>
      <dgm:spPr/>
      <dgm:t>
        <a:bodyPr/>
        <a:lstStyle/>
        <a:p>
          <a:r>
            <a:rPr lang="en-GB" b="0" i="0"/>
            <a:t>It helps practitioners understand how biological, cognitive, and social factors influence development in early childhood.</a:t>
          </a:r>
          <a:endParaRPr lang="en-US"/>
        </a:p>
      </dgm:t>
    </dgm:pt>
    <dgm:pt modelId="{B922C54B-DD4A-4C1F-A173-2713ADD8C816}" type="parTrans" cxnId="{008514FD-3AF2-4168-A13F-00CF0FE06477}">
      <dgm:prSet/>
      <dgm:spPr/>
      <dgm:t>
        <a:bodyPr/>
        <a:lstStyle/>
        <a:p>
          <a:endParaRPr lang="en-US"/>
        </a:p>
      </dgm:t>
    </dgm:pt>
    <dgm:pt modelId="{1E72A597-7455-4DEC-BD6C-CF6FC10315A9}" type="sibTrans" cxnId="{008514FD-3AF2-4168-A13F-00CF0FE06477}">
      <dgm:prSet/>
      <dgm:spPr/>
      <dgm:t>
        <a:bodyPr/>
        <a:lstStyle/>
        <a:p>
          <a:endParaRPr lang="en-US"/>
        </a:p>
      </dgm:t>
    </dgm:pt>
    <dgm:pt modelId="{23630A34-2C7E-43C6-815A-BED2F2666787}" type="pres">
      <dgm:prSet presAssocID="{CA9B746E-44A3-4894-B9E9-DEA7C6212F7D}" presName="outerComposite" presStyleCnt="0">
        <dgm:presLayoutVars>
          <dgm:chMax val="5"/>
          <dgm:dir/>
          <dgm:resizeHandles val="exact"/>
        </dgm:presLayoutVars>
      </dgm:prSet>
      <dgm:spPr/>
    </dgm:pt>
    <dgm:pt modelId="{DF8813DA-A745-4FD6-8C3B-5C47C3058F16}" type="pres">
      <dgm:prSet presAssocID="{CA9B746E-44A3-4894-B9E9-DEA7C6212F7D}" presName="dummyMaxCanvas" presStyleCnt="0">
        <dgm:presLayoutVars/>
      </dgm:prSet>
      <dgm:spPr/>
    </dgm:pt>
    <dgm:pt modelId="{E4FE2DDD-D90F-4585-9214-A99F4C927D5C}" type="pres">
      <dgm:prSet presAssocID="{CA9B746E-44A3-4894-B9E9-DEA7C6212F7D}" presName="ThreeNodes_1" presStyleLbl="node1" presStyleIdx="0" presStyleCnt="3">
        <dgm:presLayoutVars>
          <dgm:bulletEnabled val="1"/>
        </dgm:presLayoutVars>
      </dgm:prSet>
      <dgm:spPr/>
    </dgm:pt>
    <dgm:pt modelId="{5C823941-C96A-4E9C-B7AA-6B01BE7BE52D}" type="pres">
      <dgm:prSet presAssocID="{CA9B746E-44A3-4894-B9E9-DEA7C6212F7D}" presName="ThreeNodes_2" presStyleLbl="node1" presStyleIdx="1" presStyleCnt="3">
        <dgm:presLayoutVars>
          <dgm:bulletEnabled val="1"/>
        </dgm:presLayoutVars>
      </dgm:prSet>
      <dgm:spPr/>
    </dgm:pt>
    <dgm:pt modelId="{E83EC40B-A7DE-4FC1-B858-B7A66A985B05}" type="pres">
      <dgm:prSet presAssocID="{CA9B746E-44A3-4894-B9E9-DEA7C6212F7D}" presName="ThreeNodes_3" presStyleLbl="node1" presStyleIdx="2" presStyleCnt="3">
        <dgm:presLayoutVars>
          <dgm:bulletEnabled val="1"/>
        </dgm:presLayoutVars>
      </dgm:prSet>
      <dgm:spPr/>
    </dgm:pt>
    <dgm:pt modelId="{DA23EA08-63C5-41FD-8C5C-ED5A31F90C95}" type="pres">
      <dgm:prSet presAssocID="{CA9B746E-44A3-4894-B9E9-DEA7C6212F7D}" presName="ThreeConn_1-2" presStyleLbl="fgAccFollowNode1" presStyleIdx="0" presStyleCnt="2">
        <dgm:presLayoutVars>
          <dgm:bulletEnabled val="1"/>
        </dgm:presLayoutVars>
      </dgm:prSet>
      <dgm:spPr/>
    </dgm:pt>
    <dgm:pt modelId="{ED30C4F5-D885-4FEF-A187-24F4C5BE7334}" type="pres">
      <dgm:prSet presAssocID="{CA9B746E-44A3-4894-B9E9-DEA7C6212F7D}" presName="ThreeConn_2-3" presStyleLbl="fgAccFollowNode1" presStyleIdx="1" presStyleCnt="2">
        <dgm:presLayoutVars>
          <dgm:bulletEnabled val="1"/>
        </dgm:presLayoutVars>
      </dgm:prSet>
      <dgm:spPr/>
    </dgm:pt>
    <dgm:pt modelId="{FF519CD2-0B8D-4713-81D6-887200F40DDC}" type="pres">
      <dgm:prSet presAssocID="{CA9B746E-44A3-4894-B9E9-DEA7C6212F7D}" presName="ThreeNodes_1_text" presStyleLbl="node1" presStyleIdx="2" presStyleCnt="3">
        <dgm:presLayoutVars>
          <dgm:bulletEnabled val="1"/>
        </dgm:presLayoutVars>
      </dgm:prSet>
      <dgm:spPr/>
    </dgm:pt>
    <dgm:pt modelId="{B393AAE0-89B7-49E3-A7BC-F06D8AB385F3}" type="pres">
      <dgm:prSet presAssocID="{CA9B746E-44A3-4894-B9E9-DEA7C6212F7D}" presName="ThreeNodes_2_text" presStyleLbl="node1" presStyleIdx="2" presStyleCnt="3">
        <dgm:presLayoutVars>
          <dgm:bulletEnabled val="1"/>
        </dgm:presLayoutVars>
      </dgm:prSet>
      <dgm:spPr/>
    </dgm:pt>
    <dgm:pt modelId="{6255C5F7-EB4B-4E0B-953A-2969A91B4D4A}" type="pres">
      <dgm:prSet presAssocID="{CA9B746E-44A3-4894-B9E9-DEA7C6212F7D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A3693F1E-87D3-4277-9ECB-D7F25A9EB95B}" type="presOf" srcId="{36E5FCCA-D319-4D7F-94B5-35B20A501D0A}" destId="{6255C5F7-EB4B-4E0B-953A-2969A91B4D4A}" srcOrd="1" destOrd="0" presId="urn:microsoft.com/office/officeart/2005/8/layout/vProcess5"/>
    <dgm:cxn modelId="{7E7C6328-E578-4696-9EE0-97ADFC3AD075}" type="presOf" srcId="{0DD2EFD4-C678-43BF-B5A0-E3CC2A93753C}" destId="{FF519CD2-0B8D-4713-81D6-887200F40DDC}" srcOrd="1" destOrd="0" presId="urn:microsoft.com/office/officeart/2005/8/layout/vProcess5"/>
    <dgm:cxn modelId="{997E384F-7ED1-44A1-8CE3-393C44583309}" type="presOf" srcId="{2105DAF1-CDA7-4183-85A2-A3C7365EBDDA}" destId="{ED30C4F5-D885-4FEF-A187-24F4C5BE7334}" srcOrd="0" destOrd="0" presId="urn:microsoft.com/office/officeart/2005/8/layout/vProcess5"/>
    <dgm:cxn modelId="{FC0FEE7D-6E52-4C6A-B6EE-07F611A5E988}" srcId="{CA9B746E-44A3-4894-B9E9-DEA7C6212F7D}" destId="{0DD2EFD4-C678-43BF-B5A0-E3CC2A93753C}" srcOrd="0" destOrd="0" parTransId="{415E2751-4920-4C4F-ABD6-3DB0ACE7FAC3}" sibTransId="{5D3A7209-E805-45C8-9D23-1BBDC58E8B93}"/>
    <dgm:cxn modelId="{3B3E388C-5B45-4067-BE1E-984ACDC82A52}" type="presOf" srcId="{5D3A7209-E805-45C8-9D23-1BBDC58E8B93}" destId="{DA23EA08-63C5-41FD-8C5C-ED5A31F90C95}" srcOrd="0" destOrd="0" presId="urn:microsoft.com/office/officeart/2005/8/layout/vProcess5"/>
    <dgm:cxn modelId="{72ACFAAC-8B6B-46D9-94F4-DD31545AE537}" type="presOf" srcId="{36E5FCCA-D319-4D7F-94B5-35B20A501D0A}" destId="{E83EC40B-A7DE-4FC1-B858-B7A66A985B05}" srcOrd="0" destOrd="0" presId="urn:microsoft.com/office/officeart/2005/8/layout/vProcess5"/>
    <dgm:cxn modelId="{42DA21B0-F796-4B41-8D67-CBEEAAD3B891}" type="presOf" srcId="{0DD2EFD4-C678-43BF-B5A0-E3CC2A93753C}" destId="{E4FE2DDD-D90F-4585-9214-A99F4C927D5C}" srcOrd="0" destOrd="0" presId="urn:microsoft.com/office/officeart/2005/8/layout/vProcess5"/>
    <dgm:cxn modelId="{38ABDCB0-1BB0-4DAF-A3B7-EFD1D99CC05C}" type="presOf" srcId="{CA9B746E-44A3-4894-B9E9-DEA7C6212F7D}" destId="{23630A34-2C7E-43C6-815A-BED2F2666787}" srcOrd="0" destOrd="0" presId="urn:microsoft.com/office/officeart/2005/8/layout/vProcess5"/>
    <dgm:cxn modelId="{35B064BA-0DC9-421E-899A-7FBC4A03C72B}" srcId="{CA9B746E-44A3-4894-B9E9-DEA7C6212F7D}" destId="{85232E7E-FD68-41D5-A4BE-145891A8BFD7}" srcOrd="1" destOrd="0" parTransId="{10990C0F-B6F0-402E-9ED1-5EF14D1166FD}" sibTransId="{2105DAF1-CDA7-4183-85A2-A3C7365EBDDA}"/>
    <dgm:cxn modelId="{FD378ED8-8844-4C55-9678-99010FB9DF4F}" type="presOf" srcId="{85232E7E-FD68-41D5-A4BE-145891A8BFD7}" destId="{B393AAE0-89B7-49E3-A7BC-F06D8AB385F3}" srcOrd="1" destOrd="0" presId="urn:microsoft.com/office/officeart/2005/8/layout/vProcess5"/>
    <dgm:cxn modelId="{FB769CF0-D81C-48DB-92EF-7FC767ECE042}" type="presOf" srcId="{85232E7E-FD68-41D5-A4BE-145891A8BFD7}" destId="{5C823941-C96A-4E9C-B7AA-6B01BE7BE52D}" srcOrd="0" destOrd="0" presId="urn:microsoft.com/office/officeart/2005/8/layout/vProcess5"/>
    <dgm:cxn modelId="{008514FD-3AF2-4168-A13F-00CF0FE06477}" srcId="{CA9B746E-44A3-4894-B9E9-DEA7C6212F7D}" destId="{36E5FCCA-D319-4D7F-94B5-35B20A501D0A}" srcOrd="2" destOrd="0" parTransId="{B922C54B-DD4A-4C1F-A173-2713ADD8C816}" sibTransId="{1E72A597-7455-4DEC-BD6C-CF6FC10315A9}"/>
    <dgm:cxn modelId="{3D746B12-34A6-4D53-8F36-665C2BFC9F88}" type="presParOf" srcId="{23630A34-2C7E-43C6-815A-BED2F2666787}" destId="{DF8813DA-A745-4FD6-8C3B-5C47C3058F16}" srcOrd="0" destOrd="0" presId="urn:microsoft.com/office/officeart/2005/8/layout/vProcess5"/>
    <dgm:cxn modelId="{EC304996-A3FC-45BF-8D92-6E616D41E7C6}" type="presParOf" srcId="{23630A34-2C7E-43C6-815A-BED2F2666787}" destId="{E4FE2DDD-D90F-4585-9214-A99F4C927D5C}" srcOrd="1" destOrd="0" presId="urn:microsoft.com/office/officeart/2005/8/layout/vProcess5"/>
    <dgm:cxn modelId="{4F0F9D80-766A-45A8-B5C9-FBC15F68C1C5}" type="presParOf" srcId="{23630A34-2C7E-43C6-815A-BED2F2666787}" destId="{5C823941-C96A-4E9C-B7AA-6B01BE7BE52D}" srcOrd="2" destOrd="0" presId="urn:microsoft.com/office/officeart/2005/8/layout/vProcess5"/>
    <dgm:cxn modelId="{14E6105B-9A75-4623-93C4-29DB4CCB2092}" type="presParOf" srcId="{23630A34-2C7E-43C6-815A-BED2F2666787}" destId="{E83EC40B-A7DE-4FC1-B858-B7A66A985B05}" srcOrd="3" destOrd="0" presId="urn:microsoft.com/office/officeart/2005/8/layout/vProcess5"/>
    <dgm:cxn modelId="{CAB77FB1-6647-4A40-8775-1ACA3BB82743}" type="presParOf" srcId="{23630A34-2C7E-43C6-815A-BED2F2666787}" destId="{DA23EA08-63C5-41FD-8C5C-ED5A31F90C95}" srcOrd="4" destOrd="0" presId="urn:microsoft.com/office/officeart/2005/8/layout/vProcess5"/>
    <dgm:cxn modelId="{2BED77F8-8D38-469C-A855-1C509354B85F}" type="presParOf" srcId="{23630A34-2C7E-43C6-815A-BED2F2666787}" destId="{ED30C4F5-D885-4FEF-A187-24F4C5BE7334}" srcOrd="5" destOrd="0" presId="urn:microsoft.com/office/officeart/2005/8/layout/vProcess5"/>
    <dgm:cxn modelId="{99282248-A7BB-449F-9563-31C9B992A475}" type="presParOf" srcId="{23630A34-2C7E-43C6-815A-BED2F2666787}" destId="{FF519CD2-0B8D-4713-81D6-887200F40DDC}" srcOrd="6" destOrd="0" presId="urn:microsoft.com/office/officeart/2005/8/layout/vProcess5"/>
    <dgm:cxn modelId="{B2A5BF0E-AD8E-46B2-91DC-F693743E0858}" type="presParOf" srcId="{23630A34-2C7E-43C6-815A-BED2F2666787}" destId="{B393AAE0-89B7-49E3-A7BC-F06D8AB385F3}" srcOrd="7" destOrd="0" presId="urn:microsoft.com/office/officeart/2005/8/layout/vProcess5"/>
    <dgm:cxn modelId="{10CA4C64-FF3B-46E0-A266-018A29C90DAE}" type="presParOf" srcId="{23630A34-2C7E-43C6-815A-BED2F2666787}" destId="{6255C5F7-EB4B-4E0B-953A-2969A91B4D4A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21494A1-3059-402A-9007-218CD582ABA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DCEA26F-58C7-47FC-B150-CCA632387DB8}">
      <dgm:prSet/>
      <dgm:spPr/>
      <dgm:t>
        <a:bodyPr/>
        <a:lstStyle/>
        <a:p>
          <a:r>
            <a:rPr lang="en-US" b="1"/>
            <a:t>Amira (3 years old):</a:t>
          </a:r>
          <a:r>
            <a:rPr lang="en-US"/>
            <a:t> She is anxious when separated from carers has  limited speech and avoids group play.</a:t>
          </a:r>
        </a:p>
      </dgm:t>
    </dgm:pt>
    <dgm:pt modelId="{73B0E95B-3F1A-4583-8AE1-D1B1C8C0E3F2}" type="parTrans" cxnId="{83F85E6E-9AF0-4494-9DB6-362F2241516A}">
      <dgm:prSet/>
      <dgm:spPr/>
      <dgm:t>
        <a:bodyPr/>
        <a:lstStyle/>
        <a:p>
          <a:endParaRPr lang="en-US"/>
        </a:p>
      </dgm:t>
    </dgm:pt>
    <dgm:pt modelId="{D0E1B3AC-4828-4552-9B1B-853894F51CA6}" type="sibTrans" cxnId="{83F85E6E-9AF0-4494-9DB6-362F2241516A}">
      <dgm:prSet/>
      <dgm:spPr/>
      <dgm:t>
        <a:bodyPr/>
        <a:lstStyle/>
        <a:p>
          <a:endParaRPr lang="en-US"/>
        </a:p>
      </dgm:t>
    </dgm:pt>
    <dgm:pt modelId="{E87FC421-C51D-4D50-BA8A-0488FF80F1CC}">
      <dgm:prSet/>
      <dgm:spPr/>
      <dgm:t>
        <a:bodyPr/>
        <a:lstStyle/>
        <a:p>
          <a:r>
            <a:rPr lang="en-US" b="1"/>
            <a:t>Early childhood (3–5 years):</a:t>
          </a:r>
          <a:r>
            <a:rPr lang="en-US"/>
            <a:t> A stage where they Start to notice other children and wanting to play with them (LCH community health, 2021).</a:t>
          </a:r>
        </a:p>
      </dgm:t>
    </dgm:pt>
    <dgm:pt modelId="{5B717099-DAEE-4DB7-866D-F5572A6206E2}" type="parTrans" cxnId="{EF61CCBE-51E9-41AF-AFE6-1DDB93917C98}">
      <dgm:prSet/>
      <dgm:spPr/>
      <dgm:t>
        <a:bodyPr/>
        <a:lstStyle/>
        <a:p>
          <a:endParaRPr lang="en-US"/>
        </a:p>
      </dgm:t>
    </dgm:pt>
    <dgm:pt modelId="{EA1A7293-128F-4EA4-8370-733D082D9677}" type="sibTrans" cxnId="{EF61CCBE-51E9-41AF-AFE6-1DDB93917C98}">
      <dgm:prSet/>
      <dgm:spPr/>
      <dgm:t>
        <a:bodyPr/>
        <a:lstStyle/>
        <a:p>
          <a:endParaRPr lang="en-US"/>
        </a:p>
      </dgm:t>
    </dgm:pt>
    <dgm:pt modelId="{1F5EA68D-BA68-4E25-900F-FC68A07A456E}">
      <dgm:prSet/>
      <dgm:spPr/>
      <dgm:t>
        <a:bodyPr/>
        <a:lstStyle/>
        <a:p>
          <a:r>
            <a:rPr lang="en-US"/>
            <a:t>At this stage children also start learning concepts like cause and effect.</a:t>
          </a:r>
        </a:p>
      </dgm:t>
    </dgm:pt>
    <dgm:pt modelId="{D22A458B-AF12-41CE-B533-431582F80FE6}" type="parTrans" cxnId="{B1ACF2ED-6F8C-47CC-81F1-C7C1EEF94732}">
      <dgm:prSet/>
      <dgm:spPr/>
      <dgm:t>
        <a:bodyPr/>
        <a:lstStyle/>
        <a:p>
          <a:endParaRPr lang="en-US"/>
        </a:p>
      </dgm:t>
    </dgm:pt>
    <dgm:pt modelId="{A15FF3A6-D2FF-495F-9305-0F111305F4BC}" type="sibTrans" cxnId="{B1ACF2ED-6F8C-47CC-81F1-C7C1EEF94732}">
      <dgm:prSet/>
      <dgm:spPr/>
      <dgm:t>
        <a:bodyPr/>
        <a:lstStyle/>
        <a:p>
          <a:endParaRPr lang="en-US"/>
        </a:p>
      </dgm:t>
    </dgm:pt>
    <dgm:pt modelId="{71953A27-49F5-457D-9D7B-7EE519D2FF74}">
      <dgm:prSet/>
      <dgm:spPr/>
      <dgm:t>
        <a:bodyPr/>
        <a:lstStyle/>
        <a:p>
          <a:r>
            <a:rPr lang="en-US"/>
            <a:t>This stage they also display imaginative play.</a:t>
          </a:r>
        </a:p>
      </dgm:t>
    </dgm:pt>
    <dgm:pt modelId="{D14C7435-5928-4DD8-AB47-9DD475A57E85}" type="parTrans" cxnId="{C3F83071-A262-4578-8416-4741E1FE0AC0}">
      <dgm:prSet/>
      <dgm:spPr/>
      <dgm:t>
        <a:bodyPr/>
        <a:lstStyle/>
        <a:p>
          <a:endParaRPr lang="en-US"/>
        </a:p>
      </dgm:t>
    </dgm:pt>
    <dgm:pt modelId="{C2A50CCA-14B0-4245-BDA5-580495B0C976}" type="sibTrans" cxnId="{C3F83071-A262-4578-8416-4741E1FE0AC0}">
      <dgm:prSet/>
      <dgm:spPr/>
      <dgm:t>
        <a:bodyPr/>
        <a:lstStyle/>
        <a:p>
          <a:endParaRPr lang="en-US"/>
        </a:p>
      </dgm:t>
    </dgm:pt>
    <dgm:pt modelId="{F0736AE3-6813-4F14-9BCC-038E03873452}" type="pres">
      <dgm:prSet presAssocID="{F21494A1-3059-402A-9007-218CD582ABAD}" presName="linear" presStyleCnt="0">
        <dgm:presLayoutVars>
          <dgm:animLvl val="lvl"/>
          <dgm:resizeHandles val="exact"/>
        </dgm:presLayoutVars>
      </dgm:prSet>
      <dgm:spPr/>
    </dgm:pt>
    <dgm:pt modelId="{1BC7E04A-34F5-4BB7-B8C9-B256079BD4C9}" type="pres">
      <dgm:prSet presAssocID="{8DCEA26F-58C7-47FC-B150-CCA632387DB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D8E5EDE-31A2-479D-9CAE-3B6AD6F198A6}" type="pres">
      <dgm:prSet presAssocID="{D0E1B3AC-4828-4552-9B1B-853894F51CA6}" presName="spacer" presStyleCnt="0"/>
      <dgm:spPr/>
    </dgm:pt>
    <dgm:pt modelId="{AE0337C7-02E2-4697-9DD7-FD7E1F6A4C73}" type="pres">
      <dgm:prSet presAssocID="{E87FC421-C51D-4D50-BA8A-0488FF80F1C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E2B4FF5-4A98-41BA-94A5-FF3B6E408A70}" type="pres">
      <dgm:prSet presAssocID="{EA1A7293-128F-4EA4-8370-733D082D9677}" presName="spacer" presStyleCnt="0"/>
      <dgm:spPr/>
    </dgm:pt>
    <dgm:pt modelId="{E4B127BC-7F61-47F4-9934-17D0F085000F}" type="pres">
      <dgm:prSet presAssocID="{1F5EA68D-BA68-4E25-900F-FC68A07A456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B6507A6-7A8E-4196-B037-62913D4694A4}" type="pres">
      <dgm:prSet presAssocID="{A15FF3A6-D2FF-495F-9305-0F111305F4BC}" presName="spacer" presStyleCnt="0"/>
      <dgm:spPr/>
    </dgm:pt>
    <dgm:pt modelId="{BCD047CA-0549-4738-BA12-E46479160F51}" type="pres">
      <dgm:prSet presAssocID="{71953A27-49F5-457D-9D7B-7EE519D2FF7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77C792A-D1C9-4424-AB04-85B25EDB3E1F}" type="presOf" srcId="{E87FC421-C51D-4D50-BA8A-0488FF80F1CC}" destId="{AE0337C7-02E2-4697-9DD7-FD7E1F6A4C73}" srcOrd="0" destOrd="0" presId="urn:microsoft.com/office/officeart/2005/8/layout/vList2"/>
    <dgm:cxn modelId="{AE74735B-3573-4C44-A53D-B14587211869}" type="presOf" srcId="{1F5EA68D-BA68-4E25-900F-FC68A07A456E}" destId="{E4B127BC-7F61-47F4-9934-17D0F085000F}" srcOrd="0" destOrd="0" presId="urn:microsoft.com/office/officeart/2005/8/layout/vList2"/>
    <dgm:cxn modelId="{69E49167-B08C-4CDA-8E95-512BC5020A4B}" type="presOf" srcId="{8DCEA26F-58C7-47FC-B150-CCA632387DB8}" destId="{1BC7E04A-34F5-4BB7-B8C9-B256079BD4C9}" srcOrd="0" destOrd="0" presId="urn:microsoft.com/office/officeart/2005/8/layout/vList2"/>
    <dgm:cxn modelId="{83F85E6E-9AF0-4494-9DB6-362F2241516A}" srcId="{F21494A1-3059-402A-9007-218CD582ABAD}" destId="{8DCEA26F-58C7-47FC-B150-CCA632387DB8}" srcOrd="0" destOrd="0" parTransId="{73B0E95B-3F1A-4583-8AE1-D1B1C8C0E3F2}" sibTransId="{D0E1B3AC-4828-4552-9B1B-853894F51CA6}"/>
    <dgm:cxn modelId="{C3F83071-A262-4578-8416-4741E1FE0AC0}" srcId="{F21494A1-3059-402A-9007-218CD582ABAD}" destId="{71953A27-49F5-457D-9D7B-7EE519D2FF74}" srcOrd="3" destOrd="0" parTransId="{D14C7435-5928-4DD8-AB47-9DD475A57E85}" sibTransId="{C2A50CCA-14B0-4245-BDA5-580495B0C976}"/>
    <dgm:cxn modelId="{83069B72-EDF6-40EA-9CD3-BEE026681148}" type="presOf" srcId="{71953A27-49F5-457D-9D7B-7EE519D2FF74}" destId="{BCD047CA-0549-4738-BA12-E46479160F51}" srcOrd="0" destOrd="0" presId="urn:microsoft.com/office/officeart/2005/8/layout/vList2"/>
    <dgm:cxn modelId="{5F982D8A-FA0C-45AB-923C-52C2137AE475}" type="presOf" srcId="{F21494A1-3059-402A-9007-218CD582ABAD}" destId="{F0736AE3-6813-4F14-9BCC-038E03873452}" srcOrd="0" destOrd="0" presId="urn:microsoft.com/office/officeart/2005/8/layout/vList2"/>
    <dgm:cxn modelId="{EF61CCBE-51E9-41AF-AFE6-1DDB93917C98}" srcId="{F21494A1-3059-402A-9007-218CD582ABAD}" destId="{E87FC421-C51D-4D50-BA8A-0488FF80F1CC}" srcOrd="1" destOrd="0" parTransId="{5B717099-DAEE-4DB7-866D-F5572A6206E2}" sibTransId="{EA1A7293-128F-4EA4-8370-733D082D9677}"/>
    <dgm:cxn modelId="{B1ACF2ED-6F8C-47CC-81F1-C7C1EEF94732}" srcId="{F21494A1-3059-402A-9007-218CD582ABAD}" destId="{1F5EA68D-BA68-4E25-900F-FC68A07A456E}" srcOrd="2" destOrd="0" parTransId="{D22A458B-AF12-41CE-B533-431582F80FE6}" sibTransId="{A15FF3A6-D2FF-495F-9305-0F111305F4BC}"/>
    <dgm:cxn modelId="{D11914CC-4035-44CC-9DE6-A605B903DDD5}" type="presParOf" srcId="{F0736AE3-6813-4F14-9BCC-038E03873452}" destId="{1BC7E04A-34F5-4BB7-B8C9-B256079BD4C9}" srcOrd="0" destOrd="0" presId="urn:microsoft.com/office/officeart/2005/8/layout/vList2"/>
    <dgm:cxn modelId="{D83FDEED-5C0D-4878-9616-79C4E6708B35}" type="presParOf" srcId="{F0736AE3-6813-4F14-9BCC-038E03873452}" destId="{DD8E5EDE-31A2-479D-9CAE-3B6AD6F198A6}" srcOrd="1" destOrd="0" presId="urn:microsoft.com/office/officeart/2005/8/layout/vList2"/>
    <dgm:cxn modelId="{EFF57DCA-4451-49FF-935B-52AFD6605E97}" type="presParOf" srcId="{F0736AE3-6813-4F14-9BCC-038E03873452}" destId="{AE0337C7-02E2-4697-9DD7-FD7E1F6A4C73}" srcOrd="2" destOrd="0" presId="urn:microsoft.com/office/officeart/2005/8/layout/vList2"/>
    <dgm:cxn modelId="{2434C815-D201-4109-B353-19EB00E29B45}" type="presParOf" srcId="{F0736AE3-6813-4F14-9BCC-038E03873452}" destId="{4E2B4FF5-4A98-41BA-94A5-FF3B6E408A70}" srcOrd="3" destOrd="0" presId="urn:microsoft.com/office/officeart/2005/8/layout/vList2"/>
    <dgm:cxn modelId="{926F8016-7562-404C-9481-1F74D6AA5A95}" type="presParOf" srcId="{F0736AE3-6813-4F14-9BCC-038E03873452}" destId="{E4B127BC-7F61-47F4-9934-17D0F085000F}" srcOrd="4" destOrd="0" presId="urn:microsoft.com/office/officeart/2005/8/layout/vList2"/>
    <dgm:cxn modelId="{FF9F65B0-705E-4559-A457-25CE50D81F7C}" type="presParOf" srcId="{F0736AE3-6813-4F14-9BCC-038E03873452}" destId="{5B6507A6-7A8E-4196-B037-62913D4694A4}" srcOrd="5" destOrd="0" presId="urn:microsoft.com/office/officeart/2005/8/layout/vList2"/>
    <dgm:cxn modelId="{CA2C4F1A-361B-42CC-B6B6-13A0CF874D25}" type="presParOf" srcId="{F0736AE3-6813-4F14-9BCC-038E03873452}" destId="{BCD047CA-0549-4738-BA12-E46479160F5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FE2DDD-D90F-4585-9214-A99F4C927D5C}">
      <dsp:nvSpPr>
        <dsp:cNvPr id="0" name=""/>
        <dsp:cNvSpPr/>
      </dsp:nvSpPr>
      <dsp:spPr>
        <a:xfrm>
          <a:off x="0" y="0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Psychology is the scientific study of the human mind and its functions, especially those affecting behaviour in a given context.</a:t>
          </a:r>
          <a:endParaRPr lang="en-US" sz="1900" kern="1200"/>
        </a:p>
      </dsp:txBody>
      <dsp:txXfrm>
        <a:off x="38234" y="38234"/>
        <a:ext cx="7529629" cy="1228933"/>
      </dsp:txXfrm>
    </dsp:sp>
    <dsp:sp modelId="{5C823941-C96A-4E9C-B7AA-6B01BE7BE52D}">
      <dsp:nvSpPr>
        <dsp:cNvPr id="0" name=""/>
        <dsp:cNvSpPr/>
      </dsp:nvSpPr>
      <dsp:spPr>
        <a:xfrm>
          <a:off x="788669" y="1522968"/>
          <a:ext cx="8938260" cy="13054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Developmental psychology is a discipline focused on understanding how individuals change and develop throughout the lifespan, emphasizing the dynamic processes involved rather than static milestone (Raeff, C. 2016). </a:t>
          </a:r>
          <a:endParaRPr lang="en-US" sz="1900" kern="1200" dirty="0"/>
        </a:p>
      </dsp:txBody>
      <dsp:txXfrm>
        <a:off x="826903" y="1561202"/>
        <a:ext cx="7224611" cy="1228933"/>
      </dsp:txXfrm>
    </dsp:sp>
    <dsp:sp modelId="{E83EC40B-A7DE-4FC1-B858-B7A66A985B05}">
      <dsp:nvSpPr>
        <dsp:cNvPr id="0" name=""/>
        <dsp:cNvSpPr/>
      </dsp:nvSpPr>
      <dsp:spPr>
        <a:xfrm>
          <a:off x="1577339" y="3045936"/>
          <a:ext cx="8938260" cy="13054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It helps practitioners understand how biological, cognitive, and social factors influence development in early childhood.</a:t>
          </a:r>
          <a:endParaRPr lang="en-US" sz="1900" kern="1200"/>
        </a:p>
      </dsp:txBody>
      <dsp:txXfrm>
        <a:off x="1615573" y="3084170"/>
        <a:ext cx="7224611" cy="1228933"/>
      </dsp:txXfrm>
    </dsp:sp>
    <dsp:sp modelId="{DA23EA08-63C5-41FD-8C5C-ED5A31F90C95}">
      <dsp:nvSpPr>
        <dsp:cNvPr id="0" name=""/>
        <dsp:cNvSpPr/>
      </dsp:nvSpPr>
      <dsp:spPr>
        <a:xfrm>
          <a:off x="8089749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80664" y="989929"/>
        <a:ext cx="466680" cy="638504"/>
      </dsp:txXfrm>
    </dsp:sp>
    <dsp:sp modelId="{ED30C4F5-D885-4FEF-A187-24F4C5BE7334}">
      <dsp:nvSpPr>
        <dsp:cNvPr id="0" name=""/>
        <dsp:cNvSpPr/>
      </dsp:nvSpPr>
      <dsp:spPr>
        <a:xfrm>
          <a:off x="8878419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069334" y="2504195"/>
        <a:ext cx="466680" cy="6385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C7E04A-34F5-4BB7-B8C9-B256079BD4C9}">
      <dsp:nvSpPr>
        <dsp:cNvPr id="0" name=""/>
        <dsp:cNvSpPr/>
      </dsp:nvSpPr>
      <dsp:spPr>
        <a:xfrm>
          <a:off x="0" y="51473"/>
          <a:ext cx="6245265" cy="131975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Amira (3 years old):</a:t>
          </a:r>
          <a:r>
            <a:rPr lang="en-US" sz="2400" kern="1200"/>
            <a:t> She is anxious when separated from carers has  limited speech and avoids group play.</a:t>
          </a:r>
        </a:p>
      </dsp:txBody>
      <dsp:txXfrm>
        <a:off x="64425" y="115898"/>
        <a:ext cx="6116415" cy="1190909"/>
      </dsp:txXfrm>
    </dsp:sp>
    <dsp:sp modelId="{AE0337C7-02E2-4697-9DD7-FD7E1F6A4C73}">
      <dsp:nvSpPr>
        <dsp:cNvPr id="0" name=""/>
        <dsp:cNvSpPr/>
      </dsp:nvSpPr>
      <dsp:spPr>
        <a:xfrm>
          <a:off x="0" y="1440353"/>
          <a:ext cx="6245265" cy="1319759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Early childhood (3–5 years):</a:t>
          </a:r>
          <a:r>
            <a:rPr lang="en-US" sz="2400" kern="1200"/>
            <a:t> A stage where they Start to notice other children and wanting to play with them (LCH community health, 2021).</a:t>
          </a:r>
        </a:p>
      </dsp:txBody>
      <dsp:txXfrm>
        <a:off x="64425" y="1504778"/>
        <a:ext cx="6116415" cy="1190909"/>
      </dsp:txXfrm>
    </dsp:sp>
    <dsp:sp modelId="{E4B127BC-7F61-47F4-9934-17D0F085000F}">
      <dsp:nvSpPr>
        <dsp:cNvPr id="0" name=""/>
        <dsp:cNvSpPr/>
      </dsp:nvSpPr>
      <dsp:spPr>
        <a:xfrm>
          <a:off x="0" y="2829233"/>
          <a:ext cx="6245265" cy="1319759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At this stage children also start learning concepts like cause and effect.</a:t>
          </a:r>
        </a:p>
      </dsp:txBody>
      <dsp:txXfrm>
        <a:off x="64425" y="2893658"/>
        <a:ext cx="6116415" cy="1190909"/>
      </dsp:txXfrm>
    </dsp:sp>
    <dsp:sp modelId="{BCD047CA-0549-4738-BA12-E46479160F51}">
      <dsp:nvSpPr>
        <dsp:cNvPr id="0" name=""/>
        <dsp:cNvSpPr/>
      </dsp:nvSpPr>
      <dsp:spPr>
        <a:xfrm>
          <a:off x="0" y="4218113"/>
          <a:ext cx="6245265" cy="1319759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This stage they also display imaginative play.</a:t>
          </a:r>
        </a:p>
      </dsp:txBody>
      <dsp:txXfrm>
        <a:off x="64425" y="4282538"/>
        <a:ext cx="6116415" cy="11909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F73FDC-E180-44A4-B083-3FD2045AAD15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9477FB-547C-4314-8FFE-E0B8E8C662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5738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6038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4761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6547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4630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4609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9608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84E1C-6D28-7EA6-393B-F80DB84642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622AA3-C0EE-0D35-F3BC-0FA62636E9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DD627A-0ECE-38D0-3DF9-DBBB75247A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C1497B-6A0D-817E-BE3C-A929A7AFA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C36F8-97A5-25CC-CFE2-9A4AE5F5D1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1293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FECED-C452-255A-84DE-84149751E1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C9997-B357-C4E0-B809-F729512944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59FADE-DE51-41AC-F892-73FBFC5B1D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9A7BD0-8D9D-6DD1-EA28-1A67921F20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5EA12F-3ADD-CDC9-F2C1-E3ACF4F52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5320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C92BC-B577-155B-572A-A8DC62B78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1BC2B7-2BEF-71A2-D234-FC22D9F13A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B7D675-9E0B-F881-68A8-A20A6140B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27E4D4-2358-BDE1-A58B-5A02EBF29C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3489D4-54C9-3850-33E3-EAD3ACF00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4744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BAF08-DBE4-519F-7D5C-3A18CDD68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7479E8-2522-A856-1A93-4866F2CDEE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79C366-05AC-0922-DD1F-944C793B73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995749-81A6-1EF7-C494-B828E41451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0C6E18-0F77-AC05-E582-439670C058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687BDF-EED1-C4FC-BB7A-E82AC3A35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900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EAA3A-EDE1-610B-6E0F-CBD98C2E9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AE5617-08FA-2F52-2E2D-C31D6E22EA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CE56C8-35B9-2F8E-54F0-7ADBA00873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C0458AC-33ED-BDDE-4A12-662F96A69F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9019F36-4C9A-3841-6790-BB38B1F02C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AF2400-9D4D-A15E-1ED3-DAA9E599F0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6049D8-7468-0AE0-9BDC-979077E7E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D19522-7215-1EDB-B40F-8D310E68A4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3023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999B1-25A0-F4B3-4FF1-8CC0C84F2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AA906F-4749-FB4A-FBE9-098D336419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470940-7A5A-AD21-A50E-87AD3A1D1C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C95933-16C9-AB31-A7C8-BD311C49E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1160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A88EDF-B597-0B41-088B-CE6BB703E0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A4A5E10-0EDE-6C43-0710-DE7DF8BD5F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0F82DF-1B9C-6147-CD60-929E6C73C2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8204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2AF05-693B-DE66-553A-BB70260A85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E38408-B500-AE9E-ACF3-898EBB36E7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CC3602-2F35-2E9D-6832-AB5D38B630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738AE8-44AA-D1AF-654E-94DF66AB4C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C3CEAC-7210-642B-AEC9-F55B5F1AB3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CB3816-68A9-8259-6507-44A4759EC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0928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B8D37-F67A-7827-C105-148FFE052C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8CDAD0-F767-18CF-BAB5-F080EBC3AA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1B3017-895C-87F1-642C-CDA8D8C5E3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A370CB-5225-418F-535D-1FD1C62352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626C96-ADA9-BF2B-ADD5-E98D88781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9D7940-71CF-7841-E90C-23080BD44B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6408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3C8E5-6601-17BA-30C9-4F0CB34E8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46FA2A-00A6-1C85-3D44-413EA69CA2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4C68E-20CD-FADA-94EB-CCB993A2B0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641A54-EC61-2E7D-5A1B-12E5B1C986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C8399D-6219-23AD-A117-E0C2EC3D39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449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E81F147-518C-A345-63BA-9491970E999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685253-76A1-2187-AFB3-BAFFEA7996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05EB49-C56B-FF7C-2997-4CB8C679D6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5E5379-4D4C-318F-CA8D-2A5258BBA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F44D89-0A18-B641-6BA4-349AD5807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265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  <a:alpha val="88476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83554F-1D8C-8426-0194-65508052B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62463E-8557-5495-AC6A-23DB7BF7A4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B9FB6B-7D4B-9CA4-0005-200631AF4BD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71D7A5-2DBA-4098-BA51-EF2C4EE56CD1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E62A44-FAED-42BD-C240-AE525C3D513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66E02D-00DC-611D-F2D0-505E65A92C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234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93/acprof:oso/9780195316872.001.0001" TargetMode="External"/><Relationship Id="rId3" Type="http://schemas.openxmlformats.org/officeDocument/2006/relationships/hyperlink" Target="https://doi.org/10.1093/acprof:oso/9780199328413.001.0001" TargetMode="External"/><Relationship Id="rId7" Type="http://schemas.openxmlformats.org/officeDocument/2006/relationships/hyperlink" Target="https://doi.org/10.4135/9781506307633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7/S0954579421001644" TargetMode="External"/><Relationship Id="rId5" Type="http://schemas.openxmlformats.org/officeDocument/2006/relationships/hyperlink" Target="https://www.verywellmind.com/piagets-stages-of-cognitive-development-2795457#:~:text=Know%20the%20world%20through%20movements,in%20the%20world%20around%20them" TargetMode="External"/><Relationship Id="rId4" Type="http://schemas.openxmlformats.org/officeDocument/2006/relationships/hyperlink" Target="https://lchcommunityhealth.org/understanding-child-development-milestones-stages-and-growth/#:~:text=Early%20Childhood%20(2%20%E2%80%93%206%20years,Imaginative%20pla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22F631-4028-DBAF-26B0-13D753BC21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3442" y="921715"/>
            <a:ext cx="5163022" cy="2635993"/>
          </a:xfrm>
        </p:spPr>
        <p:txBody>
          <a:bodyPr anchor="b">
            <a:normAutofit/>
          </a:bodyPr>
          <a:lstStyle/>
          <a:p>
            <a:pPr algn="l"/>
            <a:r>
              <a:rPr lang="en-GB" sz="300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br>
              <a:rPr lang="en-GB" sz="30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000" b="1" spc="-1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LCHS4010</a:t>
            </a:r>
            <a:br>
              <a:rPr lang="en-US" sz="3000" b="1" spc="-1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000" b="1" spc="-1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lang="en-US" sz="3000" b="1" spc="-1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Assessment 1: Individual  Presentation </a:t>
            </a:r>
            <a:endParaRPr lang="en-GB" sz="3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81" name="Rectangle 3080">
            <a:extLst>
              <a:ext uri="{FF2B5EF4-FFF2-40B4-BE49-F238E27FC236}">
                <a16:creationId xmlns:a16="http://schemas.microsoft.com/office/drawing/2014/main" id="{BC05CA36-AD6A-4ABF-9A05-52E5A143D2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4022214"/>
            <a:ext cx="12192000" cy="2835786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3" name="Rectangle 3082">
            <a:extLst>
              <a:ext uri="{FF2B5EF4-FFF2-40B4-BE49-F238E27FC236}">
                <a16:creationId xmlns:a16="http://schemas.microsoft.com/office/drawing/2014/main" id="{D4331EE8-85A4-4588-8D9E-70E534D47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4022220"/>
            <a:ext cx="8153398" cy="2835780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5" name="Rectangle 3084">
            <a:extLst>
              <a:ext uri="{FF2B5EF4-FFF2-40B4-BE49-F238E27FC236}">
                <a16:creationId xmlns:a16="http://schemas.microsoft.com/office/drawing/2014/main" id="{49D6C862-61CC-4B46-8080-96583D653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022219"/>
            <a:ext cx="12253472" cy="2835781"/>
          </a:xfrm>
          <a:prstGeom prst="rect">
            <a:avLst/>
          </a:prstGeom>
          <a:gradFill>
            <a:gsLst>
              <a:gs pos="39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72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E17B86-1AF6-8C57-4B14-0F4C5868F5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3442" y="4541263"/>
            <a:ext cx="4662957" cy="1395022"/>
          </a:xfrm>
        </p:spPr>
        <p:txBody>
          <a:bodyPr anchor="t">
            <a:normAutofit/>
          </a:bodyPr>
          <a:lstStyle/>
          <a:p>
            <a:pPr algn="l"/>
            <a:r>
              <a:rPr lang="en-GB" sz="1300">
                <a:solidFill>
                  <a:srgbClr val="FFFFFF"/>
                </a:solidFill>
              </a:rPr>
              <a:t>Programme: Certificate of Higher Education in Health and Social Care</a:t>
            </a:r>
          </a:p>
          <a:p>
            <a:pPr algn="l"/>
            <a:r>
              <a:rPr lang="en-GB" sz="1300">
                <a:solidFill>
                  <a:srgbClr val="FFFFFF"/>
                </a:solidFill>
              </a:rPr>
              <a:t>Student name: Michael Njuguna Muroki</a:t>
            </a:r>
          </a:p>
          <a:p>
            <a:pPr algn="l"/>
            <a:r>
              <a:rPr lang="en-GB" sz="1300">
                <a:solidFill>
                  <a:srgbClr val="FFFFFF"/>
                </a:solidFill>
              </a:rPr>
              <a:t>Student ID: 2425634</a:t>
            </a:r>
          </a:p>
          <a:p>
            <a:pPr algn="l"/>
            <a:r>
              <a:rPr lang="en-GB" sz="1300">
                <a:solidFill>
                  <a:srgbClr val="FFFFFF"/>
                </a:solidFill>
              </a:rPr>
              <a:t>Lecturer: Bianca Sanfilippo</a:t>
            </a:r>
          </a:p>
          <a:p>
            <a:pPr algn="l"/>
            <a:endParaRPr lang="en-GB" sz="1300">
              <a:solidFill>
                <a:srgbClr val="FFFFFF"/>
              </a:solidFill>
            </a:endParaRPr>
          </a:p>
        </p:txBody>
      </p:sp>
      <p:pic>
        <p:nvPicPr>
          <p:cNvPr id="3074" name="Picture 2" descr="University of wales Logos">
            <a:extLst>
              <a:ext uri="{FF2B5EF4-FFF2-40B4-BE49-F238E27FC236}">
                <a16:creationId xmlns:a16="http://schemas.microsoft.com/office/drawing/2014/main" id="{EB2DB8C7-FBDE-53E9-BABD-14CE3F53CB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73907" y="2259026"/>
            <a:ext cx="5163022" cy="1961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7" name="Rectangle 3086">
            <a:extLst>
              <a:ext uri="{FF2B5EF4-FFF2-40B4-BE49-F238E27FC236}">
                <a16:creationId xmlns:a16="http://schemas.microsoft.com/office/drawing/2014/main" id="{E37EECFC-A684-4391-AE85-4CDAF5565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797"/>
            <a:ext cx="12191998" cy="457203"/>
          </a:xfrm>
          <a:prstGeom prst="rect">
            <a:avLst/>
          </a:prstGeom>
          <a:gradFill>
            <a:gsLst>
              <a:gs pos="0">
                <a:srgbClr val="000000">
                  <a:alpha val="43000"/>
                </a:srgbClr>
              </a:gs>
              <a:gs pos="79000">
                <a:schemeClr val="accent1">
                  <a:lumMod val="75000"/>
                  <a:alpha val="22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2499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BFDDE-2C8C-5A39-6F9A-52BDE9328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Acknowledgement of the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D6A52-6E3E-BE67-A347-56E7595A8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 i="1"/>
              <a:t>I acknowledge the use of Grammarly (https://www.grammarly.com/) on date 17</a:t>
            </a:r>
            <a:r>
              <a:rPr lang="en-GB" sz="2000" i="1" baseline="30000"/>
              <a:t>th</a:t>
            </a:r>
            <a:r>
              <a:rPr lang="en-GB" sz="2000" i="1"/>
              <a:t> November 2025 to support to check my work using the prompt(s): </a:t>
            </a:r>
          </a:p>
          <a:p>
            <a:pPr marL="0" indent="0">
              <a:buNone/>
            </a:pPr>
            <a:endParaRPr lang="en-GB" sz="2000" i="1"/>
          </a:p>
          <a:p>
            <a:pPr marL="514350" indent="-514350">
              <a:buAutoNum type="arabicPeriod"/>
            </a:pPr>
            <a:r>
              <a:rPr lang="en-GB" sz="2000" i="1"/>
              <a:t>Please check the following text for readability, grammar and syntax. </a:t>
            </a:r>
          </a:p>
          <a:p>
            <a:pPr marL="0" indent="0">
              <a:buNone/>
            </a:pPr>
            <a:endParaRPr lang="en-GB" sz="2000" i="1"/>
          </a:p>
          <a:p>
            <a:pPr marL="0" indent="0">
              <a:buNone/>
            </a:pPr>
            <a:r>
              <a:rPr lang="en-GB" sz="2000" i="1"/>
              <a:t>I confirm that I have not presented any AI generated text as my own work. I confirm I have copies of my drafts, notes, and other resources I used before, and after the use of AI tools which I may be asked to provide in evidence. </a:t>
            </a:r>
          </a:p>
        </p:txBody>
      </p:sp>
    </p:spTree>
    <p:extLst>
      <p:ext uri="{BB962C8B-B14F-4D97-AF65-F5344CB8AC3E}">
        <p14:creationId xmlns:p14="http://schemas.microsoft.com/office/powerpoint/2010/main" val="32416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A8F0603-2C8E-4731-B7BF-77D28372A07B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00AA8E-62BA-F719-DFA8-7090D20F5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/>
              <a:t>Psychology &amp; Developmental Psychology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8A816B9-D6CD-0E57-29A9-02705DA565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417227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7252237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261219-33B6-3C5A-2579-84D627BE7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7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Early childhood 3-5 - Amira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TextBox 3">
            <a:extLst>
              <a:ext uri="{FF2B5EF4-FFF2-40B4-BE49-F238E27FC236}">
                <a16:creationId xmlns:a16="http://schemas.microsoft.com/office/drawing/2014/main" id="{F507BC7A-BAB1-46F6-6EBD-71B4BD6C915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87425991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52967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64ACDC-72FD-A35B-7599-C4F5A3D2A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 sz="3100" b="0" i="0" u="none" strike="noStrike" dirty="0">
                <a:solidFill>
                  <a:srgbClr val="FFFFFF"/>
                </a:solidFill>
                <a:effectLst/>
                <a:latin typeface="-webkit-standard"/>
              </a:rPr>
              <a:t>Developmental Changes in Early Childhood (Ages 3–5)</a:t>
            </a:r>
            <a:br>
              <a:rPr lang="en-GB" sz="3100" b="1" dirty="0">
                <a:solidFill>
                  <a:srgbClr val="FFFFFF"/>
                </a:solidFill>
              </a:rPr>
            </a:br>
            <a:endParaRPr lang="en-GB" sz="3100" b="1" dirty="0">
              <a:solidFill>
                <a:srgbClr val="FFFFFF"/>
              </a:solidFill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D2CFF457-6CF2-396B-ABFF-1602B7646F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3106644"/>
              </p:ext>
            </p:extLst>
          </p:nvPr>
        </p:nvGraphicFramePr>
        <p:xfrm>
          <a:off x="1103556" y="1800911"/>
          <a:ext cx="9984889" cy="43513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00730">
                  <a:extLst>
                    <a:ext uri="{9D8B030D-6E8A-4147-A177-3AD203B41FA5}">
                      <a16:colId xmlns:a16="http://schemas.microsoft.com/office/drawing/2014/main" val="543263264"/>
                    </a:ext>
                  </a:extLst>
                </a:gridCol>
                <a:gridCol w="5184159">
                  <a:extLst>
                    <a:ext uri="{9D8B030D-6E8A-4147-A177-3AD203B41FA5}">
                      <a16:colId xmlns:a16="http://schemas.microsoft.com/office/drawing/2014/main" val="2522799924"/>
                    </a:ext>
                  </a:extLst>
                </a:gridCol>
              </a:tblGrid>
              <a:tr h="383429">
                <a:tc>
                  <a:txBody>
                    <a:bodyPr/>
                    <a:lstStyle/>
                    <a:p>
                      <a:r>
                        <a:rPr lang="en-GB" sz="1700" dirty="0">
                          <a:solidFill>
                            <a:schemeClr val="tx1"/>
                          </a:solidFill>
                        </a:rPr>
                        <a:t>Physical Development 3-5</a:t>
                      </a:r>
                    </a:p>
                  </a:txBody>
                  <a:tcPr marL="87143" marR="87143" marT="43571" marB="43571"/>
                </a:tc>
                <a:tc>
                  <a:txBody>
                    <a:bodyPr/>
                    <a:lstStyle/>
                    <a:p>
                      <a:r>
                        <a:rPr lang="en-GB" sz="1700">
                          <a:solidFill>
                            <a:schemeClr val="tx1"/>
                          </a:solidFill>
                        </a:rPr>
                        <a:t>Intellectual/Language 3-5</a:t>
                      </a:r>
                    </a:p>
                  </a:txBody>
                  <a:tcPr marL="87143" marR="87143" marT="43571" marB="43571"/>
                </a:tc>
                <a:extLst>
                  <a:ext uri="{0D108BD9-81ED-4DB2-BD59-A6C34878D82A}">
                    <a16:rowId xmlns:a16="http://schemas.microsoft.com/office/drawing/2014/main" val="3914513337"/>
                  </a:ext>
                </a:extLst>
              </a:tr>
              <a:tr h="1952002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Children</a:t>
                      </a:r>
                      <a:r>
                        <a:rPr lang="en-GB" sz="17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Can use toilet more confidently with reminders.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They can run.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They can use wheeled toys like a tricycle.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Childre can make use of  a knife and fork when eating.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500" b="0" dirty="0">
                        <a:solidFill>
                          <a:schemeClr val="tx1"/>
                        </a:solidFill>
                      </a:endParaRPr>
                    </a:p>
                  </a:txBody>
                  <a:tcPr marL="87143" marR="87143" marT="43571" marB="43571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i="0" u="none" strike="noStrike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Children learn to use shapes and numbers.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i="0" u="none" strike="noStrike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They start to use imagination, their memory, and problem-solving skills (Piaget, 1952; Berk, 2021).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700" b="0" i="0" u="none" strike="noStrike" kern="120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i="0" u="none" strike="noStrike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Vocabulary expands rapidly; by age five, most children can form complex sentences and express needs clearly (NHS, 2023).</a:t>
                      </a:r>
                      <a:endParaRPr lang="en-GB" sz="1500">
                        <a:solidFill>
                          <a:schemeClr val="tx1"/>
                        </a:solidFill>
                      </a:endParaRPr>
                    </a:p>
                  </a:txBody>
                  <a:tcPr marL="87143" marR="87143" marT="43571" marB="43571"/>
                </a:tc>
                <a:extLst>
                  <a:ext uri="{0D108BD9-81ED-4DB2-BD59-A6C34878D82A}">
                    <a16:rowId xmlns:a16="http://schemas.microsoft.com/office/drawing/2014/main" val="1464111229"/>
                  </a:ext>
                </a:extLst>
              </a:tr>
              <a:tr h="354382">
                <a:tc>
                  <a:txBody>
                    <a:bodyPr/>
                    <a:lstStyle/>
                    <a:p>
                      <a:r>
                        <a:rPr lang="en-GB" sz="1500" b="1">
                          <a:solidFill>
                            <a:schemeClr val="tx1"/>
                          </a:solidFill>
                        </a:rPr>
                        <a:t>Emotional </a:t>
                      </a:r>
                      <a:r>
                        <a:rPr lang="en-GB" sz="1500">
                          <a:solidFill>
                            <a:schemeClr val="tx1"/>
                          </a:solidFill>
                        </a:rPr>
                        <a:t>3-5</a:t>
                      </a:r>
                      <a:endParaRPr lang="en-GB" sz="1500" b="1">
                        <a:solidFill>
                          <a:schemeClr val="tx1"/>
                        </a:solidFill>
                      </a:endParaRPr>
                    </a:p>
                  </a:txBody>
                  <a:tcPr marL="87143" marR="87143" marT="43571" marB="43571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b="1">
                          <a:solidFill>
                            <a:schemeClr val="tx1"/>
                          </a:solidFill>
                        </a:rPr>
                        <a:t>Social </a:t>
                      </a:r>
                    </a:p>
                  </a:txBody>
                  <a:tcPr marL="87143" marR="87143" marT="43571" marB="43571"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5305541"/>
                  </a:ext>
                </a:extLst>
              </a:tr>
              <a:tr h="1661526"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7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Tend to be egocentric and struggle to see things from the perspective of others ( </a:t>
                      </a:r>
                      <a:r>
                        <a:rPr lang="en-GB" sz="17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VeryWellMind</a:t>
                      </a:r>
                      <a:r>
                        <a:rPr lang="en-GB" sz="17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2024)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7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They develop feelings but find it difficult to manage it themselves.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500" dirty="0"/>
                    </a:p>
                  </a:txBody>
                  <a:tcPr marL="87143" marR="87143" marT="43571" marB="43571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Peer interaction increases as children learn to share, take turns, and understand simple social rules (Bee and Boyd, 2019).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Learn social skills. </a:t>
                      </a:r>
                      <a:endParaRPr lang="en-GB" sz="1500" b="1" dirty="0"/>
                    </a:p>
                  </a:txBody>
                  <a:tcPr marL="87143" marR="87143" marT="43571" marB="43571"/>
                </a:tc>
                <a:extLst>
                  <a:ext uri="{0D108BD9-81ED-4DB2-BD59-A6C34878D82A}">
                    <a16:rowId xmlns:a16="http://schemas.microsoft.com/office/drawing/2014/main" val="7398512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3477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0289DC-83E9-5716-5E13-90F793E57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4000" b="1"/>
              <a:t>Jean Piaget 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F4633C2-B7A4-4C16-A9A4-6FB49DA38D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224323"/>
            <a:ext cx="4559425" cy="4085768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r>
              <a:rPr lang="en-GB" sz="1800" dirty="0"/>
              <a:t>Born August 9, 1896, Neuchâtel, Switzerland—died September 16, 1980, Geneva.</a:t>
            </a:r>
          </a:p>
          <a:p>
            <a:r>
              <a:rPr lang="en-GB" sz="1800" dirty="0"/>
              <a:t>Originally trained as a </a:t>
            </a:r>
            <a:r>
              <a:rPr lang="en-GB" sz="1800" b="1" dirty="0"/>
              <a:t>biologist</a:t>
            </a:r>
            <a:r>
              <a:rPr lang="en-GB" sz="1800" dirty="0"/>
              <a:t>, later became a pioneer in </a:t>
            </a:r>
            <a:r>
              <a:rPr lang="en-GB" sz="1800" b="1" dirty="0"/>
              <a:t>child psychology</a:t>
            </a:r>
            <a:r>
              <a:rPr lang="en-GB" sz="1800" dirty="0"/>
              <a:t>.</a:t>
            </a:r>
          </a:p>
          <a:p>
            <a:r>
              <a:rPr lang="en-GB" sz="1800" dirty="0"/>
              <a:t>He believed that children are not just mini-adults; they think, perceive, and learn differently at each stage of their growth.</a:t>
            </a:r>
          </a:p>
          <a:p>
            <a:r>
              <a:rPr lang="en-GB" sz="1800" dirty="0"/>
              <a:t>Famous for producing one of the most influential theories in developmental psychology: </a:t>
            </a:r>
            <a:r>
              <a:rPr lang="en-GB" sz="1800" b="1" dirty="0"/>
              <a:t>the Theory of Cognitive Development.</a:t>
            </a:r>
          </a:p>
          <a:p>
            <a:r>
              <a:rPr lang="en-GB" sz="1800" dirty="0"/>
              <a:t>His works greatly influenced education systems worldwide.</a:t>
            </a:r>
          </a:p>
          <a:p>
            <a:r>
              <a:rPr lang="en-GB" sz="1800" dirty="0"/>
              <a:t>Inspired by observing his own children (</a:t>
            </a:r>
            <a:r>
              <a:rPr lang="en-GB" sz="1800" dirty="0" err="1"/>
              <a:t>Firman</a:t>
            </a:r>
            <a:r>
              <a:rPr lang="en-GB" sz="1800" dirty="0"/>
              <a:t>, 2020). 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60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Ben Martin/Getty Images">
            <a:extLst>
              <a:ext uri="{FF2B5EF4-FFF2-40B4-BE49-F238E27FC236}">
                <a16:creationId xmlns:a16="http://schemas.microsoft.com/office/drawing/2014/main" id="{BA56A609-BBFC-A6F9-2F62-0247D8ECCF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908" r="-1" b="28658"/>
          <a:stretch>
            <a:fillRect/>
          </a:stretch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76451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3DAD86CA-8235-409B-982B-5E7A033E2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9F234FBA-3501-47B4-AE0C-AA4AFBC8F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518714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B5EF893B-0491-416E-9D33-BADE96007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1"/>
            <a:ext cx="10999072" cy="539995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Piaget's Theory of Cognitive Development describes four stages a child will pass through: Sensorimotor (birth to 2 years), Preoperational (2-7 years), Concrete Operational (7-11 years) and Formal Operational (11+ years). Please note that the actual age can vary.">
            <a:extLst>
              <a:ext uri="{FF2B5EF4-FFF2-40B4-BE49-F238E27FC236}">
                <a16:creationId xmlns:a16="http://schemas.microsoft.com/office/drawing/2014/main" id="{301F892A-458E-399C-6DC7-006D452E3D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544"/>
          <a:stretch>
            <a:fillRect/>
          </a:stretch>
        </p:blipFill>
        <p:spPr bwMode="auto">
          <a:xfrm>
            <a:off x="838200" y="754148"/>
            <a:ext cx="10515600" cy="4995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37" name="Straight Connector 1036">
            <a:extLst>
              <a:ext uri="{FF2B5EF4-FFF2-40B4-BE49-F238E27FC236}">
                <a16:creationId xmlns:a16="http://schemas.microsoft.com/office/drawing/2014/main" id="{469F4FF8-F8B0-4630-BA1B-0D8B324CD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29769"/>
            <a:ext cx="11000232" cy="0"/>
          </a:xfrm>
          <a:prstGeom prst="line">
            <a:avLst/>
          </a:prstGeom>
          <a:ln w="1524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52288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603B50-2993-1C6F-573C-A9BAAD2A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r>
              <a:rPr lang="en-GB" sz="4100" b="0" i="0" u="none" strike="noStrike">
                <a:effectLst/>
                <a:latin typeface="-webkit-standard"/>
              </a:rPr>
              <a:t>Applying Piaget’s Preoperational Stage to Amira’s Development</a:t>
            </a:r>
            <a:endParaRPr lang="en-GB" sz="4100" b="1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6C0E659-83BA-011C-382A-2260181273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6218" y="1463039"/>
            <a:ext cx="5542387" cy="4300447"/>
          </a:xfrm>
        </p:spPr>
        <p:txBody>
          <a:bodyPr anchor="t">
            <a:normAutofit/>
          </a:bodyPr>
          <a:lstStyle/>
          <a:p>
            <a:r>
              <a:rPr lang="en-GB" sz="1700"/>
              <a:t>At </a:t>
            </a:r>
            <a:r>
              <a:rPr lang="en-GB" sz="1700" b="1"/>
              <a:t>three years old</a:t>
            </a:r>
            <a:r>
              <a:rPr lang="en-GB" sz="1700"/>
              <a:t>, Amira is in </a:t>
            </a:r>
            <a:r>
              <a:rPr lang="en-GB" sz="1700" b="1"/>
              <a:t>Piaget’s preoperational stage</a:t>
            </a:r>
            <a:r>
              <a:rPr lang="en-GB" sz="1700"/>
              <a:t> (ages 2–7) (Piaget, 1952).</a:t>
            </a:r>
          </a:p>
          <a:p>
            <a:r>
              <a:rPr lang="en-GB" sz="1700"/>
              <a:t>Children at this stage </a:t>
            </a:r>
            <a:r>
              <a:rPr lang="en-GB" sz="1700" b="1"/>
              <a:t>think symbolically</a:t>
            </a:r>
            <a:r>
              <a:rPr lang="en-GB" sz="1700"/>
              <a:t> and use </a:t>
            </a:r>
            <a:r>
              <a:rPr lang="en-GB" sz="1700" b="1"/>
              <a:t>play to explore</a:t>
            </a:r>
            <a:r>
              <a:rPr lang="en-GB" sz="1700"/>
              <a:t> their world.</a:t>
            </a:r>
          </a:p>
          <a:p>
            <a:r>
              <a:rPr lang="en-GB" sz="1700"/>
              <a:t>They often view experiences from </a:t>
            </a:r>
            <a:r>
              <a:rPr lang="en-GB" sz="1700" b="1"/>
              <a:t>their own perspective</a:t>
            </a:r>
            <a:r>
              <a:rPr lang="en-GB" sz="1700"/>
              <a:t> (</a:t>
            </a:r>
            <a:r>
              <a:rPr lang="en-GB" sz="1700" i="1"/>
              <a:t>egocentrism</a:t>
            </a:r>
            <a:r>
              <a:rPr lang="en-GB" sz="1700"/>
              <a:t>) (Berk, 2021).</a:t>
            </a:r>
          </a:p>
          <a:p>
            <a:r>
              <a:rPr lang="en-GB" sz="1700" b="1"/>
              <a:t>Group play and separation</a:t>
            </a:r>
            <a:r>
              <a:rPr lang="en-GB" sz="1700"/>
              <a:t> may be challenging as social understanding is still developing.</a:t>
            </a:r>
          </a:p>
          <a:p>
            <a:r>
              <a:rPr lang="en-GB" sz="1700" b="1"/>
              <a:t>Limited speech</a:t>
            </a:r>
            <a:r>
              <a:rPr lang="en-GB" sz="1700"/>
              <a:t> reflects early symbolic thinking — learning to use language to express ideas.</a:t>
            </a:r>
          </a:p>
          <a:p>
            <a:r>
              <a:rPr lang="en-GB" sz="1700" b="1"/>
              <a:t>Interactive and imaginative play</a:t>
            </a:r>
            <a:r>
              <a:rPr lang="en-GB" sz="1700"/>
              <a:t> supports language, thinking, and emotional growth.</a:t>
            </a:r>
          </a:p>
          <a:p>
            <a:r>
              <a:rPr lang="en-GB" sz="1700" b="1"/>
              <a:t>Gentle, consistent communication</a:t>
            </a:r>
            <a:r>
              <a:rPr lang="en-GB" sz="1700"/>
              <a:t> builds confidence and understanding.</a:t>
            </a:r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36367962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B4A36D-4192-9271-C4A3-45EC1B04A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 b="1" dirty="0"/>
              <a:t>Practical strategies or interventions for Amira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F758A-4D3C-A9A5-CA0C-9FC71A4858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1400" dirty="0"/>
              <a:t>Encouraging symbolic play by use of child friendly play tools like dolls and pretend kitchen to encourage development of imagination and language. </a:t>
            </a:r>
          </a:p>
          <a:p>
            <a:r>
              <a:rPr lang="en-GB" sz="1400" dirty="0"/>
              <a:t>Offer sensory and construction activities like encouraging sand play and puzzles . (Papalia, Feldman and Martorell, 2021).</a:t>
            </a:r>
          </a:p>
          <a:p>
            <a:r>
              <a:rPr lang="en-GB" sz="1400" dirty="0"/>
              <a:t>Use clear, short and repetitive language to make sure that Amira understands everything.</a:t>
            </a:r>
          </a:p>
          <a:p>
            <a:r>
              <a:rPr lang="en-GB" sz="1400" dirty="0"/>
              <a:t> Have a key person available always with Amira to create a sense of trust (Barnett et al., 2022).</a:t>
            </a:r>
          </a:p>
          <a:p>
            <a:r>
              <a:rPr lang="en-GB" sz="1400" dirty="0"/>
              <a:t>Celebrate small successes to boost confidence and curiosity.</a:t>
            </a:r>
          </a:p>
          <a:p>
            <a:endParaRPr lang="en-GB" sz="1400" dirty="0"/>
          </a:p>
        </p:txBody>
      </p:sp>
      <p:pic>
        <p:nvPicPr>
          <p:cNvPr id="5" name="Picture 4" descr="Toys at a table">
            <a:extLst>
              <a:ext uri="{FF2B5EF4-FFF2-40B4-BE49-F238E27FC236}">
                <a16:creationId xmlns:a16="http://schemas.microsoft.com/office/drawing/2014/main" id="{2A4053D7-BF8B-743E-9972-E6EA89C216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923" r="24226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44302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448A36-34CF-EF83-5CF7-0B85DC70D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 dirty="0"/>
              <a:t>‘Nature vs Nurture’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EA41AD-E3E8-0694-0337-EA24D7DB9C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1700" b="1" dirty="0"/>
              <a:t>Nature is the biological and genetic influences</a:t>
            </a:r>
            <a:r>
              <a:rPr lang="en-GB" sz="1700" dirty="0"/>
              <a:t> that define development like emotions, physical growth and inherited abilities (Bornstein, 2018).</a:t>
            </a:r>
          </a:p>
          <a:p>
            <a:r>
              <a:rPr lang="en-GB" sz="1700" b="1" dirty="0"/>
              <a:t>Nurture is </a:t>
            </a:r>
            <a:r>
              <a:rPr lang="en-GB" sz="1700" dirty="0"/>
              <a:t> </a:t>
            </a:r>
            <a:r>
              <a:rPr lang="en-GB" sz="1700" b="1" dirty="0"/>
              <a:t>environmental and social factors that’s influence development</a:t>
            </a:r>
            <a:r>
              <a:rPr lang="en-GB" sz="1700" dirty="0"/>
              <a:t>, including family relationships, culture, and learning experiences (UNICEF, 2022).</a:t>
            </a:r>
          </a:p>
          <a:p>
            <a:pPr marL="0" indent="0">
              <a:buNone/>
            </a:pPr>
            <a:r>
              <a:rPr lang="en-GB" sz="1700" b="1" dirty="0"/>
              <a:t>Amira’s development reflects both: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/>
              <a:t>Her </a:t>
            </a:r>
            <a:r>
              <a:rPr lang="en-GB" sz="1700" b="1" dirty="0"/>
              <a:t>natural traits</a:t>
            </a:r>
            <a:r>
              <a:rPr lang="en-GB" sz="1700" dirty="0"/>
              <a:t> (e.g., curiosity, sensitivity).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/>
              <a:t>Her </a:t>
            </a:r>
            <a:r>
              <a:rPr lang="en-GB" sz="1700" b="1" dirty="0"/>
              <a:t>nurturing environment</a:t>
            </a:r>
            <a:r>
              <a:rPr lang="en-GB" sz="1700" dirty="0"/>
              <a:t> (e.g., supportive carers, play-based learning).</a:t>
            </a:r>
          </a:p>
          <a:p>
            <a:endParaRPr lang="en-GB" sz="1700" dirty="0"/>
          </a:p>
        </p:txBody>
      </p:sp>
      <p:pic>
        <p:nvPicPr>
          <p:cNvPr id="5" name="Picture 4" descr="People sitting on a grass field and enjoying the sun">
            <a:extLst>
              <a:ext uri="{FF2B5EF4-FFF2-40B4-BE49-F238E27FC236}">
                <a16:creationId xmlns:a16="http://schemas.microsoft.com/office/drawing/2014/main" id="{16568A9C-3E27-4A6C-B71E-B8FEA63EF2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320" r="10279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4913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A24276-2A27-CE9E-F12D-84FC6C250D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3100" b="1">
                <a:solidFill>
                  <a:srgbClr val="FFFFFF"/>
                </a:solidFill>
              </a:rPr>
              <a:t>Critical Evaluation of Piaget’s theory of cognitive development </a:t>
            </a:r>
            <a:endParaRPr lang="en-GB" sz="3100">
              <a:solidFill>
                <a:srgbClr val="FFFFFF"/>
              </a:solidFill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CCBB395-7647-A660-58CD-12A3E496F5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6158583"/>
              </p:ext>
            </p:extLst>
          </p:nvPr>
        </p:nvGraphicFramePr>
        <p:xfrm>
          <a:off x="1466983" y="2112579"/>
          <a:ext cx="9281976" cy="41928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95038">
                  <a:extLst>
                    <a:ext uri="{9D8B030D-6E8A-4147-A177-3AD203B41FA5}">
                      <a16:colId xmlns:a16="http://schemas.microsoft.com/office/drawing/2014/main" val="414531455"/>
                    </a:ext>
                  </a:extLst>
                </a:gridCol>
                <a:gridCol w="4686938">
                  <a:extLst>
                    <a:ext uri="{9D8B030D-6E8A-4147-A177-3AD203B41FA5}">
                      <a16:colId xmlns:a16="http://schemas.microsoft.com/office/drawing/2014/main" val="3932381930"/>
                    </a:ext>
                  </a:extLst>
                </a:gridCol>
              </a:tblGrid>
              <a:tr h="48481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Strengths </a:t>
                      </a:r>
                    </a:p>
                  </a:txBody>
                  <a:tcPr marL="79914" marR="79914" marT="39957" marB="39957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Limitations </a:t>
                      </a:r>
                    </a:p>
                  </a:txBody>
                  <a:tcPr marL="79914" marR="79914" marT="39957" marB="39957"/>
                </a:tc>
                <a:extLst>
                  <a:ext uri="{0D108BD9-81ED-4DB2-BD59-A6C34878D82A}">
                    <a16:rowId xmlns:a16="http://schemas.microsoft.com/office/drawing/2014/main" val="3773198479"/>
                  </a:ext>
                </a:extLst>
              </a:tr>
              <a:tr h="3707996">
                <a:tc>
                  <a:txBody>
                    <a:bodyPr/>
                    <a:lstStyle/>
                    <a:p>
                      <a:endParaRPr lang="en-GB" sz="170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/>
                        <a:t>Pioneering work</a:t>
                      </a:r>
                      <a:r>
                        <a:rPr lang="en-GB" sz="1600"/>
                        <a:t>: First to show that children think differently from adults.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His theory </a:t>
                      </a:r>
                      <a:r>
                        <a:rPr lang="en-GB" sz="1600" b="1"/>
                        <a:t>influenced education</a:t>
                      </a:r>
                      <a:r>
                        <a:rPr lang="en-GB" sz="1600"/>
                        <a:t> worldwide, leading to more child-centred, active learning.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i="0" u="none" strike="noStrike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Inspired other psychologists to do  </a:t>
                      </a:r>
                      <a:r>
                        <a:rPr lang="en-GB" sz="1600" b="1" i="0" u="none" strike="noStrike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further research</a:t>
                      </a:r>
                      <a:r>
                        <a:rPr lang="en-GB" sz="1600" b="0" i="0" u="none" strike="noStrike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in developmental psychology. </a:t>
                      </a:r>
                      <a:endParaRPr lang="en-GB" sz="1600"/>
                    </a:p>
                  </a:txBody>
                  <a:tcPr marL="79914" marR="79914" marT="39957" marB="39957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60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Underestimated </a:t>
                      </a:r>
                      <a:r>
                        <a:rPr lang="en-GB" sz="1600" b="1"/>
                        <a:t>children’s abilities</a:t>
                      </a:r>
                      <a:r>
                        <a:rPr lang="en-GB" sz="1600"/>
                        <a:t> — later studies show younger children can think more logically than he claimed.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Focused too much on </a:t>
                      </a:r>
                      <a:r>
                        <a:rPr lang="en-GB" sz="1600" b="1"/>
                        <a:t>the biological aspect</a:t>
                      </a:r>
                      <a:r>
                        <a:rPr lang="en-GB" sz="1600"/>
                        <a:t>, not enough on </a:t>
                      </a:r>
                      <a:r>
                        <a:rPr lang="en-GB" sz="1600" b="1"/>
                        <a:t>social or cultural influences</a:t>
                      </a:r>
                      <a:r>
                        <a:rPr lang="en-GB" sz="1600"/>
                        <a:t> (e.g. role of language or environment).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Based on a </a:t>
                      </a:r>
                      <a:r>
                        <a:rPr lang="en-GB" sz="1600" b="1"/>
                        <a:t>small, unrepresentative sample</a:t>
                      </a:r>
                      <a:r>
                        <a:rPr lang="en-GB" sz="1600"/>
                        <a:t> (mostly his own children).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60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60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60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600"/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r>
                        <a:rPr lang="en-GB" sz="1600"/>
                        <a:t>(Crossland, 2015). </a:t>
                      </a:r>
                    </a:p>
                  </a:txBody>
                  <a:tcPr marL="79914" marR="79914" marT="39957" marB="39957"/>
                </a:tc>
                <a:extLst>
                  <a:ext uri="{0D108BD9-81ED-4DB2-BD59-A6C34878D82A}">
                    <a16:rowId xmlns:a16="http://schemas.microsoft.com/office/drawing/2014/main" val="31206342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072321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AAE51C-F488-B6AF-FE7D-45ADAA4BD8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Disadvantages and Criticism of Piaget’s theory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92D87726-0A4A-D2D7-3AB7-0A065A8A4D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9323780"/>
              </p:ext>
            </p:extLst>
          </p:nvPr>
        </p:nvGraphicFramePr>
        <p:xfrm>
          <a:off x="644056" y="2463893"/>
          <a:ext cx="10927830" cy="34901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23923">
                  <a:extLst>
                    <a:ext uri="{9D8B030D-6E8A-4147-A177-3AD203B41FA5}">
                      <a16:colId xmlns:a16="http://schemas.microsoft.com/office/drawing/2014/main" val="3627275546"/>
                    </a:ext>
                  </a:extLst>
                </a:gridCol>
                <a:gridCol w="5503907">
                  <a:extLst>
                    <a:ext uri="{9D8B030D-6E8A-4147-A177-3AD203B41FA5}">
                      <a16:colId xmlns:a16="http://schemas.microsoft.com/office/drawing/2014/main" val="980190747"/>
                    </a:ext>
                  </a:extLst>
                </a:gridCol>
              </a:tblGrid>
              <a:tr h="415048">
                <a:tc>
                  <a:txBody>
                    <a:bodyPr/>
                    <a:lstStyle/>
                    <a:p>
                      <a:r>
                        <a:rPr lang="en-GB" sz="1900" dirty="0"/>
                        <a:t>Criticism</a:t>
                      </a:r>
                    </a:p>
                  </a:txBody>
                  <a:tcPr marL="94329" marR="94329" marT="47165" marB="47165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Explanation</a:t>
                      </a:r>
                    </a:p>
                  </a:txBody>
                  <a:tcPr marL="94329" marR="94329" marT="47165" marB="47165"/>
                </a:tc>
                <a:extLst>
                  <a:ext uri="{0D108BD9-81ED-4DB2-BD59-A6C34878D82A}">
                    <a16:rowId xmlns:a16="http://schemas.microsoft.com/office/drawing/2014/main" val="3965174410"/>
                  </a:ext>
                </a:extLst>
              </a:tr>
              <a:tr h="698036">
                <a:tc>
                  <a:txBody>
                    <a:bodyPr/>
                    <a:lstStyle/>
                    <a:p>
                      <a:r>
                        <a:rPr lang="en-GB" sz="1900" dirty="0"/>
                        <a:t>He underestimated children’s ability.</a:t>
                      </a:r>
                    </a:p>
                  </a:txBody>
                  <a:tcPr marL="94329" marR="94329" marT="47165" marB="47165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Some children display advanced reasoning ability than Piaget claimed.</a:t>
                      </a:r>
                    </a:p>
                  </a:txBody>
                  <a:tcPr marL="94329" marR="94329" marT="47165" marB="47165"/>
                </a:tc>
                <a:extLst>
                  <a:ext uri="{0D108BD9-81ED-4DB2-BD59-A6C34878D82A}">
                    <a16:rowId xmlns:a16="http://schemas.microsoft.com/office/drawing/2014/main" val="72359186"/>
                  </a:ext>
                </a:extLst>
              </a:tr>
              <a:tr h="698036">
                <a:tc>
                  <a:txBody>
                    <a:bodyPr/>
                    <a:lstStyle/>
                    <a:p>
                      <a:r>
                        <a:rPr lang="en-GB" sz="1900"/>
                        <a:t>Piaget was too fussed on logic.</a:t>
                      </a:r>
                    </a:p>
                  </a:txBody>
                  <a:tcPr marL="94329" marR="94329" marT="47165" marB="47165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Did not explore emotions, creativity and cultural influence more.</a:t>
                      </a:r>
                    </a:p>
                  </a:txBody>
                  <a:tcPr marL="94329" marR="94329" marT="47165" marB="47165"/>
                </a:tc>
                <a:extLst>
                  <a:ext uri="{0D108BD9-81ED-4DB2-BD59-A6C34878D82A}">
                    <a16:rowId xmlns:a16="http://schemas.microsoft.com/office/drawing/2014/main" val="2148555108"/>
                  </a:ext>
                </a:extLst>
              </a:tr>
              <a:tr h="981023">
                <a:tc>
                  <a:txBody>
                    <a:bodyPr/>
                    <a:lstStyle/>
                    <a:p>
                      <a:r>
                        <a:rPr lang="en-GB" sz="1900"/>
                        <a:t>He also ignored social factors.</a:t>
                      </a:r>
                    </a:p>
                  </a:txBody>
                  <a:tcPr marL="94329" marR="94329" marT="47165" marB="47165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Other Psychologists like </a:t>
                      </a:r>
                      <a:r>
                        <a:rPr lang="en-GB" sz="1900" b="1"/>
                        <a:t>Vygotsky</a:t>
                      </a:r>
                      <a:r>
                        <a:rPr lang="en-GB" sz="1900"/>
                        <a:t> argued that social interaction plays way more role in development.</a:t>
                      </a:r>
                    </a:p>
                  </a:txBody>
                  <a:tcPr marL="94329" marR="94329" marT="47165" marB="47165"/>
                </a:tc>
                <a:extLst>
                  <a:ext uri="{0D108BD9-81ED-4DB2-BD59-A6C34878D82A}">
                    <a16:rowId xmlns:a16="http://schemas.microsoft.com/office/drawing/2014/main" val="3238974140"/>
                  </a:ext>
                </a:extLst>
              </a:tr>
              <a:tr h="698036">
                <a:tc>
                  <a:txBody>
                    <a:bodyPr/>
                    <a:lstStyle/>
                    <a:p>
                      <a:r>
                        <a:rPr lang="en-GB" sz="1900" dirty="0"/>
                        <a:t>Piaget’s theory has fixed stages.</a:t>
                      </a:r>
                    </a:p>
                  </a:txBody>
                  <a:tcPr marL="94329" marR="94329" marT="47165" marB="47165"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Current research shows that development is more continuous and not always in rigid stages.</a:t>
                      </a:r>
                    </a:p>
                  </a:txBody>
                  <a:tcPr marL="94329" marR="94329" marT="47165" marB="47165"/>
                </a:tc>
                <a:extLst>
                  <a:ext uri="{0D108BD9-81ED-4DB2-BD59-A6C34878D82A}">
                    <a16:rowId xmlns:a16="http://schemas.microsoft.com/office/drawing/2014/main" val="30051368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99718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48E24-A4D0-87D3-742B-C24116390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/>
              <a:t>Conclusion: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5B0CC-4B0C-3B67-5BC6-215AE0D616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200" b="1" i="0" u="none" strike="noStrike">
                <a:effectLst/>
              </a:rPr>
              <a:t>Amira’s development</a:t>
            </a:r>
            <a:r>
              <a:rPr lang="en-GB" sz="2200" b="0" i="0" u="none" strike="noStrike">
                <a:effectLst/>
              </a:rPr>
              <a:t> reflects key features of Piaget’s </a:t>
            </a:r>
            <a:r>
              <a:rPr lang="en-GB" sz="2200" b="0" i="1" u="none" strike="noStrike">
                <a:effectLst/>
              </a:rPr>
              <a:t>preoperational stage</a:t>
            </a:r>
            <a:r>
              <a:rPr lang="en-GB" sz="2200" b="0" i="0" u="none" strike="noStrike">
                <a:effectLst/>
              </a:rPr>
              <a:t> — symbolic thought, egocentrism, and imaginative play.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0" i="0" u="none" strike="noStrike">
                <a:effectLst/>
              </a:rPr>
              <a:t>By recognising her stage, practitioners can </a:t>
            </a:r>
            <a:r>
              <a:rPr lang="en-GB" sz="2200" b="1" i="0" u="none" strike="noStrike">
                <a:effectLst/>
              </a:rPr>
              <a:t>respond with empathy</a:t>
            </a:r>
            <a:r>
              <a:rPr lang="en-GB" sz="2200" b="0" i="0" u="none" strike="noStrike">
                <a:effectLst/>
              </a:rPr>
              <a:t> and </a:t>
            </a:r>
            <a:r>
              <a:rPr lang="en-GB" sz="2200" b="1" i="0" u="none" strike="noStrike">
                <a:effectLst/>
              </a:rPr>
              <a:t>evidence-based strategies</a:t>
            </a:r>
            <a:r>
              <a:rPr lang="en-GB" sz="2200" b="0" i="0" u="none" strike="noStrike">
                <a:effectLst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1" i="0" u="none" strike="noStrike">
                <a:effectLst/>
              </a:rPr>
              <a:t>Play, language, and consistent relationships</a:t>
            </a:r>
            <a:r>
              <a:rPr lang="en-GB" sz="2200" b="0" i="0" u="none" strike="noStrike">
                <a:effectLst/>
              </a:rPr>
              <a:t> are vital tools for cognitive and emotional growth (Berk, 2021; UNICEF, 2022).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0" i="0" u="none" strike="noStrike">
                <a:effectLst/>
              </a:rPr>
              <a:t>Development is shaped by both </a:t>
            </a:r>
            <a:r>
              <a:rPr lang="en-GB" sz="2200" b="1" i="0" u="none" strike="noStrike">
                <a:effectLst/>
              </a:rPr>
              <a:t>nature and nurture</a:t>
            </a:r>
            <a:r>
              <a:rPr lang="en-GB" sz="2200" b="0" i="0" u="none" strike="noStrike">
                <a:effectLst/>
              </a:rPr>
              <a:t> — biological potential and caring environments work together.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0" i="0" u="none" strike="noStrike">
                <a:effectLst/>
              </a:rPr>
              <a:t>With understanding and patience, Amira can grow in </a:t>
            </a:r>
            <a:r>
              <a:rPr lang="en-GB" sz="2200" b="1" i="0" u="none" strike="noStrike">
                <a:effectLst/>
              </a:rPr>
              <a:t>confidence, curiosity, and social connection</a:t>
            </a:r>
            <a:r>
              <a:rPr lang="en-GB" sz="2200" b="0" i="0" u="none" strike="noStrike">
                <a:effectLst/>
              </a:rPr>
              <a:t>.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6811249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3149B5-45EA-F517-ABA2-0BC235B22D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b="1" dirty="0"/>
              <a:t>Reference list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FF05A7-7B0C-635B-8A6D-92BD8A3BF3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endParaRPr lang="en-GB" sz="1200" dirty="0"/>
          </a:p>
          <a:p>
            <a:r>
              <a:rPr lang="en-GB" sz="1200" dirty="0"/>
              <a:t> Raeff, C. (2016). Exploring the Dynamics of Human Development: An Integrative Approach (1 Edition.). Oxford University Press. </a:t>
            </a:r>
            <a:r>
              <a:rPr lang="en-GB" sz="1200" dirty="0">
                <a:hlinkClick r:id="rId3"/>
              </a:rPr>
              <a:t>https://doi.org/10.1093/acprof:oso/9780199328413.001.0001</a:t>
            </a:r>
            <a:endParaRPr lang="en-GB" sz="1200" dirty="0"/>
          </a:p>
          <a:p>
            <a:r>
              <a:rPr lang="en-GB" sz="1200" dirty="0"/>
              <a:t>LCH Community Health (2021). Understanding Child Development: Milestones, Stages, and Growth. Available at: </a:t>
            </a:r>
            <a:r>
              <a:rPr lang="en-GB" sz="1200" dirty="0">
                <a:hlinkClick r:id="rId4"/>
              </a:rPr>
              <a:t>Understanding Child Development: Milestones, Stages, and Growth - LCH Health &amp; Community Services</a:t>
            </a:r>
            <a:r>
              <a:rPr lang="en-GB" sz="1200" dirty="0"/>
              <a:t> ( Accessed: 11 November 2025).</a:t>
            </a:r>
          </a:p>
          <a:p>
            <a:r>
              <a:rPr lang="en-GB" sz="1200" dirty="0"/>
              <a:t>VeryWell Mind (May,01 2024). Piaget's 4 Stages of Cognitive Development Explained: Background and Key Concepts of Piaget's Theory. Available at: </a:t>
            </a:r>
            <a:r>
              <a:rPr lang="en-GB" sz="1200" dirty="0">
                <a:hlinkClick r:id="rId5"/>
              </a:rPr>
              <a:t>Piaget's Stages of Cognitive Development Explained</a:t>
            </a:r>
            <a:r>
              <a:rPr lang="en-GB" sz="1200" dirty="0"/>
              <a:t> (Accessed: 11 November 2025)</a:t>
            </a:r>
          </a:p>
          <a:p>
            <a:r>
              <a:rPr lang="en-GB" sz="1200" dirty="0"/>
              <a:t>Feldman, R., &amp; Eidelman, A. I. (2009). Biological and environmental initial conditions shape the trajectories of cognitive and social-emotional development across the first years of life. </a:t>
            </a:r>
            <a:r>
              <a:rPr lang="en-GB" sz="1200" i="1" dirty="0"/>
              <a:t>Developmental Science</a:t>
            </a:r>
            <a:r>
              <a:rPr lang="en-GB" sz="1200" dirty="0"/>
              <a:t>, </a:t>
            </a:r>
            <a:r>
              <a:rPr lang="en-GB" sz="1200" i="1" dirty="0"/>
              <a:t>12</a:t>
            </a:r>
            <a:r>
              <a:rPr lang="en-GB" sz="1200" dirty="0"/>
              <a:t>(1), 194–200. https://doi.org/10.1111/j.1467-7687.2008.00761.x</a:t>
            </a:r>
          </a:p>
          <a:p>
            <a:r>
              <a:rPr lang="en-GB" sz="1200" dirty="0"/>
              <a:t>Barnett, W., Hansen, C. L., Bailes, L. G., &amp; Humphreys, K. L. (2022)  ‘Caregiver–child proximity as a dimension of early experience’, </a:t>
            </a:r>
            <a:r>
              <a:rPr lang="en-GB" sz="1200" i="1" dirty="0"/>
              <a:t>Development and Psychopathology, </a:t>
            </a:r>
            <a:r>
              <a:rPr lang="en-GB" sz="1200" dirty="0"/>
              <a:t>34(2), pp. 647–665.Available at:  </a:t>
            </a:r>
            <a:r>
              <a:rPr lang="en-GB" sz="1200" dirty="0">
                <a:hlinkClick r:id="rId6"/>
              </a:rPr>
              <a:t>https://doi.org/10.1017/S0954579421001644</a:t>
            </a:r>
            <a:r>
              <a:rPr lang="en-GB" sz="1200" dirty="0"/>
              <a:t> </a:t>
            </a:r>
          </a:p>
          <a:p>
            <a:r>
              <a:rPr lang="en-GB" sz="1200" dirty="0"/>
              <a:t>Bornstein, M. H. (2018) </a:t>
            </a:r>
            <a:r>
              <a:rPr lang="en-GB" sz="1200" i="1" dirty="0"/>
              <a:t>The SAGE Encyclopedia of Lifespan Human. </a:t>
            </a:r>
            <a:r>
              <a:rPr lang="en-GB" sz="1200" dirty="0"/>
              <a:t>London: SAGE Publications, Incorporated. </a:t>
            </a:r>
            <a:r>
              <a:rPr lang="en-GB" sz="1200" dirty="0">
                <a:hlinkClick r:id="rId7"/>
              </a:rPr>
              <a:t>https://doi.org/10.4135/9781506307633</a:t>
            </a:r>
            <a:r>
              <a:rPr lang="en-GB" sz="1200" dirty="0"/>
              <a:t> </a:t>
            </a:r>
          </a:p>
          <a:p>
            <a:r>
              <a:rPr lang="en-GB" sz="1200" dirty="0"/>
              <a:t>Todorov, A., Fiske, S., &amp; Prentice, D. (2011) </a:t>
            </a:r>
            <a:r>
              <a:rPr lang="en-GB" sz="1200" i="1" dirty="0"/>
              <a:t>Social Neuroscience: Toward Understanding the Underpinnings of the Social Mind </a:t>
            </a:r>
            <a:r>
              <a:rPr lang="en-GB" sz="1200" dirty="0"/>
              <a:t>(1st ed.). Oxford University Press. </a:t>
            </a:r>
            <a:r>
              <a:rPr lang="en-GB" sz="1200" dirty="0">
                <a:hlinkClick r:id="rId8"/>
              </a:rPr>
              <a:t>https://doi.org/10.1093/acprof:oso/9780195316872.001.0001</a:t>
            </a:r>
            <a:r>
              <a:rPr lang="en-GB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904097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24638</TotalTime>
  <Words>1448</Words>
  <Application>Microsoft Office PowerPoint</Application>
  <PresentationFormat>Widescreen</PresentationFormat>
  <Paragraphs>113</Paragraphs>
  <Slides>14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-webkit-standard</vt:lpstr>
      <vt:lpstr>Office Theme</vt:lpstr>
      <vt:lpstr>Psychology in Health and Social Care LCHS4010  Assessment 1: Individual  Presentation </vt:lpstr>
      <vt:lpstr>Acknowledgement of the use of AI</vt:lpstr>
      <vt:lpstr>Psychology &amp; Developmental Psychology</vt:lpstr>
      <vt:lpstr>Early childhood 3-5 - Amira</vt:lpstr>
      <vt:lpstr>Developmental Changes in Early Childhood (Ages 3–5) </vt:lpstr>
      <vt:lpstr>Jean Piaget </vt:lpstr>
      <vt:lpstr>PowerPoint Presentation</vt:lpstr>
      <vt:lpstr>Applying Piaget’s Preoperational Stage to Amira’s Development</vt:lpstr>
      <vt:lpstr>Practical strategies or interventions for Amira</vt:lpstr>
      <vt:lpstr>‘Nature vs Nurture’</vt:lpstr>
      <vt:lpstr>Critical Evaluation of Piaget’s theory of cognitive development </vt:lpstr>
      <vt:lpstr>Disadvantages and Criticism of Piaget’s theory</vt:lpstr>
      <vt:lpstr>Conclusion: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Bianca Sanfilippo</dc:creator>
  <cp:lastModifiedBy>Michael Njuguna Muroki (2425634)</cp:lastModifiedBy>
  <cp:revision>83</cp:revision>
  <dcterms:created xsi:type="dcterms:W3CDTF">2023-06-15T09:39:33Z</dcterms:created>
  <dcterms:modified xsi:type="dcterms:W3CDTF">2025-11-12T16:08:41Z</dcterms:modified>
</cp:coreProperties>
</file>