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09" r:id="rId1"/>
  </p:sldMasterIdLst>
  <p:notesMasterIdLst>
    <p:notesMasterId r:id="rId22"/>
  </p:notesMasterIdLst>
  <p:handoutMasterIdLst>
    <p:handoutMasterId r:id="rId23"/>
  </p:handoutMasterIdLst>
  <p:sldIdLst>
    <p:sldId id="368" r:id="rId2"/>
    <p:sldId id="393" r:id="rId3"/>
    <p:sldId id="394" r:id="rId4"/>
    <p:sldId id="395" r:id="rId5"/>
    <p:sldId id="396" r:id="rId6"/>
    <p:sldId id="387" r:id="rId7"/>
    <p:sldId id="388" r:id="rId8"/>
    <p:sldId id="397" r:id="rId9"/>
    <p:sldId id="378" r:id="rId10"/>
    <p:sldId id="392" r:id="rId11"/>
    <p:sldId id="370" r:id="rId12"/>
    <p:sldId id="371" r:id="rId13"/>
    <p:sldId id="372" r:id="rId14"/>
    <p:sldId id="374" r:id="rId15"/>
    <p:sldId id="375" r:id="rId16"/>
    <p:sldId id="376" r:id="rId17"/>
    <p:sldId id="398" r:id="rId18"/>
    <p:sldId id="380" r:id="rId19"/>
    <p:sldId id="381" r:id="rId20"/>
    <p:sldId id="382" r:id="rId21"/>
  </p:sldIdLst>
  <p:sldSz cx="9144000" cy="6858000" type="screen4x3"/>
  <p:notesSz cx="6724650" cy="97742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9" userDrawn="1">
          <p15:clr>
            <a:srgbClr val="A4A3A4"/>
          </p15:clr>
        </p15:guide>
        <p15:guide id="2" pos="2118"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0066"/>
    <a:srgbClr val="5F5F5F"/>
    <a:srgbClr val="FF0000"/>
    <a:srgbClr val="FF9900"/>
    <a:srgbClr val="990099"/>
    <a:srgbClr val="00CC00"/>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5101" autoAdjust="0"/>
  </p:normalViewPr>
  <p:slideViewPr>
    <p:cSldViewPr>
      <p:cViewPr varScale="1">
        <p:scale>
          <a:sx n="61" d="100"/>
          <a:sy n="61" d="100"/>
        </p:scale>
        <p:origin x="165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1560"/>
    </p:cViewPr>
  </p:sorterViewPr>
  <p:notesViewPr>
    <p:cSldViewPr>
      <p:cViewPr>
        <p:scale>
          <a:sx n="75" d="100"/>
          <a:sy n="75" d="100"/>
        </p:scale>
        <p:origin x="-246" y="732"/>
      </p:cViewPr>
      <p:guideLst>
        <p:guide orient="horz" pos="3079"/>
        <p:guide pos="2118"/>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35B0AC02-23C8-458D-A0AA-9734A53A5148}"/>
    <pc:docChg chg="modSld">
      <pc:chgData name="Maria Heffernan" userId="4d9eba02-b8e8-4648-a199-ce89b84b8b1e" providerId="ADAL" clId="{35B0AC02-23C8-458D-A0AA-9734A53A5148}" dt="2022-02-13T15:07:35.260" v="0" actId="6549"/>
      <pc:docMkLst>
        <pc:docMk/>
      </pc:docMkLst>
      <pc:sldChg chg="modSp mod">
        <pc:chgData name="Maria Heffernan" userId="4d9eba02-b8e8-4648-a199-ce89b84b8b1e" providerId="ADAL" clId="{35B0AC02-23C8-458D-A0AA-9734A53A5148}" dt="2022-02-13T15:07:35.260" v="0" actId="6549"/>
        <pc:sldMkLst>
          <pc:docMk/>
          <pc:sldMk cId="3023888590" sldId="397"/>
        </pc:sldMkLst>
        <pc:spChg chg="mod">
          <ac:chgData name="Maria Heffernan" userId="4d9eba02-b8e8-4648-a199-ce89b84b8b1e" providerId="ADAL" clId="{35B0AC02-23C8-458D-A0AA-9734A53A5148}" dt="2022-02-13T15:07:35.260" v="0" actId="6549"/>
          <ac:spMkLst>
            <pc:docMk/>
            <pc:sldMk cId="3023888590" sldId="397"/>
            <ac:spMk id="3" creationId="{761CC099-D740-49B4-8BC6-038DC19B59C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BF9BA90-6075-4FC3-A4F8-2990962DEF02}"/>
              </a:ext>
            </a:extLst>
          </p:cNvPr>
          <p:cNvSpPr>
            <a:spLocks noGrp="1" noChangeArrowheads="1"/>
          </p:cNvSpPr>
          <p:nvPr>
            <p:ph type="hdr" sz="quarter"/>
          </p:nvPr>
        </p:nvSpPr>
        <p:spPr bwMode="auto">
          <a:xfrm>
            <a:off x="0"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69635" name="Rectangle 3">
            <a:extLst>
              <a:ext uri="{FF2B5EF4-FFF2-40B4-BE49-F238E27FC236}">
                <a16:creationId xmlns:a16="http://schemas.microsoft.com/office/drawing/2014/main" id="{0A2E50EB-62E3-47CF-81F1-763362A1211E}"/>
              </a:ext>
            </a:extLst>
          </p:cNvPr>
          <p:cNvSpPr>
            <a:spLocks noGrp="1" noChangeArrowheads="1"/>
          </p:cNvSpPr>
          <p:nvPr>
            <p:ph type="dt" sz="quarter" idx="1"/>
          </p:nvPr>
        </p:nvSpPr>
        <p:spPr bwMode="auto">
          <a:xfrm>
            <a:off x="3811517"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algn="r" defTabSz="949325">
              <a:defRPr sz="1300">
                <a:latin typeface="Times New Roman" pitchFamily="18" charset="0"/>
              </a:defRPr>
            </a:lvl1pPr>
          </a:lstStyle>
          <a:p>
            <a:pPr>
              <a:defRPr/>
            </a:pPr>
            <a:endParaRPr lang="en-GB"/>
          </a:p>
        </p:txBody>
      </p:sp>
      <p:sp>
        <p:nvSpPr>
          <p:cNvPr id="69636" name="Rectangle 4">
            <a:extLst>
              <a:ext uri="{FF2B5EF4-FFF2-40B4-BE49-F238E27FC236}">
                <a16:creationId xmlns:a16="http://schemas.microsoft.com/office/drawing/2014/main" id="{0EE4B520-F4E8-4350-9AA4-5944CF74355A}"/>
              </a:ext>
            </a:extLst>
          </p:cNvPr>
          <p:cNvSpPr>
            <a:spLocks noGrp="1" noChangeArrowheads="1"/>
          </p:cNvSpPr>
          <p:nvPr>
            <p:ph type="ftr" sz="quarter" idx="2"/>
          </p:nvPr>
        </p:nvSpPr>
        <p:spPr bwMode="auto">
          <a:xfrm>
            <a:off x="0"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69637" name="Rectangle 5">
            <a:extLst>
              <a:ext uri="{FF2B5EF4-FFF2-40B4-BE49-F238E27FC236}">
                <a16:creationId xmlns:a16="http://schemas.microsoft.com/office/drawing/2014/main" id="{30940F11-54FF-4D6E-8F3F-0C0E7F1DF960}"/>
              </a:ext>
            </a:extLst>
          </p:cNvPr>
          <p:cNvSpPr>
            <a:spLocks noGrp="1" noChangeArrowheads="1"/>
          </p:cNvSpPr>
          <p:nvPr>
            <p:ph type="sldNum" sz="quarter" idx="3"/>
          </p:nvPr>
        </p:nvSpPr>
        <p:spPr bwMode="auto">
          <a:xfrm>
            <a:off x="3811517"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algn="r" defTabSz="949325">
              <a:defRPr sz="1300">
                <a:latin typeface="Times New Roman" panose="02020603050405020304" pitchFamily="18" charset="0"/>
              </a:defRPr>
            </a:lvl1pPr>
          </a:lstStyle>
          <a:p>
            <a:pPr>
              <a:defRPr/>
            </a:pPr>
            <a:fld id="{D198F7E3-46D2-4BF3-9F30-FFA7E96FD60F}" type="slidenum">
              <a:rPr lang="en-US" altLang="en-US"/>
              <a:pPr>
                <a:defRPr/>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D87E6AEC-6E8F-4B9E-BB55-D36AD0DF8FDF}"/>
              </a:ext>
            </a:extLst>
          </p:cNvPr>
          <p:cNvSpPr>
            <a:spLocks noGrp="1" noChangeArrowheads="1"/>
          </p:cNvSpPr>
          <p:nvPr>
            <p:ph type="hdr" sz="quarter"/>
          </p:nvPr>
        </p:nvSpPr>
        <p:spPr bwMode="auto">
          <a:xfrm>
            <a:off x="0"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11267" name="Rectangle 3">
            <a:extLst>
              <a:ext uri="{FF2B5EF4-FFF2-40B4-BE49-F238E27FC236}">
                <a16:creationId xmlns:a16="http://schemas.microsoft.com/office/drawing/2014/main" id="{090F05F8-18EB-4358-8D9B-E81A88B630DB}"/>
              </a:ext>
            </a:extLst>
          </p:cNvPr>
          <p:cNvSpPr>
            <a:spLocks noGrp="1" noChangeArrowheads="1"/>
          </p:cNvSpPr>
          <p:nvPr>
            <p:ph type="dt" idx="1"/>
          </p:nvPr>
        </p:nvSpPr>
        <p:spPr bwMode="auto">
          <a:xfrm>
            <a:off x="3811517" y="1"/>
            <a:ext cx="2913133" cy="488553"/>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lvl1pPr algn="r" defTabSz="949325">
              <a:defRPr sz="1300">
                <a:latin typeface="Times New Roman" pitchFamily="18" charset="0"/>
              </a:defRPr>
            </a:lvl1pPr>
          </a:lstStyle>
          <a:p>
            <a:pPr>
              <a:defRPr/>
            </a:pPr>
            <a:endParaRPr lang="en-GB"/>
          </a:p>
        </p:txBody>
      </p:sp>
      <p:sp>
        <p:nvSpPr>
          <p:cNvPr id="13316" name="Rectangle 4">
            <a:extLst>
              <a:ext uri="{FF2B5EF4-FFF2-40B4-BE49-F238E27FC236}">
                <a16:creationId xmlns:a16="http://schemas.microsoft.com/office/drawing/2014/main" id="{351FE792-1918-41C8-82B3-6796FEEAA33B}"/>
              </a:ext>
            </a:extLst>
          </p:cNvPr>
          <p:cNvSpPr>
            <a:spLocks noGrp="1" noRot="1" noChangeAspect="1" noChangeArrowheads="1" noTextEdit="1"/>
          </p:cNvSpPr>
          <p:nvPr>
            <p:ph type="sldImg" idx="2"/>
          </p:nvPr>
        </p:nvSpPr>
        <p:spPr bwMode="auto">
          <a:xfrm>
            <a:off x="919163" y="731838"/>
            <a:ext cx="4887912" cy="366712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9" name="Rectangle 5">
            <a:extLst>
              <a:ext uri="{FF2B5EF4-FFF2-40B4-BE49-F238E27FC236}">
                <a16:creationId xmlns:a16="http://schemas.microsoft.com/office/drawing/2014/main" id="{83BAC88C-1154-49F7-BC9B-D8E738F44E24}"/>
              </a:ext>
            </a:extLst>
          </p:cNvPr>
          <p:cNvSpPr>
            <a:spLocks noGrp="1" noChangeArrowheads="1"/>
          </p:cNvSpPr>
          <p:nvPr>
            <p:ph type="body" sz="quarter" idx="3"/>
          </p:nvPr>
        </p:nvSpPr>
        <p:spPr bwMode="auto">
          <a:xfrm>
            <a:off x="896828" y="4642048"/>
            <a:ext cx="4930995" cy="4400157"/>
          </a:xfrm>
          <a:prstGeom prst="rect">
            <a:avLst/>
          </a:prstGeom>
          <a:noFill/>
          <a:ln w="9525">
            <a:noFill/>
            <a:miter lim="800000"/>
            <a:headEnd/>
            <a:tailEnd/>
          </a:ln>
        </p:spPr>
        <p:txBody>
          <a:bodyPr vert="horz" wrap="square" lIns="94887" tIns="47443" rIns="94887" bIns="47443"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1270" name="Rectangle 6">
            <a:extLst>
              <a:ext uri="{FF2B5EF4-FFF2-40B4-BE49-F238E27FC236}">
                <a16:creationId xmlns:a16="http://schemas.microsoft.com/office/drawing/2014/main" id="{21A5BF7E-A63D-47E7-AB4A-3C917B6F5556}"/>
              </a:ext>
            </a:extLst>
          </p:cNvPr>
          <p:cNvSpPr>
            <a:spLocks noGrp="1" noChangeArrowheads="1"/>
          </p:cNvSpPr>
          <p:nvPr>
            <p:ph type="ftr" sz="quarter" idx="4"/>
          </p:nvPr>
        </p:nvSpPr>
        <p:spPr bwMode="auto">
          <a:xfrm>
            <a:off x="0"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defTabSz="949325">
              <a:defRPr sz="1300">
                <a:latin typeface="Times New Roman" pitchFamily="18" charset="0"/>
              </a:defRPr>
            </a:lvl1pPr>
          </a:lstStyle>
          <a:p>
            <a:pPr>
              <a:defRPr/>
            </a:pPr>
            <a:endParaRPr lang="en-GB"/>
          </a:p>
        </p:txBody>
      </p:sp>
      <p:sp>
        <p:nvSpPr>
          <p:cNvPr id="11271" name="Rectangle 7">
            <a:extLst>
              <a:ext uri="{FF2B5EF4-FFF2-40B4-BE49-F238E27FC236}">
                <a16:creationId xmlns:a16="http://schemas.microsoft.com/office/drawing/2014/main" id="{99C87038-9D5B-4FF4-A40A-4D2F8F447B9B}"/>
              </a:ext>
            </a:extLst>
          </p:cNvPr>
          <p:cNvSpPr>
            <a:spLocks noGrp="1" noChangeArrowheads="1"/>
          </p:cNvSpPr>
          <p:nvPr>
            <p:ph type="sldNum" sz="quarter" idx="5"/>
          </p:nvPr>
        </p:nvSpPr>
        <p:spPr bwMode="auto">
          <a:xfrm>
            <a:off x="3811517" y="9285686"/>
            <a:ext cx="2913133" cy="488552"/>
          </a:xfrm>
          <a:prstGeom prst="rect">
            <a:avLst/>
          </a:prstGeom>
          <a:noFill/>
          <a:ln w="9525">
            <a:noFill/>
            <a:miter lim="800000"/>
            <a:headEnd/>
            <a:tailEnd/>
          </a:ln>
        </p:spPr>
        <p:txBody>
          <a:bodyPr vert="horz" wrap="square" lIns="94887" tIns="47443" rIns="94887" bIns="47443" numCol="1" anchor="b" anchorCtr="0" compatLnSpc="1">
            <a:prstTxWarp prst="textNoShape">
              <a:avLst/>
            </a:prstTxWarp>
          </a:bodyPr>
          <a:lstStyle>
            <a:lvl1pPr algn="r" defTabSz="949325">
              <a:defRPr sz="1300">
                <a:latin typeface="Times New Roman" panose="02020603050405020304" pitchFamily="18" charset="0"/>
              </a:defRPr>
            </a:lvl1pPr>
          </a:lstStyle>
          <a:p>
            <a:pPr>
              <a:defRPr/>
            </a:pPr>
            <a:fld id="{F888378F-7D4C-4985-A58A-FA50DAA540E2}"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Have a look at the ‘Insights’ website at </a:t>
            </a:r>
            <a:r>
              <a:rPr lang="en-GB" b="1" i="1" dirty="0">
                <a:solidFill>
                  <a:schemeClr val="tx1"/>
                </a:solidFill>
              </a:rPr>
              <a:t>https://www.insights.com/resources/coaching-people-through-the-change-curve/</a:t>
            </a:r>
          </a:p>
          <a:p>
            <a:endParaRPr lang="en-GB" dirty="0"/>
          </a:p>
          <a:p>
            <a:r>
              <a:rPr lang="en-GB" dirty="0"/>
              <a:t>Look at how they believe people can be helped through the curve…….and how we all go through at different rates.  Read ‘Coaching People Through The Curve’ – the article pdf from Insights’ website.</a:t>
            </a:r>
          </a:p>
        </p:txBody>
      </p:sp>
      <p:sp>
        <p:nvSpPr>
          <p:cNvPr id="4" name="Slide Number Placeholder 3"/>
          <p:cNvSpPr>
            <a:spLocks noGrp="1"/>
          </p:cNvSpPr>
          <p:nvPr>
            <p:ph type="sldNum" sz="quarter" idx="10"/>
          </p:nvPr>
        </p:nvSpPr>
        <p:spPr/>
        <p:txBody>
          <a:bodyPr/>
          <a:lstStyle/>
          <a:p>
            <a:pPr>
              <a:defRPr/>
            </a:pPr>
            <a:fld id="{F888378F-7D4C-4985-A58A-FA50DAA540E2}" type="slidenum">
              <a:rPr lang="en-US" altLang="en-US" smtClean="0"/>
              <a:pPr>
                <a:defRPr/>
              </a:pPr>
              <a:t>6</a:t>
            </a:fld>
            <a:endParaRPr lang="en-US" altLang="en-US"/>
          </a:p>
        </p:txBody>
      </p:sp>
    </p:spTree>
    <p:extLst>
      <p:ext uri="{BB962C8B-B14F-4D97-AF65-F5344CB8AC3E}">
        <p14:creationId xmlns:p14="http://schemas.microsoft.com/office/powerpoint/2010/main" val="2537605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F6083B-7F8D-4E90-8134-155DFE75ECED}"/>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0FF0479-6226-4039-970A-68DA45D9807C}" type="datetimeFigureOut">
              <a:rPr lang="en-GB"/>
              <a:pPr>
                <a:defRPr/>
              </a:pPr>
              <a:t>13/02/2022</a:t>
            </a:fld>
            <a:endParaRPr lang="en-GB"/>
          </a:p>
        </p:txBody>
      </p:sp>
      <p:sp>
        <p:nvSpPr>
          <p:cNvPr id="5" name="Footer Placeholder 4">
            <a:extLst>
              <a:ext uri="{FF2B5EF4-FFF2-40B4-BE49-F238E27FC236}">
                <a16:creationId xmlns:a16="http://schemas.microsoft.com/office/drawing/2014/main" id="{5F42FC31-9C4B-4484-832B-231431B943B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1449CEE5-F8E8-499D-B785-8FF20646D3AA}"/>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AE01945-514A-4182-9AAD-0809CD371BB7}" type="slidenum">
              <a:rPr lang="en-GB" altLang="en-US"/>
              <a:pPr>
                <a:defRPr/>
              </a:pPr>
              <a:t>‹#›</a:t>
            </a:fld>
            <a:endParaRPr lang="en-GB" altLang="en-US"/>
          </a:p>
        </p:txBody>
      </p:sp>
    </p:spTree>
    <p:extLst>
      <p:ext uri="{BB962C8B-B14F-4D97-AF65-F5344CB8AC3E}">
        <p14:creationId xmlns:p14="http://schemas.microsoft.com/office/powerpoint/2010/main" val="2426189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E0CC72-54F3-4837-A8AC-EB3B2E14B4BE}"/>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97C67E47-CA29-429E-934F-ED8F8FDF4BD2}" type="datetimeFigureOut">
              <a:rPr lang="en-GB"/>
              <a:pPr>
                <a:defRPr/>
              </a:pPr>
              <a:t>13/02/2022</a:t>
            </a:fld>
            <a:endParaRPr lang="en-GB"/>
          </a:p>
        </p:txBody>
      </p:sp>
      <p:sp>
        <p:nvSpPr>
          <p:cNvPr id="5" name="Footer Placeholder 4">
            <a:extLst>
              <a:ext uri="{FF2B5EF4-FFF2-40B4-BE49-F238E27FC236}">
                <a16:creationId xmlns:a16="http://schemas.microsoft.com/office/drawing/2014/main" id="{D1AAA986-8395-483E-B8F5-5FC204FC4DEF}"/>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a:extLst>
              <a:ext uri="{FF2B5EF4-FFF2-40B4-BE49-F238E27FC236}">
                <a16:creationId xmlns:a16="http://schemas.microsoft.com/office/drawing/2014/main" id="{8DEBA780-EE1A-446D-8ECA-AE6D514FC425}"/>
              </a:ext>
            </a:extLst>
          </p:cNvPr>
          <p:cNvSpPr>
            <a:spLocks noGrp="1"/>
          </p:cNvSpPr>
          <p:nvPr>
            <p:ph type="sldNum" sz="quarter" idx="12"/>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6CE9CB32-E637-4E20-B1E9-01A0EE05437F}" type="slidenum">
              <a:rPr lang="en-GB" altLang="en-US"/>
              <a:pPr>
                <a:defRPr/>
              </a:pPr>
              <a:t>‹#›</a:t>
            </a:fld>
            <a:endParaRPr lang="en-GB" altLang="en-US"/>
          </a:p>
        </p:txBody>
      </p:sp>
    </p:spTree>
    <p:extLst>
      <p:ext uri="{BB962C8B-B14F-4D97-AF65-F5344CB8AC3E}">
        <p14:creationId xmlns:p14="http://schemas.microsoft.com/office/powerpoint/2010/main" val="2478501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AC14E39-501D-46CB-9D06-C4734AE40029}"/>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4336A8B5-6E9C-4CBF-A7FE-C878995723B1}" type="datetimeFigureOut">
              <a:rPr lang="en-GB"/>
              <a:pPr>
                <a:defRPr/>
              </a:pPr>
              <a:t>13/02/2022</a:t>
            </a:fld>
            <a:endParaRPr lang="en-GB"/>
          </a:p>
        </p:txBody>
      </p:sp>
      <p:sp>
        <p:nvSpPr>
          <p:cNvPr id="5" name="Slide Number Placeholder 5">
            <a:extLst>
              <a:ext uri="{FF2B5EF4-FFF2-40B4-BE49-F238E27FC236}">
                <a16:creationId xmlns:a16="http://schemas.microsoft.com/office/drawing/2014/main" id="{DDE064FA-DFC5-454F-826F-077E8D593F93}"/>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3B727750-B898-45A6-8873-86B31B0641E1}" type="slidenum">
              <a:rPr lang="en-GB" altLang="en-US"/>
              <a:pPr>
                <a:defRPr/>
              </a:pPr>
              <a:t>‹#›</a:t>
            </a:fld>
            <a:endParaRPr lang="en-GB" altLang="en-US"/>
          </a:p>
        </p:txBody>
      </p:sp>
    </p:spTree>
    <p:extLst>
      <p:ext uri="{BB962C8B-B14F-4D97-AF65-F5344CB8AC3E}">
        <p14:creationId xmlns:p14="http://schemas.microsoft.com/office/powerpoint/2010/main" val="645133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6B1BB2-7BBD-4181-AC1E-10B380B3FFB8}"/>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23C97114-0F8A-4E2C-826E-2600A3EFF39A}" type="datetimeFigureOut">
              <a:rPr lang="en-GB"/>
              <a:pPr>
                <a:defRPr/>
              </a:pPr>
              <a:t>13/02/2022</a:t>
            </a:fld>
            <a:endParaRPr lang="en-GB"/>
          </a:p>
        </p:txBody>
      </p:sp>
      <p:sp>
        <p:nvSpPr>
          <p:cNvPr id="6" name="Slide Number Placeholder 6">
            <a:extLst>
              <a:ext uri="{FF2B5EF4-FFF2-40B4-BE49-F238E27FC236}">
                <a16:creationId xmlns:a16="http://schemas.microsoft.com/office/drawing/2014/main" id="{56B61F11-BFFF-4B76-B611-5B12F7339364}"/>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198E1F6-9ECD-4908-A668-E385623C3F5C}" type="slidenum">
              <a:rPr lang="en-GB" altLang="en-US"/>
              <a:pPr>
                <a:defRPr/>
              </a:pPr>
              <a:t>‹#›</a:t>
            </a:fld>
            <a:endParaRPr lang="en-GB" altLang="en-US"/>
          </a:p>
        </p:txBody>
      </p:sp>
    </p:spTree>
    <p:extLst>
      <p:ext uri="{BB962C8B-B14F-4D97-AF65-F5344CB8AC3E}">
        <p14:creationId xmlns:p14="http://schemas.microsoft.com/office/powerpoint/2010/main" val="2490050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6F97E32-8FA5-4AB5-A228-BF3826F5192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F0A44217-8DC6-4E9B-8D5A-382C0A75925C}" type="datetimeFigureOut">
              <a:rPr lang="en-GB"/>
              <a:pPr>
                <a:defRPr/>
              </a:pPr>
              <a:t>13/02/2022</a:t>
            </a:fld>
            <a:endParaRPr lang="en-GB"/>
          </a:p>
        </p:txBody>
      </p:sp>
      <p:sp>
        <p:nvSpPr>
          <p:cNvPr id="8" name="Slide Number Placeholder 8">
            <a:extLst>
              <a:ext uri="{FF2B5EF4-FFF2-40B4-BE49-F238E27FC236}">
                <a16:creationId xmlns:a16="http://schemas.microsoft.com/office/drawing/2014/main" id="{CAD848A1-3280-4C77-94C7-9E2E8C8550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E4084E6-1390-49DC-B80D-CD2A5D97062A}" type="slidenum">
              <a:rPr lang="en-GB" altLang="en-US"/>
              <a:pPr>
                <a:defRPr/>
              </a:pPr>
              <a:t>‹#›</a:t>
            </a:fld>
            <a:endParaRPr lang="en-GB" altLang="en-US"/>
          </a:p>
        </p:txBody>
      </p:sp>
    </p:spTree>
    <p:extLst>
      <p:ext uri="{BB962C8B-B14F-4D97-AF65-F5344CB8AC3E}">
        <p14:creationId xmlns:p14="http://schemas.microsoft.com/office/powerpoint/2010/main" val="11567327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B056DBC-1739-4A44-929C-889ABDAC2BD5}"/>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81DBFDA-7117-42EA-90DB-ACC560B8EBEE}" type="datetimeFigureOut">
              <a:rPr lang="en-GB"/>
              <a:pPr>
                <a:defRPr/>
              </a:pPr>
              <a:t>13/02/2022</a:t>
            </a:fld>
            <a:endParaRPr lang="en-GB"/>
          </a:p>
        </p:txBody>
      </p:sp>
      <p:sp>
        <p:nvSpPr>
          <p:cNvPr id="4" name="Slide Number Placeholder 4">
            <a:extLst>
              <a:ext uri="{FF2B5EF4-FFF2-40B4-BE49-F238E27FC236}">
                <a16:creationId xmlns:a16="http://schemas.microsoft.com/office/drawing/2014/main" id="{359C6784-9C8D-41AB-B713-C0C91A59C940}"/>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49BEBDA3-5411-4E0C-870D-1F30605AC64E}" type="slidenum">
              <a:rPr lang="en-GB" altLang="en-US"/>
              <a:pPr>
                <a:defRPr/>
              </a:pPr>
              <a:t>‹#›</a:t>
            </a:fld>
            <a:endParaRPr lang="en-GB" altLang="en-US"/>
          </a:p>
        </p:txBody>
      </p:sp>
    </p:spTree>
    <p:extLst>
      <p:ext uri="{BB962C8B-B14F-4D97-AF65-F5344CB8AC3E}">
        <p14:creationId xmlns:p14="http://schemas.microsoft.com/office/powerpoint/2010/main" val="3652899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6274CB-491B-4EFD-847F-8D2C91B5EB9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64536DF4-E293-40DB-94D5-C51B43D725CB}" type="datetimeFigureOut">
              <a:rPr lang="en-GB"/>
              <a:pPr>
                <a:defRPr/>
              </a:pPr>
              <a:t>13/02/2022</a:t>
            </a:fld>
            <a:endParaRPr lang="en-GB"/>
          </a:p>
        </p:txBody>
      </p:sp>
      <p:sp>
        <p:nvSpPr>
          <p:cNvPr id="3" name="Slide Number Placeholder 3">
            <a:extLst>
              <a:ext uri="{FF2B5EF4-FFF2-40B4-BE49-F238E27FC236}">
                <a16:creationId xmlns:a16="http://schemas.microsoft.com/office/drawing/2014/main" id="{0FB8B285-BEB2-4D55-859E-B59C641429B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01638650-56BC-4EB8-8B08-4A6EAA34723C}" type="slidenum">
              <a:rPr lang="en-GB" altLang="en-US"/>
              <a:pPr>
                <a:defRPr/>
              </a:pPr>
              <a:t>‹#›</a:t>
            </a:fld>
            <a:endParaRPr lang="en-GB" altLang="en-US"/>
          </a:p>
        </p:txBody>
      </p:sp>
    </p:spTree>
    <p:extLst>
      <p:ext uri="{BB962C8B-B14F-4D97-AF65-F5344CB8AC3E}">
        <p14:creationId xmlns:p14="http://schemas.microsoft.com/office/powerpoint/2010/main" val="2074753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6D8D18B5-960C-40BE-8BF8-150F5777C96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D5269113-5EEA-4E72-A221-5A17F52CA60E}" type="datetimeFigureOut">
              <a:rPr lang="en-GB"/>
              <a:pPr>
                <a:defRPr/>
              </a:pPr>
              <a:t>13/02/2022</a:t>
            </a:fld>
            <a:endParaRPr lang="en-GB"/>
          </a:p>
        </p:txBody>
      </p:sp>
      <p:sp>
        <p:nvSpPr>
          <p:cNvPr id="6" name="Slide Number Placeholder 6">
            <a:extLst>
              <a:ext uri="{FF2B5EF4-FFF2-40B4-BE49-F238E27FC236}">
                <a16:creationId xmlns:a16="http://schemas.microsoft.com/office/drawing/2014/main" id="{D0BDD288-5747-471E-8C72-0DB744701A6C}"/>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115863CA-F10A-4514-AC9B-281159C110FC}" type="slidenum">
              <a:rPr lang="en-GB" altLang="en-US"/>
              <a:pPr>
                <a:defRPr/>
              </a:pPr>
              <a:t>‹#›</a:t>
            </a:fld>
            <a:endParaRPr lang="en-GB" altLang="en-US"/>
          </a:p>
        </p:txBody>
      </p:sp>
    </p:spTree>
    <p:extLst>
      <p:ext uri="{BB962C8B-B14F-4D97-AF65-F5344CB8AC3E}">
        <p14:creationId xmlns:p14="http://schemas.microsoft.com/office/powerpoint/2010/main" val="140972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2F3728F1-B2C4-4822-88F7-906726428696}"/>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B62B84AC-880A-406A-BE96-8695949E5143}" type="datetimeFigureOut">
              <a:rPr lang="en-GB"/>
              <a:pPr>
                <a:defRPr/>
              </a:pPr>
              <a:t>13/02/2022</a:t>
            </a:fld>
            <a:endParaRPr lang="en-GB"/>
          </a:p>
        </p:txBody>
      </p:sp>
      <p:sp>
        <p:nvSpPr>
          <p:cNvPr id="6" name="Slide Number Placeholder 6">
            <a:extLst>
              <a:ext uri="{FF2B5EF4-FFF2-40B4-BE49-F238E27FC236}">
                <a16:creationId xmlns:a16="http://schemas.microsoft.com/office/drawing/2014/main" id="{A57937D7-DF2C-46B8-8BB3-0B8EB6AEF328}"/>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D30CB4C9-E26C-4FF0-9202-7A8C98B0BB8A}" type="slidenum">
              <a:rPr lang="en-GB" altLang="en-US"/>
              <a:pPr>
                <a:defRPr/>
              </a:pPr>
              <a:t>‹#›</a:t>
            </a:fld>
            <a:endParaRPr lang="en-GB" altLang="en-US"/>
          </a:p>
        </p:txBody>
      </p:sp>
    </p:spTree>
    <p:extLst>
      <p:ext uri="{BB962C8B-B14F-4D97-AF65-F5344CB8AC3E}">
        <p14:creationId xmlns:p14="http://schemas.microsoft.com/office/powerpoint/2010/main" val="3627357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AA1229-2110-4565-856B-9C66DC4AEA7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A94AF7E3-3980-4A28-A369-4CA13F77A264}" type="datetimeFigureOut">
              <a:rPr lang="en-GB"/>
              <a:pPr>
                <a:defRPr/>
              </a:pPr>
              <a:t>13/02/2022</a:t>
            </a:fld>
            <a:endParaRPr lang="en-GB"/>
          </a:p>
        </p:txBody>
      </p:sp>
      <p:sp>
        <p:nvSpPr>
          <p:cNvPr id="5" name="Slide Number Placeholder 5">
            <a:extLst>
              <a:ext uri="{FF2B5EF4-FFF2-40B4-BE49-F238E27FC236}">
                <a16:creationId xmlns:a16="http://schemas.microsoft.com/office/drawing/2014/main" id="{0732BC54-1218-42F0-B5CB-DD0EBF27A28D}"/>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8D0D571A-A114-4B43-B014-3D707026E216}" type="slidenum">
              <a:rPr lang="en-GB" altLang="en-US"/>
              <a:pPr>
                <a:defRPr/>
              </a:pPr>
              <a:t>‹#›</a:t>
            </a:fld>
            <a:endParaRPr lang="en-GB" altLang="en-US"/>
          </a:p>
        </p:txBody>
      </p:sp>
    </p:spTree>
    <p:extLst>
      <p:ext uri="{BB962C8B-B14F-4D97-AF65-F5344CB8AC3E}">
        <p14:creationId xmlns:p14="http://schemas.microsoft.com/office/powerpoint/2010/main" val="28053883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AE3FF8-4A1B-444F-9AE0-1B7AC6AE8E31}"/>
              </a:ext>
            </a:extLst>
          </p:cNvPr>
          <p:cNvSpPr>
            <a:spLocks noGrp="1"/>
          </p:cNvSpPr>
          <p:nvPr>
            <p:ph type="dt" sz="half" idx="10"/>
          </p:nvPr>
        </p:nvSpPr>
        <p:spPr/>
        <p:txBody>
          <a:bodyPr/>
          <a:lstStyle>
            <a:lvl1pPr eaLnBrk="0" fontAlgn="base" hangingPunct="0">
              <a:spcBef>
                <a:spcPct val="0"/>
              </a:spcBef>
              <a:spcAft>
                <a:spcPct val="0"/>
              </a:spcAft>
              <a:defRPr>
                <a:latin typeface="Corbel" pitchFamily="34" charset="0"/>
                <a:cs typeface="Arial" pitchFamily="34" charset="0"/>
              </a:defRPr>
            </a:lvl1pPr>
          </a:lstStyle>
          <a:p>
            <a:pPr>
              <a:defRPr/>
            </a:pPr>
            <a:fld id="{06D9854B-6B1B-46A4-8F41-8F253D4648F8}" type="datetimeFigureOut">
              <a:rPr lang="en-GB"/>
              <a:pPr>
                <a:defRPr/>
              </a:pPr>
              <a:t>13/02/2022</a:t>
            </a:fld>
            <a:endParaRPr lang="en-GB"/>
          </a:p>
        </p:txBody>
      </p:sp>
      <p:sp>
        <p:nvSpPr>
          <p:cNvPr id="5" name="Slide Number Placeholder 5">
            <a:extLst>
              <a:ext uri="{FF2B5EF4-FFF2-40B4-BE49-F238E27FC236}">
                <a16:creationId xmlns:a16="http://schemas.microsoft.com/office/drawing/2014/main" id="{4335F7F4-E2AC-4276-919A-0F794D1E03E9}"/>
              </a:ext>
            </a:extLst>
          </p:cNvPr>
          <p:cNvSpPr>
            <a:spLocks noGrp="1"/>
          </p:cNvSpPr>
          <p:nvPr>
            <p:ph type="sldNum" sz="quarter" idx="11"/>
          </p:nvPr>
        </p:nvSpPr>
        <p:spPr/>
        <p:txBody>
          <a:bodyPr/>
          <a:lstStyle>
            <a:lvl1pPr eaLnBrk="0" hangingPunct="0">
              <a:defRPr>
                <a:latin typeface="Corbel" panose="020B0503020204020204" pitchFamily="34" charset="0"/>
                <a:cs typeface="Arial" panose="020B0604020202020204" pitchFamily="34" charset="0"/>
              </a:defRPr>
            </a:lvl1pPr>
          </a:lstStyle>
          <a:p>
            <a:pPr>
              <a:defRPr/>
            </a:pPr>
            <a:fld id="{BD836007-D564-4D0A-8259-327737DBB8AC}" type="slidenum">
              <a:rPr lang="en-GB" altLang="en-US"/>
              <a:pPr>
                <a:defRPr/>
              </a:pPr>
              <a:t>‹#›</a:t>
            </a:fld>
            <a:endParaRPr lang="en-GB" altLang="en-US"/>
          </a:p>
        </p:txBody>
      </p:sp>
    </p:spTree>
    <p:extLst>
      <p:ext uri="{BB962C8B-B14F-4D97-AF65-F5344CB8AC3E}">
        <p14:creationId xmlns:p14="http://schemas.microsoft.com/office/powerpoint/2010/main" val="50024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11FD54C-D86D-4732-B4DA-6A4596554E4B}"/>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F10DB25-9E9D-4560-8FEA-D61387D3FF3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C8D7150-A0FC-472B-BB1F-F15506794FE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cs typeface="+mn-cs"/>
              </a:defRPr>
            </a:lvl1pPr>
          </a:lstStyle>
          <a:p>
            <a:pPr>
              <a:defRPr/>
            </a:pPr>
            <a:fld id="{01C76B8D-F7B6-4D21-A28A-D0324259B073}" type="datetimeFigureOut">
              <a:rPr lang="en-GB"/>
              <a:pPr>
                <a:defRPr/>
              </a:pPr>
              <a:t>13/02/2022</a:t>
            </a:fld>
            <a:endParaRPr lang="en-GB" dirty="0"/>
          </a:p>
        </p:txBody>
      </p:sp>
      <p:sp>
        <p:nvSpPr>
          <p:cNvPr id="6" name="Slide Number Placeholder 5">
            <a:extLst>
              <a:ext uri="{FF2B5EF4-FFF2-40B4-BE49-F238E27FC236}">
                <a16:creationId xmlns:a16="http://schemas.microsoft.com/office/drawing/2014/main" id="{8092597F-5032-41E4-8DAF-9B7F7C8DBA19}"/>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7C209E39-6749-4A20-AC0F-18B05A947E9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0" r:id="rId1"/>
    <p:sldLayoutId id="2147483781" r:id="rId2"/>
    <p:sldLayoutId id="2147483782" r:id="rId3"/>
    <p:sldLayoutId id="2147483783" r:id="rId4"/>
    <p:sldLayoutId id="2147483784" r:id="rId5"/>
    <p:sldLayoutId id="2147483785" r:id="rId6"/>
    <p:sldLayoutId id="2147483786" r:id="rId7"/>
    <p:sldLayoutId id="2147483787" r:id="rId8"/>
    <p:sldLayoutId id="2147483788" r:id="rId9"/>
    <p:sldLayoutId id="2147483789" r:id="rId10"/>
    <p:sldLayoutId id="2147483790"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truthinsideofyou.org/dealing-difficult-people-part-1/"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C76CCDB-7854-4560-AD9B-C42D03022E1B}"/>
              </a:ext>
            </a:extLst>
          </p:cNvPr>
          <p:cNvSpPr>
            <a:spLocks noGrp="1"/>
          </p:cNvSpPr>
          <p:nvPr>
            <p:ph type="ctrTitle"/>
          </p:nvPr>
        </p:nvSpPr>
        <p:spPr>
          <a:xfrm>
            <a:off x="684213" y="1989138"/>
            <a:ext cx="7772400" cy="1470025"/>
          </a:xfrm>
        </p:spPr>
        <p:txBody>
          <a:bodyPr/>
          <a:lstStyle/>
          <a:p>
            <a:pPr eaLnBrk="1" hangingPunct="1"/>
            <a:r>
              <a:rPr lang="en-GB" altLang="en-US" dirty="0">
                <a:solidFill>
                  <a:schemeClr val="bg1"/>
                </a:solidFill>
              </a:rPr>
              <a:t>Leading and Implementing Workplace Change</a:t>
            </a:r>
          </a:p>
        </p:txBody>
      </p:sp>
      <p:sp>
        <p:nvSpPr>
          <p:cNvPr id="3" name="Subtitle 2">
            <a:extLst>
              <a:ext uri="{FF2B5EF4-FFF2-40B4-BE49-F238E27FC236}">
                <a16:creationId xmlns:a16="http://schemas.microsoft.com/office/drawing/2014/main" id="{C9904A05-6917-4ADA-A7B4-DA544BD88309}"/>
              </a:ext>
            </a:extLst>
          </p:cNvPr>
          <p:cNvSpPr>
            <a:spLocks noGrp="1"/>
          </p:cNvSpPr>
          <p:nvPr>
            <p:ph type="subTitle" idx="1"/>
          </p:nvPr>
        </p:nvSpPr>
        <p:spPr>
          <a:xfrm>
            <a:off x="1370013" y="3744913"/>
            <a:ext cx="6400800" cy="1752600"/>
          </a:xfrm>
        </p:spPr>
        <p:txBody>
          <a:bodyPr/>
          <a:lstStyle/>
          <a:p>
            <a:pPr eaLnBrk="1" hangingPunct="1">
              <a:defRPr/>
            </a:pPr>
            <a:r>
              <a:rPr lang="en-GB" dirty="0">
                <a:solidFill>
                  <a:schemeClr val="bg1"/>
                </a:solidFill>
              </a:rPr>
              <a:t>Change Agents</a:t>
            </a:r>
          </a:p>
        </p:txBody>
      </p:sp>
      <p:pic>
        <p:nvPicPr>
          <p:cNvPr id="15364" name="Picture 2">
            <a:extLst>
              <a:ext uri="{FF2B5EF4-FFF2-40B4-BE49-F238E27FC236}">
                <a16:creationId xmlns:a16="http://schemas.microsoft.com/office/drawing/2014/main" id="{FA89A6B4-D5F5-42D6-9672-5C6F5519BF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0650" y="5397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0577B-7E78-4CD5-92F9-BD80CE983894}"/>
              </a:ext>
            </a:extLst>
          </p:cNvPr>
          <p:cNvSpPr>
            <a:spLocks noGrp="1"/>
          </p:cNvSpPr>
          <p:nvPr>
            <p:ph type="title"/>
          </p:nvPr>
        </p:nvSpPr>
        <p:spPr/>
        <p:txBody>
          <a:bodyPr/>
          <a:lstStyle/>
          <a:p>
            <a:r>
              <a:rPr lang="en-GB" dirty="0"/>
              <a:t>Organisation Change</a:t>
            </a:r>
          </a:p>
        </p:txBody>
      </p:sp>
      <p:sp>
        <p:nvSpPr>
          <p:cNvPr id="3" name="Content Placeholder 2">
            <a:extLst>
              <a:ext uri="{FF2B5EF4-FFF2-40B4-BE49-F238E27FC236}">
                <a16:creationId xmlns:a16="http://schemas.microsoft.com/office/drawing/2014/main" id="{A4C33F46-EC6D-443C-8126-8ED2F9EEABBD}"/>
              </a:ext>
            </a:extLst>
          </p:cNvPr>
          <p:cNvSpPr>
            <a:spLocks noGrp="1"/>
          </p:cNvSpPr>
          <p:nvPr>
            <p:ph idx="1"/>
          </p:nvPr>
        </p:nvSpPr>
        <p:spPr/>
        <p:txBody>
          <a:bodyPr/>
          <a:lstStyle/>
          <a:p>
            <a:r>
              <a:rPr lang="en-GB" sz="2800" dirty="0"/>
              <a:t>Change agents should be found at all levels of an organisation- Change is not just a leadership task.</a:t>
            </a:r>
          </a:p>
          <a:p>
            <a:r>
              <a:rPr lang="en-GB" sz="2800" dirty="0"/>
              <a:t>An organisation that relies just on leaders or external consultants to plan change will not demonstrate agility within the organisation or flexibility  of employees/stakeholders  towards change.</a:t>
            </a:r>
          </a:p>
        </p:txBody>
      </p:sp>
    </p:spTree>
    <p:extLst>
      <p:ext uri="{BB962C8B-B14F-4D97-AF65-F5344CB8AC3E}">
        <p14:creationId xmlns:p14="http://schemas.microsoft.com/office/powerpoint/2010/main" val="2880260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35E5A-9D15-4AAD-9205-696EBE43B2AD}"/>
              </a:ext>
            </a:extLst>
          </p:cNvPr>
          <p:cNvSpPr>
            <a:spLocks noGrp="1"/>
          </p:cNvSpPr>
          <p:nvPr>
            <p:ph type="title"/>
          </p:nvPr>
        </p:nvSpPr>
        <p:spPr/>
        <p:txBody>
          <a:bodyPr/>
          <a:lstStyle/>
          <a:p>
            <a:r>
              <a:rPr lang="en-GB" dirty="0"/>
              <a:t>Change Agents</a:t>
            </a:r>
          </a:p>
        </p:txBody>
      </p:sp>
      <p:sp>
        <p:nvSpPr>
          <p:cNvPr id="3" name="Content Placeholder 2">
            <a:extLst>
              <a:ext uri="{FF2B5EF4-FFF2-40B4-BE49-F238E27FC236}">
                <a16:creationId xmlns:a16="http://schemas.microsoft.com/office/drawing/2014/main" id="{927F549E-D6FF-4A96-BCAA-3F94516C2B07}"/>
              </a:ext>
            </a:extLst>
          </p:cNvPr>
          <p:cNvSpPr>
            <a:spLocks noGrp="1"/>
          </p:cNvSpPr>
          <p:nvPr>
            <p:ph idx="1"/>
          </p:nvPr>
        </p:nvSpPr>
        <p:spPr/>
        <p:txBody>
          <a:bodyPr/>
          <a:lstStyle/>
          <a:p>
            <a:r>
              <a:rPr lang="en-GB" sz="2800" dirty="0"/>
              <a:t>The role of the change agent in organisations today can be found at different levels of the organisation. </a:t>
            </a:r>
          </a:p>
          <a:p>
            <a:r>
              <a:rPr lang="en-GB" sz="2800" dirty="0"/>
              <a:t>These change agents will be working actively to build a culture of acceptance of ‘change’.</a:t>
            </a:r>
          </a:p>
          <a:p>
            <a:r>
              <a:rPr lang="en-GB" sz="2800" dirty="0"/>
              <a:t>Moving people to become more flexible and innovative in their approach to their tasks and organisation agility.</a:t>
            </a:r>
          </a:p>
        </p:txBody>
      </p:sp>
    </p:spTree>
    <p:extLst>
      <p:ext uri="{BB962C8B-B14F-4D97-AF65-F5344CB8AC3E}">
        <p14:creationId xmlns:p14="http://schemas.microsoft.com/office/powerpoint/2010/main" val="921109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438E9-8D28-4373-AD77-F5289453DE2C}"/>
              </a:ext>
            </a:extLst>
          </p:cNvPr>
          <p:cNvSpPr>
            <a:spLocks noGrp="1"/>
          </p:cNvSpPr>
          <p:nvPr>
            <p:ph type="title"/>
          </p:nvPr>
        </p:nvSpPr>
        <p:spPr/>
        <p:txBody>
          <a:bodyPr/>
          <a:lstStyle/>
          <a:p>
            <a:r>
              <a:rPr lang="en-GB" dirty="0"/>
              <a:t>Change Agents- What do they need to know?</a:t>
            </a:r>
          </a:p>
        </p:txBody>
      </p:sp>
      <p:sp>
        <p:nvSpPr>
          <p:cNvPr id="3" name="Content Placeholder 2">
            <a:extLst>
              <a:ext uri="{FF2B5EF4-FFF2-40B4-BE49-F238E27FC236}">
                <a16:creationId xmlns:a16="http://schemas.microsoft.com/office/drawing/2014/main" id="{B03F6A4A-7F92-4F00-A4D3-2E7A8A411414}"/>
              </a:ext>
            </a:extLst>
          </p:cNvPr>
          <p:cNvSpPr>
            <a:spLocks noGrp="1"/>
          </p:cNvSpPr>
          <p:nvPr>
            <p:ph idx="1"/>
          </p:nvPr>
        </p:nvSpPr>
        <p:spPr/>
        <p:txBody>
          <a:bodyPr/>
          <a:lstStyle/>
          <a:p>
            <a:r>
              <a:rPr lang="en-GB" dirty="0"/>
              <a:t>At the conception of any change within the organisation change agents will need to identify where the positive and negative responses to this change will come from-People can act as supporters or </a:t>
            </a:r>
            <a:r>
              <a:rPr lang="en-GB" dirty="0" err="1"/>
              <a:t>gatekeepters</a:t>
            </a:r>
            <a:r>
              <a:rPr lang="en-GB" dirty="0"/>
              <a:t>- (remember of review of Lewin’s Force Field Analysis).</a:t>
            </a:r>
          </a:p>
        </p:txBody>
      </p:sp>
    </p:spTree>
    <p:extLst>
      <p:ext uri="{BB962C8B-B14F-4D97-AF65-F5344CB8AC3E}">
        <p14:creationId xmlns:p14="http://schemas.microsoft.com/office/powerpoint/2010/main" val="569344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63F0E-E6DA-40A0-AA9E-8404B41EEF7A}"/>
              </a:ext>
            </a:extLst>
          </p:cNvPr>
          <p:cNvSpPr>
            <a:spLocks noGrp="1"/>
          </p:cNvSpPr>
          <p:nvPr>
            <p:ph type="title"/>
          </p:nvPr>
        </p:nvSpPr>
        <p:spPr/>
        <p:txBody>
          <a:bodyPr/>
          <a:lstStyle/>
          <a:p>
            <a:r>
              <a:rPr lang="en-GB" dirty="0"/>
              <a:t>Change Agents</a:t>
            </a:r>
          </a:p>
        </p:txBody>
      </p:sp>
      <p:sp>
        <p:nvSpPr>
          <p:cNvPr id="3" name="Content Placeholder 2">
            <a:extLst>
              <a:ext uri="{FF2B5EF4-FFF2-40B4-BE49-F238E27FC236}">
                <a16:creationId xmlns:a16="http://schemas.microsoft.com/office/drawing/2014/main" id="{4C1A62B4-0F0A-49F5-8071-4820FF021F54}"/>
              </a:ext>
            </a:extLst>
          </p:cNvPr>
          <p:cNvSpPr>
            <a:spLocks noGrp="1"/>
          </p:cNvSpPr>
          <p:nvPr>
            <p:ph idx="1"/>
          </p:nvPr>
        </p:nvSpPr>
        <p:spPr/>
        <p:txBody>
          <a:bodyPr/>
          <a:lstStyle/>
          <a:p>
            <a:r>
              <a:rPr lang="en-GB" dirty="0"/>
              <a:t>Change agents need to analyse and evaluate at which stage of the Kubler- Ross curve people are- this may impact on their view of the change and reaction to it.</a:t>
            </a:r>
          </a:p>
          <a:p>
            <a:r>
              <a:rPr lang="en-GB" dirty="0"/>
              <a:t>What type of people are they dealing with to ensure they match the right approach to ‘getting them onboard’ with the change.</a:t>
            </a:r>
          </a:p>
          <a:p>
            <a:endParaRPr lang="en-GB" dirty="0"/>
          </a:p>
        </p:txBody>
      </p:sp>
    </p:spTree>
    <p:extLst>
      <p:ext uri="{BB962C8B-B14F-4D97-AF65-F5344CB8AC3E}">
        <p14:creationId xmlns:p14="http://schemas.microsoft.com/office/powerpoint/2010/main" val="958409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CD30FDF-8F17-4944-99F0-0F6AD2B19F6E}"/>
              </a:ext>
            </a:extLst>
          </p:cNvPr>
          <p:cNvPicPr>
            <a:picLocks noChangeAspect="1"/>
          </p:cNvPicPr>
          <p:nvPr/>
        </p:nvPicPr>
        <p:blipFill>
          <a:blip r:embed="rId3"/>
          <a:stretch>
            <a:fillRect/>
          </a:stretch>
        </p:blipFill>
        <p:spPr>
          <a:xfrm>
            <a:off x="611560" y="116632"/>
            <a:ext cx="8220075" cy="5553075"/>
          </a:xfrm>
          <a:prstGeom prst="rect">
            <a:avLst/>
          </a:prstGeom>
        </p:spPr>
      </p:pic>
    </p:spTree>
    <p:extLst>
      <p:ext uri="{BB962C8B-B14F-4D97-AF65-F5344CB8AC3E}">
        <p14:creationId xmlns:p14="http://schemas.microsoft.com/office/powerpoint/2010/main" val="39631250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06BA5-3790-4248-8F18-4BEF333030E0}"/>
              </a:ext>
            </a:extLst>
          </p:cNvPr>
          <p:cNvSpPr>
            <a:spLocks noGrp="1"/>
          </p:cNvSpPr>
          <p:nvPr>
            <p:ph type="title"/>
          </p:nvPr>
        </p:nvSpPr>
        <p:spPr/>
        <p:txBody>
          <a:bodyPr/>
          <a:lstStyle/>
          <a:p>
            <a:r>
              <a:rPr lang="en-GB" dirty="0"/>
              <a:t>What type of people are there?</a:t>
            </a:r>
          </a:p>
        </p:txBody>
      </p:sp>
      <p:pic>
        <p:nvPicPr>
          <p:cNvPr id="5" name="Picture 4" descr="A close up of a womans face&#10;&#10;Description generated with very high confidence">
            <a:extLst>
              <a:ext uri="{FF2B5EF4-FFF2-40B4-BE49-F238E27FC236}">
                <a16:creationId xmlns:a16="http://schemas.microsoft.com/office/drawing/2014/main" id="{EF84E4F1-E493-4D32-8122-134C4BDFBCE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592" y="1268760"/>
            <a:ext cx="6945627" cy="3704334"/>
          </a:xfrm>
          <a:prstGeom prst="rect">
            <a:avLst/>
          </a:prstGeom>
        </p:spPr>
      </p:pic>
      <p:sp>
        <p:nvSpPr>
          <p:cNvPr id="10" name="TextBox 9">
            <a:extLst>
              <a:ext uri="{FF2B5EF4-FFF2-40B4-BE49-F238E27FC236}">
                <a16:creationId xmlns:a16="http://schemas.microsoft.com/office/drawing/2014/main" id="{93932C5C-1325-462B-A305-19501FE9BE87}"/>
              </a:ext>
            </a:extLst>
          </p:cNvPr>
          <p:cNvSpPr txBox="1"/>
          <p:nvPr/>
        </p:nvSpPr>
        <p:spPr>
          <a:xfrm>
            <a:off x="2415850" y="4973094"/>
            <a:ext cx="3888432" cy="646331"/>
          </a:xfrm>
          <a:prstGeom prst="rect">
            <a:avLst/>
          </a:prstGeom>
          <a:noFill/>
        </p:spPr>
        <p:txBody>
          <a:bodyPr wrap="square" rtlCol="0">
            <a:spAutoFit/>
          </a:bodyPr>
          <a:lstStyle/>
          <a:p>
            <a:r>
              <a:rPr lang="en-GB" sz="3600" dirty="0"/>
              <a:t>And many more…</a:t>
            </a:r>
          </a:p>
        </p:txBody>
      </p:sp>
    </p:spTree>
    <p:extLst>
      <p:ext uri="{BB962C8B-B14F-4D97-AF65-F5344CB8AC3E}">
        <p14:creationId xmlns:p14="http://schemas.microsoft.com/office/powerpoint/2010/main" val="2751670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32708-E3BB-4EA6-8EB9-E8AA23D1F999}"/>
              </a:ext>
            </a:extLst>
          </p:cNvPr>
          <p:cNvSpPr>
            <a:spLocks noGrp="1"/>
          </p:cNvSpPr>
          <p:nvPr>
            <p:ph type="title"/>
          </p:nvPr>
        </p:nvSpPr>
        <p:spPr/>
        <p:txBody>
          <a:bodyPr/>
          <a:lstStyle/>
          <a:p>
            <a:r>
              <a:rPr lang="en-GB" dirty="0"/>
              <a:t>Change Agents- Identifying Groups</a:t>
            </a:r>
          </a:p>
        </p:txBody>
      </p:sp>
      <p:sp>
        <p:nvSpPr>
          <p:cNvPr id="3" name="Content Placeholder 2">
            <a:extLst>
              <a:ext uri="{FF2B5EF4-FFF2-40B4-BE49-F238E27FC236}">
                <a16:creationId xmlns:a16="http://schemas.microsoft.com/office/drawing/2014/main" id="{761CC099-D740-49B4-8BC6-038DC19B59CB}"/>
              </a:ext>
            </a:extLst>
          </p:cNvPr>
          <p:cNvSpPr>
            <a:spLocks noGrp="1"/>
          </p:cNvSpPr>
          <p:nvPr>
            <p:ph idx="1"/>
          </p:nvPr>
        </p:nvSpPr>
        <p:spPr/>
        <p:txBody>
          <a:bodyPr/>
          <a:lstStyle/>
          <a:p>
            <a:r>
              <a:rPr lang="en-GB" dirty="0"/>
              <a:t>Change agents will work with leaders to establish which group people belong to.</a:t>
            </a:r>
          </a:p>
          <a:p>
            <a:r>
              <a:rPr lang="en-GB" dirty="0"/>
              <a:t>Having established </a:t>
            </a:r>
            <a:r>
              <a:rPr lang="en-GB"/>
              <a:t>this their </a:t>
            </a:r>
            <a:r>
              <a:rPr lang="en-GB" dirty="0"/>
              <a:t>and the leaders role is to try and move people from negative groups to positive ones through education, rewards, the vision or as a last resort through disciplinary actions.</a:t>
            </a:r>
          </a:p>
        </p:txBody>
      </p:sp>
    </p:spTree>
    <p:extLst>
      <p:ext uri="{BB962C8B-B14F-4D97-AF65-F5344CB8AC3E}">
        <p14:creationId xmlns:p14="http://schemas.microsoft.com/office/powerpoint/2010/main" val="3023888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4" name="Rectangle 3"/>
          <p:cNvSpPr/>
          <p:nvPr/>
        </p:nvSpPr>
        <p:spPr>
          <a:xfrm>
            <a:off x="971600" y="2132856"/>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8" name="Straight Arrow Connector 7"/>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468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par>
                                <p:cTn id="33" presetID="10" presetClass="entr" presetSubtype="0" fill="hold" nodeType="withEffect">
                                  <p:stCondLst>
                                    <p:cond delay="0"/>
                                  </p:stCondLst>
                                  <p:childTnLst>
                                    <p:set>
                                      <p:cBhvr>
                                        <p:cTn id="34" dur="1" fill="hold">
                                          <p:stCondLst>
                                            <p:cond delay="0"/>
                                          </p:stCondLst>
                                        </p:cTn>
                                        <p:tgtEl>
                                          <p:spTgt spid="16"/>
                                        </p:tgtEl>
                                        <p:attrNameLst>
                                          <p:attrName>style.visibility</p:attrName>
                                        </p:attrNameLst>
                                      </p:cBhvr>
                                      <p:to>
                                        <p:strVal val="visible"/>
                                      </p:to>
                                    </p:set>
                                    <p:animEffect transition="in" filter="fade">
                                      <p:cBhvr>
                                        <p:cTn id="35" dur="500"/>
                                        <p:tgtEl>
                                          <p:spTgt spid="16"/>
                                        </p:tgtEl>
                                      </p:cBhvr>
                                    </p:animEffect>
                                  </p:childTnLst>
                                </p:cTn>
                              </p:par>
                              <p:par>
                                <p:cTn id="36" presetID="10" presetClass="entr" presetSubtype="0" fill="hold" nodeType="withEffect">
                                  <p:stCondLst>
                                    <p:cond delay="0"/>
                                  </p:stCondLst>
                                  <p:childTnLst>
                                    <p:set>
                                      <p:cBhvr>
                                        <p:cTn id="37" dur="1" fill="hold">
                                          <p:stCondLst>
                                            <p:cond delay="0"/>
                                          </p:stCondLst>
                                        </p:cTn>
                                        <p:tgtEl>
                                          <p:spTgt spid="18"/>
                                        </p:tgtEl>
                                        <p:attrNameLst>
                                          <p:attrName>style.visibility</p:attrName>
                                        </p:attrNameLst>
                                      </p:cBhvr>
                                      <p:to>
                                        <p:strVal val="visible"/>
                                      </p:to>
                                    </p:set>
                                    <p:animEffect transition="in" filter="fade">
                                      <p:cBhvr>
                                        <p:cTn id="38" dur="500"/>
                                        <p:tgtEl>
                                          <p:spTgt spid="18"/>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23"/>
                                        </p:tgtEl>
                                        <p:attrNameLst>
                                          <p:attrName>style.visibility</p:attrName>
                                        </p:attrNameLst>
                                      </p:cBhvr>
                                      <p:to>
                                        <p:strVal val="visible"/>
                                      </p:to>
                                    </p:set>
                                    <p:animEffect transition="in" filter="fade">
                                      <p:cBhvr>
                                        <p:cTn id="43" dur="500"/>
                                        <p:tgtEl>
                                          <p:spTgt spid="23"/>
                                        </p:tgtEl>
                                      </p:cBhvr>
                                    </p:animEffect>
                                  </p:childTnLst>
                                </p:cTn>
                              </p:par>
                              <p:par>
                                <p:cTn id="44" presetID="10" presetClass="entr" presetSubtype="0"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fade">
                                      <p:cBhvr>
                                        <p:cTn id="46" dur="500"/>
                                        <p:tgtEl>
                                          <p:spTgt spid="29"/>
                                        </p:tgtEl>
                                      </p:cBhvr>
                                    </p:animEffect>
                                  </p:childTnLst>
                                </p:cTn>
                              </p:par>
                              <p:par>
                                <p:cTn id="47" presetID="10" presetClass="entr" presetSubtype="0" fill="hold" nodeType="withEffect">
                                  <p:stCondLst>
                                    <p:cond delay="0"/>
                                  </p:stCondLst>
                                  <p:childTnLst>
                                    <p:set>
                                      <p:cBhvr>
                                        <p:cTn id="48" dur="1" fill="hold">
                                          <p:stCondLst>
                                            <p:cond delay="0"/>
                                          </p:stCondLst>
                                        </p:cTn>
                                        <p:tgtEl>
                                          <p:spTgt spid="22"/>
                                        </p:tgtEl>
                                        <p:attrNameLst>
                                          <p:attrName>style.visibility</p:attrName>
                                        </p:attrNameLst>
                                      </p:cBhvr>
                                      <p:to>
                                        <p:strVal val="visible"/>
                                      </p:to>
                                    </p:set>
                                    <p:animEffect transition="in" filter="fade">
                                      <p:cBhvr>
                                        <p:cTn id="4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Positive Epidemic</a:t>
            </a:r>
          </a:p>
        </p:txBody>
      </p:sp>
      <p:sp>
        <p:nvSpPr>
          <p:cNvPr id="3" name="Content Placeholder 2"/>
          <p:cNvSpPr>
            <a:spLocks noGrp="1"/>
          </p:cNvSpPr>
          <p:nvPr>
            <p:ph idx="1"/>
          </p:nvPr>
        </p:nvSpPr>
        <p:spPr/>
        <p:txBody>
          <a:bodyPr/>
          <a:lstStyle/>
          <a:p>
            <a:r>
              <a:rPr lang="en-GB" dirty="0">
                <a:solidFill>
                  <a:srgbClr val="FF9900"/>
                </a:solidFill>
              </a:rPr>
              <a:t>Apathetics feel completely disconnected from the change or unaffected by it</a:t>
            </a:r>
          </a:p>
          <a:p>
            <a:r>
              <a:rPr lang="en-GB" dirty="0">
                <a:solidFill>
                  <a:srgbClr val="FF0066"/>
                </a:solidFill>
              </a:rPr>
              <a:t>Incubators are thinking about how it affects them or how it will work in their environment</a:t>
            </a:r>
          </a:p>
          <a:p>
            <a:r>
              <a:rPr lang="en-GB" dirty="0">
                <a:solidFill>
                  <a:srgbClr val="00CC00"/>
                </a:solidFill>
              </a:rPr>
              <a:t>Advocates have experience with the change and are infected with enthusiasm for it</a:t>
            </a:r>
          </a:p>
        </p:txBody>
      </p:sp>
    </p:spTree>
    <p:extLst>
      <p:ext uri="{BB962C8B-B14F-4D97-AF65-F5344CB8AC3E}">
        <p14:creationId xmlns:p14="http://schemas.microsoft.com/office/powerpoint/2010/main" val="17229806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p:txBody>
          <a:bodyPr/>
          <a:lstStyle/>
          <a:p>
            <a:r>
              <a:rPr lang="en-GB" sz="2400" dirty="0">
                <a:solidFill>
                  <a:srgbClr val="00CC00"/>
                </a:solidFill>
              </a:rPr>
              <a:t>An infectious attitude of enthusiasm toward the change spreads when Advocates come into contact with Apathetics</a:t>
            </a:r>
          </a:p>
          <a:p>
            <a:r>
              <a:rPr lang="en-GB" sz="2400" dirty="0">
                <a:solidFill>
                  <a:srgbClr val="0000FF"/>
                </a:solidFill>
              </a:rPr>
              <a:t>Some Apathetics will begin to incubate the new idea</a:t>
            </a:r>
          </a:p>
          <a:p>
            <a:r>
              <a:rPr lang="en-GB" sz="2400" dirty="0">
                <a:solidFill>
                  <a:srgbClr val="CC0099"/>
                </a:solidFill>
              </a:rPr>
              <a:t>Some Incubators will go on to becomes Advocates themselves</a:t>
            </a:r>
          </a:p>
          <a:p>
            <a:r>
              <a:rPr lang="en-GB" sz="2400" dirty="0">
                <a:solidFill>
                  <a:srgbClr val="FF9900"/>
                </a:solidFill>
              </a:rPr>
              <a:t>Others will remain unconvinced and return to the Apathetics pool</a:t>
            </a:r>
          </a:p>
          <a:p>
            <a:r>
              <a:rPr lang="en-GB" sz="2400" dirty="0">
                <a:solidFill>
                  <a:srgbClr val="FF0000"/>
                </a:solidFill>
              </a:rPr>
              <a:t>If change is not supported, even Advocates can slip back to the Apathetics pool</a:t>
            </a:r>
          </a:p>
        </p:txBody>
      </p:sp>
    </p:spTree>
    <p:extLst>
      <p:ext uri="{BB962C8B-B14F-4D97-AF65-F5344CB8AC3E}">
        <p14:creationId xmlns:p14="http://schemas.microsoft.com/office/powerpoint/2010/main" val="5361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Leaders…</a:t>
            </a:r>
          </a:p>
        </p:txBody>
      </p:sp>
      <p:sp>
        <p:nvSpPr>
          <p:cNvPr id="4" name="Arc 3"/>
          <p:cNvSpPr/>
          <p:nvPr/>
        </p:nvSpPr>
        <p:spPr>
          <a:xfrm>
            <a:off x="4283968" y="1556792"/>
            <a:ext cx="3024336" cy="2448272"/>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 name="Arc 4"/>
          <p:cNvSpPr/>
          <p:nvPr/>
        </p:nvSpPr>
        <p:spPr>
          <a:xfrm rot="16630771">
            <a:off x="1738339" y="1781235"/>
            <a:ext cx="2910362" cy="2551788"/>
          </a:xfrm>
          <a:prstGeom prst="arc">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Arc 7"/>
          <p:cNvSpPr/>
          <p:nvPr/>
        </p:nvSpPr>
        <p:spPr>
          <a:xfrm rot="7895233">
            <a:off x="2151370" y="411927"/>
            <a:ext cx="4879131" cy="5242057"/>
          </a:xfrm>
          <a:prstGeom prst="arc">
            <a:avLst>
              <a:gd name="adj1" fmla="val 15127573"/>
              <a:gd name="adj2" fmla="val 1300960"/>
            </a:avLst>
          </a:prstGeom>
          <a:ln w="76200">
            <a:headEnd type="arrow" w="med" len="med"/>
            <a:tailEnd type="arrow" w="med" len="med"/>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3381610" y="1295762"/>
            <a:ext cx="2380780" cy="954107"/>
          </a:xfrm>
          <a:prstGeom prst="rect">
            <a:avLst/>
          </a:prstGeom>
          <a:noFill/>
        </p:spPr>
        <p:txBody>
          <a:bodyPr wrap="none" rtlCol="0">
            <a:spAutoFit/>
          </a:bodyPr>
          <a:lstStyle/>
          <a:p>
            <a:pPr algn="ctr"/>
            <a:r>
              <a:rPr lang="en-GB" sz="2800" b="1" dirty="0">
                <a:solidFill>
                  <a:srgbClr val="00CC00"/>
                </a:solidFill>
              </a:rPr>
              <a:t>Energised</a:t>
            </a:r>
          </a:p>
          <a:p>
            <a:pPr algn="ctr"/>
            <a:r>
              <a:rPr lang="en-GB" sz="2800" b="1" dirty="0">
                <a:solidFill>
                  <a:srgbClr val="00CC00"/>
                </a:solidFill>
              </a:rPr>
              <a:t>Environment</a:t>
            </a:r>
          </a:p>
        </p:txBody>
      </p:sp>
      <p:sp>
        <p:nvSpPr>
          <p:cNvPr id="12" name="TextBox 11"/>
          <p:cNvSpPr txBox="1"/>
          <p:nvPr/>
        </p:nvSpPr>
        <p:spPr>
          <a:xfrm>
            <a:off x="6128167" y="2940102"/>
            <a:ext cx="2222083" cy="954107"/>
          </a:xfrm>
          <a:prstGeom prst="rect">
            <a:avLst/>
          </a:prstGeom>
          <a:noFill/>
        </p:spPr>
        <p:txBody>
          <a:bodyPr wrap="none" rtlCol="0">
            <a:spAutoFit/>
          </a:bodyPr>
          <a:lstStyle/>
          <a:p>
            <a:pPr algn="ctr"/>
            <a:r>
              <a:rPr lang="en-GB" sz="2800" b="1" dirty="0">
                <a:solidFill>
                  <a:srgbClr val="0000FF"/>
                </a:solidFill>
              </a:rPr>
              <a:t>Appropriate</a:t>
            </a:r>
          </a:p>
          <a:p>
            <a:pPr algn="ctr"/>
            <a:r>
              <a:rPr lang="en-GB" sz="2800" b="1" dirty="0">
                <a:solidFill>
                  <a:srgbClr val="0000FF"/>
                </a:solidFill>
              </a:rPr>
              <a:t>Advocates</a:t>
            </a:r>
          </a:p>
        </p:txBody>
      </p:sp>
      <p:sp>
        <p:nvSpPr>
          <p:cNvPr id="13" name="TextBox 12"/>
          <p:cNvSpPr txBox="1"/>
          <p:nvPr/>
        </p:nvSpPr>
        <p:spPr>
          <a:xfrm>
            <a:off x="778624" y="2940101"/>
            <a:ext cx="2528247" cy="954107"/>
          </a:xfrm>
          <a:prstGeom prst="rect">
            <a:avLst/>
          </a:prstGeom>
          <a:noFill/>
        </p:spPr>
        <p:txBody>
          <a:bodyPr wrap="square" rtlCol="0">
            <a:spAutoFit/>
          </a:bodyPr>
          <a:lstStyle/>
          <a:p>
            <a:pPr algn="ctr"/>
            <a:r>
              <a:rPr lang="en-GB" sz="2800" b="1" dirty="0">
                <a:solidFill>
                  <a:srgbClr val="FF0000"/>
                </a:solidFill>
              </a:rPr>
              <a:t>Compelling</a:t>
            </a:r>
          </a:p>
          <a:p>
            <a:pPr algn="ctr"/>
            <a:r>
              <a:rPr lang="en-GB" sz="2800" b="1" dirty="0">
                <a:solidFill>
                  <a:srgbClr val="FF0000"/>
                </a:solidFill>
              </a:rPr>
              <a:t> Content</a:t>
            </a:r>
          </a:p>
        </p:txBody>
      </p:sp>
    </p:spTree>
    <p:extLst>
      <p:ext uri="{BB962C8B-B14F-4D97-AF65-F5344CB8AC3E}">
        <p14:creationId xmlns:p14="http://schemas.microsoft.com/office/powerpoint/2010/main" val="1914460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means…</a:t>
            </a:r>
          </a:p>
        </p:txBody>
      </p:sp>
      <p:sp>
        <p:nvSpPr>
          <p:cNvPr id="3" name="Content Placeholder 2"/>
          <p:cNvSpPr>
            <a:spLocks noGrp="1"/>
          </p:cNvSpPr>
          <p:nvPr>
            <p:ph idx="1"/>
          </p:nvPr>
        </p:nvSpPr>
        <p:spPr>
          <a:xfrm>
            <a:off x="251520" y="1268760"/>
            <a:ext cx="8229600" cy="3917032"/>
          </a:xfrm>
        </p:spPr>
        <p:txBody>
          <a:bodyPr/>
          <a:lstStyle/>
          <a:p>
            <a:r>
              <a:rPr lang="en-GB" sz="2400" b="1" dirty="0">
                <a:solidFill>
                  <a:srgbClr val="FF0000"/>
                </a:solidFill>
              </a:rPr>
              <a:t>Compelling Content </a:t>
            </a:r>
            <a:r>
              <a:rPr lang="en-GB" sz="2400" dirty="0">
                <a:solidFill>
                  <a:srgbClr val="FF0000"/>
                </a:solidFill>
              </a:rPr>
              <a:t>– An important change addressing a real problem, for which a clear case has been made</a:t>
            </a:r>
          </a:p>
          <a:p>
            <a:r>
              <a:rPr lang="en-GB" sz="2400" b="1" dirty="0">
                <a:solidFill>
                  <a:srgbClr val="00CC00"/>
                </a:solidFill>
              </a:rPr>
              <a:t>Energised Environment </a:t>
            </a:r>
            <a:r>
              <a:rPr lang="en-GB" sz="2400" dirty="0">
                <a:solidFill>
                  <a:srgbClr val="00CC00"/>
                </a:solidFill>
              </a:rPr>
              <a:t>– Tools, infrastructure, processes, leadership, and rewards aligned with the change</a:t>
            </a:r>
          </a:p>
          <a:p>
            <a:r>
              <a:rPr lang="en-GB" sz="2400" b="1" dirty="0">
                <a:solidFill>
                  <a:srgbClr val="0000FF"/>
                </a:solidFill>
              </a:rPr>
              <a:t>Appropriate Advocates </a:t>
            </a:r>
            <a:r>
              <a:rPr lang="en-GB" sz="2400" dirty="0">
                <a:solidFill>
                  <a:srgbClr val="0000FF"/>
                </a:solidFill>
              </a:rPr>
              <a:t>– Employees who understand the problem, have enthusiasm for the solution and can influence others- possible Change Agents?</a:t>
            </a:r>
          </a:p>
        </p:txBody>
      </p:sp>
    </p:spTree>
    <p:extLst>
      <p:ext uri="{BB962C8B-B14F-4D97-AF65-F5344CB8AC3E}">
        <p14:creationId xmlns:p14="http://schemas.microsoft.com/office/powerpoint/2010/main" val="1610357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Let’s look more closely…</a:t>
            </a:r>
          </a:p>
        </p:txBody>
      </p:sp>
      <p:sp>
        <p:nvSpPr>
          <p:cNvPr id="4" name="Rectangle 3"/>
          <p:cNvSpPr/>
          <p:nvPr/>
        </p:nvSpPr>
        <p:spPr>
          <a:xfrm>
            <a:off x="971600" y="2132856"/>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6588224" y="2132856"/>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779912" y="2132856"/>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2555776"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5364088" y="2492896"/>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4572000" y="2852936"/>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780621" y="2852936"/>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780621" y="3446016"/>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1187624" y="2852936"/>
            <a:ext cx="0" cy="1296144"/>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7398733" y="2840360"/>
            <a:ext cx="0" cy="1296144"/>
          </a:xfrm>
          <a:prstGeom prst="straightConnector1">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1187624" y="4136504"/>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5076056" y="2852936"/>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475656" y="2852936"/>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995936" y="3717032"/>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23" name="Rectangle 22"/>
          <p:cNvSpPr/>
          <p:nvPr/>
        </p:nvSpPr>
        <p:spPr>
          <a:xfrm>
            <a:off x="2555776" y="3517607"/>
            <a:ext cx="1440159" cy="54730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24" name="Straight Arrow Connector 23"/>
          <p:cNvCxnSpPr/>
          <p:nvPr/>
        </p:nvCxnSpPr>
        <p:spPr>
          <a:xfrm flipH="1">
            <a:off x="1475656" y="3717032"/>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7491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fill="hold" nodeType="with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par>
                                <p:cTn id="17" presetID="10"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500"/>
                                        <p:tgtEl>
                                          <p:spTgt spid="11"/>
                                        </p:tgtEl>
                                      </p:cBhvr>
                                    </p:animEffect>
                                  </p:childTnLst>
                                </p:cTn>
                              </p:par>
                              <p:par>
                                <p:cTn id="25" presetID="10" presetClass="entr" presetSubtype="0" fill="hold" nodeType="with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16"/>
                                        </p:tgtEl>
                                        <p:attrNameLst>
                                          <p:attrName>style.visibility</p:attrName>
                                        </p:attrNameLst>
                                      </p:cBhvr>
                                      <p:to>
                                        <p:strVal val="visible"/>
                                      </p:to>
                                    </p:set>
                                    <p:animEffect transition="in" filter="fade">
                                      <p:cBhvr>
                                        <p:cTn id="40" dur="500"/>
                                        <p:tgtEl>
                                          <p:spTgt spid="16"/>
                                        </p:tgtEl>
                                      </p:cBhvr>
                                    </p:animEffect>
                                  </p:childTnLst>
                                </p:cTn>
                              </p:par>
                              <p:par>
                                <p:cTn id="41" presetID="10" presetClass="entr" presetSubtype="0" fill="hold"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par>
                                <p:cTn id="44" presetID="10" presetClass="entr" presetSubtype="0" fill="hold"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500"/>
                                        <p:tgtEl>
                                          <p:spTgt spid="24"/>
                                        </p:tgtEl>
                                      </p:cBhvr>
                                    </p:animEffect>
                                  </p:childTnLst>
                                </p:cTn>
                              </p:par>
                              <p:par>
                                <p:cTn id="47" presetID="10" presetClass="entr" presetSubtype="0" fill="hold" nodeType="withEffect">
                                  <p:stCondLst>
                                    <p:cond delay="0"/>
                                  </p:stCondLst>
                                  <p:childTnLst>
                                    <p:set>
                                      <p:cBhvr>
                                        <p:cTn id="48" dur="1" fill="hold">
                                          <p:stCondLst>
                                            <p:cond delay="0"/>
                                          </p:stCondLst>
                                        </p:cTn>
                                        <p:tgtEl>
                                          <p:spTgt spid="17"/>
                                        </p:tgtEl>
                                        <p:attrNameLst>
                                          <p:attrName>style.visibility</p:attrName>
                                        </p:attrNameLst>
                                      </p:cBhvr>
                                      <p:to>
                                        <p:strVal val="visible"/>
                                      </p:to>
                                    </p:set>
                                    <p:animEffect transition="in" filter="fade">
                                      <p:cBhvr>
                                        <p:cTn id="49" dur="500"/>
                                        <p:tgtEl>
                                          <p:spTgt spid="17"/>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13"/>
                                        </p:tgtEl>
                                        <p:attrNameLst>
                                          <p:attrName>style.visibility</p:attrName>
                                        </p:attrNameLst>
                                      </p:cBhvr>
                                      <p:to>
                                        <p:strVal val="visible"/>
                                      </p:to>
                                    </p:set>
                                    <p:animEffect transition="in" filter="fade">
                                      <p:cBhvr>
                                        <p:cTn id="54" dur="500"/>
                                        <p:tgtEl>
                                          <p:spTgt spid="13"/>
                                        </p:tgtEl>
                                      </p:cBhvr>
                                    </p:animEffect>
                                  </p:childTnLst>
                                </p:cTn>
                              </p:par>
                              <p:par>
                                <p:cTn id="55" presetID="10" presetClass="entr" presetSubtype="0" fill="hold" nodeType="with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500"/>
                                        <p:tgtEl>
                                          <p:spTgt spid="14"/>
                                        </p:tgtEl>
                                      </p:cBhvr>
                                    </p:animEffect>
                                  </p:childTnLst>
                                </p:cTn>
                              </p:par>
                              <p:par>
                                <p:cTn id="58" presetID="10" presetClass="entr" presetSubtype="0" fill="hold" nodeType="withEffect">
                                  <p:stCondLst>
                                    <p:cond delay="0"/>
                                  </p:stCondLst>
                                  <p:childTnLst>
                                    <p:set>
                                      <p:cBhvr>
                                        <p:cTn id="59" dur="1" fill="hold">
                                          <p:stCondLst>
                                            <p:cond delay="0"/>
                                          </p:stCondLst>
                                        </p:cTn>
                                        <p:tgtEl>
                                          <p:spTgt spid="12"/>
                                        </p:tgtEl>
                                        <p:attrNameLst>
                                          <p:attrName>style.visibility</p:attrName>
                                        </p:attrNameLst>
                                      </p:cBhvr>
                                      <p:to>
                                        <p:strVal val="visible"/>
                                      </p:to>
                                    </p:set>
                                    <p:animEffect transition="in" filter="fade">
                                      <p:cBhvr>
                                        <p:cTn id="6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2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a:t>Looking at them…</a:t>
            </a:r>
          </a:p>
        </p:txBody>
      </p:sp>
      <p:sp>
        <p:nvSpPr>
          <p:cNvPr id="3" name="Content Placeholder 2"/>
          <p:cNvSpPr>
            <a:spLocks noGrp="1"/>
          </p:cNvSpPr>
          <p:nvPr>
            <p:ph idx="1"/>
          </p:nvPr>
        </p:nvSpPr>
        <p:spPr>
          <a:xfrm>
            <a:off x="107504" y="1331640"/>
            <a:ext cx="8856984" cy="3917032"/>
          </a:xfrm>
        </p:spPr>
        <p:txBody>
          <a:bodyPr/>
          <a:lstStyle/>
          <a:p>
            <a:r>
              <a:rPr lang="en-GB" sz="2400" b="1" i="1" dirty="0">
                <a:solidFill>
                  <a:srgbClr val="00CC00"/>
                </a:solidFill>
              </a:rPr>
              <a:t>Advocates</a:t>
            </a:r>
            <a:r>
              <a:rPr lang="en-GB" sz="2400" dirty="0">
                <a:solidFill>
                  <a:srgbClr val="00CC00"/>
                </a:solidFill>
              </a:rPr>
              <a:t> are people whose experience in the change leads them to believe that it will make a positive difference.  They are interested in sharing their own expertise and enthusiasm with others – in the hope of making implementation of change successful</a:t>
            </a:r>
          </a:p>
          <a:p>
            <a:r>
              <a:rPr lang="en-GB" sz="2400" b="1" i="1" dirty="0">
                <a:solidFill>
                  <a:srgbClr val="FF0066"/>
                </a:solidFill>
              </a:rPr>
              <a:t>Incubators</a:t>
            </a:r>
            <a:r>
              <a:rPr lang="en-GB" sz="2400" dirty="0">
                <a:solidFill>
                  <a:srgbClr val="FF0066"/>
                </a:solidFill>
              </a:rPr>
              <a:t> are thinking about the change, but they are not sure if they believe it will work or if management is fully behind it.  They are thinking and learning about the concepts behind the change and comparing these concepts against experience of how work gets done in their organisation</a:t>
            </a:r>
          </a:p>
        </p:txBody>
      </p:sp>
    </p:spTree>
    <p:extLst>
      <p:ext uri="{BB962C8B-B14F-4D97-AF65-F5344CB8AC3E}">
        <p14:creationId xmlns:p14="http://schemas.microsoft.com/office/powerpoint/2010/main" val="413574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at them…</a:t>
            </a:r>
          </a:p>
        </p:txBody>
      </p:sp>
      <p:sp>
        <p:nvSpPr>
          <p:cNvPr id="3" name="Content Placeholder 2"/>
          <p:cNvSpPr>
            <a:spLocks noGrp="1"/>
          </p:cNvSpPr>
          <p:nvPr>
            <p:ph idx="1"/>
          </p:nvPr>
        </p:nvSpPr>
        <p:spPr>
          <a:xfrm>
            <a:off x="107504" y="1268760"/>
            <a:ext cx="8928992" cy="3917032"/>
          </a:xfrm>
        </p:spPr>
        <p:txBody>
          <a:bodyPr/>
          <a:lstStyle/>
          <a:p>
            <a:r>
              <a:rPr lang="en-GB" sz="2400" b="1" i="1" dirty="0">
                <a:solidFill>
                  <a:srgbClr val="FF9900"/>
                </a:solidFill>
              </a:rPr>
              <a:t>Apathetics</a:t>
            </a:r>
            <a:r>
              <a:rPr lang="en-GB" sz="2400" dirty="0">
                <a:solidFill>
                  <a:srgbClr val="FF9900"/>
                </a:solidFill>
              </a:rPr>
              <a:t> have not heard of the change or simply disregard it.  Based on previous experience, many people believe they can ignore such a change and it will go away, as it often has in the past.  Such people make up the Apathetics pool</a:t>
            </a:r>
          </a:p>
          <a:p>
            <a:r>
              <a:rPr lang="en-GB" sz="2400" b="1" i="1" dirty="0">
                <a:solidFill>
                  <a:srgbClr val="FF0000"/>
                </a:solidFill>
              </a:rPr>
              <a:t>Resisters</a:t>
            </a:r>
            <a:r>
              <a:rPr lang="en-GB" sz="2400" dirty="0">
                <a:solidFill>
                  <a:srgbClr val="FF0000"/>
                </a:solidFill>
              </a:rPr>
              <a:t> oppose the change.  Resisters who openly and actively challenge the change can be an important source of information.  Their concerns may represent potential roadblocks that need to be addressed.  On the other hand, people who are covertly undermining the change are often a dangerous hindrance to success</a:t>
            </a:r>
          </a:p>
        </p:txBody>
      </p:sp>
    </p:spTree>
    <p:extLst>
      <p:ext uri="{BB962C8B-B14F-4D97-AF65-F5344CB8AC3E}">
        <p14:creationId xmlns:p14="http://schemas.microsoft.com/office/powerpoint/2010/main" val="3706120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7BAC2-8995-47B2-B591-A35CC7E6556F}"/>
              </a:ext>
            </a:extLst>
          </p:cNvPr>
          <p:cNvSpPr>
            <a:spLocks noGrp="1"/>
          </p:cNvSpPr>
          <p:nvPr>
            <p:ph type="title"/>
          </p:nvPr>
        </p:nvSpPr>
        <p:spPr/>
        <p:txBody>
          <a:bodyPr/>
          <a:lstStyle/>
          <a:p>
            <a:r>
              <a:rPr lang="en-GB" dirty="0"/>
              <a:t>Seven Levers of Change</a:t>
            </a:r>
          </a:p>
        </p:txBody>
      </p:sp>
      <p:sp>
        <p:nvSpPr>
          <p:cNvPr id="3" name="Content Placeholder 2">
            <a:extLst>
              <a:ext uri="{FF2B5EF4-FFF2-40B4-BE49-F238E27FC236}">
                <a16:creationId xmlns:a16="http://schemas.microsoft.com/office/drawing/2014/main" id="{75BEA313-FC5D-4084-B979-8F1CE8927C27}"/>
              </a:ext>
            </a:extLst>
          </p:cNvPr>
          <p:cNvSpPr>
            <a:spLocks noGrp="1"/>
          </p:cNvSpPr>
          <p:nvPr>
            <p:ph idx="1"/>
          </p:nvPr>
        </p:nvSpPr>
        <p:spPr/>
        <p:txBody>
          <a:bodyPr/>
          <a:lstStyle/>
          <a:p>
            <a:r>
              <a:rPr lang="en-GB" dirty="0"/>
              <a:t>Change agents and leaders need to ensure for change to be a success that all internal factors are considered.</a:t>
            </a:r>
          </a:p>
          <a:p>
            <a:r>
              <a:rPr lang="en-GB" dirty="0"/>
              <a:t>People are an important part of the change process but physical and financial resources equally have an influence over the success.</a:t>
            </a:r>
          </a:p>
        </p:txBody>
      </p:sp>
    </p:spTree>
    <p:extLst>
      <p:ext uri="{BB962C8B-B14F-4D97-AF65-F5344CB8AC3E}">
        <p14:creationId xmlns:p14="http://schemas.microsoft.com/office/powerpoint/2010/main" val="717186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a:t>The Tipping Point’s Seven Levers of Change -Shapiro. </a:t>
            </a:r>
            <a:r>
              <a:rPr lang="en-GB"/>
              <a:t>A (2010)</a:t>
            </a:r>
            <a:endParaRPr lang="en-GB" dirty="0"/>
          </a:p>
        </p:txBody>
      </p:sp>
      <p:sp>
        <p:nvSpPr>
          <p:cNvPr id="3" name="Content Placeholder 2"/>
          <p:cNvSpPr>
            <a:spLocks noGrp="1"/>
          </p:cNvSpPr>
          <p:nvPr>
            <p:ph idx="1"/>
          </p:nvPr>
        </p:nvSpPr>
        <p:spPr>
          <a:xfrm>
            <a:off x="251520" y="1412776"/>
            <a:ext cx="8229600" cy="3917032"/>
          </a:xfrm>
        </p:spPr>
        <p:txBody>
          <a:bodyPr/>
          <a:lstStyle/>
          <a:p>
            <a:r>
              <a:rPr lang="en-GB" sz="2600" b="1" dirty="0">
                <a:solidFill>
                  <a:srgbClr val="0000FF"/>
                </a:solidFill>
              </a:rPr>
              <a:t>People-Support Levers</a:t>
            </a:r>
          </a:p>
          <a:p>
            <a:pPr lvl="1"/>
            <a:r>
              <a:rPr lang="en-GB" sz="2600" dirty="0">
                <a:solidFill>
                  <a:srgbClr val="0000FF"/>
                </a:solidFill>
              </a:rPr>
              <a:t>Contacts between Advocates and Apathetics</a:t>
            </a:r>
          </a:p>
          <a:p>
            <a:pPr lvl="1"/>
            <a:r>
              <a:rPr lang="en-GB" sz="2600" dirty="0">
                <a:solidFill>
                  <a:srgbClr val="0000FF"/>
                </a:solidFill>
              </a:rPr>
              <a:t>Mass Exposure</a:t>
            </a:r>
          </a:p>
          <a:p>
            <a:pPr lvl="1"/>
            <a:r>
              <a:rPr lang="en-GB" sz="2600" dirty="0">
                <a:solidFill>
                  <a:srgbClr val="0000FF"/>
                </a:solidFill>
              </a:rPr>
              <a:t>Hire Advocates</a:t>
            </a:r>
          </a:p>
          <a:p>
            <a:pPr lvl="1"/>
            <a:r>
              <a:rPr lang="en-GB" sz="2600" dirty="0">
                <a:solidFill>
                  <a:srgbClr val="0000FF"/>
                </a:solidFill>
              </a:rPr>
              <a:t>Shift Resisters</a:t>
            </a:r>
          </a:p>
          <a:p>
            <a:r>
              <a:rPr lang="en-GB" sz="2600" b="1" dirty="0">
                <a:solidFill>
                  <a:srgbClr val="33CC33"/>
                </a:solidFill>
              </a:rPr>
              <a:t>Environmental-Support Levers</a:t>
            </a:r>
          </a:p>
          <a:p>
            <a:pPr lvl="1"/>
            <a:r>
              <a:rPr lang="en-GB" sz="2600" dirty="0">
                <a:solidFill>
                  <a:srgbClr val="33CC33"/>
                </a:solidFill>
              </a:rPr>
              <a:t>Infrastructure</a:t>
            </a:r>
          </a:p>
          <a:p>
            <a:pPr lvl="1"/>
            <a:r>
              <a:rPr lang="en-GB" sz="2600" dirty="0">
                <a:solidFill>
                  <a:srgbClr val="33CC33"/>
                </a:solidFill>
              </a:rPr>
              <a:t>Walk the Talk</a:t>
            </a:r>
          </a:p>
          <a:p>
            <a:pPr lvl="1"/>
            <a:r>
              <a:rPr lang="en-GB" sz="2600" dirty="0">
                <a:solidFill>
                  <a:srgbClr val="33CC33"/>
                </a:solidFill>
              </a:rPr>
              <a:t>Reward &amp; Recognition</a:t>
            </a:r>
          </a:p>
        </p:txBody>
      </p:sp>
    </p:spTree>
    <p:extLst>
      <p:ext uri="{BB962C8B-B14F-4D97-AF65-F5344CB8AC3E}">
        <p14:creationId xmlns:p14="http://schemas.microsoft.com/office/powerpoint/2010/main" val="3976690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final look…</a:t>
            </a:r>
          </a:p>
        </p:txBody>
      </p:sp>
      <p:sp>
        <p:nvSpPr>
          <p:cNvPr id="4" name="Rectangle 3"/>
          <p:cNvSpPr/>
          <p:nvPr/>
        </p:nvSpPr>
        <p:spPr>
          <a:xfrm>
            <a:off x="323528" y="2060848"/>
            <a:ext cx="1584176" cy="720080"/>
          </a:xfrm>
          <a:prstGeom prst="rect">
            <a:avLst/>
          </a:prstGeom>
          <a:solidFill>
            <a:srgbClr val="FF99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Apathetics</a:t>
            </a:r>
          </a:p>
        </p:txBody>
      </p:sp>
      <p:sp>
        <p:nvSpPr>
          <p:cNvPr id="5" name="Rectangle 4"/>
          <p:cNvSpPr/>
          <p:nvPr/>
        </p:nvSpPr>
        <p:spPr>
          <a:xfrm>
            <a:off x="5940152" y="2060848"/>
            <a:ext cx="1584176" cy="720080"/>
          </a:xfrm>
          <a:prstGeom prst="rect">
            <a:avLst/>
          </a:prstGeom>
          <a:solidFill>
            <a:srgbClr val="00CC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Advocates</a:t>
            </a:r>
          </a:p>
        </p:txBody>
      </p:sp>
      <p:sp>
        <p:nvSpPr>
          <p:cNvPr id="6" name="Rectangle 5"/>
          <p:cNvSpPr/>
          <p:nvPr/>
        </p:nvSpPr>
        <p:spPr>
          <a:xfrm>
            <a:off x="3131840" y="2060848"/>
            <a:ext cx="1584176" cy="720080"/>
          </a:xfrm>
          <a:prstGeom prst="rect">
            <a:avLst/>
          </a:prstGeom>
          <a:solidFill>
            <a:srgbClr val="FF00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Incubators</a:t>
            </a:r>
          </a:p>
        </p:txBody>
      </p:sp>
      <p:cxnSp>
        <p:nvCxnSpPr>
          <p:cNvPr id="7" name="Straight Arrow Connector 6"/>
          <p:cNvCxnSpPr>
            <a:stCxn id="4" idx="3"/>
            <a:endCxn id="6" idx="1"/>
          </p:cNvCxnSpPr>
          <p:nvPr/>
        </p:nvCxnSpPr>
        <p:spPr>
          <a:xfrm>
            <a:off x="1907704"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a:stCxn id="6" idx="3"/>
            <a:endCxn id="5" idx="1"/>
          </p:cNvCxnSpPr>
          <p:nvPr/>
        </p:nvCxnSpPr>
        <p:spPr>
          <a:xfrm>
            <a:off x="4716016" y="2420888"/>
            <a:ext cx="1224136"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9" name="Straight Connector 8"/>
          <p:cNvCxnSpPr>
            <a:stCxn id="6" idx="2"/>
          </p:cNvCxnSpPr>
          <p:nvPr/>
        </p:nvCxnSpPr>
        <p:spPr>
          <a:xfrm>
            <a:off x="3923928" y="2780928"/>
            <a:ext cx="0" cy="648072"/>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1132549" y="2780928"/>
            <a:ext cx="0" cy="648072"/>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flipH="1">
            <a:off x="1132549" y="3374008"/>
            <a:ext cx="279137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V="1">
            <a:off x="539552" y="2780928"/>
            <a:ext cx="0" cy="2088232"/>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V="1">
            <a:off x="6750661" y="2768352"/>
            <a:ext cx="0" cy="2100808"/>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539552" y="4869160"/>
            <a:ext cx="6211109" cy="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4427984" y="2780928"/>
            <a:ext cx="0" cy="864096"/>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827584" y="2780928"/>
            <a:ext cx="0" cy="864096"/>
          </a:xfrm>
          <a:prstGeom prst="line">
            <a:avLst/>
          </a:prstGeom>
          <a:ln w="76200">
            <a:headEnd type="arrow"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3347864" y="3645024"/>
            <a:ext cx="1080120" cy="0"/>
          </a:xfrm>
          <a:prstGeom prst="straightConnector1">
            <a:avLst/>
          </a:prstGeom>
          <a:ln w="76200">
            <a:headEnd type="none" w="med" len="med"/>
            <a:tailEnd type="arrow" w="med" len="med"/>
          </a:ln>
        </p:spPr>
        <p:style>
          <a:lnRef idx="1">
            <a:schemeClr val="accent1"/>
          </a:lnRef>
          <a:fillRef idx="0">
            <a:schemeClr val="accent1"/>
          </a:fillRef>
          <a:effectRef idx="0">
            <a:schemeClr val="accent1"/>
          </a:effectRef>
          <a:fontRef idx="minor">
            <a:schemeClr val="tx1"/>
          </a:fontRef>
        </p:style>
      </p:cxnSp>
      <p:sp>
        <p:nvSpPr>
          <p:cNvPr id="18" name="Rectangle 17"/>
          <p:cNvSpPr/>
          <p:nvPr/>
        </p:nvSpPr>
        <p:spPr>
          <a:xfrm>
            <a:off x="1907704" y="3445599"/>
            <a:ext cx="1440159" cy="547307"/>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Resisters</a:t>
            </a:r>
          </a:p>
        </p:txBody>
      </p:sp>
      <p:cxnSp>
        <p:nvCxnSpPr>
          <p:cNvPr id="19" name="Straight Arrow Connector 18"/>
          <p:cNvCxnSpPr/>
          <p:nvPr/>
        </p:nvCxnSpPr>
        <p:spPr>
          <a:xfrm flipH="1">
            <a:off x="827584" y="3645024"/>
            <a:ext cx="1080120" cy="0"/>
          </a:xfrm>
          <a:prstGeom prst="straightConnector1">
            <a:avLst/>
          </a:prstGeom>
          <a:ln w="76200">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36" name="Rectangle 35"/>
          <p:cNvSpPr/>
          <p:nvPr/>
        </p:nvSpPr>
        <p:spPr>
          <a:xfrm>
            <a:off x="4797235" y="3840502"/>
            <a:ext cx="1584176" cy="720080"/>
          </a:xfrm>
          <a:prstGeom prst="rect">
            <a:avLst/>
          </a:prstGeom>
          <a:solidFill>
            <a:srgbClr val="0000FF"/>
          </a:solidFill>
          <a:ln>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500" dirty="0"/>
              <a:t>Environmental Support</a:t>
            </a:r>
          </a:p>
        </p:txBody>
      </p:sp>
      <p:cxnSp>
        <p:nvCxnSpPr>
          <p:cNvPr id="42" name="Straight Arrow Connector 41"/>
          <p:cNvCxnSpPr>
            <a:stCxn id="36" idx="1"/>
          </p:cNvCxnSpPr>
          <p:nvPr/>
        </p:nvCxnSpPr>
        <p:spPr>
          <a:xfrm flipH="1">
            <a:off x="3347863" y="4200542"/>
            <a:ext cx="1449372" cy="6686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a:stCxn id="36" idx="1"/>
          </p:cNvCxnSpPr>
          <p:nvPr/>
        </p:nvCxnSpPr>
        <p:spPr>
          <a:xfrm flipH="1" flipV="1">
            <a:off x="827584" y="3346510"/>
            <a:ext cx="3969651" cy="854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p:cNvCxnSpPr>
            <a:stCxn id="36" idx="1"/>
          </p:cNvCxnSpPr>
          <p:nvPr/>
        </p:nvCxnSpPr>
        <p:spPr>
          <a:xfrm flipH="1" flipV="1">
            <a:off x="2492979" y="2470432"/>
            <a:ext cx="2304256" cy="17301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p:cNvCxnSpPr>
            <a:stCxn id="36" idx="1"/>
          </p:cNvCxnSpPr>
          <p:nvPr/>
        </p:nvCxnSpPr>
        <p:spPr>
          <a:xfrm flipH="1" flipV="1">
            <a:off x="4524660" y="3296967"/>
            <a:ext cx="272575" cy="9035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p:cNvCxnSpPr>
            <a:stCxn id="36" idx="0"/>
          </p:cNvCxnSpPr>
          <p:nvPr/>
        </p:nvCxnSpPr>
        <p:spPr>
          <a:xfrm flipH="1" flipV="1">
            <a:off x="5328084" y="2470432"/>
            <a:ext cx="261239" cy="137007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p:cNvCxnSpPr>
            <a:stCxn id="36" idx="1"/>
          </p:cNvCxnSpPr>
          <p:nvPr/>
        </p:nvCxnSpPr>
        <p:spPr>
          <a:xfrm flipH="1" flipV="1">
            <a:off x="3941930" y="3212976"/>
            <a:ext cx="855305" cy="9875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4" name="TextBox 53"/>
          <p:cNvSpPr txBox="1"/>
          <p:nvPr/>
        </p:nvSpPr>
        <p:spPr>
          <a:xfrm>
            <a:off x="1132549" y="1284876"/>
            <a:ext cx="1152128" cy="338554"/>
          </a:xfrm>
          <a:prstGeom prst="rect">
            <a:avLst/>
          </a:prstGeom>
          <a:noFill/>
        </p:spPr>
        <p:txBody>
          <a:bodyPr wrap="square" rtlCol="0">
            <a:spAutoFit/>
          </a:bodyPr>
          <a:lstStyle/>
          <a:p>
            <a:r>
              <a:rPr lang="en-GB" sz="1600" dirty="0"/>
              <a:t>Contacts</a:t>
            </a:r>
          </a:p>
        </p:txBody>
      </p:sp>
      <p:sp>
        <p:nvSpPr>
          <p:cNvPr id="55" name="TextBox 54"/>
          <p:cNvSpPr txBox="1"/>
          <p:nvPr/>
        </p:nvSpPr>
        <p:spPr>
          <a:xfrm>
            <a:off x="2455969" y="1284876"/>
            <a:ext cx="2341265" cy="338554"/>
          </a:xfrm>
          <a:prstGeom prst="rect">
            <a:avLst/>
          </a:prstGeom>
          <a:noFill/>
        </p:spPr>
        <p:txBody>
          <a:bodyPr wrap="square" rtlCol="0">
            <a:spAutoFit/>
          </a:bodyPr>
          <a:lstStyle/>
          <a:p>
            <a:r>
              <a:rPr lang="en-GB" sz="1600" dirty="0"/>
              <a:t>Mass Exposure</a:t>
            </a:r>
          </a:p>
        </p:txBody>
      </p:sp>
      <p:sp>
        <p:nvSpPr>
          <p:cNvPr id="56" name="TextBox 55"/>
          <p:cNvSpPr txBox="1"/>
          <p:nvPr/>
        </p:nvSpPr>
        <p:spPr>
          <a:xfrm>
            <a:off x="5941640" y="1284876"/>
            <a:ext cx="2099899" cy="338554"/>
          </a:xfrm>
          <a:prstGeom prst="rect">
            <a:avLst/>
          </a:prstGeom>
          <a:noFill/>
        </p:spPr>
        <p:txBody>
          <a:bodyPr wrap="square" rtlCol="0">
            <a:spAutoFit/>
          </a:bodyPr>
          <a:lstStyle/>
          <a:p>
            <a:r>
              <a:rPr lang="en-GB" sz="1600" dirty="0"/>
              <a:t>Hire Advocates</a:t>
            </a:r>
          </a:p>
        </p:txBody>
      </p:sp>
      <p:sp>
        <p:nvSpPr>
          <p:cNvPr id="57" name="TextBox 56"/>
          <p:cNvSpPr txBox="1"/>
          <p:nvPr/>
        </p:nvSpPr>
        <p:spPr>
          <a:xfrm>
            <a:off x="6862050" y="3140473"/>
            <a:ext cx="2099899" cy="338554"/>
          </a:xfrm>
          <a:prstGeom prst="rect">
            <a:avLst/>
          </a:prstGeom>
          <a:noFill/>
        </p:spPr>
        <p:txBody>
          <a:bodyPr wrap="square" rtlCol="0">
            <a:spAutoFit/>
          </a:bodyPr>
          <a:lstStyle/>
          <a:p>
            <a:r>
              <a:rPr lang="en-GB" sz="1600" dirty="0"/>
              <a:t>Infrastructure</a:t>
            </a:r>
          </a:p>
        </p:txBody>
      </p:sp>
      <p:sp>
        <p:nvSpPr>
          <p:cNvPr id="58" name="TextBox 57"/>
          <p:cNvSpPr txBox="1"/>
          <p:nvPr/>
        </p:nvSpPr>
        <p:spPr>
          <a:xfrm>
            <a:off x="6862050" y="3604249"/>
            <a:ext cx="2099899" cy="338554"/>
          </a:xfrm>
          <a:prstGeom prst="rect">
            <a:avLst/>
          </a:prstGeom>
          <a:noFill/>
        </p:spPr>
        <p:txBody>
          <a:bodyPr wrap="square" rtlCol="0">
            <a:spAutoFit/>
          </a:bodyPr>
          <a:lstStyle/>
          <a:p>
            <a:r>
              <a:rPr lang="en-GB" sz="1600" dirty="0"/>
              <a:t>Walk the Talk</a:t>
            </a:r>
          </a:p>
        </p:txBody>
      </p:sp>
      <p:sp>
        <p:nvSpPr>
          <p:cNvPr id="59" name="TextBox 58"/>
          <p:cNvSpPr txBox="1"/>
          <p:nvPr/>
        </p:nvSpPr>
        <p:spPr>
          <a:xfrm>
            <a:off x="6862050" y="4115759"/>
            <a:ext cx="1472787" cy="584775"/>
          </a:xfrm>
          <a:prstGeom prst="rect">
            <a:avLst/>
          </a:prstGeom>
          <a:noFill/>
        </p:spPr>
        <p:txBody>
          <a:bodyPr wrap="square" rtlCol="0">
            <a:spAutoFit/>
          </a:bodyPr>
          <a:lstStyle/>
          <a:p>
            <a:pPr algn="ctr"/>
            <a:r>
              <a:rPr lang="en-GB" sz="1600" dirty="0"/>
              <a:t>Reward &amp; </a:t>
            </a:r>
          </a:p>
          <a:p>
            <a:pPr algn="ctr"/>
            <a:r>
              <a:rPr lang="en-GB" sz="1600" dirty="0"/>
              <a:t>Recognition</a:t>
            </a:r>
          </a:p>
        </p:txBody>
      </p:sp>
      <p:cxnSp>
        <p:nvCxnSpPr>
          <p:cNvPr id="61" name="Straight Arrow Connector 60"/>
          <p:cNvCxnSpPr/>
          <p:nvPr/>
        </p:nvCxnSpPr>
        <p:spPr>
          <a:xfrm>
            <a:off x="1907704" y="1605587"/>
            <a:ext cx="37697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p:cNvCxnSpPr/>
          <p:nvPr/>
        </p:nvCxnSpPr>
        <p:spPr>
          <a:xfrm flipH="1">
            <a:off x="2635506" y="1605587"/>
            <a:ext cx="496333" cy="815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0" name="Straight Arrow Connector 69"/>
          <p:cNvCxnSpPr>
            <a:stCxn id="56" idx="2"/>
          </p:cNvCxnSpPr>
          <p:nvPr/>
        </p:nvCxnSpPr>
        <p:spPr>
          <a:xfrm flipH="1">
            <a:off x="6991589" y="1623430"/>
            <a:ext cx="1" cy="43741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p:cNvCxnSpPr>
            <a:stCxn id="57" idx="1"/>
          </p:cNvCxnSpPr>
          <p:nvPr/>
        </p:nvCxnSpPr>
        <p:spPr>
          <a:xfrm flipH="1">
            <a:off x="6385491" y="3309750"/>
            <a:ext cx="476559" cy="46377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4" name="Straight Arrow Connector 73"/>
          <p:cNvCxnSpPr>
            <a:stCxn id="58" idx="1"/>
            <a:endCxn id="36" idx="3"/>
          </p:cNvCxnSpPr>
          <p:nvPr/>
        </p:nvCxnSpPr>
        <p:spPr>
          <a:xfrm flipH="1">
            <a:off x="6381411" y="3773526"/>
            <a:ext cx="480639" cy="4270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6" name="Straight Arrow Connector 75"/>
          <p:cNvCxnSpPr>
            <a:stCxn id="59" idx="1"/>
          </p:cNvCxnSpPr>
          <p:nvPr/>
        </p:nvCxnSpPr>
        <p:spPr>
          <a:xfrm flipH="1" flipV="1">
            <a:off x="6381411" y="4408146"/>
            <a:ext cx="480639"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7" name="TextBox 76"/>
          <p:cNvSpPr txBox="1"/>
          <p:nvPr/>
        </p:nvSpPr>
        <p:spPr>
          <a:xfrm>
            <a:off x="6583990" y="5153330"/>
            <a:ext cx="2028906" cy="338554"/>
          </a:xfrm>
          <a:prstGeom prst="rect">
            <a:avLst/>
          </a:prstGeom>
          <a:noFill/>
        </p:spPr>
        <p:txBody>
          <a:bodyPr wrap="square" rtlCol="0">
            <a:spAutoFit/>
          </a:bodyPr>
          <a:lstStyle/>
          <a:p>
            <a:pPr algn="ctr"/>
            <a:r>
              <a:rPr lang="en-GB" sz="1600" dirty="0"/>
              <a:t>Population Mix</a:t>
            </a:r>
          </a:p>
        </p:txBody>
      </p:sp>
      <p:cxnSp>
        <p:nvCxnSpPr>
          <p:cNvPr id="79" name="Straight Arrow Connector 78"/>
          <p:cNvCxnSpPr>
            <a:stCxn id="77" idx="1"/>
          </p:cNvCxnSpPr>
          <p:nvPr/>
        </p:nvCxnSpPr>
        <p:spPr>
          <a:xfrm flipH="1" flipV="1">
            <a:off x="5907308" y="4615751"/>
            <a:ext cx="676682" cy="70685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81" name="Straight Connector 80"/>
          <p:cNvCxnSpPr>
            <a:stCxn id="18" idx="2"/>
          </p:cNvCxnSpPr>
          <p:nvPr/>
        </p:nvCxnSpPr>
        <p:spPr>
          <a:xfrm flipH="1">
            <a:off x="2627783" y="3992906"/>
            <a:ext cx="1" cy="415240"/>
          </a:xfrm>
          <a:prstGeom prst="line">
            <a:avLst/>
          </a:prstGeom>
          <a:ln w="76200"/>
        </p:spPr>
        <p:style>
          <a:lnRef idx="1">
            <a:schemeClr val="accent1"/>
          </a:lnRef>
          <a:fillRef idx="0">
            <a:schemeClr val="accent1"/>
          </a:fillRef>
          <a:effectRef idx="0">
            <a:schemeClr val="accent1"/>
          </a:effectRef>
          <a:fontRef idx="minor">
            <a:schemeClr val="tx1"/>
          </a:fontRef>
        </p:style>
      </p:cxnSp>
      <p:cxnSp>
        <p:nvCxnSpPr>
          <p:cNvPr id="83" name="Straight Arrow Connector 82"/>
          <p:cNvCxnSpPr/>
          <p:nvPr/>
        </p:nvCxnSpPr>
        <p:spPr>
          <a:xfrm flipH="1">
            <a:off x="1247964" y="4431034"/>
            <a:ext cx="1375213" cy="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84" name="TextBox 83"/>
          <p:cNvSpPr txBox="1"/>
          <p:nvPr/>
        </p:nvSpPr>
        <p:spPr>
          <a:xfrm>
            <a:off x="826094" y="4064774"/>
            <a:ext cx="2099899" cy="338554"/>
          </a:xfrm>
          <a:prstGeom prst="rect">
            <a:avLst/>
          </a:prstGeom>
          <a:noFill/>
        </p:spPr>
        <p:txBody>
          <a:bodyPr wrap="square" rtlCol="0">
            <a:spAutoFit/>
          </a:bodyPr>
          <a:lstStyle/>
          <a:p>
            <a:r>
              <a:rPr lang="en-GB" sz="1600" b="1" i="1" dirty="0"/>
              <a:t>Shift</a:t>
            </a:r>
            <a:r>
              <a:rPr lang="en-GB" sz="1600" dirty="0"/>
              <a:t> Resisters</a:t>
            </a:r>
          </a:p>
        </p:txBody>
      </p:sp>
    </p:spTree>
    <p:extLst>
      <p:ext uri="{BB962C8B-B14F-4D97-AF65-F5344CB8AC3E}">
        <p14:creationId xmlns:p14="http://schemas.microsoft.com/office/powerpoint/2010/main" val="37639179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observations</a:t>
            </a:r>
          </a:p>
        </p:txBody>
      </p:sp>
      <p:sp>
        <p:nvSpPr>
          <p:cNvPr id="3" name="Content Placeholder 2"/>
          <p:cNvSpPr>
            <a:spLocks noGrp="1"/>
          </p:cNvSpPr>
          <p:nvPr>
            <p:ph idx="1"/>
          </p:nvPr>
        </p:nvSpPr>
        <p:spPr/>
        <p:txBody>
          <a:bodyPr/>
          <a:lstStyle/>
          <a:p>
            <a:r>
              <a:rPr lang="en-GB" sz="2400" dirty="0">
                <a:solidFill>
                  <a:srgbClr val="0000FF"/>
                </a:solidFill>
              </a:rPr>
              <a:t>Change is often challenging</a:t>
            </a:r>
          </a:p>
          <a:p>
            <a:r>
              <a:rPr lang="en-GB" sz="2400" dirty="0">
                <a:solidFill>
                  <a:srgbClr val="CC0099"/>
                </a:solidFill>
              </a:rPr>
              <a:t>“It is not necessary to change.  Survival is not mandatory.”         W. Edwards Deming</a:t>
            </a:r>
          </a:p>
          <a:p>
            <a:r>
              <a:rPr lang="en-GB" sz="2400" dirty="0">
                <a:solidFill>
                  <a:srgbClr val="33CC33"/>
                </a:solidFill>
              </a:rPr>
              <a:t>It needs a Systems approach-with built in flexibility. Planned/Implemented/Monitored/Reviewed</a:t>
            </a:r>
          </a:p>
          <a:p>
            <a:r>
              <a:rPr lang="en-GB" sz="2400" dirty="0">
                <a:solidFill>
                  <a:srgbClr val="FF0000"/>
                </a:solidFill>
              </a:rPr>
              <a:t>Culture is an obvious enabler or disabler which may support or hinder the process and success of the ‘Change’.</a:t>
            </a:r>
          </a:p>
        </p:txBody>
      </p:sp>
    </p:spTree>
    <p:extLst>
      <p:ext uri="{BB962C8B-B14F-4D97-AF65-F5344CB8AC3E}">
        <p14:creationId xmlns:p14="http://schemas.microsoft.com/office/powerpoint/2010/main" val="327155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6600</TotalTime>
  <Words>910</Words>
  <Application>Microsoft Office PowerPoint</Application>
  <PresentationFormat>On-screen Show (4:3)</PresentationFormat>
  <Paragraphs>92</Paragraphs>
  <Slides>20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Myriad Pro</vt:lpstr>
      <vt:lpstr>Arial</vt:lpstr>
      <vt:lpstr>Corbel</vt:lpstr>
      <vt:lpstr>Times New Roman</vt:lpstr>
      <vt:lpstr>SftWP July 15</vt:lpstr>
      <vt:lpstr>Leading and Implementing Workplace Change</vt:lpstr>
      <vt:lpstr>Organisation Change</vt:lpstr>
      <vt:lpstr>Change Agents</vt:lpstr>
      <vt:lpstr>Change Agents- What do they need to know?</vt:lpstr>
      <vt:lpstr>Change Agents</vt:lpstr>
      <vt:lpstr>PowerPoint Presentation</vt:lpstr>
      <vt:lpstr>What type of people are there?</vt:lpstr>
      <vt:lpstr>Change Agents- Identifying Groups</vt:lpstr>
      <vt:lpstr>A Positive Epidemic</vt:lpstr>
      <vt:lpstr>A Positive Epidemic</vt:lpstr>
      <vt:lpstr>Which means…</vt:lpstr>
      <vt:lpstr>Good Leaders…</vt:lpstr>
      <vt:lpstr>Which means…</vt:lpstr>
      <vt:lpstr>Let’s look more closely…</vt:lpstr>
      <vt:lpstr>Looking at them…</vt:lpstr>
      <vt:lpstr>Looking at them…</vt:lpstr>
      <vt:lpstr>Seven Levers of Change</vt:lpstr>
      <vt:lpstr>The Tipping Point’s Seven Levers of Change -Shapiro. A (2010)</vt:lpstr>
      <vt:lpstr>A final look…</vt:lpstr>
      <vt:lpstr>Some observations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 Slide Title</dc:title>
  <dc:creator>Management Science Lecturer</dc:creator>
  <cp:lastModifiedBy>Maria Heffernan</cp:lastModifiedBy>
  <cp:revision>236</cp:revision>
  <cp:lastPrinted>2020-01-23T11:49:29Z</cp:lastPrinted>
  <dcterms:created xsi:type="dcterms:W3CDTF">2000-03-21T14:30:26Z</dcterms:created>
  <dcterms:modified xsi:type="dcterms:W3CDTF">2022-02-13T15:07:43Z</dcterms:modified>
</cp:coreProperties>
</file>