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10" r:id="rId5"/>
    <p:sldId id="309" r:id="rId6"/>
    <p:sldId id="311" r:id="rId7"/>
    <p:sldId id="317" r:id="rId8"/>
    <p:sldId id="312" r:id="rId9"/>
    <p:sldId id="316" r:id="rId10"/>
    <p:sldId id="318" r:id="rId11"/>
    <p:sldId id="306" r:id="rId12"/>
    <p:sldId id="305" r:id="rId13"/>
    <p:sldId id="303" r:id="rId14"/>
    <p:sldId id="313" r:id="rId15"/>
    <p:sldId id="302" r:id="rId16"/>
    <p:sldId id="301" r:id="rId17"/>
    <p:sldId id="300" r:id="rId18"/>
    <p:sldId id="299" r:id="rId19"/>
    <p:sldId id="314" r:id="rId20"/>
    <p:sldId id="315" r:id="rId21"/>
    <p:sldId id="29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AE8"/>
    <a:srgbClr val="47697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0AB68-386A-4A91-8DF8-FAE82B64C44F}" v="140" dt="2026-02-27T10:24:05.041"/>
  </p1510:revLst>
</p1510:revInfo>
</file>

<file path=ppt/tableStyles.xml><?xml version="1.0" encoding="utf-8"?>
<a:tblStyleLst xmlns:a="http://schemas.openxmlformats.org/drawingml/2006/main" def="{9DCAF9ED-07DC-4A11-8D7F-57B35C25682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8" autoAdjust="0"/>
    <p:restoredTop sz="95394" autoAdjust="0"/>
  </p:normalViewPr>
  <p:slideViewPr>
    <p:cSldViewPr snapToGrid="0">
      <p:cViewPr varScale="1">
        <p:scale>
          <a:sx n="78" d="100"/>
          <a:sy n="78" d="100"/>
        </p:scale>
        <p:origin x="739"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nga Starczewska (2312239)" userId="906502d5-4aac-4fef-8752-3f52951329e9" providerId="ADAL" clId="{24F2A4F5-334C-46F3-B6AD-BCDC24FA0727}"/>
    <pc:docChg chg="undo redo custSel addSld delSld modSld">
      <pc:chgData name="Kinga Starczewska (2312239)" userId="906502d5-4aac-4fef-8752-3f52951329e9" providerId="ADAL" clId="{24F2A4F5-334C-46F3-B6AD-BCDC24FA0727}" dt="2026-02-27T10:41:18.082" v="3121" actId="1036"/>
      <pc:docMkLst>
        <pc:docMk/>
      </pc:docMkLst>
      <pc:sldChg chg="addSp delSp modSp mod modTransition modClrScheme chgLayout">
        <pc:chgData name="Kinga Starczewska (2312239)" userId="906502d5-4aac-4fef-8752-3f52951329e9" providerId="ADAL" clId="{24F2A4F5-334C-46F3-B6AD-BCDC24FA0727}" dt="2026-02-27T10:08:25.411" v="3117"/>
        <pc:sldMkLst>
          <pc:docMk/>
          <pc:sldMk cId="3010151088" sldId="298"/>
        </pc:sldMkLst>
        <pc:spChg chg="mod">
          <ac:chgData name="Kinga Starczewska (2312239)" userId="906502d5-4aac-4fef-8752-3f52951329e9" providerId="ADAL" clId="{24F2A4F5-334C-46F3-B6AD-BCDC24FA0727}" dt="2026-02-11T14:08:40.663" v="1646" actId="26606"/>
          <ac:spMkLst>
            <pc:docMk/>
            <pc:sldMk cId="3010151088" sldId="298"/>
            <ac:spMk id="3" creationId="{DACBCD3B-EAB4-87E8-85AB-C9DDB7162C68}"/>
          </ac:spMkLst>
        </pc:spChg>
        <pc:spChg chg="add mod">
          <ac:chgData name="Kinga Starczewska (2312239)" userId="906502d5-4aac-4fef-8752-3f52951329e9" providerId="ADAL" clId="{24F2A4F5-334C-46F3-B6AD-BCDC24FA0727}" dt="2026-02-11T14:08:40.663" v="1646" actId="26606"/>
          <ac:spMkLst>
            <pc:docMk/>
            <pc:sldMk cId="3010151088" sldId="298"/>
            <ac:spMk id="1033" creationId="{F2B1A0A6-9181-0722-BA25-C81E9CF4FCC2}"/>
          </ac:spMkLst>
        </pc:spChg>
        <pc:picChg chg="mod">
          <ac:chgData name="Kinga Starczewska (2312239)" userId="906502d5-4aac-4fef-8752-3f52951329e9" providerId="ADAL" clId="{24F2A4F5-334C-46F3-B6AD-BCDC24FA0727}" dt="2026-02-11T14:08:40.663" v="1646" actId="26606"/>
          <ac:picMkLst>
            <pc:docMk/>
            <pc:sldMk cId="3010151088" sldId="298"/>
            <ac:picMk id="15" creationId="{C59CFD32-0A41-78F6-63F2-D8BBA2F23D00}"/>
          </ac:picMkLst>
        </pc:picChg>
        <pc:picChg chg="add mod">
          <ac:chgData name="Kinga Starczewska (2312239)" userId="906502d5-4aac-4fef-8752-3f52951329e9" providerId="ADAL" clId="{24F2A4F5-334C-46F3-B6AD-BCDC24FA0727}" dt="2026-02-11T14:09:06.979" v="1651" actId="14100"/>
          <ac:picMkLst>
            <pc:docMk/>
            <pc:sldMk cId="3010151088" sldId="298"/>
            <ac:picMk id="1026" creationId="{23176DBA-4F83-66EF-9FBE-BCDA69A846F7}"/>
          </ac:picMkLst>
        </pc:picChg>
      </pc:sldChg>
      <pc:sldChg chg="addSp delSp modSp mod modTransition">
        <pc:chgData name="Kinga Starczewska (2312239)" userId="906502d5-4aac-4fef-8752-3f52951329e9" providerId="ADAL" clId="{24F2A4F5-334C-46F3-B6AD-BCDC24FA0727}" dt="2026-02-27T10:08:25.411" v="3117"/>
        <pc:sldMkLst>
          <pc:docMk/>
          <pc:sldMk cId="2990327930" sldId="299"/>
        </pc:sldMkLst>
        <pc:spChg chg="add del mod">
          <ac:chgData name="Kinga Starczewska (2312239)" userId="906502d5-4aac-4fef-8752-3f52951329e9" providerId="ADAL" clId="{24F2A4F5-334C-46F3-B6AD-BCDC24FA0727}" dt="2026-02-22T19:34:42.880" v="2886" actId="255"/>
          <ac:spMkLst>
            <pc:docMk/>
            <pc:sldMk cId="2990327930" sldId="299"/>
            <ac:spMk id="2" creationId="{41328C2C-15A6-FCF2-AC7A-FDD268D3F88D}"/>
          </ac:spMkLst>
        </pc:spChg>
        <pc:spChg chg="add mod">
          <ac:chgData name="Kinga Starczewska (2312239)" userId="906502d5-4aac-4fef-8752-3f52951329e9" providerId="ADAL" clId="{24F2A4F5-334C-46F3-B6AD-BCDC24FA0727}" dt="2026-02-11T14:06:48.573" v="1641" actId="14100"/>
          <ac:spMkLst>
            <pc:docMk/>
            <pc:sldMk cId="2990327930" sldId="299"/>
            <ac:spMk id="5" creationId="{6A38B05D-344A-660B-D72E-F66275B4D592}"/>
          </ac:spMkLst>
        </pc:spChg>
      </pc:sldChg>
      <pc:sldChg chg="addSp delSp modSp mod modTransition">
        <pc:chgData name="Kinga Starczewska (2312239)" userId="906502d5-4aac-4fef-8752-3f52951329e9" providerId="ADAL" clId="{24F2A4F5-334C-46F3-B6AD-BCDC24FA0727}" dt="2026-02-27T10:08:25.411" v="3117"/>
        <pc:sldMkLst>
          <pc:docMk/>
          <pc:sldMk cId="1884517732" sldId="300"/>
        </pc:sldMkLst>
        <pc:spChg chg="add mod">
          <ac:chgData name="Kinga Starczewska (2312239)" userId="906502d5-4aac-4fef-8752-3f52951329e9" providerId="ADAL" clId="{24F2A4F5-334C-46F3-B6AD-BCDC24FA0727}" dt="2026-02-22T19:30:41.194" v="2863" actId="255"/>
          <ac:spMkLst>
            <pc:docMk/>
            <pc:sldMk cId="1884517732" sldId="300"/>
            <ac:spMk id="3" creationId="{6C017F46-22F2-FADB-BC45-2E372090D890}"/>
          </ac:spMkLst>
        </pc:spChg>
        <pc:spChg chg="add mod">
          <ac:chgData name="Kinga Starczewska (2312239)" userId="906502d5-4aac-4fef-8752-3f52951329e9" providerId="ADAL" clId="{24F2A4F5-334C-46F3-B6AD-BCDC24FA0727}" dt="2026-02-11T14:05:05.931" v="1622" actId="14100"/>
          <ac:spMkLst>
            <pc:docMk/>
            <pc:sldMk cId="1884517732" sldId="300"/>
            <ac:spMk id="5" creationId="{BBCF3BC6-7BDD-4691-B99D-4F438044E01A}"/>
          </ac:spMkLst>
        </pc:spChg>
        <pc:spChg chg="add">
          <ac:chgData name="Kinga Starczewska (2312239)" userId="906502d5-4aac-4fef-8752-3f52951329e9" providerId="ADAL" clId="{24F2A4F5-334C-46F3-B6AD-BCDC24FA0727}" dt="2026-02-11T14:04:40.933" v="1617" actId="22"/>
          <ac:spMkLst>
            <pc:docMk/>
            <pc:sldMk cId="1884517732" sldId="300"/>
            <ac:spMk id="7" creationId="{D8D762C6-3763-1264-F165-10D47A9E7F16}"/>
          </ac:spMkLst>
        </pc:spChg>
        <pc:picChg chg="mod">
          <ac:chgData name="Kinga Starczewska (2312239)" userId="906502d5-4aac-4fef-8752-3f52951329e9" providerId="ADAL" clId="{24F2A4F5-334C-46F3-B6AD-BCDC24FA0727}" dt="2026-02-11T14:05:26.929" v="1627" actId="14100"/>
          <ac:picMkLst>
            <pc:docMk/>
            <pc:sldMk cId="1884517732" sldId="300"/>
            <ac:picMk id="60" creationId="{203BE455-3949-41E3-AD2E-8F6C87C38369}"/>
          </ac:picMkLst>
        </pc:picChg>
      </pc:sldChg>
      <pc:sldChg chg="addSp delSp modSp mod modTransition">
        <pc:chgData name="Kinga Starczewska (2312239)" userId="906502d5-4aac-4fef-8752-3f52951329e9" providerId="ADAL" clId="{24F2A4F5-334C-46F3-B6AD-BCDC24FA0727}" dt="2026-02-27T10:24:05.033" v="3119"/>
        <pc:sldMkLst>
          <pc:docMk/>
          <pc:sldMk cId="3090091145" sldId="301"/>
        </pc:sldMkLst>
        <pc:spChg chg="add mod">
          <ac:chgData name="Kinga Starczewska (2312239)" userId="906502d5-4aac-4fef-8752-3f52951329e9" providerId="ADAL" clId="{24F2A4F5-334C-46F3-B6AD-BCDC24FA0727}" dt="2026-02-11T14:12:07.672" v="1660" actId="255"/>
          <ac:spMkLst>
            <pc:docMk/>
            <pc:sldMk cId="3090091145" sldId="301"/>
            <ac:spMk id="5" creationId="{BA54DD0F-90E7-1B60-ED52-930DD3BB395A}"/>
          </ac:spMkLst>
        </pc:spChg>
        <pc:spChg chg="add mod">
          <ac:chgData name="Kinga Starczewska (2312239)" userId="906502d5-4aac-4fef-8752-3f52951329e9" providerId="ADAL" clId="{24F2A4F5-334C-46F3-B6AD-BCDC24FA0727}" dt="2026-02-11T14:03:58.108" v="1615" actId="207"/>
          <ac:spMkLst>
            <pc:docMk/>
            <pc:sldMk cId="3090091145" sldId="301"/>
            <ac:spMk id="7" creationId="{FD76C3E9-1C98-DBE0-1D65-E73F7AACEF93}"/>
          </ac:spMkLst>
        </pc:spChg>
        <pc:spChg chg="mod">
          <ac:chgData name="Kinga Starczewska (2312239)" userId="906502d5-4aac-4fef-8752-3f52951329e9" providerId="ADAL" clId="{24F2A4F5-334C-46F3-B6AD-BCDC24FA0727}" dt="2026-02-11T14:02:13.830" v="1609" actId="14100"/>
          <ac:spMkLst>
            <pc:docMk/>
            <pc:sldMk cId="3090091145" sldId="301"/>
            <ac:spMk id="13" creationId="{454B2DBC-09D1-EB43-6CB5-409655E7904A}"/>
          </ac:spMkLst>
        </pc:spChg>
        <pc:picChg chg="add mod">
          <ac:chgData name="Kinga Starczewska (2312239)" userId="906502d5-4aac-4fef-8752-3f52951329e9" providerId="ADAL" clId="{24F2A4F5-334C-46F3-B6AD-BCDC24FA0727}" dt="2026-02-27T10:24:05.033" v="3119"/>
          <ac:picMkLst>
            <pc:docMk/>
            <pc:sldMk cId="3090091145" sldId="301"/>
            <ac:picMk id="4" creationId="{3ADB5CC2-14C2-BDC0-A0A8-3067CE1293DF}"/>
          </ac:picMkLst>
        </pc:picChg>
        <pc:picChg chg="add mod">
          <ac:chgData name="Kinga Starczewska (2312239)" userId="906502d5-4aac-4fef-8752-3f52951329e9" providerId="ADAL" clId="{24F2A4F5-334C-46F3-B6AD-BCDC24FA0727}" dt="2026-02-11T14:11:40.605" v="1658" actId="14100"/>
          <ac:picMkLst>
            <pc:docMk/>
            <pc:sldMk cId="3090091145" sldId="301"/>
            <ac:picMk id="2052" creationId="{61BBAAFC-5A0D-8274-1163-786191AA0F31}"/>
          </ac:picMkLst>
        </pc:picChg>
      </pc:sldChg>
      <pc:sldChg chg="addSp delSp modSp mod modTransition">
        <pc:chgData name="Kinga Starczewska (2312239)" userId="906502d5-4aac-4fef-8752-3f52951329e9" providerId="ADAL" clId="{24F2A4F5-334C-46F3-B6AD-BCDC24FA0727}" dt="2026-02-27T10:41:18.082" v="3121" actId="1036"/>
        <pc:sldMkLst>
          <pc:docMk/>
          <pc:sldMk cId="1070158568" sldId="302"/>
        </pc:sldMkLst>
        <pc:spChg chg="mod">
          <ac:chgData name="Kinga Starczewska (2312239)" userId="906502d5-4aac-4fef-8752-3f52951329e9" providerId="ADAL" clId="{24F2A4F5-334C-46F3-B6AD-BCDC24FA0727}" dt="2026-02-11T13:57:30.839" v="1580" actId="14100"/>
          <ac:spMkLst>
            <pc:docMk/>
            <pc:sldMk cId="1070158568" sldId="302"/>
            <ac:spMk id="7" creationId="{91C52C13-996F-4CF8-BBA5-F6CC233475A7}"/>
          </ac:spMkLst>
        </pc:spChg>
        <pc:spChg chg="add mod">
          <ac:chgData name="Kinga Starczewska (2312239)" userId="906502d5-4aac-4fef-8752-3f52951329e9" providerId="ADAL" clId="{24F2A4F5-334C-46F3-B6AD-BCDC24FA0727}" dt="2026-02-22T19:11:07.865" v="2831" actId="20577"/>
          <ac:spMkLst>
            <pc:docMk/>
            <pc:sldMk cId="1070158568" sldId="302"/>
            <ac:spMk id="8" creationId="{89C91065-DD84-096B-1F58-BBD4120BFDF2}"/>
          </ac:spMkLst>
        </pc:spChg>
        <pc:spChg chg="add mod">
          <ac:chgData name="Kinga Starczewska (2312239)" userId="906502d5-4aac-4fef-8752-3f52951329e9" providerId="ADAL" clId="{24F2A4F5-334C-46F3-B6AD-BCDC24FA0727}" dt="2026-02-22T18:36:44.406" v="2825" actId="1076"/>
          <ac:spMkLst>
            <pc:docMk/>
            <pc:sldMk cId="1070158568" sldId="302"/>
            <ac:spMk id="10" creationId="{50AC8125-2AE6-345C-D122-B1179437519D}"/>
          </ac:spMkLst>
        </pc:spChg>
        <pc:spChg chg="add mod">
          <ac:chgData name="Kinga Starczewska (2312239)" userId="906502d5-4aac-4fef-8752-3f52951329e9" providerId="ADAL" clId="{24F2A4F5-334C-46F3-B6AD-BCDC24FA0727}" dt="2026-02-22T18:37:09.549" v="2827"/>
          <ac:spMkLst>
            <pc:docMk/>
            <pc:sldMk cId="1070158568" sldId="302"/>
            <ac:spMk id="11" creationId="{35C56EE6-A970-CB93-C04B-05E1317129D0}"/>
          </ac:spMkLst>
        </pc:spChg>
        <pc:spChg chg="add mod">
          <ac:chgData name="Kinga Starczewska (2312239)" userId="906502d5-4aac-4fef-8752-3f52951329e9" providerId="ADAL" clId="{24F2A4F5-334C-46F3-B6AD-BCDC24FA0727}" dt="2026-02-22T18:38:01.332" v="2829"/>
          <ac:spMkLst>
            <pc:docMk/>
            <pc:sldMk cId="1070158568" sldId="302"/>
            <ac:spMk id="12" creationId="{2A57C97F-1205-43CE-C5B9-1CAF600A2865}"/>
          </ac:spMkLst>
        </pc:spChg>
        <pc:spChg chg="add mod">
          <ac:chgData name="Kinga Starczewska (2312239)" userId="906502d5-4aac-4fef-8752-3f52951329e9" providerId="ADAL" clId="{24F2A4F5-334C-46F3-B6AD-BCDC24FA0727}" dt="2026-02-21T23:07:11.479" v="2203" actId="20577"/>
          <ac:spMkLst>
            <pc:docMk/>
            <pc:sldMk cId="1070158568" sldId="302"/>
            <ac:spMk id="13" creationId="{6CA17A1A-E821-F480-1422-395291A2C781}"/>
          </ac:spMkLst>
        </pc:spChg>
        <pc:spChg chg="mod">
          <ac:chgData name="Kinga Starczewska (2312239)" userId="906502d5-4aac-4fef-8752-3f52951329e9" providerId="ADAL" clId="{24F2A4F5-334C-46F3-B6AD-BCDC24FA0727}" dt="2026-02-22T18:11:11.704" v="2819" actId="20577"/>
          <ac:spMkLst>
            <pc:docMk/>
            <pc:sldMk cId="1070158568" sldId="302"/>
            <ac:spMk id="25" creationId="{D353609C-AFD0-2BF5-05CC-2430B957436F}"/>
          </ac:spMkLst>
        </pc:spChg>
        <pc:picChg chg="add mod">
          <ac:chgData name="Kinga Starczewska (2312239)" userId="906502d5-4aac-4fef-8752-3f52951329e9" providerId="ADAL" clId="{24F2A4F5-334C-46F3-B6AD-BCDC24FA0727}" dt="2026-02-27T10:41:18.082" v="3121" actId="1036"/>
          <ac:picMkLst>
            <pc:docMk/>
            <pc:sldMk cId="1070158568" sldId="302"/>
            <ac:picMk id="4" creationId="{0B2AB210-DEAC-DBDD-2FBF-553F595C2C27}"/>
          </ac:picMkLst>
        </pc:picChg>
        <pc:picChg chg="add mod">
          <ac:chgData name="Kinga Starczewska (2312239)" userId="906502d5-4aac-4fef-8752-3f52951329e9" providerId="ADAL" clId="{24F2A4F5-334C-46F3-B6AD-BCDC24FA0727}" dt="2026-02-11T13:53:21.868" v="1552" actId="14100"/>
          <ac:picMkLst>
            <pc:docMk/>
            <pc:sldMk cId="1070158568" sldId="302"/>
            <ac:picMk id="6" creationId="{FDF13336-D96B-2A53-086C-B1A8AE077D73}"/>
          </ac:picMkLst>
        </pc:picChg>
      </pc:sldChg>
      <pc:sldChg chg="addSp delSp modSp mod modTransition modNotesTx">
        <pc:chgData name="Kinga Starczewska (2312239)" userId="906502d5-4aac-4fef-8752-3f52951329e9" providerId="ADAL" clId="{24F2A4F5-334C-46F3-B6AD-BCDC24FA0727}" dt="2026-02-27T10:24:05.033" v="3119"/>
        <pc:sldMkLst>
          <pc:docMk/>
          <pc:sldMk cId="3299512980" sldId="303"/>
        </pc:sldMkLst>
        <pc:spChg chg="add mod">
          <ac:chgData name="Kinga Starczewska (2312239)" userId="906502d5-4aac-4fef-8752-3f52951329e9" providerId="ADAL" clId="{24F2A4F5-334C-46F3-B6AD-BCDC24FA0727}" dt="2026-02-22T16:42:04.590" v="2728" actId="20577"/>
          <ac:spMkLst>
            <pc:docMk/>
            <pc:sldMk cId="3299512980" sldId="303"/>
            <ac:spMk id="3" creationId="{5684B8B4-8171-D3A6-E403-0C91B3D55ED1}"/>
          </ac:spMkLst>
        </pc:spChg>
        <pc:spChg chg="add mod">
          <ac:chgData name="Kinga Starczewska (2312239)" userId="906502d5-4aac-4fef-8752-3f52951329e9" providerId="ADAL" clId="{24F2A4F5-334C-46F3-B6AD-BCDC24FA0727}" dt="2026-02-11T13:39:54.447" v="1477" actId="14100"/>
          <ac:spMkLst>
            <pc:docMk/>
            <pc:sldMk cId="3299512980" sldId="303"/>
            <ac:spMk id="4" creationId="{7FB8521A-34FD-E057-C1E2-E8787E8B9EE7}"/>
          </ac:spMkLst>
        </pc:spChg>
        <pc:spChg chg="add mod">
          <ac:chgData name="Kinga Starczewska (2312239)" userId="906502d5-4aac-4fef-8752-3f52951329e9" providerId="ADAL" clId="{24F2A4F5-334C-46F3-B6AD-BCDC24FA0727}" dt="2026-02-22T16:40:01.700" v="2708" actId="1076"/>
          <ac:spMkLst>
            <pc:docMk/>
            <pc:sldMk cId="3299512980" sldId="303"/>
            <ac:spMk id="5" creationId="{AE9BA861-01FA-D022-B2E4-30CBC35BCD11}"/>
          </ac:spMkLst>
        </pc:spChg>
        <pc:spChg chg="mod">
          <ac:chgData name="Kinga Starczewska (2312239)" userId="906502d5-4aac-4fef-8752-3f52951329e9" providerId="ADAL" clId="{24F2A4F5-334C-46F3-B6AD-BCDC24FA0727}" dt="2026-02-15T12:37:14.348" v="1837" actId="1036"/>
          <ac:spMkLst>
            <pc:docMk/>
            <pc:sldMk cId="3299512980" sldId="303"/>
            <ac:spMk id="6" creationId="{1A6EA623-FC3F-8EBD-1C1B-072A21C29610}"/>
          </ac:spMkLst>
        </pc:spChg>
        <pc:spChg chg="mod">
          <ac:chgData name="Kinga Starczewska (2312239)" userId="906502d5-4aac-4fef-8752-3f52951329e9" providerId="ADAL" clId="{24F2A4F5-334C-46F3-B6AD-BCDC24FA0727}" dt="2026-02-22T16:44:51.023" v="2743" actId="207"/>
          <ac:spMkLst>
            <pc:docMk/>
            <pc:sldMk cId="3299512980" sldId="303"/>
            <ac:spMk id="7" creationId="{84BA4F5C-B74F-2580-2C17-9931DAB91933}"/>
          </ac:spMkLst>
        </pc:spChg>
        <pc:spChg chg="add del mod">
          <ac:chgData name="Kinga Starczewska (2312239)" userId="906502d5-4aac-4fef-8752-3f52951329e9" providerId="ADAL" clId="{24F2A4F5-334C-46F3-B6AD-BCDC24FA0727}" dt="2026-02-22T16:36:32.247" v="2686" actId="47"/>
          <ac:spMkLst>
            <pc:docMk/>
            <pc:sldMk cId="3299512980" sldId="303"/>
            <ac:spMk id="11" creationId="{A8FCA83E-55C1-6683-E7B9-FD7F93C9B3E2}"/>
          </ac:spMkLst>
        </pc:spChg>
        <pc:spChg chg="mod">
          <ac:chgData name="Kinga Starczewska (2312239)" userId="906502d5-4aac-4fef-8752-3f52951329e9" providerId="ADAL" clId="{24F2A4F5-334C-46F3-B6AD-BCDC24FA0727}" dt="2026-02-22T16:39:36.635" v="2705" actId="1076"/>
          <ac:spMkLst>
            <pc:docMk/>
            <pc:sldMk cId="3299512980" sldId="303"/>
            <ac:spMk id="12" creationId="{8861FF45-BE19-75F7-FDF6-3CF0D85A8F09}"/>
          </ac:spMkLst>
        </pc:spChg>
        <pc:spChg chg="add mod">
          <ac:chgData name="Kinga Starczewska (2312239)" userId="906502d5-4aac-4fef-8752-3f52951329e9" providerId="ADAL" clId="{24F2A4F5-334C-46F3-B6AD-BCDC24FA0727}" dt="2026-02-22T16:41:37.419" v="2723" actId="1076"/>
          <ac:spMkLst>
            <pc:docMk/>
            <pc:sldMk cId="3299512980" sldId="303"/>
            <ac:spMk id="14" creationId="{AC44E891-875F-C600-82C8-CD9FCE14E013}"/>
          </ac:spMkLst>
        </pc:spChg>
        <pc:spChg chg="add mod">
          <ac:chgData name="Kinga Starczewska (2312239)" userId="906502d5-4aac-4fef-8752-3f52951329e9" providerId="ADAL" clId="{24F2A4F5-334C-46F3-B6AD-BCDC24FA0727}" dt="2026-02-22T16:41:51.228" v="2727" actId="14100"/>
          <ac:spMkLst>
            <pc:docMk/>
            <pc:sldMk cId="3299512980" sldId="303"/>
            <ac:spMk id="18" creationId="{96462F1F-4DD9-9915-0434-2F82AB52FBC3}"/>
          </ac:spMkLst>
        </pc:spChg>
        <pc:spChg chg="add mod">
          <ac:chgData name="Kinga Starczewska (2312239)" userId="906502d5-4aac-4fef-8752-3f52951329e9" providerId="ADAL" clId="{24F2A4F5-334C-46F3-B6AD-BCDC24FA0727}" dt="2026-02-22T16:44:15.137" v="2742" actId="790"/>
          <ac:spMkLst>
            <pc:docMk/>
            <pc:sldMk cId="3299512980" sldId="303"/>
            <ac:spMk id="19" creationId="{7ED0EDA0-375C-3002-E4FE-56BF7E35E0AF}"/>
          </ac:spMkLst>
        </pc:spChg>
        <pc:picChg chg="add mod">
          <ac:chgData name="Kinga Starczewska (2312239)" userId="906502d5-4aac-4fef-8752-3f52951329e9" providerId="ADAL" clId="{24F2A4F5-334C-46F3-B6AD-BCDC24FA0727}" dt="2026-02-27T10:24:05.033" v="3119"/>
          <ac:picMkLst>
            <pc:docMk/>
            <pc:sldMk cId="3299512980" sldId="303"/>
            <ac:picMk id="8" creationId="{8697D3EC-364C-7750-6E80-C6468D8810E3}"/>
          </ac:picMkLst>
        </pc:picChg>
      </pc:sldChg>
      <pc:sldChg chg="addSp delSp modSp mod modTransition modNotesTx">
        <pc:chgData name="Kinga Starczewska (2312239)" userId="906502d5-4aac-4fef-8752-3f52951329e9" providerId="ADAL" clId="{24F2A4F5-334C-46F3-B6AD-BCDC24FA0727}" dt="2026-02-27T10:24:05.033" v="3119"/>
        <pc:sldMkLst>
          <pc:docMk/>
          <pc:sldMk cId="2012878247" sldId="305"/>
        </pc:sldMkLst>
        <pc:spChg chg="add mod">
          <ac:chgData name="Kinga Starczewska (2312239)" userId="906502d5-4aac-4fef-8752-3f52951329e9" providerId="ADAL" clId="{24F2A4F5-334C-46F3-B6AD-BCDC24FA0727}" dt="2026-02-22T15:29:55.005" v="2666" actId="790"/>
          <ac:spMkLst>
            <pc:docMk/>
            <pc:sldMk cId="2012878247" sldId="305"/>
            <ac:spMk id="6" creationId="{A30D94E8-E173-F86F-3F4D-FE9F2E72BBCA}"/>
          </ac:spMkLst>
        </pc:spChg>
        <pc:spChg chg="add">
          <ac:chgData name="Kinga Starczewska (2312239)" userId="906502d5-4aac-4fef-8752-3f52951329e9" providerId="ADAL" clId="{24F2A4F5-334C-46F3-B6AD-BCDC24FA0727}" dt="2026-02-11T11:28:41.476" v="997" actId="11529"/>
          <ac:spMkLst>
            <pc:docMk/>
            <pc:sldMk cId="2012878247" sldId="305"/>
            <ac:spMk id="8" creationId="{FE9686EC-6996-64B8-645A-5D6919339FCA}"/>
          </ac:spMkLst>
        </pc:spChg>
        <pc:spChg chg="add mod">
          <ac:chgData name="Kinga Starczewska (2312239)" userId="906502d5-4aac-4fef-8752-3f52951329e9" providerId="ADAL" clId="{24F2A4F5-334C-46F3-B6AD-BCDC24FA0727}" dt="2026-02-22T15:25:33.833" v="2654" actId="12"/>
          <ac:spMkLst>
            <pc:docMk/>
            <pc:sldMk cId="2012878247" sldId="305"/>
            <ac:spMk id="9" creationId="{F4B2D067-256C-CBF7-4270-ED4D41591AA1}"/>
          </ac:spMkLst>
        </pc:spChg>
        <pc:spChg chg="add mod">
          <ac:chgData name="Kinga Starczewska (2312239)" userId="906502d5-4aac-4fef-8752-3f52951329e9" providerId="ADAL" clId="{24F2A4F5-334C-46F3-B6AD-BCDC24FA0727}" dt="2026-02-11T11:31:06.153" v="1008" actId="14100"/>
          <ac:spMkLst>
            <pc:docMk/>
            <pc:sldMk cId="2012878247" sldId="305"/>
            <ac:spMk id="10" creationId="{5DE144C4-C447-9D99-C088-4CCDA5209E26}"/>
          </ac:spMkLst>
        </pc:spChg>
        <pc:spChg chg="add mod">
          <ac:chgData name="Kinga Starczewska (2312239)" userId="906502d5-4aac-4fef-8752-3f52951329e9" providerId="ADAL" clId="{24F2A4F5-334C-46F3-B6AD-BCDC24FA0727}" dt="2026-02-22T15:27:28.836" v="2658" actId="790"/>
          <ac:spMkLst>
            <pc:docMk/>
            <pc:sldMk cId="2012878247" sldId="305"/>
            <ac:spMk id="11" creationId="{38B6E7C5-FA03-6A07-28DA-309CC61A8885}"/>
          </ac:spMkLst>
        </pc:spChg>
        <pc:spChg chg="mod">
          <ac:chgData name="Kinga Starczewska (2312239)" userId="906502d5-4aac-4fef-8752-3f52951329e9" providerId="ADAL" clId="{24F2A4F5-334C-46F3-B6AD-BCDC24FA0727}" dt="2026-02-22T15:27:39.191" v="2659" actId="20577"/>
          <ac:spMkLst>
            <pc:docMk/>
            <pc:sldMk cId="2012878247" sldId="305"/>
            <ac:spMk id="21" creationId="{EAB21749-21E0-B555-8423-AF94BE383D1C}"/>
          </ac:spMkLst>
        </pc:spChg>
        <pc:picChg chg="add mod">
          <ac:chgData name="Kinga Starczewska (2312239)" userId="906502d5-4aac-4fef-8752-3f52951329e9" providerId="ADAL" clId="{24F2A4F5-334C-46F3-B6AD-BCDC24FA0727}" dt="2026-02-27T10:24:05.033" v="3119"/>
          <ac:picMkLst>
            <pc:docMk/>
            <pc:sldMk cId="2012878247" sldId="305"/>
            <ac:picMk id="5" creationId="{9900DE7D-F1F3-BF18-C600-6176416B5649}"/>
          </ac:picMkLst>
        </pc:picChg>
      </pc:sldChg>
      <pc:sldChg chg="addSp delSp modSp mod modTransition modClrScheme chgLayout">
        <pc:chgData name="Kinga Starczewska (2312239)" userId="906502d5-4aac-4fef-8752-3f52951329e9" providerId="ADAL" clId="{24F2A4F5-334C-46F3-B6AD-BCDC24FA0727}" dt="2026-02-27T10:17:36.300" v="3118"/>
        <pc:sldMkLst>
          <pc:docMk/>
          <pc:sldMk cId="654652765" sldId="306"/>
        </pc:sldMkLst>
        <pc:spChg chg="mod ord">
          <ac:chgData name="Kinga Starczewska (2312239)" userId="906502d5-4aac-4fef-8752-3f52951329e9" providerId="ADAL" clId="{24F2A4F5-334C-46F3-B6AD-BCDC24FA0727}" dt="2026-02-11T11:10:57.144" v="725" actId="26606"/>
          <ac:spMkLst>
            <pc:docMk/>
            <pc:sldMk cId="654652765" sldId="306"/>
            <ac:spMk id="2" creationId="{00490171-2859-5322-0F76-C05597544FBD}"/>
          </ac:spMkLst>
        </pc:spChg>
        <pc:spChg chg="add mod ord">
          <ac:chgData name="Kinga Starczewska (2312239)" userId="906502d5-4aac-4fef-8752-3f52951329e9" providerId="ADAL" clId="{24F2A4F5-334C-46F3-B6AD-BCDC24FA0727}" dt="2026-02-11T11:12:00.645" v="777" actId="20577"/>
          <ac:spMkLst>
            <pc:docMk/>
            <pc:sldMk cId="654652765" sldId="306"/>
            <ac:spMk id="3" creationId="{118C9940-170E-57ED-1C4B-AAF09749AF79}"/>
          </ac:spMkLst>
        </pc:spChg>
        <pc:spChg chg="add mod">
          <ac:chgData name="Kinga Starczewska (2312239)" userId="906502d5-4aac-4fef-8752-3f52951329e9" providerId="ADAL" clId="{24F2A4F5-334C-46F3-B6AD-BCDC24FA0727}" dt="2026-02-21T23:04:07.407" v="2187" actId="20577"/>
          <ac:spMkLst>
            <pc:docMk/>
            <pc:sldMk cId="654652765" sldId="306"/>
            <ac:spMk id="5" creationId="{D92FAD1C-209D-63FE-F36C-4BF563E349BB}"/>
          </ac:spMkLst>
        </pc:spChg>
        <pc:spChg chg="add mod">
          <ac:chgData name="Kinga Starczewska (2312239)" userId="906502d5-4aac-4fef-8752-3f52951329e9" providerId="ADAL" clId="{24F2A4F5-334C-46F3-B6AD-BCDC24FA0727}" dt="2026-02-11T11:14:49.454" v="781" actId="255"/>
          <ac:spMkLst>
            <pc:docMk/>
            <pc:sldMk cId="654652765" sldId="306"/>
            <ac:spMk id="55" creationId="{9A4FB5DD-14E5-FF0A-9F5B-FC5FE5F437B9}"/>
          </ac:spMkLst>
        </pc:spChg>
        <pc:spChg chg="add mod">
          <ac:chgData name="Kinga Starczewska (2312239)" userId="906502d5-4aac-4fef-8752-3f52951329e9" providerId="ADAL" clId="{24F2A4F5-334C-46F3-B6AD-BCDC24FA0727}" dt="2026-02-21T22:16:07.962" v="2123" actId="20577"/>
          <ac:spMkLst>
            <pc:docMk/>
            <pc:sldMk cId="654652765" sldId="306"/>
            <ac:spMk id="57" creationId="{BB179231-D4DE-B224-0458-D2722711778C}"/>
          </ac:spMkLst>
        </pc:spChg>
        <pc:picChg chg="add mod">
          <ac:chgData name="Kinga Starczewska (2312239)" userId="906502d5-4aac-4fef-8752-3f52951329e9" providerId="ADAL" clId="{24F2A4F5-334C-46F3-B6AD-BCDC24FA0727}" dt="2026-02-11T11:17:16.508" v="788" actId="14100"/>
          <ac:picMkLst>
            <pc:docMk/>
            <pc:sldMk cId="654652765" sldId="306"/>
            <ac:picMk id="4" creationId="{C0893CBF-2749-DFF8-02F7-3A90D8526194}"/>
          </ac:picMkLst>
        </pc:picChg>
        <pc:picChg chg="add mod">
          <ac:chgData name="Kinga Starczewska (2312239)" userId="906502d5-4aac-4fef-8752-3f52951329e9" providerId="ADAL" clId="{24F2A4F5-334C-46F3-B6AD-BCDC24FA0727}" dt="2026-02-27T10:17:36.300" v="3118"/>
          <ac:picMkLst>
            <pc:docMk/>
            <pc:sldMk cId="654652765" sldId="306"/>
            <ac:picMk id="7" creationId="{D85010D4-954A-4392-4DF2-748A9D205D29}"/>
          </ac:picMkLst>
        </pc:picChg>
      </pc:sldChg>
      <pc:sldChg chg="addSp delSp modSp mod modTransition modAnim">
        <pc:chgData name="Kinga Starczewska (2312239)" userId="906502d5-4aac-4fef-8752-3f52951329e9" providerId="ADAL" clId="{24F2A4F5-334C-46F3-B6AD-BCDC24FA0727}" dt="2026-02-27T10:17:36.300" v="3118"/>
        <pc:sldMkLst>
          <pc:docMk/>
          <pc:sldMk cId="3590292788" sldId="309"/>
        </pc:sldMkLst>
        <pc:spChg chg="add mod">
          <ac:chgData name="Kinga Starczewska (2312239)" userId="906502d5-4aac-4fef-8752-3f52951329e9" providerId="ADAL" clId="{24F2A4F5-334C-46F3-B6AD-BCDC24FA0727}" dt="2026-02-11T14:13:47.214" v="1664" actId="1076"/>
          <ac:spMkLst>
            <pc:docMk/>
            <pc:sldMk cId="3590292788" sldId="309"/>
            <ac:spMk id="3" creationId="{A7779815-6E71-3355-D165-7A9E0340C6A2}"/>
          </ac:spMkLst>
        </pc:spChg>
        <pc:spChg chg="mod">
          <ac:chgData name="Kinga Starczewska (2312239)" userId="906502d5-4aac-4fef-8752-3f52951329e9" providerId="ADAL" clId="{24F2A4F5-334C-46F3-B6AD-BCDC24FA0727}" dt="2026-02-10T09:38:05.608" v="29" actId="20577"/>
          <ac:spMkLst>
            <pc:docMk/>
            <pc:sldMk cId="3590292788" sldId="309"/>
            <ac:spMk id="4" creationId="{39D3AADE-5119-8CE2-0DD5-2BD7E3403288}"/>
          </ac:spMkLst>
        </pc:spChg>
        <pc:spChg chg="add mod">
          <ac:chgData name="Kinga Starczewska (2312239)" userId="906502d5-4aac-4fef-8752-3f52951329e9" providerId="ADAL" clId="{24F2A4F5-334C-46F3-B6AD-BCDC24FA0727}" dt="2026-02-13T09:21:29.141" v="1673" actId="20577"/>
          <ac:spMkLst>
            <pc:docMk/>
            <pc:sldMk cId="3590292788" sldId="309"/>
            <ac:spMk id="7" creationId="{281E0E57-F6DF-1AB2-9924-A404098C4567}"/>
          </ac:spMkLst>
        </pc:spChg>
        <pc:spChg chg="add mod">
          <ac:chgData name="Kinga Starczewska (2312239)" userId="906502d5-4aac-4fef-8752-3f52951329e9" providerId="ADAL" clId="{24F2A4F5-334C-46F3-B6AD-BCDC24FA0727}" dt="2026-02-16T18:02:30.371" v="1863" actId="20577"/>
          <ac:spMkLst>
            <pc:docMk/>
            <pc:sldMk cId="3590292788" sldId="309"/>
            <ac:spMk id="9" creationId="{8F48ADE2-9E63-4A67-B6D3-66D8D44F86F4}"/>
          </ac:spMkLst>
        </pc:spChg>
        <pc:picChg chg="add mod">
          <ac:chgData name="Kinga Starczewska (2312239)" userId="906502d5-4aac-4fef-8752-3f52951329e9" providerId="ADAL" clId="{24F2A4F5-334C-46F3-B6AD-BCDC24FA0727}" dt="2026-02-10T09:39:02.611" v="33" actId="14100"/>
          <ac:picMkLst>
            <pc:docMk/>
            <pc:sldMk cId="3590292788" sldId="309"/>
            <ac:picMk id="5" creationId="{FEF8DF09-22DE-7126-7D99-80E3D219C323}"/>
          </ac:picMkLst>
        </pc:picChg>
        <pc:picChg chg="add mod">
          <ac:chgData name="Kinga Starczewska (2312239)" userId="906502d5-4aac-4fef-8752-3f52951329e9" providerId="ADAL" clId="{24F2A4F5-334C-46F3-B6AD-BCDC24FA0727}" dt="2026-02-10T09:52:38.506" v="79" actId="1076"/>
          <ac:picMkLst>
            <pc:docMk/>
            <pc:sldMk cId="3590292788" sldId="309"/>
            <ac:picMk id="8" creationId="{32F933B7-68F1-60AA-F61D-9E786534E8F3}"/>
          </ac:picMkLst>
        </pc:picChg>
        <pc:picChg chg="add del mod">
          <ac:chgData name="Kinga Starczewska (2312239)" userId="906502d5-4aac-4fef-8752-3f52951329e9" providerId="ADAL" clId="{24F2A4F5-334C-46F3-B6AD-BCDC24FA0727}" dt="2026-02-27T10:07:45.447" v="3113"/>
          <ac:picMkLst>
            <pc:docMk/>
            <pc:sldMk cId="3590292788" sldId="309"/>
            <ac:picMk id="10" creationId="{497F6AAB-5920-B5E1-094B-A071301D08FA}"/>
          </ac:picMkLst>
        </pc:picChg>
        <pc:picChg chg="mod">
          <ac:chgData name="Kinga Starczewska (2312239)" userId="906502d5-4aac-4fef-8752-3f52951329e9" providerId="ADAL" clId="{24F2A4F5-334C-46F3-B6AD-BCDC24FA0727}" dt="2026-02-10T09:37:17.229" v="15" actId="14100"/>
          <ac:picMkLst>
            <pc:docMk/>
            <pc:sldMk cId="3590292788" sldId="309"/>
            <ac:picMk id="11" creationId="{565AB0FC-9FCD-FDB2-1D84-F3D855D83877}"/>
          </ac:picMkLst>
        </pc:picChg>
        <pc:picChg chg="add del mod ord">
          <ac:chgData name="Kinga Starczewska (2312239)" userId="906502d5-4aac-4fef-8752-3f52951329e9" providerId="ADAL" clId="{24F2A4F5-334C-46F3-B6AD-BCDC24FA0727}" dt="2026-02-27T10:08:17.815" v="3114"/>
          <ac:picMkLst>
            <pc:docMk/>
            <pc:sldMk cId="3590292788" sldId="309"/>
            <ac:picMk id="13" creationId="{4E241A3F-793E-DAFF-D27F-96B6AF26982B}"/>
          </ac:picMkLst>
        </pc:picChg>
        <pc:picChg chg="add del mod">
          <ac:chgData name="Kinga Starczewska (2312239)" userId="906502d5-4aac-4fef-8752-3f52951329e9" providerId="ADAL" clId="{24F2A4F5-334C-46F3-B6AD-BCDC24FA0727}" dt="2026-02-27T10:08:25.411" v="3117"/>
          <ac:picMkLst>
            <pc:docMk/>
            <pc:sldMk cId="3590292788" sldId="309"/>
            <ac:picMk id="14" creationId="{58DE683E-A9D3-7F02-3228-653E75C8D86F}"/>
          </ac:picMkLst>
        </pc:picChg>
        <pc:picChg chg="add del mod ord">
          <ac:chgData name="Kinga Starczewska (2312239)" userId="906502d5-4aac-4fef-8752-3f52951329e9" providerId="ADAL" clId="{24F2A4F5-334C-46F3-B6AD-BCDC24FA0727}" dt="2026-02-27T10:17:36.300" v="3118"/>
          <ac:picMkLst>
            <pc:docMk/>
            <pc:sldMk cId="3590292788" sldId="309"/>
            <ac:picMk id="17" creationId="{7AACE8D7-17AB-E5AF-1B19-E4C1386CFD5F}"/>
          </ac:picMkLst>
        </pc:picChg>
        <pc:picChg chg="add mod">
          <ac:chgData name="Kinga Starczewska (2312239)" userId="906502d5-4aac-4fef-8752-3f52951329e9" providerId="ADAL" clId="{24F2A4F5-334C-46F3-B6AD-BCDC24FA0727}" dt="2026-02-27T10:17:36.300" v="3118"/>
          <ac:picMkLst>
            <pc:docMk/>
            <pc:sldMk cId="3590292788" sldId="309"/>
            <ac:picMk id="18" creationId="{6AA6857B-E519-62C1-0B6B-ABDB36B24E18}"/>
          </ac:picMkLst>
        </pc:picChg>
        <pc:picChg chg="add mod">
          <ac:chgData name="Kinga Starczewska (2312239)" userId="906502d5-4aac-4fef-8752-3f52951329e9" providerId="ADAL" clId="{24F2A4F5-334C-46F3-B6AD-BCDC24FA0727}" dt="2026-02-11T14:13:58.392" v="1665" actId="1076"/>
          <ac:picMkLst>
            <pc:docMk/>
            <pc:sldMk cId="3590292788" sldId="309"/>
            <ac:picMk id="3074" creationId="{51AEDCEE-D166-3BEC-887E-F94B559FA01C}"/>
          </ac:picMkLst>
        </pc:picChg>
      </pc:sldChg>
      <pc:sldChg chg="addSp delSp modSp mod modTransition modAnim">
        <pc:chgData name="Kinga Starczewska (2312239)" userId="906502d5-4aac-4fef-8752-3f52951329e9" providerId="ADAL" clId="{24F2A4F5-334C-46F3-B6AD-BCDC24FA0727}" dt="2026-02-27T10:17:36.300" v="3118"/>
        <pc:sldMkLst>
          <pc:docMk/>
          <pc:sldMk cId="1760268449" sldId="310"/>
        </pc:sldMkLst>
        <pc:spChg chg="mod">
          <ac:chgData name="Kinga Starczewska (2312239)" userId="906502d5-4aac-4fef-8752-3f52951329e9" providerId="ADAL" clId="{24F2A4F5-334C-46F3-B6AD-BCDC24FA0727}" dt="2026-02-10T09:34:32.051" v="3" actId="20577"/>
          <ac:spMkLst>
            <pc:docMk/>
            <pc:sldMk cId="1760268449" sldId="310"/>
            <ac:spMk id="7" creationId="{C0147929-8D39-DAA9-C3C5-4829D9C31C27}"/>
          </ac:spMkLst>
        </pc:spChg>
        <pc:picChg chg="add del mod">
          <ac:chgData name="Kinga Starczewska (2312239)" userId="906502d5-4aac-4fef-8752-3f52951329e9" providerId="ADAL" clId="{24F2A4F5-334C-46F3-B6AD-BCDC24FA0727}" dt="2026-02-27T10:07:45.447" v="3113"/>
          <ac:picMkLst>
            <pc:docMk/>
            <pc:sldMk cId="1760268449" sldId="310"/>
            <ac:picMk id="4" creationId="{F7C7852E-6571-710D-776F-96DEB5A02E5F}"/>
          </ac:picMkLst>
        </pc:picChg>
        <pc:picChg chg="add del mod ord">
          <ac:chgData name="Kinga Starczewska (2312239)" userId="906502d5-4aac-4fef-8752-3f52951329e9" providerId="ADAL" clId="{24F2A4F5-334C-46F3-B6AD-BCDC24FA0727}" dt="2026-02-27T10:08:17.815" v="3114"/>
          <ac:picMkLst>
            <pc:docMk/>
            <pc:sldMk cId="1760268449" sldId="310"/>
            <ac:picMk id="8" creationId="{19E36BCC-A831-FBEF-3BE1-4272A43DBAF6}"/>
          </ac:picMkLst>
        </pc:picChg>
        <pc:picChg chg="add del mod">
          <ac:chgData name="Kinga Starczewska (2312239)" userId="906502d5-4aac-4fef-8752-3f52951329e9" providerId="ADAL" clId="{24F2A4F5-334C-46F3-B6AD-BCDC24FA0727}" dt="2026-02-27T10:08:25.411" v="3117"/>
          <ac:picMkLst>
            <pc:docMk/>
            <pc:sldMk cId="1760268449" sldId="310"/>
            <ac:picMk id="9" creationId="{45DBEC4F-F659-D6C1-A3BE-209D17ADBF22}"/>
          </ac:picMkLst>
        </pc:picChg>
        <pc:picChg chg="add del mod ord">
          <ac:chgData name="Kinga Starczewska (2312239)" userId="906502d5-4aac-4fef-8752-3f52951329e9" providerId="ADAL" clId="{24F2A4F5-334C-46F3-B6AD-BCDC24FA0727}" dt="2026-02-27T10:17:36.300" v="3118"/>
          <ac:picMkLst>
            <pc:docMk/>
            <pc:sldMk cId="1760268449" sldId="310"/>
            <ac:picMk id="10" creationId="{7025BB02-6C82-6687-B788-54C125687D0A}"/>
          </ac:picMkLst>
        </pc:picChg>
        <pc:picChg chg="add mod">
          <ac:chgData name="Kinga Starczewska (2312239)" userId="906502d5-4aac-4fef-8752-3f52951329e9" providerId="ADAL" clId="{24F2A4F5-334C-46F3-B6AD-BCDC24FA0727}" dt="2026-02-27T10:17:36.300" v="3118"/>
          <ac:picMkLst>
            <pc:docMk/>
            <pc:sldMk cId="1760268449" sldId="310"/>
            <ac:picMk id="11" creationId="{A25D1B5B-8887-67E4-05E4-383B1F7A0BB1}"/>
          </ac:picMkLst>
        </pc:picChg>
      </pc:sldChg>
      <pc:sldChg chg="addSp delSp modSp mod modTransition modAnim">
        <pc:chgData name="Kinga Starczewska (2312239)" userId="906502d5-4aac-4fef-8752-3f52951329e9" providerId="ADAL" clId="{24F2A4F5-334C-46F3-B6AD-BCDC24FA0727}" dt="2026-02-27T10:17:36.300" v="3118"/>
        <pc:sldMkLst>
          <pc:docMk/>
          <pc:sldMk cId="171007334" sldId="311"/>
        </pc:sldMkLst>
        <pc:spChg chg="add mod">
          <ac:chgData name="Kinga Starczewska (2312239)" userId="906502d5-4aac-4fef-8752-3f52951329e9" providerId="ADAL" clId="{24F2A4F5-334C-46F3-B6AD-BCDC24FA0727}" dt="2026-02-11T09:52:15.680" v="592" actId="790"/>
          <ac:spMkLst>
            <pc:docMk/>
            <pc:sldMk cId="171007334" sldId="311"/>
            <ac:spMk id="2" creationId="{7FEFA290-B56F-FE8D-FE70-34D3C7255A48}"/>
          </ac:spMkLst>
        </pc:spChg>
        <pc:spChg chg="mod">
          <ac:chgData name="Kinga Starczewska (2312239)" userId="906502d5-4aac-4fef-8752-3f52951329e9" providerId="ADAL" clId="{24F2A4F5-334C-46F3-B6AD-BCDC24FA0727}" dt="2026-02-11T09:52:15.680" v="592" actId="790"/>
          <ac:spMkLst>
            <pc:docMk/>
            <pc:sldMk cId="171007334" sldId="311"/>
            <ac:spMk id="3" creationId="{05BF4AF3-2D87-5D1D-245D-49E6F0B09A40}"/>
          </ac:spMkLst>
        </pc:spChg>
        <pc:spChg chg="add mod">
          <ac:chgData name="Kinga Starczewska (2312239)" userId="906502d5-4aac-4fef-8752-3f52951329e9" providerId="ADAL" clId="{24F2A4F5-334C-46F3-B6AD-BCDC24FA0727}" dt="2026-02-11T09:52:15.680" v="592" actId="790"/>
          <ac:spMkLst>
            <pc:docMk/>
            <pc:sldMk cId="171007334" sldId="311"/>
            <ac:spMk id="4" creationId="{5730875A-495E-34B7-C61D-D9543F4997E3}"/>
          </ac:spMkLst>
        </pc:spChg>
        <pc:spChg chg="add mod">
          <ac:chgData name="Kinga Starczewska (2312239)" userId="906502d5-4aac-4fef-8752-3f52951329e9" providerId="ADAL" clId="{24F2A4F5-334C-46F3-B6AD-BCDC24FA0727}" dt="2026-02-11T09:52:15.680" v="592" actId="790"/>
          <ac:spMkLst>
            <pc:docMk/>
            <pc:sldMk cId="171007334" sldId="311"/>
            <ac:spMk id="6" creationId="{B8991343-9D2A-65BD-DF98-F75FF570681F}"/>
          </ac:spMkLst>
        </pc:spChg>
        <pc:spChg chg="add mod">
          <ac:chgData name="Kinga Starczewska (2312239)" userId="906502d5-4aac-4fef-8752-3f52951329e9" providerId="ADAL" clId="{24F2A4F5-334C-46F3-B6AD-BCDC24FA0727}" dt="2026-02-11T09:52:15.680" v="592" actId="790"/>
          <ac:spMkLst>
            <pc:docMk/>
            <pc:sldMk cId="171007334" sldId="311"/>
            <ac:spMk id="7" creationId="{84C0AAC0-410D-BC1F-7BFB-BFFD88CD2560}"/>
          </ac:spMkLst>
        </pc:spChg>
        <pc:spChg chg="add mod">
          <ac:chgData name="Kinga Starczewska (2312239)" userId="906502d5-4aac-4fef-8752-3f52951329e9" providerId="ADAL" clId="{24F2A4F5-334C-46F3-B6AD-BCDC24FA0727}" dt="2026-02-22T11:40:30.643" v="2422"/>
          <ac:spMkLst>
            <pc:docMk/>
            <pc:sldMk cId="171007334" sldId="311"/>
            <ac:spMk id="10" creationId="{B97A1A05-1C9F-8DC7-F215-D15B10003DC1}"/>
          </ac:spMkLst>
        </pc:spChg>
        <pc:picChg chg="add del mod">
          <ac:chgData name="Kinga Starczewska (2312239)" userId="906502d5-4aac-4fef-8752-3f52951329e9" providerId="ADAL" clId="{24F2A4F5-334C-46F3-B6AD-BCDC24FA0727}" dt="2026-02-27T10:07:45.447" v="3113"/>
          <ac:picMkLst>
            <pc:docMk/>
            <pc:sldMk cId="171007334" sldId="311"/>
            <ac:picMk id="9" creationId="{345D5834-1201-3A8F-4037-551F3DCB9725}"/>
          </ac:picMkLst>
        </pc:picChg>
        <pc:picChg chg="add mod">
          <ac:chgData name="Kinga Starczewska (2312239)" userId="906502d5-4aac-4fef-8752-3f52951329e9" providerId="ADAL" clId="{24F2A4F5-334C-46F3-B6AD-BCDC24FA0727}" dt="2026-02-15T12:37:09.969" v="1834" actId="1076"/>
          <ac:picMkLst>
            <pc:docMk/>
            <pc:sldMk cId="171007334" sldId="311"/>
            <ac:picMk id="11" creationId="{04331A96-EB8A-D651-7E4B-1FA646E206D0}"/>
          </ac:picMkLst>
        </pc:picChg>
        <pc:picChg chg="add del mod ord">
          <ac:chgData name="Kinga Starczewska (2312239)" userId="906502d5-4aac-4fef-8752-3f52951329e9" providerId="ADAL" clId="{24F2A4F5-334C-46F3-B6AD-BCDC24FA0727}" dt="2026-02-27T10:17:36.300" v="3118"/>
          <ac:picMkLst>
            <pc:docMk/>
            <pc:sldMk cId="171007334" sldId="311"/>
            <ac:picMk id="12" creationId="{8CDB3312-8998-50A4-5116-9624594C3B05}"/>
          </ac:picMkLst>
        </pc:picChg>
        <pc:picChg chg="add mod">
          <ac:chgData name="Kinga Starczewska (2312239)" userId="906502d5-4aac-4fef-8752-3f52951329e9" providerId="ADAL" clId="{24F2A4F5-334C-46F3-B6AD-BCDC24FA0727}" dt="2026-02-27T10:17:36.300" v="3118"/>
          <ac:picMkLst>
            <pc:docMk/>
            <pc:sldMk cId="171007334" sldId="311"/>
            <ac:picMk id="13" creationId="{FEDEA0F8-8A93-42EF-5E9E-F30B51735E8A}"/>
          </ac:picMkLst>
        </pc:picChg>
      </pc:sldChg>
      <pc:sldChg chg="addSp delSp modSp mod modTransition">
        <pc:chgData name="Kinga Starczewska (2312239)" userId="906502d5-4aac-4fef-8752-3f52951329e9" providerId="ADAL" clId="{24F2A4F5-334C-46F3-B6AD-BCDC24FA0727}" dt="2026-02-27T10:30:34.410" v="3120" actId="1036"/>
        <pc:sldMkLst>
          <pc:docMk/>
          <pc:sldMk cId="788226214" sldId="312"/>
        </pc:sldMkLst>
        <pc:spChg chg="mod">
          <ac:chgData name="Kinga Starczewska (2312239)" userId="906502d5-4aac-4fef-8752-3f52951329e9" providerId="ADAL" clId="{24F2A4F5-334C-46F3-B6AD-BCDC24FA0727}" dt="2026-02-11T10:45:58.854" v="665" actId="790"/>
          <ac:spMkLst>
            <pc:docMk/>
            <pc:sldMk cId="788226214" sldId="312"/>
            <ac:spMk id="2" creationId="{FA54AEBF-73B2-2188-6E43-D85E829780A8}"/>
          </ac:spMkLst>
        </pc:spChg>
        <pc:spChg chg="mod">
          <ac:chgData name="Kinga Starczewska (2312239)" userId="906502d5-4aac-4fef-8752-3f52951329e9" providerId="ADAL" clId="{24F2A4F5-334C-46F3-B6AD-BCDC24FA0727}" dt="2026-02-11T10:45:58.854" v="665" actId="790"/>
          <ac:spMkLst>
            <pc:docMk/>
            <pc:sldMk cId="788226214" sldId="312"/>
            <ac:spMk id="5" creationId="{B51885A6-2008-15E5-517B-3CBBFE99B11A}"/>
          </ac:spMkLst>
        </pc:spChg>
        <pc:spChg chg="add mod">
          <ac:chgData name="Kinga Starczewska (2312239)" userId="906502d5-4aac-4fef-8752-3f52951329e9" providerId="ADAL" clId="{24F2A4F5-334C-46F3-B6AD-BCDC24FA0727}" dt="2026-02-22T14:30:07.315" v="2625" actId="20577"/>
          <ac:spMkLst>
            <pc:docMk/>
            <pc:sldMk cId="788226214" sldId="312"/>
            <ac:spMk id="6" creationId="{3C94733B-D0A6-2533-0A95-E802737379A9}"/>
          </ac:spMkLst>
        </pc:spChg>
        <pc:spChg chg="add mod">
          <ac:chgData name="Kinga Starczewska (2312239)" userId="906502d5-4aac-4fef-8752-3f52951329e9" providerId="ADAL" clId="{24F2A4F5-334C-46F3-B6AD-BCDC24FA0727}" dt="2026-02-21T23:26:07.129" v="2204" actId="1076"/>
          <ac:spMkLst>
            <pc:docMk/>
            <pc:sldMk cId="788226214" sldId="312"/>
            <ac:spMk id="9" creationId="{6A66A29B-92F4-C567-CA9E-48565ABE955B}"/>
          </ac:spMkLst>
        </pc:spChg>
        <pc:spChg chg="add mod">
          <ac:chgData name="Kinga Starczewska (2312239)" userId="906502d5-4aac-4fef-8752-3f52951329e9" providerId="ADAL" clId="{24F2A4F5-334C-46F3-B6AD-BCDC24FA0727}" dt="2026-02-22T14:07:09.839" v="2575" actId="1076"/>
          <ac:spMkLst>
            <pc:docMk/>
            <pc:sldMk cId="788226214" sldId="312"/>
            <ac:spMk id="10" creationId="{68005730-94B4-9935-D38C-CF5EE84DB5BA}"/>
          </ac:spMkLst>
        </pc:spChg>
        <pc:spChg chg="add mod">
          <ac:chgData name="Kinga Starczewska (2312239)" userId="906502d5-4aac-4fef-8752-3f52951329e9" providerId="ADAL" clId="{24F2A4F5-334C-46F3-B6AD-BCDC24FA0727}" dt="2026-02-22T14:26:34.431" v="2582" actId="20577"/>
          <ac:spMkLst>
            <pc:docMk/>
            <pc:sldMk cId="788226214" sldId="312"/>
            <ac:spMk id="13" creationId="{6E4F327B-AC5F-09F6-CBE3-6C5602CC53F3}"/>
          </ac:spMkLst>
        </pc:spChg>
        <pc:picChg chg="add mod">
          <ac:chgData name="Kinga Starczewska (2312239)" userId="906502d5-4aac-4fef-8752-3f52951329e9" providerId="ADAL" clId="{24F2A4F5-334C-46F3-B6AD-BCDC24FA0727}" dt="2026-02-27T10:30:34.410" v="3120" actId="1036"/>
          <ac:picMkLst>
            <pc:docMk/>
            <pc:sldMk cId="788226214" sldId="312"/>
            <ac:picMk id="4" creationId="{FA03C093-052C-CD66-4432-FD1750AD0F66}"/>
          </ac:picMkLst>
        </pc:picChg>
      </pc:sldChg>
      <pc:sldChg chg="addSp modSp new mod modTransition">
        <pc:chgData name="Kinga Starczewska (2312239)" userId="906502d5-4aac-4fef-8752-3f52951329e9" providerId="ADAL" clId="{24F2A4F5-334C-46F3-B6AD-BCDC24FA0727}" dt="2026-02-27T10:24:05.033" v="3119"/>
        <pc:sldMkLst>
          <pc:docMk/>
          <pc:sldMk cId="958935771" sldId="313"/>
        </pc:sldMkLst>
        <pc:spChg chg="mod">
          <ac:chgData name="Kinga Starczewska (2312239)" userId="906502d5-4aac-4fef-8752-3f52951329e9" providerId="ADAL" clId="{24F2A4F5-334C-46F3-B6AD-BCDC24FA0727}" dt="2026-02-11T13:43:42.783" v="1490" actId="14100"/>
          <ac:spMkLst>
            <pc:docMk/>
            <pc:sldMk cId="958935771" sldId="313"/>
            <ac:spMk id="2" creationId="{7ADAAA84-AC4D-768C-DD0D-8EBBD3E692FB}"/>
          </ac:spMkLst>
        </pc:spChg>
        <pc:spChg chg="mod">
          <ac:chgData name="Kinga Starczewska (2312239)" userId="906502d5-4aac-4fef-8752-3f52951329e9" providerId="ADAL" clId="{24F2A4F5-334C-46F3-B6AD-BCDC24FA0727}" dt="2026-02-22T17:43:45.039" v="2759" actId="20577"/>
          <ac:spMkLst>
            <pc:docMk/>
            <pc:sldMk cId="958935771" sldId="313"/>
            <ac:spMk id="3" creationId="{DC949A9A-4FC0-3984-3C4D-7588FF3A11E1}"/>
          </ac:spMkLst>
        </pc:spChg>
        <pc:spChg chg="mod">
          <ac:chgData name="Kinga Starczewska (2312239)" userId="906502d5-4aac-4fef-8752-3f52951329e9" providerId="ADAL" clId="{24F2A4F5-334C-46F3-B6AD-BCDC24FA0727}" dt="2026-02-22T17:51:33.739" v="2788" actId="20577"/>
          <ac:spMkLst>
            <pc:docMk/>
            <pc:sldMk cId="958935771" sldId="313"/>
            <ac:spMk id="4" creationId="{1D1AFD54-236F-4069-2D44-F56BA7111E9E}"/>
          </ac:spMkLst>
        </pc:spChg>
        <pc:picChg chg="add mod">
          <ac:chgData name="Kinga Starczewska (2312239)" userId="906502d5-4aac-4fef-8752-3f52951329e9" providerId="ADAL" clId="{24F2A4F5-334C-46F3-B6AD-BCDC24FA0727}" dt="2026-02-22T17:04:02.303" v="2752" actId="1076"/>
          <ac:picMkLst>
            <pc:docMk/>
            <pc:sldMk cId="958935771" sldId="313"/>
            <ac:picMk id="6" creationId="{DF2C4B37-F595-0E1B-B19D-FEC8DC753202}"/>
          </ac:picMkLst>
        </pc:picChg>
        <pc:picChg chg="add mod">
          <ac:chgData name="Kinga Starczewska (2312239)" userId="906502d5-4aac-4fef-8752-3f52951329e9" providerId="ADAL" clId="{24F2A4F5-334C-46F3-B6AD-BCDC24FA0727}" dt="2026-02-11T13:48:39.391" v="1520" actId="14100"/>
          <ac:picMkLst>
            <pc:docMk/>
            <pc:sldMk cId="958935771" sldId="313"/>
            <ac:picMk id="7" creationId="{4DEA9A3A-BB4A-4CFA-F662-4C298BF67DAA}"/>
          </ac:picMkLst>
        </pc:picChg>
        <pc:picChg chg="add mod">
          <ac:chgData name="Kinga Starczewska (2312239)" userId="906502d5-4aac-4fef-8752-3f52951329e9" providerId="ADAL" clId="{24F2A4F5-334C-46F3-B6AD-BCDC24FA0727}" dt="2026-02-27T10:24:05.033" v="3119"/>
          <ac:picMkLst>
            <pc:docMk/>
            <pc:sldMk cId="958935771" sldId="313"/>
            <ac:picMk id="9" creationId="{CAEEFB45-9EC8-7004-FE68-9EAD3B0013C6}"/>
          </ac:picMkLst>
        </pc:picChg>
      </pc:sldChg>
      <pc:sldChg chg="modSp new mod modTransition">
        <pc:chgData name="Kinga Starczewska (2312239)" userId="906502d5-4aac-4fef-8752-3f52951329e9" providerId="ADAL" clId="{24F2A4F5-334C-46F3-B6AD-BCDC24FA0727}" dt="2026-02-27T10:08:25.411" v="3117"/>
        <pc:sldMkLst>
          <pc:docMk/>
          <pc:sldMk cId="3346888236" sldId="314"/>
        </pc:sldMkLst>
        <pc:spChg chg="mod">
          <ac:chgData name="Kinga Starczewska (2312239)" userId="906502d5-4aac-4fef-8752-3f52951329e9" providerId="ADAL" clId="{24F2A4F5-334C-46F3-B6AD-BCDC24FA0727}" dt="2026-02-22T19:38:03.005" v="2898" actId="14100"/>
          <ac:spMkLst>
            <pc:docMk/>
            <pc:sldMk cId="3346888236" sldId="314"/>
            <ac:spMk id="2" creationId="{D9FD4551-2661-3434-FE5D-61DE01DE1C5F}"/>
          </ac:spMkLst>
        </pc:spChg>
        <pc:spChg chg="mod">
          <ac:chgData name="Kinga Starczewska (2312239)" userId="906502d5-4aac-4fef-8752-3f52951329e9" providerId="ADAL" clId="{24F2A4F5-334C-46F3-B6AD-BCDC24FA0727}" dt="2026-02-22T19:43:36.472" v="2922" actId="2711"/>
          <ac:spMkLst>
            <pc:docMk/>
            <pc:sldMk cId="3346888236" sldId="314"/>
            <ac:spMk id="3" creationId="{E21FA0E6-5FA5-E174-354E-16A630B41A6C}"/>
          </ac:spMkLst>
        </pc:spChg>
      </pc:sldChg>
      <pc:sldChg chg="modSp new mod modTransition">
        <pc:chgData name="Kinga Starczewska (2312239)" userId="906502d5-4aac-4fef-8752-3f52951329e9" providerId="ADAL" clId="{24F2A4F5-334C-46F3-B6AD-BCDC24FA0727}" dt="2026-02-27T10:08:25.411" v="3117"/>
        <pc:sldMkLst>
          <pc:docMk/>
          <pc:sldMk cId="197281702" sldId="315"/>
        </pc:sldMkLst>
        <pc:spChg chg="mod">
          <ac:chgData name="Kinga Starczewska (2312239)" userId="906502d5-4aac-4fef-8752-3f52951329e9" providerId="ADAL" clId="{24F2A4F5-334C-46F3-B6AD-BCDC24FA0727}" dt="2026-02-22T19:40:37.241" v="2909" actId="1076"/>
          <ac:spMkLst>
            <pc:docMk/>
            <pc:sldMk cId="197281702" sldId="315"/>
            <ac:spMk id="2" creationId="{DF03D5C9-FABD-C9B4-C209-D388D00EACC3}"/>
          </ac:spMkLst>
        </pc:spChg>
        <pc:spChg chg="mod">
          <ac:chgData name="Kinga Starczewska (2312239)" userId="906502d5-4aac-4fef-8752-3f52951329e9" providerId="ADAL" clId="{24F2A4F5-334C-46F3-B6AD-BCDC24FA0727}" dt="2026-02-22T19:42:25.541" v="2921" actId="1076"/>
          <ac:spMkLst>
            <pc:docMk/>
            <pc:sldMk cId="197281702" sldId="315"/>
            <ac:spMk id="3" creationId="{8B2E8902-19E8-778F-23A8-55471DBF5110}"/>
          </ac:spMkLst>
        </pc:spChg>
      </pc:sldChg>
      <pc:sldChg chg="addSp delSp modSp new mod modTransition modClrScheme chgLayout">
        <pc:chgData name="Kinga Starczewska (2312239)" userId="906502d5-4aac-4fef-8752-3f52951329e9" providerId="ADAL" clId="{24F2A4F5-334C-46F3-B6AD-BCDC24FA0727}" dt="2026-02-27T10:17:36.300" v="3118"/>
        <pc:sldMkLst>
          <pc:docMk/>
          <pc:sldMk cId="437714123" sldId="316"/>
        </pc:sldMkLst>
        <pc:spChg chg="mod">
          <ac:chgData name="Kinga Starczewska (2312239)" userId="906502d5-4aac-4fef-8752-3f52951329e9" providerId="ADAL" clId="{24F2A4F5-334C-46F3-B6AD-BCDC24FA0727}" dt="2026-02-22T20:35:19.992" v="2978" actId="27636"/>
          <ac:spMkLst>
            <pc:docMk/>
            <pc:sldMk cId="437714123" sldId="316"/>
            <ac:spMk id="2" creationId="{495D29D5-5EBF-240F-AE66-342A53E580F0}"/>
          </ac:spMkLst>
        </pc:spChg>
        <pc:spChg chg="mod ord">
          <ac:chgData name="Kinga Starczewska (2312239)" userId="906502d5-4aac-4fef-8752-3f52951329e9" providerId="ADAL" clId="{24F2A4F5-334C-46F3-B6AD-BCDC24FA0727}" dt="2026-02-22T20:25:56.160" v="2960" actId="26606"/>
          <ac:spMkLst>
            <pc:docMk/>
            <pc:sldMk cId="437714123" sldId="316"/>
            <ac:spMk id="4" creationId="{6615EBE9-3F7F-65CE-3F22-9F3826488EEE}"/>
          </ac:spMkLst>
        </pc:spChg>
        <pc:spChg chg="add mod">
          <ac:chgData name="Kinga Starczewska (2312239)" userId="906502d5-4aac-4fef-8752-3f52951329e9" providerId="ADAL" clId="{24F2A4F5-334C-46F3-B6AD-BCDC24FA0727}" dt="2026-02-22T20:27:59.110" v="2974" actId="14100"/>
          <ac:spMkLst>
            <pc:docMk/>
            <pc:sldMk cId="437714123" sldId="316"/>
            <ac:spMk id="9" creationId="{505A5B11-AC46-B940-6C88-FA59069FE781}"/>
          </ac:spMkLst>
        </pc:spChg>
        <pc:spChg chg="add mod">
          <ac:chgData name="Kinga Starczewska (2312239)" userId="906502d5-4aac-4fef-8752-3f52951329e9" providerId="ADAL" clId="{24F2A4F5-334C-46F3-B6AD-BCDC24FA0727}" dt="2026-02-22T20:36:54.826" v="2986" actId="1076"/>
          <ac:spMkLst>
            <pc:docMk/>
            <pc:sldMk cId="437714123" sldId="316"/>
            <ac:spMk id="11" creationId="{72F821D4-1704-E2BE-A9E0-DA6373736514}"/>
          </ac:spMkLst>
        </pc:spChg>
        <pc:picChg chg="add mod">
          <ac:chgData name="Kinga Starczewska (2312239)" userId="906502d5-4aac-4fef-8752-3f52951329e9" providerId="ADAL" clId="{24F2A4F5-334C-46F3-B6AD-BCDC24FA0727}" dt="2026-02-27T10:17:36.300" v="3118"/>
          <ac:picMkLst>
            <pc:docMk/>
            <pc:sldMk cId="437714123" sldId="316"/>
            <ac:picMk id="5" creationId="{87080A36-09FB-EE22-F0D1-4293EA5C8F0D}"/>
          </ac:picMkLst>
        </pc:picChg>
        <pc:picChg chg="add mod">
          <ac:chgData name="Kinga Starczewska (2312239)" userId="906502d5-4aac-4fef-8752-3f52951329e9" providerId="ADAL" clId="{24F2A4F5-334C-46F3-B6AD-BCDC24FA0727}" dt="2026-02-22T20:28:11.816" v="2975" actId="1076"/>
          <ac:picMkLst>
            <pc:docMk/>
            <pc:sldMk cId="437714123" sldId="316"/>
            <ac:picMk id="1032" creationId="{0A108F2D-0307-6EF6-38CE-A0810C17BB66}"/>
          </ac:picMkLst>
        </pc:picChg>
      </pc:sldChg>
      <pc:sldChg chg="addSp delSp modSp new mod modTransition modClrScheme modAnim chgLayout">
        <pc:chgData name="Kinga Starczewska (2312239)" userId="906502d5-4aac-4fef-8752-3f52951329e9" providerId="ADAL" clId="{24F2A4F5-334C-46F3-B6AD-BCDC24FA0727}" dt="2026-02-27T10:17:36.300" v="3118"/>
        <pc:sldMkLst>
          <pc:docMk/>
          <pc:sldMk cId="2287001218" sldId="317"/>
        </pc:sldMkLst>
        <pc:spChg chg="mod">
          <ac:chgData name="Kinga Starczewska (2312239)" userId="906502d5-4aac-4fef-8752-3f52951329e9" providerId="ADAL" clId="{24F2A4F5-334C-46F3-B6AD-BCDC24FA0727}" dt="2026-02-22T20:53:01.856" v="3069" actId="27636"/>
          <ac:spMkLst>
            <pc:docMk/>
            <pc:sldMk cId="2287001218" sldId="317"/>
            <ac:spMk id="2" creationId="{BC39A004-1268-38AC-5E6F-8B178A067B87}"/>
          </ac:spMkLst>
        </pc:spChg>
        <pc:spChg chg="mod ord">
          <ac:chgData name="Kinga Starczewska (2312239)" userId="906502d5-4aac-4fef-8752-3f52951329e9" providerId="ADAL" clId="{24F2A4F5-334C-46F3-B6AD-BCDC24FA0727}" dt="2026-02-22T20:50:54.088" v="3051" actId="26606"/>
          <ac:spMkLst>
            <pc:docMk/>
            <pc:sldMk cId="2287001218" sldId="317"/>
            <ac:spMk id="4" creationId="{21A4AE42-6332-6BC9-1185-C34A22DACA31}"/>
          </ac:spMkLst>
        </pc:spChg>
        <pc:spChg chg="add mod ord">
          <ac:chgData name="Kinga Starczewska (2312239)" userId="906502d5-4aac-4fef-8752-3f52951329e9" providerId="ADAL" clId="{24F2A4F5-334C-46F3-B6AD-BCDC24FA0727}" dt="2026-02-22T20:52:02.532" v="3061" actId="790"/>
          <ac:spMkLst>
            <pc:docMk/>
            <pc:sldMk cId="2287001218" sldId="317"/>
            <ac:spMk id="5" creationId="{A538EC4A-2637-A451-9F58-DF7855AB1B1C}"/>
          </ac:spMkLst>
        </pc:spChg>
        <pc:picChg chg="add del mod">
          <ac:chgData name="Kinga Starczewska (2312239)" userId="906502d5-4aac-4fef-8752-3f52951329e9" providerId="ADAL" clId="{24F2A4F5-334C-46F3-B6AD-BCDC24FA0727}" dt="2026-02-27T10:07:45.447" v="3113"/>
          <ac:picMkLst>
            <pc:docMk/>
            <pc:sldMk cId="2287001218" sldId="317"/>
            <ac:picMk id="6" creationId="{BF3754DA-C01D-83D0-BDD1-B6A984E8FB92}"/>
          </ac:picMkLst>
        </pc:picChg>
        <pc:picChg chg="add del mod ord">
          <ac:chgData name="Kinga Starczewska (2312239)" userId="906502d5-4aac-4fef-8752-3f52951329e9" providerId="ADAL" clId="{24F2A4F5-334C-46F3-B6AD-BCDC24FA0727}" dt="2026-02-27T10:17:36.300" v="3118"/>
          <ac:picMkLst>
            <pc:docMk/>
            <pc:sldMk cId="2287001218" sldId="317"/>
            <ac:picMk id="9" creationId="{81B41C62-955B-B3A1-A35A-1E7417AB67F4}"/>
          </ac:picMkLst>
        </pc:picChg>
        <pc:picChg chg="add mod">
          <ac:chgData name="Kinga Starczewska (2312239)" userId="906502d5-4aac-4fef-8752-3f52951329e9" providerId="ADAL" clId="{24F2A4F5-334C-46F3-B6AD-BCDC24FA0727}" dt="2026-02-27T10:17:36.300" v="3118"/>
          <ac:picMkLst>
            <pc:docMk/>
            <pc:sldMk cId="2287001218" sldId="317"/>
            <ac:picMk id="10" creationId="{9CDD005B-F0DB-95E9-AD20-280300733958}"/>
          </ac:picMkLst>
        </pc:picChg>
        <pc:picChg chg="add mod">
          <ac:chgData name="Kinga Starczewska (2312239)" userId="906502d5-4aac-4fef-8752-3f52951329e9" providerId="ADAL" clId="{24F2A4F5-334C-46F3-B6AD-BCDC24FA0727}" dt="2026-02-22T20:51:07.224" v="3052" actId="1076"/>
          <ac:picMkLst>
            <pc:docMk/>
            <pc:sldMk cId="2287001218" sldId="317"/>
            <ac:picMk id="2050" creationId="{82280B2F-F7B6-5E5F-9528-417B1FB2DEE2}"/>
          </ac:picMkLst>
        </pc:picChg>
      </pc:sldChg>
      <pc:sldChg chg="addSp modSp new mod modTransition">
        <pc:chgData name="Kinga Starczewska (2312239)" userId="906502d5-4aac-4fef-8752-3f52951329e9" providerId="ADAL" clId="{24F2A4F5-334C-46F3-B6AD-BCDC24FA0727}" dt="2026-02-27T10:17:36.300" v="3118"/>
        <pc:sldMkLst>
          <pc:docMk/>
          <pc:sldMk cId="1653156763" sldId="318"/>
        </pc:sldMkLst>
        <pc:spChg chg="mod">
          <ac:chgData name="Kinga Starczewska (2312239)" userId="906502d5-4aac-4fef-8752-3f52951329e9" providerId="ADAL" clId="{24F2A4F5-334C-46F3-B6AD-BCDC24FA0727}" dt="2026-02-22T21:00:14.492" v="3090" actId="14100"/>
          <ac:spMkLst>
            <pc:docMk/>
            <pc:sldMk cId="1653156763" sldId="318"/>
            <ac:spMk id="2" creationId="{B0100D6C-D274-1594-5BBF-C16D12592660}"/>
          </ac:spMkLst>
        </pc:spChg>
        <pc:spChg chg="mod">
          <ac:chgData name="Kinga Starczewska (2312239)" userId="906502d5-4aac-4fef-8752-3f52951329e9" providerId="ADAL" clId="{24F2A4F5-334C-46F3-B6AD-BCDC24FA0727}" dt="2026-02-22T21:02:08.625" v="3099" actId="14100"/>
          <ac:spMkLst>
            <pc:docMk/>
            <pc:sldMk cId="1653156763" sldId="318"/>
            <ac:spMk id="3" creationId="{BC846FB6-3A34-CD92-C7C3-516CE9D4A152}"/>
          </ac:spMkLst>
        </pc:spChg>
        <pc:picChg chg="add mod">
          <ac:chgData name="Kinga Starczewska (2312239)" userId="906502d5-4aac-4fef-8752-3f52951329e9" providerId="ADAL" clId="{24F2A4F5-334C-46F3-B6AD-BCDC24FA0727}" dt="2026-02-22T21:05:33.833" v="3107" actId="14100"/>
          <ac:picMkLst>
            <pc:docMk/>
            <pc:sldMk cId="1653156763" sldId="318"/>
            <ac:picMk id="6" creationId="{CD754A76-C95C-364E-7D1F-A497F52D593A}"/>
          </ac:picMkLst>
        </pc:picChg>
        <pc:picChg chg="add mod">
          <ac:chgData name="Kinga Starczewska (2312239)" userId="906502d5-4aac-4fef-8752-3f52951329e9" providerId="ADAL" clId="{24F2A4F5-334C-46F3-B6AD-BCDC24FA0727}" dt="2026-02-27T10:17:36.300" v="3118"/>
          <ac:picMkLst>
            <pc:docMk/>
            <pc:sldMk cId="1653156763" sldId="318"/>
            <ac:picMk id="7" creationId="{959505BD-3C07-9829-2ECC-06486D92862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2/27/2026</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2/26/2026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go.org.uk/decisions/adult-care-services/domiciliary-care/24-003-087"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B62BC0-7DC4-4569-951D-2BB9475345C6}" type="slidenum">
              <a:rPr lang="en-US" smtClean="0"/>
              <a:t>5</a:t>
            </a:fld>
            <a:endParaRPr lang="en-US" dirty="0"/>
          </a:p>
        </p:txBody>
      </p:sp>
    </p:spTree>
    <p:extLst>
      <p:ext uri="{BB962C8B-B14F-4D97-AF65-F5344CB8AC3E}">
        <p14:creationId xmlns:p14="http://schemas.microsoft.com/office/powerpoint/2010/main" val="1853475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Local Government and Social Care Ombudsman (2024) </a:t>
            </a:r>
            <a:r>
              <a:rPr lang="en-US" i="1" dirty="0"/>
              <a:t>Decision: 24‑003‑087 – domiciliary care for </a:t>
            </a:r>
            <a:r>
              <a:rPr lang="en-US" i="1" dirty="0" err="1"/>
              <a:t>Mrs</a:t>
            </a:r>
            <a:r>
              <a:rPr lang="en-US" i="1" dirty="0"/>
              <a:t> Y</a:t>
            </a:r>
            <a:r>
              <a:rPr lang="en-US" dirty="0"/>
              <a:t>. Available at: </a:t>
            </a:r>
            <a:r>
              <a:rPr lang="en-US" dirty="0">
                <a:hlinkClick r:id="rId3"/>
              </a:rPr>
              <a:t>https://www.lgo.org.uk/decisions/adult-care-services/domiciliary-care/24-003-087</a:t>
            </a:r>
            <a:r>
              <a:rPr lang="en-US" dirty="0"/>
              <a:t> (Accessed: 06 February 2026). </a:t>
            </a:r>
          </a:p>
        </p:txBody>
      </p:sp>
      <p:sp>
        <p:nvSpPr>
          <p:cNvPr id="4" name="Slide Number Placeholder 3"/>
          <p:cNvSpPr>
            <a:spLocks noGrp="1"/>
          </p:cNvSpPr>
          <p:nvPr>
            <p:ph type="sldNum" sz="quarter" idx="5"/>
          </p:nvPr>
        </p:nvSpPr>
        <p:spPr/>
        <p:txBody>
          <a:bodyPr/>
          <a:lstStyle/>
          <a:p>
            <a:fld id="{F5B62BC0-7DC4-4569-951D-2BB9475345C6}" type="slidenum">
              <a:rPr lang="en-US" smtClean="0"/>
              <a:t>9</a:t>
            </a:fld>
            <a:endParaRPr lang="en-US" dirty="0"/>
          </a:p>
        </p:txBody>
      </p:sp>
    </p:spTree>
    <p:extLst>
      <p:ext uri="{BB962C8B-B14F-4D97-AF65-F5344CB8AC3E}">
        <p14:creationId xmlns:p14="http://schemas.microsoft.com/office/powerpoint/2010/main" val="2158219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p:txBody>
      </p:sp>
      <p:sp>
        <p:nvSpPr>
          <p:cNvPr id="4" name="Slide Number Placeholder 3"/>
          <p:cNvSpPr>
            <a:spLocks noGrp="1"/>
          </p:cNvSpPr>
          <p:nvPr>
            <p:ph type="sldNum" sz="quarter" idx="5"/>
          </p:nvPr>
        </p:nvSpPr>
        <p:spPr/>
        <p:txBody>
          <a:bodyPr/>
          <a:lstStyle/>
          <a:p>
            <a:fld id="{F5B62BC0-7DC4-4569-951D-2BB9475345C6}" type="slidenum">
              <a:rPr lang="en-US" smtClean="0"/>
              <a:t>10</a:t>
            </a:fld>
            <a:endParaRPr lang="en-US" dirty="0"/>
          </a:p>
        </p:txBody>
      </p:sp>
    </p:spTree>
    <p:extLst>
      <p:ext uri="{BB962C8B-B14F-4D97-AF65-F5344CB8AC3E}">
        <p14:creationId xmlns:p14="http://schemas.microsoft.com/office/powerpoint/2010/main" val="3298503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1"/>
            </a:solidFill>
          </a:ln>
        </p:spPr>
        <p:txBody>
          <a:bodyPr lIns="914400" tIns="91440" rIns="914400" anchor="ctr"/>
          <a:lstStyle>
            <a:lvl1pPr algn="ctr">
              <a:defRPr sz="5400" b="1" cap="all" spc="100" baseline="0">
                <a:solidFill>
                  <a:schemeClr val="accent1"/>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0" y="0"/>
            <a:ext cx="6772276" cy="6858000"/>
          </a:xfrm>
          <a:prstGeom prst="rect">
            <a:avLst/>
          </a:prstGeom>
          <a:solidFill>
            <a:schemeClr val="accent4">
              <a:lumMod val="60000"/>
              <a:lumOff val="40000"/>
            </a:schemeClr>
          </a:solidFill>
        </p:spPr>
        <p:txBody>
          <a:bodyP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224747" y="2365057"/>
            <a:ext cx="4377400" cy="2160644"/>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2" name="Text Placeholder 11">
            <a:extLst>
              <a:ext uri="{FF2B5EF4-FFF2-40B4-BE49-F238E27FC236}">
                <a16:creationId xmlns:a16="http://schemas.microsoft.com/office/drawing/2014/main" id="{FB3EFFF7-FFC6-16DF-B4AB-DD5A1A1DA92A}"/>
              </a:ext>
            </a:extLst>
          </p:cNvPr>
          <p:cNvSpPr>
            <a:spLocks noGrp="1"/>
          </p:cNvSpPr>
          <p:nvPr>
            <p:ph type="body" sz="quarter" idx="12" hasCustomPrompt="1"/>
          </p:nvPr>
        </p:nvSpPr>
        <p:spPr>
          <a:xfrm>
            <a:off x="3427896" y="0"/>
            <a:ext cx="3344379" cy="6858000"/>
          </a:xfrm>
          <a:custGeom>
            <a:avLst/>
            <a:gdLst>
              <a:gd name="connsiteX0" fmla="*/ 0 w 3344379"/>
              <a:gd name="connsiteY0" fmla="*/ 0 h 6858000"/>
              <a:gd name="connsiteX1" fmla="*/ 3344379 w 3344379"/>
              <a:gd name="connsiteY1" fmla="*/ 0 h 6858000"/>
              <a:gd name="connsiteX2" fmla="*/ 3344379 w 3344379"/>
              <a:gd name="connsiteY2" fmla="*/ 6858000 h 6858000"/>
              <a:gd name="connsiteX3" fmla="*/ 0 w 334437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44379" h="6858000">
                <a:moveTo>
                  <a:pt x="0" y="0"/>
                </a:moveTo>
                <a:lnTo>
                  <a:pt x="3344379" y="0"/>
                </a:lnTo>
                <a:lnTo>
                  <a:pt x="3344379" y="6858000"/>
                </a:lnTo>
                <a:lnTo>
                  <a:pt x="0" y="6858000"/>
                </a:lnTo>
                <a:close/>
              </a:path>
            </a:pathLst>
          </a:custGeom>
          <a:solidFill>
            <a:schemeClr val="accent5">
              <a:alpha val="10000"/>
            </a:schemeClr>
          </a:solidFill>
        </p:spPr>
        <p:txBody>
          <a:bodyPr wrap="square">
            <a:noAutofit/>
          </a:bodyPr>
          <a:lstStyle>
            <a:lvl1pPr marL="0" indent="0">
              <a:buNone/>
              <a:defRPr>
                <a:noFill/>
              </a:defRPr>
            </a:lvl1pPr>
          </a:lstStyle>
          <a:p>
            <a:pPr lvl="0"/>
            <a:r>
              <a:rPr lang="en-US" dirty="0"/>
              <a:t>Blank</a:t>
            </a:r>
          </a:p>
        </p:txBody>
      </p:sp>
      <p:sp>
        <p:nvSpPr>
          <p:cNvPr id="6" name="Text Placeholder 5">
            <a:extLst>
              <a:ext uri="{FF2B5EF4-FFF2-40B4-BE49-F238E27FC236}">
                <a16:creationId xmlns:a16="http://schemas.microsoft.com/office/drawing/2014/main" id="{DE6E802E-B214-0AE3-69C8-CBCA885C703A}"/>
              </a:ext>
            </a:extLst>
          </p:cNvPr>
          <p:cNvSpPr>
            <a:spLocks noGrp="1"/>
          </p:cNvSpPr>
          <p:nvPr>
            <p:ph type="body" sz="quarter" idx="11" hasCustomPrompt="1"/>
          </p:nvPr>
        </p:nvSpPr>
        <p:spPr>
          <a:xfrm>
            <a:off x="7835900" y="2071688"/>
            <a:ext cx="3773488" cy="2732087"/>
          </a:xfrm>
          <a:prstGeom prst="rect">
            <a:avLst/>
          </a:prstGeom>
        </p:spPr>
        <p:txBody>
          <a:bodyPr anchor="ct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800" spc="100" baseline="0"/>
            </a:lvl2pPr>
            <a:lvl3pPr marL="914400" indent="0">
              <a:lnSpc>
                <a:spcPct val="125000"/>
              </a:lnSpc>
              <a:spcBef>
                <a:spcPts val="0"/>
              </a:spcBef>
              <a:spcAft>
                <a:spcPts val="600"/>
              </a:spcAft>
              <a:buNone/>
              <a:defRPr sz="1800" spc="100" baseline="0"/>
            </a:lvl3pPr>
            <a:lvl4pPr marL="1371600" indent="0">
              <a:lnSpc>
                <a:spcPct val="125000"/>
              </a:lnSpc>
              <a:spcBef>
                <a:spcPts val="0"/>
              </a:spcBef>
              <a:spcAft>
                <a:spcPts val="600"/>
              </a:spcAft>
              <a:buNone/>
              <a:defRPr sz="1800" spc="100" baseline="0"/>
            </a:lvl4pPr>
            <a:lvl5pPr marL="1828800" indent="0">
              <a:lnSpc>
                <a:spcPct val="125000"/>
              </a:lnSpc>
              <a:spcBef>
                <a:spcPts val="0"/>
              </a:spcBef>
              <a:spcAft>
                <a:spcPts val="600"/>
              </a:spcAft>
              <a:buNone/>
              <a:defRPr sz="1800" spc="1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accent4">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2"/>
            <a:ext cx="12192000" cy="6858000"/>
          </a:xfrm>
          <a:prstGeom prst="rect">
            <a:avLst/>
          </a:prstGeo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1199909" y="2335192"/>
            <a:ext cx="9792182" cy="2187616"/>
          </a:xfrm>
          <a:prstGeom prst="rect">
            <a:avLst/>
          </a:prstGeom>
          <a:noFill/>
          <a:ln w="38100">
            <a:solidFill>
              <a:schemeClr val="accent5"/>
            </a:solidFill>
          </a:ln>
        </p:spPr>
        <p:txBody>
          <a:bodyPr lIns="914400" tIns="182880" rIns="914400" anchor="ctr"/>
          <a:lstStyle>
            <a:lvl1pPr algn="ctr">
              <a:defRPr sz="5400" b="1"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737129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alpha val="1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CC6C658-B6F5-98D2-4D95-EA3030D6F090}"/>
              </a:ext>
              <a:ext uri="{C183D7F6-B498-43B3-948B-1728B52AA6E4}">
                <adec:decorative xmlns:adec="http://schemas.microsoft.com/office/drawing/2017/decorative" val="1"/>
              </a:ext>
            </a:extLst>
          </p:cNvPr>
          <p:cNvSpPr/>
          <p:nvPr userDrawn="1"/>
        </p:nvSpPr>
        <p:spPr>
          <a:xfrm>
            <a:off x="-20322" y="-7084"/>
            <a:ext cx="12212321"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250065" y="2372810"/>
            <a:ext cx="4352081" cy="2129742"/>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6789480" y="0"/>
            <a:ext cx="5394960" cy="6858000"/>
          </a:xfrm>
          <a:prstGeom prst="rect">
            <a:avLst/>
          </a:prstGeom>
        </p:spPr>
        <p:txBody>
          <a:bodyPr/>
          <a:lstStyle>
            <a:lvl1pPr marL="0" indent="0" algn="ctr">
              <a:buNone/>
              <a:defRPr/>
            </a:lvl1pPr>
          </a:lstStyle>
          <a:p>
            <a:r>
              <a:rPr lang="en-US" dirty="0"/>
              <a:t>Click to add photo</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C3FAF69-7EBE-817B-DCEA-4A1595820E3E}"/>
              </a:ext>
              <a:ext uri="{C183D7F6-B498-43B3-948B-1728B52AA6E4}">
                <adec:decorative xmlns:adec="http://schemas.microsoft.com/office/drawing/2017/decorative" val="1"/>
              </a:ext>
            </a:extLst>
          </p:cNvPr>
          <p:cNvSpPr/>
          <p:nvPr userDrawn="1"/>
        </p:nvSpPr>
        <p:spPr>
          <a:xfrm>
            <a:off x="-1" y="-7515"/>
            <a:ext cx="4661648" cy="6871651"/>
          </a:xfrm>
          <a:prstGeom prst="rect">
            <a:avLst/>
          </a:prstGeom>
          <a:solidFill>
            <a:srgbClr val="476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636608" y="804862"/>
            <a:ext cx="3401992" cy="5121375"/>
          </a:xfrm>
          <a:prstGeom prst="rect">
            <a:avLst/>
          </a:prstGeom>
          <a:ln w="28575">
            <a:noFill/>
          </a:ln>
        </p:spPr>
        <p:txBody>
          <a:bodyPr anchor="ctr"/>
          <a:lstStyle>
            <a:lvl1pPr algn="ctr">
              <a:defRPr sz="2400" cap="all" spc="100" baseline="0">
                <a:solidFill>
                  <a:schemeClr val="bg1"/>
                </a:solidFill>
              </a:defRPr>
            </a:lvl1pPr>
          </a:lstStyle>
          <a:p>
            <a:r>
              <a:rPr lang="en-US" dirty="0"/>
              <a:t>Title</a:t>
            </a:r>
          </a:p>
        </p:txBody>
      </p:sp>
      <p:sp>
        <p:nvSpPr>
          <p:cNvPr id="6" name="Content Placeholder 5">
            <a:extLst>
              <a:ext uri="{FF2B5EF4-FFF2-40B4-BE49-F238E27FC236}">
                <a16:creationId xmlns:a16="http://schemas.microsoft.com/office/drawing/2014/main" id="{6F4F9403-8AE5-DF79-EFCF-E99EABB83417}"/>
              </a:ext>
            </a:extLst>
          </p:cNvPr>
          <p:cNvSpPr>
            <a:spLocks noGrp="1"/>
          </p:cNvSpPr>
          <p:nvPr>
            <p:ph sz="quarter" idx="10" hasCustomPrompt="1"/>
          </p:nvPr>
        </p:nvSpPr>
        <p:spPr>
          <a:xfrm>
            <a:off x="5579338" y="804863"/>
            <a:ext cx="5716587" cy="5248276"/>
          </a:xfrm>
          <a:prstGeom prst="rect">
            <a:avLst/>
          </a:prstGeom>
        </p:spPr>
        <p:txBody>
          <a:bodyPr anchor="ctr"/>
          <a:lstStyle>
            <a:lvl1pPr marL="283464" indent="-283464">
              <a:lnSpc>
                <a:spcPct val="125000"/>
              </a:lnSpc>
              <a:spcBef>
                <a:spcPts val="0"/>
              </a:spcBef>
              <a:spcAft>
                <a:spcPts val="600"/>
              </a:spcAft>
              <a:defRPr sz="1800"/>
            </a:lvl1pPr>
            <a:lvl2pPr marL="731520" indent="-283464">
              <a:lnSpc>
                <a:spcPct val="125000"/>
              </a:lnSpc>
              <a:spcBef>
                <a:spcPts val="0"/>
              </a:spcBef>
              <a:spcAft>
                <a:spcPts val="600"/>
              </a:spcAft>
              <a:defRPr sz="1800"/>
            </a:lvl2pPr>
            <a:lvl3pPr marL="1097280" indent="-283464">
              <a:lnSpc>
                <a:spcPct val="125000"/>
              </a:lnSpc>
              <a:spcBef>
                <a:spcPts val="0"/>
              </a:spcBef>
              <a:spcAft>
                <a:spcPts val="600"/>
              </a:spcAft>
              <a:defRPr sz="1800"/>
            </a:lvl3pPr>
            <a:lvl4pPr marL="1463040" indent="-283464">
              <a:lnSpc>
                <a:spcPct val="125000"/>
              </a:lnSpc>
              <a:spcBef>
                <a:spcPts val="0"/>
              </a:spcBef>
              <a:spcAft>
                <a:spcPts val="600"/>
              </a:spcAft>
              <a:defRPr sz="1800"/>
            </a:lvl4pPr>
            <a:lvl5pPr marL="1828800" indent="-283464">
              <a:lnSpc>
                <a:spcPct val="125000"/>
              </a:lnSpc>
              <a:spcBef>
                <a:spcPts val="0"/>
              </a:spcBef>
              <a:spcAft>
                <a:spcPts val="600"/>
              </a:spcAft>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6647727" y="2060294"/>
            <a:ext cx="4359795" cy="2141316"/>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0" y="-9009"/>
            <a:ext cx="5521124" cy="6878584"/>
          </a:xfrm>
          <a:prstGeom prst="rect">
            <a:avLst/>
          </a:prstGeom>
        </p:spPr>
        <p:txBody>
          <a:bodyPr/>
          <a:lstStyle>
            <a:lvl1pPr marL="0" indent="0" algn="ctr">
              <a:buNone/>
              <a:defRPr/>
            </a:lvl1pPr>
          </a:lstStyle>
          <a:p>
            <a:r>
              <a:rPr lang="en-US" dirty="0"/>
              <a:t>Click to add photo</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6670878" y="4550199"/>
            <a:ext cx="4359795" cy="1790164"/>
          </a:xfrm>
          <a:prstGeom prst="rect">
            <a:avLst/>
          </a:prstGeom>
        </p:spPr>
        <p:txBody>
          <a:bodyPr anchor="t"/>
          <a:lstStyle>
            <a:lvl1pPr marL="0" indent="0" algn="ctr">
              <a:lnSpc>
                <a:spcPct val="80000"/>
              </a:lnSpc>
              <a:spcBef>
                <a:spcPts val="0"/>
              </a:spcBef>
              <a:buNone/>
              <a:defRPr sz="1800" b="1" cap="all" spc="100" baseline="0">
                <a:solidFill>
                  <a:schemeClr val="accent4">
                    <a:lumMod val="50000"/>
                  </a:schemeClr>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1912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706056"/>
            <a:ext cx="6323957" cy="1088020"/>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sz="2000"/>
            </a:lvl1pPr>
          </a:lstStyle>
          <a:p>
            <a:r>
              <a:rPr lang="en-US" dirty="0"/>
              <a:t>Click to add photo</a:t>
            </a:r>
          </a:p>
        </p:txBody>
      </p:sp>
      <p:sp>
        <p:nvSpPr>
          <p:cNvPr id="6" name="Content Placeholder 5">
            <a:extLst>
              <a:ext uri="{FF2B5EF4-FFF2-40B4-BE49-F238E27FC236}">
                <a16:creationId xmlns:a16="http://schemas.microsoft.com/office/drawing/2014/main" id="{3BC3273F-AE8F-21E6-A06E-52686D65496D}"/>
              </a:ext>
            </a:extLst>
          </p:cNvPr>
          <p:cNvSpPr>
            <a:spLocks noGrp="1"/>
          </p:cNvSpPr>
          <p:nvPr>
            <p:ph sz="quarter" idx="11" hasCustomPrompt="1"/>
          </p:nvPr>
        </p:nvSpPr>
        <p:spPr>
          <a:xfrm>
            <a:off x="5135563" y="2291786"/>
            <a:ext cx="301783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A011C768-FB8E-F917-0CF9-C9B7DA4CAA62}"/>
              </a:ext>
            </a:extLst>
          </p:cNvPr>
          <p:cNvSpPr>
            <a:spLocks noGrp="1"/>
          </p:cNvSpPr>
          <p:nvPr>
            <p:ph sz="quarter" idx="12" hasCustomPrompt="1"/>
          </p:nvPr>
        </p:nvSpPr>
        <p:spPr>
          <a:xfrm>
            <a:off x="8473281" y="2294680"/>
            <a:ext cx="3136127" cy="3967224"/>
          </a:xfrm>
          <a:prstGeom prst="rect">
            <a:avLst/>
          </a:prstGeom>
        </p:spPr>
        <p:txBody>
          <a:bodyPr/>
          <a:lstStyle>
            <a:lvl1pPr marL="0" indent="0">
              <a:lnSpc>
                <a:spcPct val="125000"/>
              </a:lnSpc>
              <a:spcBef>
                <a:spcPts val="0"/>
              </a:spcBef>
              <a:spcAft>
                <a:spcPts val="600"/>
              </a:spcAft>
              <a:buNone/>
              <a:defRPr sz="1800" spc="100" baseline="0"/>
            </a:lvl1pPr>
            <a:lvl2pPr marL="283464" indent="-283464">
              <a:lnSpc>
                <a:spcPct val="125000"/>
              </a:lnSpc>
              <a:spcBef>
                <a:spcPts val="0"/>
              </a:spcBef>
              <a:spcAft>
                <a:spcPts val="600"/>
              </a:spcAft>
              <a:defRPr sz="1800" spc="100" baseline="0"/>
            </a:lvl2pPr>
            <a:lvl3pPr marL="685800" indent="-283464">
              <a:lnSpc>
                <a:spcPct val="125000"/>
              </a:lnSpc>
              <a:spcBef>
                <a:spcPts val="0"/>
              </a:spcBef>
              <a:spcAft>
                <a:spcPts val="600"/>
              </a:spcAft>
              <a:defRPr sz="1800" spc="100" baseline="0"/>
            </a:lvl3pPr>
            <a:lvl4pPr marL="1143000" indent="-283464">
              <a:lnSpc>
                <a:spcPct val="125000"/>
              </a:lnSpc>
              <a:spcBef>
                <a:spcPts val="0"/>
              </a:spcBef>
              <a:spcAft>
                <a:spcPts val="600"/>
              </a:spcAft>
              <a:defRPr sz="1800" spc="100" baseline="0"/>
            </a:lvl4pPr>
            <a:lvl5pPr marL="1600200" indent="-283464">
              <a:lnSpc>
                <a:spcPct val="125000"/>
              </a:lnSpc>
              <a:spcBef>
                <a:spcPts val="0"/>
              </a:spcBef>
              <a:spcAft>
                <a:spcPts val="60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FD970D0-182D-96E3-04B5-5D634F9C4F08}"/>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226143"/>
            <a:ext cx="10515600" cy="1229033"/>
          </a:xfrm>
          <a:prstGeom prst="rect">
            <a:avLst/>
          </a:prstGeom>
        </p:spPr>
        <p:txBody>
          <a:bodyPr anchor="b"/>
          <a:lstStyle>
            <a:lvl1pPr algn="ctr">
              <a:defRPr sz="2400" cap="all" spc="100" baseline="0">
                <a:solidFill>
                  <a:schemeClr val="tx2">
                    <a:lumMod val="75000"/>
                  </a:schemeClr>
                </a:solidFill>
              </a:defRPr>
            </a:lvl1pPr>
          </a:lstStyle>
          <a:p>
            <a:r>
              <a:rPr lang="en-US" dirty="0"/>
              <a:t>Click to add title</a:t>
            </a:r>
          </a:p>
        </p:txBody>
      </p:sp>
      <p:sp>
        <p:nvSpPr>
          <p:cNvPr id="8" name="Content Placeholder 7">
            <a:extLst>
              <a:ext uri="{FF2B5EF4-FFF2-40B4-BE49-F238E27FC236}">
                <a16:creationId xmlns:a16="http://schemas.microsoft.com/office/drawing/2014/main" id="{9E453354-6167-7227-F443-F984688CC493}"/>
              </a:ext>
            </a:extLst>
          </p:cNvPr>
          <p:cNvSpPr>
            <a:spLocks noGrp="1"/>
          </p:cNvSpPr>
          <p:nvPr>
            <p:ph sz="quarter" idx="10" hasCustomPrompt="1"/>
          </p:nvPr>
        </p:nvSpPr>
        <p:spPr>
          <a:xfrm>
            <a:off x="849775" y="2858625"/>
            <a:ext cx="3941763" cy="3338513"/>
          </a:xfrm>
          <a:prstGeom prst="rect">
            <a:avLst/>
          </a:prstGeom>
        </p:spPr>
        <p:txBody>
          <a:bodyPr/>
          <a:lstStyle>
            <a:lvl1pPr marL="347472" indent="-347472">
              <a:lnSpc>
                <a:spcPct val="125000"/>
              </a:lnSpc>
              <a:spcBef>
                <a:spcPts val="0"/>
              </a:spcBef>
              <a:spcAft>
                <a:spcPts val="600"/>
              </a:spcAft>
              <a:buFont typeface="+mj-lt"/>
              <a:buAutoNum type="arabicPeriod"/>
              <a:defRPr sz="1800" spc="100" baseline="0"/>
            </a:lvl1pPr>
            <a:lvl2pPr marL="685800" indent="-347472">
              <a:lnSpc>
                <a:spcPct val="125000"/>
              </a:lnSpc>
              <a:spcBef>
                <a:spcPts val="0"/>
              </a:spcBef>
              <a:spcAft>
                <a:spcPts val="600"/>
              </a:spcAft>
              <a:buFont typeface="+mj-lt"/>
              <a:buAutoNum type="alphaLcPeriod"/>
              <a:defRPr sz="1600" spc="100" baseline="0"/>
            </a:lvl2pPr>
            <a:lvl3pPr marL="1143000" indent="-347472">
              <a:lnSpc>
                <a:spcPct val="125000"/>
              </a:lnSpc>
              <a:spcBef>
                <a:spcPts val="0"/>
              </a:spcBef>
              <a:spcAft>
                <a:spcPts val="600"/>
              </a:spcAft>
              <a:buFont typeface="+mj-lt"/>
              <a:buAutoNum type="arabicParenR"/>
              <a:defRPr sz="1400" spc="100" baseline="0"/>
            </a:lvl3pPr>
            <a:lvl4pPr marL="1600200" indent="-347472">
              <a:lnSpc>
                <a:spcPct val="125000"/>
              </a:lnSpc>
              <a:spcBef>
                <a:spcPts val="0"/>
              </a:spcBef>
              <a:spcAft>
                <a:spcPts val="600"/>
              </a:spcAft>
              <a:buFont typeface="+mj-lt"/>
              <a:buAutoNum type="alphaLcParenR"/>
              <a:defRPr sz="1200" spc="100" baseline="0"/>
            </a:lvl4pPr>
            <a:lvl5pPr marL="2057400" indent="-347472">
              <a:lnSpc>
                <a:spcPct val="125000"/>
              </a:lnSpc>
              <a:spcBef>
                <a:spcPts val="0"/>
              </a:spcBef>
              <a:spcAft>
                <a:spcPts val="600"/>
              </a:spcAft>
              <a:buFont typeface="+mj-lt"/>
              <a:buAutoNum type="romanLcPeriod"/>
              <a:defRPr sz="12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7">
            <a:extLst>
              <a:ext uri="{FF2B5EF4-FFF2-40B4-BE49-F238E27FC236}">
                <a16:creationId xmlns:a16="http://schemas.microsoft.com/office/drawing/2014/main" id="{DDA14B5C-C6A4-65FB-34DD-E1C0FF465FF7}"/>
              </a:ext>
            </a:extLst>
          </p:cNvPr>
          <p:cNvSpPr>
            <a:spLocks noGrp="1"/>
          </p:cNvSpPr>
          <p:nvPr>
            <p:ph sz="quarter" idx="11" hasCustomPrompt="1"/>
          </p:nvPr>
        </p:nvSpPr>
        <p:spPr>
          <a:xfrm>
            <a:off x="5342681" y="2858625"/>
            <a:ext cx="6011119" cy="3338513"/>
          </a:xfrm>
          <a:prstGeom prst="rect">
            <a:avLst/>
          </a:prstGeom>
        </p:spPr>
        <p:txBody>
          <a:bodyPr/>
          <a:lstStyle>
            <a:lvl1pPr marL="0" indent="0">
              <a:lnSpc>
                <a:spcPct val="125000"/>
              </a:lnSpc>
              <a:spcBef>
                <a:spcPts val="0"/>
              </a:spcBef>
              <a:spcAft>
                <a:spcPts val="600"/>
              </a:spcAft>
              <a:buFont typeface="+mj-lt"/>
              <a:buNone/>
              <a:defRPr sz="1800" spc="100" baseline="0"/>
            </a:lvl1pPr>
            <a:lvl2pPr marL="285750" indent="-285750">
              <a:lnSpc>
                <a:spcPct val="125000"/>
              </a:lnSpc>
              <a:spcBef>
                <a:spcPts val="0"/>
              </a:spcBef>
              <a:spcAft>
                <a:spcPts val="600"/>
              </a:spcAft>
              <a:buFont typeface="Arial" panose="020B0604020202020204" pitchFamily="34" charset="0"/>
              <a:buChar char="•"/>
              <a:defRPr sz="1800" spc="100" baseline="0"/>
            </a:lvl2pPr>
            <a:lvl3pPr marL="685800" indent="-285750">
              <a:lnSpc>
                <a:spcPct val="125000"/>
              </a:lnSpc>
              <a:spcBef>
                <a:spcPts val="0"/>
              </a:spcBef>
              <a:spcAft>
                <a:spcPts val="600"/>
              </a:spcAft>
              <a:buFont typeface="Arial" panose="020B0604020202020204" pitchFamily="34" charset="0"/>
              <a:buChar char="•"/>
              <a:defRPr sz="1800" spc="100" baseline="0"/>
            </a:lvl3pPr>
            <a:lvl4pPr marL="1143000" indent="-285750">
              <a:lnSpc>
                <a:spcPct val="125000"/>
              </a:lnSpc>
              <a:spcBef>
                <a:spcPts val="0"/>
              </a:spcBef>
              <a:spcAft>
                <a:spcPts val="600"/>
              </a:spcAft>
              <a:buFont typeface="Arial" panose="020B0604020202020204" pitchFamily="34" charset="0"/>
              <a:buChar char="•"/>
              <a:defRPr sz="1800" spc="100" baseline="0"/>
            </a:lvl4pPr>
            <a:lvl5pPr marL="1600200" indent="-285750">
              <a:lnSpc>
                <a:spcPct val="125000"/>
              </a:lnSpc>
              <a:spcBef>
                <a:spcPts val="0"/>
              </a:spcBef>
              <a:spcAft>
                <a:spcPts val="600"/>
              </a:spcAft>
              <a:buFont typeface="Arial" panose="020B0604020202020204" pitchFamily="34" charset="0"/>
              <a:buChar char="•"/>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914400" y="766915"/>
            <a:ext cx="2782529" cy="21630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864796" y="960385"/>
            <a:ext cx="6341212" cy="1969628"/>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716594"/>
            <a:ext cx="12192000" cy="3141406"/>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5E8994-67B0-7A02-C300-3232691564F0}"/>
              </a:ext>
              <a:ext uri="{C183D7F6-B498-43B3-948B-1728B52AA6E4}">
                <adec:decorative xmlns:adec="http://schemas.microsoft.com/office/drawing/2017/decorative" val="1"/>
              </a:ext>
            </a:extLst>
          </p:cNvPr>
          <p:cNvSpPr/>
          <p:nvPr userDrawn="1"/>
        </p:nvSpPr>
        <p:spPr>
          <a:xfrm>
            <a:off x="4532671" y="0"/>
            <a:ext cx="7659329" cy="6858000"/>
          </a:xfrm>
          <a:prstGeom prst="rect">
            <a:avLst/>
          </a:prstGeom>
          <a:solidFill>
            <a:schemeClr val="accent2">
              <a:lumMod val="40000"/>
              <a:lumOff val="6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933791" y="787869"/>
            <a:ext cx="2743200" cy="2142144"/>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Click to add title</a:t>
            </a:r>
          </a:p>
        </p:txBody>
      </p:sp>
      <p:sp>
        <p:nvSpPr>
          <p:cNvPr id="12" name="Text Placeholder 11">
            <a:extLst>
              <a:ext uri="{FF2B5EF4-FFF2-40B4-BE49-F238E27FC236}">
                <a16:creationId xmlns:a16="http://schemas.microsoft.com/office/drawing/2014/main" id="{2EA6B5C4-24E3-C021-071B-DFF6C6CC497B}"/>
              </a:ext>
            </a:extLst>
          </p:cNvPr>
          <p:cNvSpPr>
            <a:spLocks noGrp="1"/>
          </p:cNvSpPr>
          <p:nvPr>
            <p:ph type="body" sz="quarter" idx="16" hasCustomPrompt="1"/>
          </p:nvPr>
        </p:nvSpPr>
        <p:spPr>
          <a:xfrm>
            <a:off x="933449" y="3429000"/>
            <a:ext cx="2920796" cy="2927350"/>
          </a:xfrm>
          <a:prstGeom prst="rect">
            <a:avLst/>
          </a:prstGeom>
        </p:spPr>
        <p:txBody>
          <a:bodyPr/>
          <a:lstStyle>
            <a:lvl1pPr marL="0" indent="0">
              <a:lnSpc>
                <a:spcPct val="125000"/>
              </a:lnSpc>
              <a:spcBef>
                <a:spcPts val="0"/>
              </a:spcBef>
              <a:spcAft>
                <a:spcPts val="600"/>
              </a:spcAft>
              <a:buNone/>
              <a:defRPr sz="1800" spc="100" baseline="0"/>
            </a:lvl1pPr>
            <a:lvl2pPr marL="457200" indent="0">
              <a:lnSpc>
                <a:spcPct val="125000"/>
              </a:lnSpc>
              <a:spcBef>
                <a:spcPts val="0"/>
              </a:spcBef>
              <a:spcAft>
                <a:spcPts val="600"/>
              </a:spcAft>
              <a:buNone/>
              <a:defRPr sz="1600" spc="100" baseline="0"/>
            </a:lvl2pPr>
            <a:lvl3pPr marL="914400" indent="0">
              <a:lnSpc>
                <a:spcPct val="125000"/>
              </a:lnSpc>
              <a:spcBef>
                <a:spcPts val="0"/>
              </a:spcBef>
              <a:spcAft>
                <a:spcPts val="600"/>
              </a:spcAft>
              <a:buNone/>
              <a:defRPr sz="1400" spc="100" baseline="0"/>
            </a:lvl3pPr>
            <a:lvl4pPr marL="1371600" indent="0">
              <a:lnSpc>
                <a:spcPct val="125000"/>
              </a:lnSpc>
              <a:spcBef>
                <a:spcPts val="0"/>
              </a:spcBef>
              <a:spcAft>
                <a:spcPts val="600"/>
              </a:spcAft>
              <a:buNone/>
              <a:defRPr sz="1200" spc="100" baseline="0"/>
            </a:lvl4pPr>
            <a:lvl5pPr marL="1828800" indent="0">
              <a:lnSpc>
                <a:spcPct val="125000"/>
              </a:lnSpc>
              <a:spcBef>
                <a:spcPts val="0"/>
              </a:spcBef>
              <a:spcAft>
                <a:spcPts val="600"/>
              </a:spcAft>
              <a:buNone/>
              <a:defRPr sz="12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5220928" y="787869"/>
            <a:ext cx="6292646" cy="5432263"/>
          </a:xfrm>
          <a:prstGeom prst="rect">
            <a:avLst/>
          </a:prstGeom>
        </p:spPr>
        <p:txBody>
          <a:bodyPr/>
          <a:lstStyle>
            <a:lvl1pPr marL="0" indent="0" algn="ctr">
              <a:buNone/>
              <a:defRPr sz="1800" cap="all" baseline="0">
                <a:solidFill>
                  <a:schemeClr val="tx1"/>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10559" y="1"/>
            <a:ext cx="4952999" cy="2182482"/>
          </a:xfrm>
          <a:prstGeom prst="rect">
            <a:avLst/>
          </a:prstGeom>
          <a:solidFill>
            <a:schemeClr val="accent2">
              <a:alpha val="92000"/>
            </a:schemeClr>
          </a:solidFill>
        </p:spPr>
        <p:txBody>
          <a:bodyPr lIns="731520" rIns="731520" anchor="ctr"/>
          <a:lstStyle>
            <a:lvl1pPr algn="ctr">
              <a:defRPr sz="2400" cap="all" spc="100" baseline="0">
                <a:solidFill>
                  <a:schemeClr val="bg1"/>
                </a:solidFill>
              </a:defRPr>
            </a:lvl1pPr>
          </a:lstStyle>
          <a:p>
            <a:r>
              <a:rPr lang="en-US" dirty="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942932" y="0"/>
            <a:ext cx="7249067" cy="2182483"/>
          </a:xfrm>
          <a:prstGeom prst="rect">
            <a:avLst/>
          </a:prstGeom>
        </p:spPr>
        <p:txBody>
          <a:bodyPr/>
          <a:lstStyle>
            <a:lvl1pPr marL="0" indent="0" algn="ctr">
              <a:buNone/>
              <a:defRPr/>
            </a:lvl1pPr>
          </a:lstStyle>
          <a:p>
            <a:r>
              <a:rPr lang="en-US" dirty="0"/>
              <a:t>Click to add photo</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2924355"/>
            <a:ext cx="3769525" cy="3300645"/>
          </a:xfrm>
          <a:prstGeom prst="rect">
            <a:avLst/>
          </a:prstGeom>
        </p:spPr>
        <p:txBody>
          <a:bodyPr anchor="t"/>
          <a:lstStyle>
            <a:lvl1pPr marL="0" indent="0" algn="l">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6" name="Content Placeholder 5">
            <a:extLst>
              <a:ext uri="{FF2B5EF4-FFF2-40B4-BE49-F238E27FC236}">
                <a16:creationId xmlns:a16="http://schemas.microsoft.com/office/drawing/2014/main" id="{46E5C19A-AE6A-FEDE-6B3C-9B1701F4C501}"/>
              </a:ext>
            </a:extLst>
          </p:cNvPr>
          <p:cNvSpPr>
            <a:spLocks noGrp="1"/>
          </p:cNvSpPr>
          <p:nvPr>
            <p:ph sz="quarter" idx="13" hasCustomPrompt="1"/>
          </p:nvPr>
        </p:nvSpPr>
        <p:spPr>
          <a:xfrm>
            <a:off x="4933262" y="2932801"/>
            <a:ext cx="6411912" cy="3300851"/>
          </a:xfrm>
          <a:prstGeom prst="rect">
            <a:avLst/>
          </a:prstGeom>
        </p:spPr>
        <p:txBody>
          <a:bodyPr/>
          <a:lstStyle>
            <a:lvl1pPr marL="283464" indent="-283464">
              <a:lnSpc>
                <a:spcPct val="125000"/>
              </a:lnSpc>
              <a:spcBef>
                <a:spcPts val="0"/>
              </a:spcBef>
              <a:spcAft>
                <a:spcPts val="0"/>
              </a:spcAft>
              <a:defRPr sz="1800" spc="100" baseline="0"/>
            </a:lvl1pPr>
            <a:lvl2pPr marL="914400" indent="-283464">
              <a:lnSpc>
                <a:spcPct val="125000"/>
              </a:lnSpc>
              <a:spcBef>
                <a:spcPts val="0"/>
              </a:spcBef>
              <a:spcAft>
                <a:spcPts val="0"/>
              </a:spcAft>
              <a:defRPr sz="1800" spc="100" baseline="0"/>
            </a:lvl2pPr>
            <a:lvl3pPr marL="1371600" indent="-283464">
              <a:lnSpc>
                <a:spcPct val="125000"/>
              </a:lnSpc>
              <a:spcBef>
                <a:spcPts val="0"/>
              </a:spcBef>
              <a:spcAft>
                <a:spcPts val="0"/>
              </a:spcAft>
              <a:defRPr sz="1800" spc="100" baseline="0"/>
            </a:lvl3pPr>
            <a:lvl4pPr marL="1828800" indent="-283464">
              <a:lnSpc>
                <a:spcPct val="125000"/>
              </a:lnSpc>
              <a:spcBef>
                <a:spcPts val="0"/>
              </a:spcBef>
              <a:spcAft>
                <a:spcPts val="0"/>
              </a:spcAft>
              <a:defRPr sz="1800" spc="100" baseline="0"/>
            </a:lvl4pPr>
            <a:lvl5pPr marL="2286000" indent="-283464">
              <a:lnSpc>
                <a:spcPct val="125000"/>
              </a:lnSpc>
              <a:spcBef>
                <a:spcPts val="0"/>
              </a:spcBef>
              <a:spcAft>
                <a:spcPts val="0"/>
              </a:spcAft>
              <a:defRPr sz="1800" spc="10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6722F2-1968-8B82-9382-187D808D9CAE}"/>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838200" y="241541"/>
            <a:ext cx="10515600" cy="1215894"/>
          </a:xfrm>
          <a:prstGeom prst="rect">
            <a:avLst/>
          </a:prstGeom>
        </p:spPr>
        <p:txBody>
          <a:bodyPr anchor="b"/>
          <a:lstStyle>
            <a:lvl1pPr algn="ctr">
              <a:defRPr sz="2400" cap="all" spc="100" baseline="0">
                <a:solidFill>
                  <a:schemeClr val="tx2"/>
                </a:solidFill>
              </a:defRPr>
            </a:lvl1pPr>
          </a:lstStyle>
          <a:p>
            <a:r>
              <a:rPr lang="en-US" dirty="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859468" y="2674190"/>
            <a:ext cx="10494331" cy="360584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2">
    <p:bg>
      <p:bgPr>
        <a:solidFill>
          <a:schemeClr val="accent5">
            <a:alpha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130061" y="1541398"/>
            <a:ext cx="4442603" cy="2124827"/>
          </a:xfrm>
          <a:prstGeom prst="rect">
            <a:avLst/>
          </a:prstGeom>
          <a:noFill/>
          <a:ln w="28575">
            <a:solidFill>
              <a:schemeClr val="tx1"/>
            </a:solidFill>
          </a:ln>
        </p:spPr>
        <p:txBody>
          <a:bodyPr anchor="ctr"/>
          <a:lstStyle>
            <a:lvl1pPr algn="ctr">
              <a:defRPr sz="2400" cap="all" spc="100" baseline="0">
                <a:solidFill>
                  <a:schemeClr val="tx1"/>
                </a:solidFill>
              </a:defRPr>
            </a:lvl1pPr>
          </a:lstStyle>
          <a:p>
            <a:r>
              <a:rPr lang="en-US" dirty="0"/>
              <a:t>Add 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1130061" y="3984426"/>
            <a:ext cx="4442603" cy="2424999"/>
          </a:xfrm>
          <a:prstGeom prst="rect">
            <a:avLst/>
          </a:prstGeom>
        </p:spPr>
        <p:txBody>
          <a:bodyPr anchor="t"/>
          <a:lstStyle>
            <a:lvl1pPr marL="0" indent="0" algn="ctr">
              <a:lnSpc>
                <a:spcPct val="125000"/>
              </a:lnSpc>
              <a:spcBef>
                <a:spcPts val="0"/>
              </a:spcBef>
              <a:spcAft>
                <a:spcPts val="600"/>
              </a:spcAft>
              <a:buNone/>
              <a:defRPr sz="1800" cap="none" spc="100" baseline="0">
                <a:solidFill>
                  <a:schemeClr val="tx1"/>
                </a:solidFill>
                <a:latin typeface="+mn-lt"/>
              </a:defRPr>
            </a:lvl1pPr>
          </a:lstStyle>
          <a:p>
            <a:pPr lvl="0"/>
            <a:r>
              <a:rPr lang="en-US" dirty="0"/>
              <a:t>Click to add text</a:t>
            </a:r>
          </a:p>
        </p:txBody>
      </p:sp>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6771736" y="0"/>
            <a:ext cx="5420263" cy="6858000"/>
          </a:xfrm>
          <a:prstGeom prst="rect">
            <a:avLst/>
          </a:prstGeom>
        </p:spPr>
        <p:txBody>
          <a:bodyPr/>
          <a:lstStyle>
            <a:lvl1pPr marL="0" indent="0" algn="ctr">
              <a:buNone/>
              <a:defRPr/>
            </a:lvl1pPr>
          </a:lstStyle>
          <a:p>
            <a:r>
              <a:rPr lang="en-US" dirty="0"/>
              <a:t>Click to add photo</a:t>
            </a:r>
          </a:p>
        </p:txBody>
      </p:sp>
    </p:spTree>
    <p:extLst>
      <p:ext uri="{BB962C8B-B14F-4D97-AF65-F5344CB8AC3E}">
        <p14:creationId xmlns:p14="http://schemas.microsoft.com/office/powerpoint/2010/main" val="4257799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73" r:id="rId3"/>
    <p:sldLayoutId id="2147483669" r:id="rId4"/>
    <p:sldLayoutId id="2147483651" r:id="rId5"/>
    <p:sldLayoutId id="2147483671" r:id="rId6"/>
    <p:sldLayoutId id="2147483652" r:id="rId7"/>
    <p:sldLayoutId id="2147483653" r:id="rId8"/>
    <p:sldLayoutId id="2147483650" r:id="rId9"/>
    <p:sldLayoutId id="2147483664" r:id="rId10"/>
    <p:sldLayoutId id="2147483659" r:id="rId11"/>
    <p:sldLayoutId id="2147483662" r:id="rId12"/>
    <p:sldLayoutId id="2147483670"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jpe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2.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3.pn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5.pn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0.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1.pn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6.png"/><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8.png"/><Relationship Id="rId4" Type="http://schemas.openxmlformats.org/officeDocument/2006/relationships/image" Target="../media/image27.jpeg"/></Relationships>
</file>

<file path=ppt/slides/_rels/slide14.xml.rels><?xml version="1.0" encoding="UTF-8" standalone="yes"?>
<Relationships xmlns="http://schemas.openxmlformats.org/package/2006/relationships"><Relationship Id="rId8" Type="http://schemas.openxmlformats.org/officeDocument/2006/relationships/hyperlink" Target="https://www.cqc.org.uk/publications/major-report/state-care/2022-2023" TargetMode="External"/><Relationship Id="rId13" Type="http://schemas.openxmlformats.org/officeDocument/2006/relationships/hyperlink" Target="https://www.gov.uk/government/statistics/health-inequalities-dashboard-june-2022-data-update/health-inequalities-dashboard-statistical-commentary-june-202" TargetMode="External"/><Relationship Id="rId3" Type="http://schemas.openxmlformats.org/officeDocument/2006/relationships/hyperlink" Target="https://www.ageuk.org.uk/globalassets/age-uk/documents/reports-and-publications/reports-and-briefings/health--wellbeing/age-uk-briefing-state-of-health-and-care-july-2023-abridged-version.pdf" TargetMode="External"/><Relationship Id="rId7" Type="http://schemas.openxmlformats.org/officeDocument/2006/relationships/hyperlink" Target="https://www.england.nhs.uk/wp-content/uploads/2019/09/Operational_productivity_and_performance_NHS_Ambulance_Trusts_final.pdf" TargetMode="External"/><Relationship Id="rId12" Type="http://schemas.openxmlformats.org/officeDocument/2006/relationships/hyperlink" Target="https://ageing-better.org.uk/sites/default/files/2022-09/The-State-of-Ageing-2022-online.pdf" TargetMode="External"/><Relationship Id="rId2" Type="http://schemas.openxmlformats.org/officeDocument/2006/relationships/image" Target="../media/image29.jpeg"/><Relationship Id="rId1" Type="http://schemas.openxmlformats.org/officeDocument/2006/relationships/slideLayout" Target="../slideLayouts/slideLayout11.xml"/><Relationship Id="rId6" Type="http://schemas.openxmlformats.org/officeDocument/2006/relationships/hyperlink" Target="http://pubmed.ncbi.nlm.nih.gov/2519525/" TargetMode="External"/><Relationship Id="rId11" Type="http://schemas.openxmlformats.org/officeDocument/2006/relationships/hyperlink" Target="https://www.legislation.gov.uk/ukpga/2014/23/section/1" TargetMode="External"/><Relationship Id="rId5" Type="http://schemas.openxmlformats.org/officeDocument/2006/relationships/hyperlink" Target="https://www.kingsfund.org.uk/publications/social-care-why-it-matters" TargetMode="External"/><Relationship Id="rId10" Type="http://schemas.openxmlformats.org/officeDocument/2006/relationships/hyperlink" Target="https://www.legislation.gov.uk/ukpga/2014/23/contents" TargetMode="External"/><Relationship Id="rId4" Type="http://schemas.openxmlformats.org/officeDocument/2006/relationships/hyperlink" Target="https://www.alzheimers.org.uk/about-us/policy-and-influencing/dementia-uk" TargetMode="External"/><Relationship Id="rId9" Type="http://schemas.openxmlformats.org/officeDocument/2006/relationships/hyperlink" Target="https://www.cqc.org.uk/sites/default/files/2023-10/20231020_stateofcare2223_print.pdf" TargetMode="External"/><Relationship Id="rId14" Type="http://schemas.openxmlformats.org/officeDocument/2006/relationships/hyperlink" Target="https://www.gov.uk/government/publications/review-into-the-operational-effectiveness-of-the-care-quality-commission-full-repor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ubmed.ncbi.nlm.nih.gov/28768061/" TargetMode="External"/><Relationship Id="rId3" Type="http://schemas.openxmlformats.org/officeDocument/2006/relationships/hyperlink" Target="https://www.legislation.gov.uk/ukpga/2010/15/contents" TargetMode="External"/><Relationship Id="rId7" Type="http://schemas.openxmlformats.org/officeDocument/2006/relationships/hyperlink" Target="https://doi.org/10.3389/fdgth.2025.1643238" TargetMode="External"/><Relationship Id="rId2" Type="http://schemas.openxmlformats.org/officeDocument/2006/relationships/hyperlink" Target="https://www.gov.uk/government/news/government-acts-after-report-highlights-failings-at-regulator" TargetMode="External"/><Relationship Id="rId1" Type="http://schemas.openxmlformats.org/officeDocument/2006/relationships/slideLayout" Target="../slideLayouts/slideLayout12.xml"/><Relationship Id="rId6" Type="http://schemas.openxmlformats.org/officeDocument/2006/relationships/hyperlink" Target="http://academic.oup.com/gerontologist/article-abstract/1/1/8/551930" TargetMode="External"/><Relationship Id="rId5" Type="http://schemas.openxmlformats.org/officeDocument/2006/relationships/hyperlink" Target="https://www.gov.uk/guidance/equality-act-2010-guidance" TargetMode="External"/><Relationship Id="rId10" Type="http://schemas.openxmlformats.org/officeDocument/2006/relationships/hyperlink" Target="https://www.lgo.org.uk/decisions/adult-care-services/domiciliary-care/24-003-087" TargetMode="External"/><Relationship Id="rId4" Type="http://schemas.openxmlformats.org/officeDocument/2006/relationships/hyperlink" Target="https://assets.publishing.service.gov.uk/media/5d273adce5274a5862768ff9/future-of-an-ageing-population.pdf" TargetMode="External"/><Relationship Id="rId9" Type="http://schemas.openxmlformats.org/officeDocument/2006/relationships/hyperlink" Target="https://www.kingsfund.org.uk/publications/person-centred-care-older-peopl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orthernlife.co.uk/" TargetMode="External"/><Relationship Id="rId3" Type="http://schemas.openxmlformats.org/officeDocument/2006/relationships/hyperlink" Target="https://www.ncbi.nlm.nih.gov/books" TargetMode="External"/><Relationship Id="rId7" Type="http://schemas.openxmlformats.org/officeDocument/2006/relationships/hyperlink" Target="https://www.nice.org.uk/guidance/ng249" TargetMode="External"/><Relationship Id="rId2" Type="http://schemas.openxmlformats.org/officeDocument/2006/relationships/hyperlink" Target="https://www.lgo.org.uk/decisions/adult-care-services/domiciliary-care/24-003-087" TargetMode="External"/><Relationship Id="rId1" Type="http://schemas.openxmlformats.org/officeDocument/2006/relationships/slideLayout" Target="../slideLayouts/slideLayout12.xml"/><Relationship Id="rId6" Type="http://schemas.openxmlformats.org/officeDocument/2006/relationships/hyperlink" Target="https://www.nice.org.uk/guidance/ng97" TargetMode="External"/><Relationship Id="rId11" Type="http://schemas.openxmlformats.org/officeDocument/2006/relationships/hyperlink" Target="https://www.skillsforcare.org.uk/Adult-Social-Care-Workforce-Data/workforceintelligence/resources/Reports/National/The-size-and-structure-of-the-adult-social-care-sector-and-workforce-in-England-2025.pdf" TargetMode="External"/><Relationship Id="rId5" Type="http://schemas.openxmlformats.org/officeDocument/2006/relationships/hyperlink" Target="https://digital.nhs.uk/services/digital-services-for-integrated-care/digital-tools-to-support-modern-ways-of-working-within-general-practice" TargetMode="External"/><Relationship Id="rId10" Type="http://schemas.openxmlformats.org/officeDocument/2006/relationships/hyperlink" Target="https://www.scie.org.uk/co-production/what-it-is-and-how-to-do-it/" TargetMode="External"/><Relationship Id="rId4" Type="http://schemas.openxmlformats.org/officeDocument/2006/relationships/hyperlink" Target="https://www.longtermplan.nhs.uk/" TargetMode="External"/><Relationship Id="rId9" Type="http://schemas.openxmlformats.org/officeDocument/2006/relationships/hyperlink" Target="https://www.ons.gov.uk/peoplepopulationandcommunity/birthsdeathsandmarriages/ageing/articles/voicesofourageingpopulation/livinglongerliv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health.org.uk/reports-and-analysis/briefings/health-and-social-care-funding" TargetMode="External"/><Relationship Id="rId7" Type="http://schemas.openxmlformats.org/officeDocument/2006/relationships/hyperlink" Target="https://www.who.int/activities/providing-access-to-long-term-care-for-older-people" TargetMode="External"/><Relationship Id="rId2" Type="http://schemas.openxmlformats.org/officeDocument/2006/relationships/hyperlink" Target="https://www.skillsforcare.org.uk/Adult-Social-Care-Workforce-Data/Workforce-intelligence/documents/State-of-the-adult-social-care-sector/The-state-of-the-adult-social-care-sector-and-workforce-in-England-2024.pdf" TargetMode="External"/><Relationship Id="rId1" Type="http://schemas.openxmlformats.org/officeDocument/2006/relationships/slideLayout" Target="../slideLayouts/slideLayout12.xml"/><Relationship Id="rId6" Type="http://schemas.openxmlformats.org/officeDocument/2006/relationships/hyperlink" Target="https://www.who.int/news-room/fact-sheets/detail/ageing-and-health" TargetMode="External"/><Relationship Id="rId5" Type="http://schemas.openxmlformats.org/officeDocument/2006/relationships/hyperlink" Target="https://www.uktelehealthcare.com/support-members/" TargetMode="External"/><Relationship Id="rId4" Type="http://schemas.openxmlformats.org/officeDocument/2006/relationships/hyperlink" Target="https://www.kingsfund.org.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up of a green field">
            <a:extLst>
              <a:ext uri="{FF2B5EF4-FFF2-40B4-BE49-F238E27FC236}">
                <a16:creationId xmlns:a16="http://schemas.microsoft.com/office/drawing/2014/main" id="{FE4A4B5C-D71A-0CFA-A601-EB93F13F5AA0}"/>
              </a:ext>
            </a:extLst>
          </p:cNvPr>
          <p:cNvPicPr>
            <a:picLocks noGrp="1" noChangeAspect="1"/>
          </p:cNvPicPr>
          <p:nvPr>
            <p:ph type="pic" sz="quarter" idx="10"/>
          </p:nvPr>
        </p:nvPicPr>
        <p:blipFill>
          <a:blip r:embed="rId4">
            <a:alphaModFix amt="50000"/>
          </a:blip>
          <a:srcRect/>
          <a:stretch/>
        </p:blipFill>
        <p:spPr>
          <a:xfrm>
            <a:off x="0" y="-2"/>
            <a:ext cx="12192000" cy="6858000"/>
          </a:xfrm>
        </p:spPr>
      </p:pic>
      <p:sp>
        <p:nvSpPr>
          <p:cNvPr id="7" name="Title 6">
            <a:extLst>
              <a:ext uri="{FF2B5EF4-FFF2-40B4-BE49-F238E27FC236}">
                <a16:creationId xmlns:a16="http://schemas.microsoft.com/office/drawing/2014/main" id="{C0147929-8D39-DAA9-C3C5-4829D9C31C27}"/>
              </a:ext>
            </a:extLst>
          </p:cNvPr>
          <p:cNvSpPr>
            <a:spLocks noGrp="1"/>
          </p:cNvSpPr>
          <p:nvPr>
            <p:ph type="title"/>
          </p:nvPr>
        </p:nvSpPr>
        <p:spPr>
          <a:xfrm>
            <a:off x="98324" y="78658"/>
            <a:ext cx="11847870" cy="6194323"/>
          </a:xfrm>
        </p:spPr>
        <p:txBody>
          <a:bodyPr/>
          <a:lstStyle/>
          <a:p>
            <a:r>
              <a:rPr lang="en-US" sz="4000" dirty="0">
                <a:solidFill>
                  <a:srgbClr val="FFFFFF"/>
                </a:solidFill>
                <a:latin typeface="Arial Nova" panose="020B0504020202020204" pitchFamily="34" charset="0"/>
                <a:ea typeface="Calibri" pitchFamily="34" charset="-122"/>
                <a:cs typeface="Calibri" pitchFamily="34" charset="-120"/>
              </a:rPr>
              <a:t>EVALUATING THE CARE AND SUPPORT NEEDS OF OLDER PEOPLE</a:t>
            </a:r>
            <a:br>
              <a:rPr lang="en-US" sz="4000" dirty="0">
                <a:solidFill>
                  <a:srgbClr val="FFFFFF"/>
                </a:solidFill>
                <a:latin typeface="Arial Nova" panose="020B0504020202020204" pitchFamily="34" charset="0"/>
                <a:ea typeface="Calibri" pitchFamily="34" charset="-122"/>
                <a:cs typeface="Calibri" pitchFamily="34" charset="-120"/>
              </a:rPr>
            </a:br>
            <a:r>
              <a:rPr lang="en-US" sz="4000" dirty="0">
                <a:solidFill>
                  <a:srgbClr val="84B59F"/>
                </a:solidFill>
                <a:latin typeface="Calibri" pitchFamily="34" charset="0"/>
                <a:ea typeface="Calibri" pitchFamily="34" charset="-122"/>
                <a:cs typeface="Calibri" pitchFamily="34" charset="-120"/>
              </a:rPr>
              <a:t>Practical and Daily Living Support</a:t>
            </a:r>
            <a:br>
              <a:rPr lang="en-US" dirty="0"/>
            </a:br>
            <a:br>
              <a:rPr lang="en-US" dirty="0"/>
            </a:br>
            <a:r>
              <a:rPr lang="en-US" sz="2000" dirty="0">
                <a:solidFill>
                  <a:srgbClr val="F5F5F5"/>
                </a:solidFill>
                <a:latin typeface="Arial Nova" panose="020B0504020202020204" pitchFamily="34" charset="0"/>
                <a:ea typeface="Calibri" pitchFamily="34" charset="-122"/>
                <a:cs typeface="Calibri" pitchFamily="34" charset="-120"/>
              </a:rPr>
              <a:t>Student Name: kinga Starczewska</a:t>
            </a:r>
            <a:br>
              <a:rPr lang="en-US" sz="2000" dirty="0">
                <a:solidFill>
                  <a:srgbClr val="F5F5F5"/>
                </a:solidFill>
                <a:latin typeface="Arial Nova" panose="020B0504020202020204" pitchFamily="34" charset="0"/>
                <a:ea typeface="Calibri" pitchFamily="34" charset="-122"/>
                <a:cs typeface="Calibri" pitchFamily="34" charset="-120"/>
              </a:rPr>
            </a:br>
            <a:br>
              <a:rPr lang="en-US" sz="2000" dirty="0">
                <a:latin typeface="Arial Nova" panose="020B0504020202020204" pitchFamily="34" charset="0"/>
              </a:rPr>
            </a:br>
            <a:r>
              <a:rPr lang="en-US" sz="2000" dirty="0">
                <a:solidFill>
                  <a:srgbClr val="F5F5F5"/>
                </a:solidFill>
                <a:latin typeface="Arial Nova" panose="020B0504020202020204" pitchFamily="34" charset="0"/>
                <a:ea typeface="Calibri" pitchFamily="34" charset="-122"/>
                <a:cs typeface="Calibri" pitchFamily="34" charset="-120"/>
              </a:rPr>
              <a:t>Student Number: </a:t>
            </a:r>
            <a:r>
              <a:rPr lang="en-US" sz="2000" dirty="0">
                <a:solidFill>
                  <a:schemeClr val="bg1"/>
                </a:solidFill>
                <a:latin typeface="Arial Nova" panose="020B0504020202020204" pitchFamily="34" charset="0"/>
              </a:rPr>
              <a:t>2312239</a:t>
            </a:r>
            <a:br>
              <a:rPr lang="en-US" sz="2000" dirty="0">
                <a:solidFill>
                  <a:schemeClr val="bg1"/>
                </a:solidFill>
                <a:latin typeface="Arial Nova" panose="020B0504020202020204" pitchFamily="34" charset="0"/>
              </a:rPr>
            </a:br>
            <a:br>
              <a:rPr lang="en-US" sz="2000" dirty="0">
                <a:solidFill>
                  <a:srgbClr val="F5F5F5"/>
                </a:solidFill>
                <a:latin typeface="Arial Nova" panose="020B0504020202020204" pitchFamily="34" charset="0"/>
                <a:ea typeface="Calibri" pitchFamily="34" charset="-122"/>
                <a:cs typeface="Calibri" pitchFamily="34" charset="-120"/>
              </a:rPr>
            </a:br>
            <a:r>
              <a:rPr lang="en-GB" sz="2000" dirty="0">
                <a:solidFill>
                  <a:schemeClr val="bg1"/>
                </a:solidFill>
                <a:latin typeface="Arial Nova" panose="020B0504020202020204" pitchFamily="34" charset="0"/>
              </a:rPr>
              <a:t>Lecture: </a:t>
            </a:r>
            <a:r>
              <a:rPr lang="en-GB" sz="2000" dirty="0" err="1">
                <a:solidFill>
                  <a:schemeClr val="bg1"/>
                </a:solidFill>
                <a:latin typeface="Arial Nova" panose="020B0504020202020204" pitchFamily="34" charset="0"/>
              </a:rPr>
              <a:t>kennedy</a:t>
            </a:r>
            <a:r>
              <a:rPr lang="en-GB" sz="2000" dirty="0">
                <a:solidFill>
                  <a:schemeClr val="bg1"/>
                </a:solidFill>
                <a:latin typeface="Arial Nova" panose="020B0504020202020204" pitchFamily="34" charset="0"/>
              </a:rPr>
              <a:t> </a:t>
            </a:r>
            <a:r>
              <a:rPr lang="en-GB" sz="2000" dirty="0" err="1">
                <a:solidFill>
                  <a:schemeClr val="bg1"/>
                </a:solidFill>
                <a:latin typeface="Arial Nova" panose="020B0504020202020204" pitchFamily="34" charset="0"/>
              </a:rPr>
              <a:t>obohwemu</a:t>
            </a:r>
            <a:br>
              <a:rPr lang="en-US" sz="2000" dirty="0">
                <a:latin typeface="Arial Nova" panose="020B0504020202020204" pitchFamily="34" charset="0"/>
              </a:rPr>
            </a:br>
            <a:endParaRPr lang="en-US" sz="2000" dirty="0">
              <a:latin typeface="Arial Nova" panose="020B0504020202020204" pitchFamily="34" charset="0"/>
            </a:endParaRPr>
          </a:p>
        </p:txBody>
      </p:sp>
      <p:pic>
        <p:nvPicPr>
          <p:cNvPr id="11" name="Video 10">
            <a:hlinkClick r:id="" action="ppaction://media"/>
            <a:extLst>
              <a:ext uri="{FF2B5EF4-FFF2-40B4-BE49-F238E27FC236}">
                <a16:creationId xmlns:a16="http://schemas.microsoft.com/office/drawing/2014/main" id="{A25D1B5B-8887-67E4-05E4-383B1F7A0BB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0268449"/>
      </p:ext>
    </p:extLst>
  </p:cSld>
  <p:clrMapOvr>
    <a:masterClrMapping/>
  </p:clrMapOvr>
  <mc:AlternateContent xmlns:mc="http://schemas.openxmlformats.org/markup-compatibility/2006">
    <mc:Choice xmlns:p14="http://schemas.microsoft.com/office/powerpoint/2010/main" Requires="p14">
      <p:transition spd="slow" p14:dur="2000" advTm="16233"/>
    </mc:Choice>
    <mc:Fallback>
      <p:transition spd="slow" advTm="1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green rolling hills with a sunset">
            <a:extLst>
              <a:ext uri="{FF2B5EF4-FFF2-40B4-BE49-F238E27FC236}">
                <a16:creationId xmlns:a16="http://schemas.microsoft.com/office/drawing/2014/main" id="{565AB0FC-9FCD-FDB2-1D84-F3D855D83877}"/>
              </a:ext>
            </a:extLst>
          </p:cNvPr>
          <p:cNvPicPr>
            <a:picLocks noGrp="1" noChangeAspect="1"/>
          </p:cNvPicPr>
          <p:nvPr>
            <p:ph type="pic" sz="quarter" idx="10"/>
          </p:nvPr>
        </p:nvPicPr>
        <p:blipFill>
          <a:blip r:embed="rId4"/>
          <a:srcRect/>
          <a:stretch/>
        </p:blipFill>
        <p:spPr>
          <a:xfrm>
            <a:off x="0" y="0"/>
            <a:ext cx="4886632" cy="6858000"/>
          </a:xfrm>
        </p:spPr>
      </p:pic>
      <p:sp>
        <p:nvSpPr>
          <p:cNvPr id="4" name="Text Placeholder 3">
            <a:extLst>
              <a:ext uri="{FF2B5EF4-FFF2-40B4-BE49-F238E27FC236}">
                <a16:creationId xmlns:a16="http://schemas.microsoft.com/office/drawing/2014/main" id="{39D3AADE-5119-8CE2-0DD5-2BD7E3403288}"/>
              </a:ext>
            </a:extLst>
          </p:cNvPr>
          <p:cNvSpPr>
            <a:spLocks noGrp="1"/>
          </p:cNvSpPr>
          <p:nvPr>
            <p:ph type="body" sz="quarter" idx="11"/>
          </p:nvPr>
        </p:nvSpPr>
        <p:spPr>
          <a:xfrm>
            <a:off x="4921676" y="136525"/>
            <a:ext cx="6687712" cy="6077461"/>
          </a:xfrm>
        </p:spPr>
        <p:txBody>
          <a:bodyPr/>
          <a:lstStyle/>
          <a:p>
            <a:endParaRPr lang="en-US" dirty="0"/>
          </a:p>
          <a:p>
            <a:endParaRPr lang="en-US" dirty="0"/>
          </a:p>
        </p:txBody>
      </p:sp>
      <p:sp>
        <p:nvSpPr>
          <p:cNvPr id="3" name="Title 2">
            <a:extLst>
              <a:ext uri="{FF2B5EF4-FFF2-40B4-BE49-F238E27FC236}">
                <a16:creationId xmlns:a16="http://schemas.microsoft.com/office/drawing/2014/main" id="{A7779815-6E71-3355-D165-7A9E0340C6A2}"/>
              </a:ext>
            </a:extLst>
          </p:cNvPr>
          <p:cNvSpPr>
            <a:spLocks noGrp="1"/>
          </p:cNvSpPr>
          <p:nvPr>
            <p:ph type="title"/>
          </p:nvPr>
        </p:nvSpPr>
        <p:spPr>
          <a:xfrm>
            <a:off x="106012" y="425857"/>
            <a:ext cx="4674608" cy="2160644"/>
          </a:xfrm>
        </p:spPr>
        <p:txBody>
          <a:bodyPr/>
          <a:lstStyle/>
          <a:p>
            <a:r>
              <a:rPr lang="en-US" sz="2800" b="1" dirty="0">
                <a:solidFill>
                  <a:srgbClr val="FFFFFF"/>
                </a:solidFill>
                <a:latin typeface="Calibri" pitchFamily="34" charset="0"/>
                <a:ea typeface="Calibri" pitchFamily="34" charset="-122"/>
                <a:cs typeface="Calibri" pitchFamily="34" charset="-120"/>
              </a:rPr>
              <a:t>Introduction: Defining Aging &amp; Why It Matters</a:t>
            </a:r>
            <a:br>
              <a:rPr lang="en-US" dirty="0"/>
            </a:br>
            <a:endParaRPr lang="en-US" dirty="0"/>
          </a:p>
        </p:txBody>
      </p:sp>
      <p:pic>
        <p:nvPicPr>
          <p:cNvPr id="5" name="Image 0" descr="preencoded.png">
            <a:extLst>
              <a:ext uri="{FF2B5EF4-FFF2-40B4-BE49-F238E27FC236}">
                <a16:creationId xmlns:a16="http://schemas.microsoft.com/office/drawing/2014/main" id="{FEF8DF09-22DE-7126-7D99-80E3D219C323}"/>
              </a:ext>
            </a:extLst>
          </p:cNvPr>
          <p:cNvPicPr>
            <a:picLocks noChangeAspect="1"/>
          </p:cNvPicPr>
          <p:nvPr/>
        </p:nvPicPr>
        <p:blipFill>
          <a:blip r:embed="rId5"/>
          <a:stretch>
            <a:fillRect/>
          </a:stretch>
        </p:blipFill>
        <p:spPr>
          <a:xfrm>
            <a:off x="5320235" y="644014"/>
            <a:ext cx="667610" cy="653844"/>
          </a:xfrm>
          <a:prstGeom prst="rect">
            <a:avLst/>
          </a:prstGeom>
        </p:spPr>
      </p:pic>
      <p:sp>
        <p:nvSpPr>
          <p:cNvPr id="7" name="TextBox 6">
            <a:extLst>
              <a:ext uri="{FF2B5EF4-FFF2-40B4-BE49-F238E27FC236}">
                <a16:creationId xmlns:a16="http://schemas.microsoft.com/office/drawing/2014/main" id="{281E0E57-F6DF-1AB2-9924-A404098C4567}"/>
              </a:ext>
            </a:extLst>
          </p:cNvPr>
          <p:cNvSpPr txBox="1"/>
          <p:nvPr/>
        </p:nvSpPr>
        <p:spPr>
          <a:xfrm>
            <a:off x="6096000" y="594091"/>
            <a:ext cx="5911947" cy="2308324"/>
          </a:xfrm>
          <a:prstGeom prst="rect">
            <a:avLst/>
          </a:prstGeom>
          <a:noFill/>
        </p:spPr>
        <p:txBody>
          <a:bodyPr wrap="square" rtlCol="0">
            <a:spAutoFit/>
          </a:bodyPr>
          <a:lstStyle/>
          <a:p>
            <a:r>
              <a:rPr lang="en-US" b="1" dirty="0">
                <a:solidFill>
                  <a:srgbClr val="1E2761"/>
                </a:solidFill>
                <a:latin typeface="Calibri" pitchFamily="34" charset="0"/>
                <a:ea typeface="Calibri" pitchFamily="34" charset="-122"/>
                <a:cs typeface="Calibri" pitchFamily="34" charset="-120"/>
              </a:rPr>
              <a:t>Defining Aging</a:t>
            </a:r>
          </a:p>
          <a:p>
            <a:endParaRPr lang="en-US" dirty="0"/>
          </a:p>
          <a:p>
            <a:r>
              <a:rPr lang="en-GB" noProof="0" dirty="0">
                <a:solidFill>
                  <a:srgbClr val="2D3748"/>
                </a:solidFill>
                <a:latin typeface="Calibri" pitchFamily="34" charset="0"/>
                <a:ea typeface="Calibri" pitchFamily="34" charset="-122"/>
                <a:cs typeface="Calibri" pitchFamily="34" charset="-120"/>
              </a:rPr>
              <a:t>Aging is a complex biopsychosocial process characterised by progressive physiological decline and increased vulnerability to disease (WHO, 2025). However, aging manifests heterogeneously across individuals, influenced by genetics, lifestyle, and socioeconomic factors (Kirkwood, 2017).</a:t>
            </a:r>
            <a:endParaRPr lang="en-GB" noProof="0" dirty="0"/>
          </a:p>
          <a:p>
            <a:endParaRPr lang="en-US" dirty="0"/>
          </a:p>
        </p:txBody>
      </p:sp>
      <p:pic>
        <p:nvPicPr>
          <p:cNvPr id="8" name="Image 1" descr="preencoded.png">
            <a:extLst>
              <a:ext uri="{FF2B5EF4-FFF2-40B4-BE49-F238E27FC236}">
                <a16:creationId xmlns:a16="http://schemas.microsoft.com/office/drawing/2014/main" id="{32F933B7-68F1-60AA-F61D-9E786534E8F3}"/>
              </a:ext>
            </a:extLst>
          </p:cNvPr>
          <p:cNvPicPr>
            <a:picLocks noChangeAspect="1"/>
          </p:cNvPicPr>
          <p:nvPr/>
        </p:nvPicPr>
        <p:blipFill>
          <a:blip r:embed="rId6"/>
          <a:stretch>
            <a:fillRect/>
          </a:stretch>
        </p:blipFill>
        <p:spPr>
          <a:xfrm>
            <a:off x="5320235" y="3175255"/>
            <a:ext cx="652231" cy="653843"/>
          </a:xfrm>
          <a:prstGeom prst="rect">
            <a:avLst/>
          </a:prstGeom>
        </p:spPr>
      </p:pic>
      <p:sp>
        <p:nvSpPr>
          <p:cNvPr id="9" name="TextBox 8">
            <a:extLst>
              <a:ext uri="{FF2B5EF4-FFF2-40B4-BE49-F238E27FC236}">
                <a16:creationId xmlns:a16="http://schemas.microsoft.com/office/drawing/2014/main" id="{8F48ADE2-9E63-4A67-B6D3-66D8D44F86F4}"/>
              </a:ext>
            </a:extLst>
          </p:cNvPr>
          <p:cNvSpPr txBox="1"/>
          <p:nvPr/>
        </p:nvSpPr>
        <p:spPr>
          <a:xfrm flipH="1">
            <a:off x="6096000" y="3082982"/>
            <a:ext cx="5859746" cy="3139321"/>
          </a:xfrm>
          <a:prstGeom prst="rect">
            <a:avLst/>
          </a:prstGeom>
          <a:noFill/>
        </p:spPr>
        <p:txBody>
          <a:bodyPr wrap="square" rtlCol="0">
            <a:spAutoFit/>
          </a:bodyPr>
          <a:lstStyle/>
          <a:p>
            <a:r>
              <a:rPr lang="en-US" b="1" dirty="0">
                <a:solidFill>
                  <a:srgbClr val="1E2761"/>
                </a:solidFill>
                <a:latin typeface="Calibri" pitchFamily="34" charset="0"/>
                <a:ea typeface="Calibri" pitchFamily="34" charset="-122"/>
                <a:cs typeface="Calibri" pitchFamily="34" charset="-120"/>
              </a:rPr>
              <a:t>The Demographic Imperative</a:t>
            </a:r>
          </a:p>
          <a:p>
            <a:endParaRPr lang="en-US" b="1" dirty="0">
              <a:solidFill>
                <a:srgbClr val="1E2761"/>
              </a:solidFill>
              <a:latin typeface="Calibri" pitchFamily="34" charset="0"/>
              <a:ea typeface="Calibri" pitchFamily="34" charset="-122"/>
              <a:cs typeface="Calibri" pitchFamily="34" charset="-120"/>
            </a:endParaRPr>
          </a:p>
          <a:p>
            <a:r>
              <a:rPr lang="en-GB" noProof="0" dirty="0">
                <a:solidFill>
                  <a:srgbClr val="2D3748"/>
                </a:solidFill>
                <a:latin typeface="Calibri" panose="020F0502020204030204" pitchFamily="34" charset="0"/>
                <a:ea typeface="Calibri" panose="020F0502020204030204" pitchFamily="34" charset="0"/>
                <a:cs typeface="Calibri" panose="020F0502020204030204" pitchFamily="34" charset="0"/>
              </a:rPr>
              <a:t>By 2030, one in four UK residents will be 65+, with the 85+ cohort doubling by 2040 (</a:t>
            </a:r>
            <a:r>
              <a:rPr lang="en-GB" dirty="0">
                <a:solidFill>
                  <a:srgbClr val="2D3748"/>
                </a:solidFill>
                <a:latin typeface="Calibri" panose="020F0502020204030204" pitchFamily="34" charset="0"/>
                <a:ea typeface="Calibri" panose="020F0502020204030204" pitchFamily="34" charset="0"/>
                <a:cs typeface="Calibri" panose="020F0502020204030204" pitchFamily="34" charset="0"/>
              </a:rPr>
              <a:t>GOV.UK, 2016</a:t>
            </a:r>
            <a:r>
              <a:rPr lang="en-GB" noProof="0" dirty="0">
                <a:solidFill>
                  <a:srgbClr val="2D3748"/>
                </a:solidFill>
                <a:latin typeface="Calibri" panose="020F0502020204030204" pitchFamily="34" charset="0"/>
                <a:ea typeface="Calibri" panose="020F0502020204030204" pitchFamily="34" charset="0"/>
                <a:cs typeface="Calibri" panose="020F0502020204030204" pitchFamily="34" charset="0"/>
              </a:rPr>
              <a:t>). Older adults require comprehensive support across personal care, domestic tasks, mobility, medication management, and social engagement (Skills for Care, 2025). Yet provision remains fragmented and inequitable. Demographic data risks pathologizing aging as burden rather than recognising older adults as active citizens with rights (Lloyd et al., 2017).</a:t>
            </a:r>
            <a:endParaRPr lang="en-GB" noProof="0" dirty="0">
              <a:latin typeface="Calibri" panose="020F0502020204030204" pitchFamily="34" charset="0"/>
              <a:ea typeface="Calibri" panose="020F0502020204030204" pitchFamily="34" charset="0"/>
              <a:cs typeface="Calibri" panose="020F0502020204030204" pitchFamily="34" charset="0"/>
            </a:endParaRPr>
          </a:p>
          <a:p>
            <a:endParaRPr lang="en-US" dirty="0"/>
          </a:p>
        </p:txBody>
      </p:sp>
      <p:pic>
        <p:nvPicPr>
          <p:cNvPr id="3074" name="Picture 2" descr="Care of older people in the East and West: What can we learn from other  cultures? | RCNi">
            <a:extLst>
              <a:ext uri="{FF2B5EF4-FFF2-40B4-BE49-F238E27FC236}">
                <a16:creationId xmlns:a16="http://schemas.microsoft.com/office/drawing/2014/main" id="{51AEDCEE-D166-3BEC-887E-F94B559FA01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5946" y="3429000"/>
            <a:ext cx="4570686" cy="3429000"/>
          </a:xfrm>
          <a:prstGeom prst="rect">
            <a:avLst/>
          </a:prstGeom>
          <a:noFill/>
          <a:extLst>
            <a:ext uri="{909E8E84-426E-40DD-AFC4-6F175D3DCCD1}">
              <a14:hiddenFill xmlns:a14="http://schemas.microsoft.com/office/drawing/2010/main">
                <a:solidFill>
                  <a:srgbClr val="FFFFFF"/>
                </a:solidFill>
              </a14:hiddenFill>
            </a:ext>
          </a:extLst>
        </p:spPr>
      </p:pic>
      <p:pic>
        <p:nvPicPr>
          <p:cNvPr id="18" name="Video 17">
            <a:hlinkClick r:id="" action="ppaction://media"/>
            <a:extLst>
              <a:ext uri="{FF2B5EF4-FFF2-40B4-BE49-F238E27FC236}">
                <a16:creationId xmlns:a16="http://schemas.microsoft.com/office/drawing/2014/main" id="{6AA6857B-E519-62C1-0B6B-ABDB36B24E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0292788"/>
      </p:ext>
    </p:extLst>
  </p:cSld>
  <p:clrMapOvr>
    <a:masterClrMapping/>
  </p:clrMapOvr>
  <mc:AlternateContent xmlns:mc="http://schemas.openxmlformats.org/markup-compatibility/2006">
    <mc:Choice xmlns:p14="http://schemas.microsoft.com/office/powerpoint/2010/main" Requires="p14">
      <p:transition spd="slow" p14:dur="2000" advTm="58005"/>
    </mc:Choice>
    <mc:Fallback>
      <p:transition spd="slow" advTm="58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field of wheat with tracks in it">
            <a:extLst>
              <a:ext uri="{FF2B5EF4-FFF2-40B4-BE49-F238E27FC236}">
                <a16:creationId xmlns:a16="http://schemas.microsoft.com/office/drawing/2014/main" id="{5BA975B6-ACDF-974C-4B0A-792DE5F09CB6}"/>
              </a:ext>
            </a:extLst>
          </p:cNvPr>
          <p:cNvPicPr>
            <a:picLocks noGrp="1" noChangeAspect="1"/>
          </p:cNvPicPr>
          <p:nvPr>
            <p:ph type="pic" sz="quarter" idx="10"/>
          </p:nvPr>
        </p:nvPicPr>
        <p:blipFill>
          <a:blip r:embed="rId4">
            <a:alphaModFix amt="50000"/>
          </a:blip>
          <a:srcRect/>
          <a:stretch/>
        </p:blipFill>
        <p:spPr>
          <a:xfrm>
            <a:off x="0" y="-2"/>
            <a:ext cx="12192000" cy="6858000"/>
          </a:xfrm>
        </p:spPr>
      </p:pic>
      <p:sp>
        <p:nvSpPr>
          <p:cNvPr id="3" name="Title 2">
            <a:extLst>
              <a:ext uri="{FF2B5EF4-FFF2-40B4-BE49-F238E27FC236}">
                <a16:creationId xmlns:a16="http://schemas.microsoft.com/office/drawing/2014/main" id="{05BF4AF3-2D87-5D1D-245D-49E6F0B09A40}"/>
              </a:ext>
            </a:extLst>
          </p:cNvPr>
          <p:cNvSpPr>
            <a:spLocks noGrp="1"/>
          </p:cNvSpPr>
          <p:nvPr>
            <p:ph type="title"/>
          </p:nvPr>
        </p:nvSpPr>
        <p:spPr>
          <a:xfrm>
            <a:off x="1199909" y="314632"/>
            <a:ext cx="9792182" cy="6400800"/>
          </a:xfrm>
        </p:spPr>
        <p:txBody>
          <a:bodyPr/>
          <a:lstStyle/>
          <a:p>
            <a:pPr algn="l">
              <a:buSzPct val="100000"/>
            </a:pPr>
            <a:br>
              <a:rPr lang="en-GB" sz="2000" noProof="0" dirty="0">
                <a:solidFill>
                  <a:schemeClr val="bg1"/>
                </a:solidFill>
              </a:rPr>
            </a:br>
            <a:br>
              <a:rPr lang="en-GB" sz="2000" noProof="0" dirty="0">
                <a:solidFill>
                  <a:schemeClr val="bg1"/>
                </a:solidFill>
              </a:rPr>
            </a:br>
            <a:endParaRPr lang="en-GB" sz="2000" noProof="0" dirty="0">
              <a:solidFill>
                <a:schemeClr val="bg1"/>
              </a:solidFill>
            </a:endParaRPr>
          </a:p>
        </p:txBody>
      </p:sp>
      <p:sp>
        <p:nvSpPr>
          <p:cNvPr id="2" name="TextBox 1">
            <a:extLst>
              <a:ext uri="{FF2B5EF4-FFF2-40B4-BE49-F238E27FC236}">
                <a16:creationId xmlns:a16="http://schemas.microsoft.com/office/drawing/2014/main" id="{7FEFA290-B56F-FE8D-FE70-34D3C7255A48}"/>
              </a:ext>
            </a:extLst>
          </p:cNvPr>
          <p:cNvSpPr txBox="1"/>
          <p:nvPr/>
        </p:nvSpPr>
        <p:spPr>
          <a:xfrm>
            <a:off x="5638800" y="2856271"/>
            <a:ext cx="914400" cy="914400"/>
          </a:xfrm>
          <a:prstGeom prst="rect">
            <a:avLst/>
          </a:prstGeom>
          <a:noFill/>
        </p:spPr>
        <p:txBody>
          <a:bodyPr wrap="square" rtlCol="0">
            <a:spAutoFit/>
          </a:bodyPr>
          <a:lstStyle/>
          <a:p>
            <a:endParaRPr lang="en-GB" noProof="0" dirty="0"/>
          </a:p>
        </p:txBody>
      </p:sp>
      <p:sp>
        <p:nvSpPr>
          <p:cNvPr id="4" name="TextBox 3">
            <a:extLst>
              <a:ext uri="{FF2B5EF4-FFF2-40B4-BE49-F238E27FC236}">
                <a16:creationId xmlns:a16="http://schemas.microsoft.com/office/drawing/2014/main" id="{5730875A-495E-34B7-C61D-D9543F4997E3}"/>
              </a:ext>
            </a:extLst>
          </p:cNvPr>
          <p:cNvSpPr txBox="1"/>
          <p:nvPr/>
        </p:nvSpPr>
        <p:spPr>
          <a:xfrm>
            <a:off x="5638800" y="2856271"/>
            <a:ext cx="914400" cy="914400"/>
          </a:xfrm>
          <a:prstGeom prst="rect">
            <a:avLst/>
          </a:prstGeom>
          <a:noFill/>
        </p:spPr>
        <p:txBody>
          <a:bodyPr wrap="square" rtlCol="0">
            <a:spAutoFit/>
          </a:bodyPr>
          <a:lstStyle/>
          <a:p>
            <a:endParaRPr lang="en-GB" noProof="0" dirty="0"/>
          </a:p>
        </p:txBody>
      </p:sp>
      <p:sp>
        <p:nvSpPr>
          <p:cNvPr id="6" name="TextBox 5">
            <a:extLst>
              <a:ext uri="{FF2B5EF4-FFF2-40B4-BE49-F238E27FC236}">
                <a16:creationId xmlns:a16="http://schemas.microsoft.com/office/drawing/2014/main" id="{B8991343-9D2A-65BD-DF98-F75FF570681F}"/>
              </a:ext>
            </a:extLst>
          </p:cNvPr>
          <p:cNvSpPr txBox="1"/>
          <p:nvPr/>
        </p:nvSpPr>
        <p:spPr>
          <a:xfrm>
            <a:off x="5638800" y="2856271"/>
            <a:ext cx="914400" cy="914400"/>
          </a:xfrm>
          <a:prstGeom prst="rect">
            <a:avLst/>
          </a:prstGeom>
          <a:noFill/>
        </p:spPr>
        <p:txBody>
          <a:bodyPr wrap="square" rtlCol="0">
            <a:spAutoFit/>
          </a:bodyPr>
          <a:lstStyle/>
          <a:p>
            <a:endParaRPr lang="en-GB" noProof="0" dirty="0"/>
          </a:p>
        </p:txBody>
      </p:sp>
      <p:sp>
        <p:nvSpPr>
          <p:cNvPr id="7" name="TextBox 6">
            <a:extLst>
              <a:ext uri="{FF2B5EF4-FFF2-40B4-BE49-F238E27FC236}">
                <a16:creationId xmlns:a16="http://schemas.microsoft.com/office/drawing/2014/main" id="{84C0AAC0-410D-BC1F-7BFB-BFFD88CD2560}"/>
              </a:ext>
            </a:extLst>
          </p:cNvPr>
          <p:cNvSpPr txBox="1"/>
          <p:nvPr/>
        </p:nvSpPr>
        <p:spPr>
          <a:xfrm>
            <a:off x="5638800" y="2856271"/>
            <a:ext cx="914400" cy="914400"/>
          </a:xfrm>
          <a:prstGeom prst="rect">
            <a:avLst/>
          </a:prstGeom>
          <a:noFill/>
        </p:spPr>
        <p:txBody>
          <a:bodyPr wrap="square" rtlCol="0">
            <a:spAutoFit/>
          </a:bodyPr>
          <a:lstStyle/>
          <a:p>
            <a:endParaRPr lang="en-GB" noProof="0" dirty="0"/>
          </a:p>
        </p:txBody>
      </p:sp>
      <p:sp>
        <p:nvSpPr>
          <p:cNvPr id="10" name="TextBox 9">
            <a:extLst>
              <a:ext uri="{FF2B5EF4-FFF2-40B4-BE49-F238E27FC236}">
                <a16:creationId xmlns:a16="http://schemas.microsoft.com/office/drawing/2014/main" id="{B97A1A05-1C9F-8DC7-F215-D15B10003DC1}"/>
              </a:ext>
            </a:extLst>
          </p:cNvPr>
          <p:cNvSpPr txBox="1"/>
          <p:nvPr/>
        </p:nvSpPr>
        <p:spPr>
          <a:xfrm>
            <a:off x="3097160" y="589935"/>
            <a:ext cx="7787149" cy="5970865"/>
          </a:xfrm>
          <a:prstGeom prst="rect">
            <a:avLst/>
          </a:prstGeom>
          <a:noFill/>
        </p:spPr>
        <p:txBody>
          <a:bodyPr wrap="square" rtlCol="0">
            <a:spAutoFit/>
          </a:bodyPr>
          <a:lstStyle/>
          <a:p>
            <a:r>
              <a:rPr lang="en-GB" sz="3600" b="1" u="sng" noProof="0" dirty="0">
                <a:solidFill>
                  <a:schemeClr val="accent5">
                    <a:lumMod val="40000"/>
                    <a:lumOff val="60000"/>
                  </a:schemeClr>
                </a:solidFill>
                <a:latin typeface="Calibri" pitchFamily="34" charset="0"/>
                <a:ea typeface="Calibri" pitchFamily="34" charset="-122"/>
                <a:cs typeface="Calibri" pitchFamily="34" charset="-120"/>
              </a:rPr>
              <a:t>Theoretical Frameworks &amp; Legislation</a:t>
            </a:r>
          </a:p>
          <a:p>
            <a:endParaRPr lang="en-GB" noProof="0" dirty="0">
              <a:solidFill>
                <a:schemeClr val="accent5">
                  <a:lumMod val="40000"/>
                  <a:lumOff val="60000"/>
                </a:schemeClr>
              </a:solidFill>
            </a:endParaRPr>
          </a:p>
          <a:p>
            <a:r>
              <a:rPr lang="en-GB" sz="2000" b="1" u="sng" noProof="0" dirty="0">
                <a:solidFill>
                  <a:schemeClr val="accent5">
                    <a:lumMod val="40000"/>
                    <a:lumOff val="60000"/>
                  </a:schemeClr>
                </a:solidFill>
                <a:latin typeface="Calibri" pitchFamily="34" charset="0"/>
                <a:ea typeface="Calibri" pitchFamily="34" charset="-122"/>
                <a:cs typeface="Calibri" pitchFamily="34" charset="-120"/>
              </a:rPr>
              <a:t>Key Aging Theories (Critical Perspective)</a:t>
            </a:r>
          </a:p>
          <a:p>
            <a:endParaRPr lang="en-GB" noProof="0" dirty="0">
              <a:solidFill>
                <a:schemeClr val="accent5">
                  <a:lumMod val="40000"/>
                  <a:lumOff val="60000"/>
                </a:schemeClr>
              </a:solidFill>
            </a:endParaRPr>
          </a:p>
          <a:p>
            <a:pPr marL="342900" indent="-342900">
              <a:buSzPct val="100000"/>
              <a:buChar char="•"/>
            </a:pPr>
            <a:r>
              <a:rPr lang="en-GB" noProof="0" dirty="0">
                <a:solidFill>
                  <a:schemeClr val="bg1"/>
                </a:solidFill>
                <a:latin typeface="Calibri" pitchFamily="34" charset="0"/>
                <a:ea typeface="Calibri" pitchFamily="34" charset="-122"/>
                <a:cs typeface="Calibri" pitchFamily="34" charset="-120"/>
              </a:rPr>
              <a:t>Disengagement Theory (Cumming &amp; Henry, 1960): </a:t>
            </a:r>
            <a:r>
              <a:rPr lang="en-US" dirty="0">
                <a:solidFill>
                  <a:schemeClr val="bg1"/>
                </a:solidFill>
                <a:latin typeface="Calibri" pitchFamily="34" charset="0"/>
                <a:ea typeface="Calibri" pitchFamily="34" charset="-122"/>
                <a:cs typeface="Calibri" pitchFamily="34" charset="-120"/>
              </a:rPr>
              <a:t>Aging is a natural process of gradual withdrawal from social life.</a:t>
            </a:r>
            <a:endParaRPr lang="en-GB" noProof="0" dirty="0">
              <a:solidFill>
                <a:schemeClr val="bg1"/>
              </a:solidFill>
            </a:endParaRPr>
          </a:p>
          <a:p>
            <a:pPr marL="342900" indent="-342900">
              <a:buSzPct val="100000"/>
              <a:buChar char="•"/>
            </a:pPr>
            <a:r>
              <a:rPr lang="en-GB" noProof="0" dirty="0">
                <a:solidFill>
                  <a:schemeClr val="bg1"/>
                </a:solidFill>
                <a:latin typeface="Calibri" pitchFamily="34" charset="0"/>
                <a:ea typeface="Calibri" pitchFamily="34" charset="-122"/>
                <a:cs typeface="Calibri" pitchFamily="34" charset="-120"/>
              </a:rPr>
              <a:t>Activity Theory (Havighurst, 1961): </a:t>
            </a:r>
            <a:r>
              <a:rPr lang="en-US" dirty="0">
                <a:solidFill>
                  <a:schemeClr val="bg1"/>
                </a:solidFill>
                <a:latin typeface="Calibri" pitchFamily="34" charset="0"/>
                <a:ea typeface="Calibri" pitchFamily="34" charset="-122"/>
                <a:cs typeface="Calibri" pitchFamily="34" charset="-120"/>
              </a:rPr>
              <a:t>The more active an older person is, the greater their sense of satisfaction and well-being.</a:t>
            </a:r>
            <a:endParaRPr lang="en-GB" noProof="0" dirty="0">
              <a:solidFill>
                <a:schemeClr val="bg1"/>
              </a:solidFill>
            </a:endParaRPr>
          </a:p>
          <a:p>
            <a:pPr marL="342900" indent="-342900">
              <a:buSzPct val="100000"/>
              <a:buChar char="•"/>
            </a:pPr>
            <a:r>
              <a:rPr lang="en-GB" noProof="0" dirty="0">
                <a:solidFill>
                  <a:schemeClr val="bg1"/>
                </a:solidFill>
                <a:latin typeface="Calibri" pitchFamily="34" charset="0"/>
                <a:ea typeface="Calibri" pitchFamily="34" charset="-122"/>
                <a:cs typeface="Calibri" pitchFamily="34" charset="-120"/>
              </a:rPr>
              <a:t>Continuity Theory (Atchley, 1989): </a:t>
            </a:r>
            <a:r>
              <a:rPr lang="en-US" dirty="0">
                <a:solidFill>
                  <a:schemeClr val="bg1"/>
                </a:solidFill>
                <a:latin typeface="Calibri" pitchFamily="34" charset="0"/>
                <a:ea typeface="Calibri" pitchFamily="34" charset="-122"/>
                <a:cs typeface="Calibri" pitchFamily="34" charset="-120"/>
              </a:rPr>
              <a:t>People age in a way consistent with their previous lifestyle.</a:t>
            </a:r>
            <a:endParaRPr lang="en-GB" noProof="0" dirty="0">
              <a:solidFill>
                <a:schemeClr val="bg1"/>
              </a:solidFill>
              <a:latin typeface="Calibri" pitchFamily="34" charset="0"/>
              <a:ea typeface="Calibri" pitchFamily="34" charset="-122"/>
              <a:cs typeface="Calibri" pitchFamily="34" charset="-120"/>
            </a:endParaRPr>
          </a:p>
          <a:p>
            <a:pPr>
              <a:buSzPct val="100000"/>
            </a:pPr>
            <a:endParaRPr lang="en-GB" noProof="0" dirty="0">
              <a:solidFill>
                <a:schemeClr val="bg1"/>
              </a:solidFill>
            </a:endParaRPr>
          </a:p>
          <a:p>
            <a:r>
              <a:rPr lang="en-GB" sz="2000" b="1" u="sng" noProof="0" dirty="0">
                <a:solidFill>
                  <a:schemeClr val="accent5">
                    <a:lumMod val="40000"/>
                    <a:lumOff val="60000"/>
                  </a:schemeClr>
                </a:solidFill>
                <a:latin typeface="Calibri" pitchFamily="34" charset="0"/>
                <a:ea typeface="Calibri" pitchFamily="34" charset="-122"/>
                <a:cs typeface="Calibri" pitchFamily="34" charset="-120"/>
              </a:rPr>
              <a:t>Key Legislation &amp; Policy</a:t>
            </a:r>
          </a:p>
          <a:p>
            <a:endParaRPr lang="en-GB" noProof="0" dirty="0">
              <a:solidFill>
                <a:schemeClr val="bg1"/>
              </a:solidFill>
            </a:endParaRPr>
          </a:p>
          <a:p>
            <a:pPr marL="342900" indent="-342900">
              <a:buSzPct val="100000"/>
              <a:buChar char="•"/>
            </a:pPr>
            <a:r>
              <a:rPr lang="en-GB" noProof="0" dirty="0">
                <a:solidFill>
                  <a:schemeClr val="bg1"/>
                </a:solidFill>
                <a:latin typeface="Calibri" pitchFamily="34" charset="0"/>
                <a:ea typeface="Calibri" pitchFamily="34" charset="-122"/>
                <a:cs typeface="Calibri" pitchFamily="34" charset="-120"/>
              </a:rPr>
              <a:t>Care Act 2014: Wellbeing principle and prevention focus - undermined by £8bn cuts since 2010 (Health Foundation, 2025)</a:t>
            </a:r>
            <a:endParaRPr lang="en-GB" noProof="0" dirty="0">
              <a:solidFill>
                <a:schemeClr val="bg1"/>
              </a:solidFill>
            </a:endParaRPr>
          </a:p>
          <a:p>
            <a:pPr marL="342900" indent="-342900">
              <a:buSzPct val="100000"/>
              <a:buChar char="•"/>
            </a:pPr>
            <a:r>
              <a:rPr lang="en-GB" noProof="0" dirty="0">
                <a:solidFill>
                  <a:schemeClr val="bg1"/>
                </a:solidFill>
                <a:latin typeface="Calibri" pitchFamily="34" charset="0"/>
                <a:ea typeface="Calibri" pitchFamily="34" charset="-122"/>
                <a:cs typeface="Calibri" pitchFamily="34" charset="-120"/>
              </a:rPr>
              <a:t>Equality Act 2010: Age discrimination protection - yet ageism persists in healthcare (Centre for Ageing Better, 2022)</a:t>
            </a:r>
            <a:endParaRPr lang="en-GB" noProof="0" dirty="0">
              <a:solidFill>
                <a:schemeClr val="bg1"/>
              </a:solidFill>
            </a:endParaRPr>
          </a:p>
          <a:p>
            <a:pPr marL="342900" indent="-342900">
              <a:buSzPct val="100000"/>
              <a:buChar char="•"/>
            </a:pPr>
            <a:r>
              <a:rPr lang="en-GB" noProof="0" dirty="0">
                <a:solidFill>
                  <a:schemeClr val="bg1"/>
                </a:solidFill>
                <a:latin typeface="Calibri" pitchFamily="34" charset="0"/>
                <a:ea typeface="Calibri" pitchFamily="34" charset="-122"/>
                <a:cs typeface="Calibri" pitchFamily="34" charset="-120"/>
              </a:rPr>
              <a:t>NHS Long Term Plan (2019): Integrated care commitment - inconsistent delivery across systems (King's Fund, 2023)</a:t>
            </a:r>
            <a:endParaRPr lang="en-GB" noProof="0" dirty="0">
              <a:solidFill>
                <a:schemeClr val="bg1"/>
              </a:solidFill>
            </a:endParaRPr>
          </a:p>
          <a:p>
            <a:endParaRPr lang="en-GB" noProof="0" dirty="0"/>
          </a:p>
        </p:txBody>
      </p:sp>
      <p:pic>
        <p:nvPicPr>
          <p:cNvPr id="11" name="Image 0" descr="preencoded.png">
            <a:extLst>
              <a:ext uri="{FF2B5EF4-FFF2-40B4-BE49-F238E27FC236}">
                <a16:creationId xmlns:a16="http://schemas.microsoft.com/office/drawing/2014/main" id="{04331A96-EB8A-D651-7E4B-1FA646E206D0}"/>
              </a:ext>
            </a:extLst>
          </p:cNvPr>
          <p:cNvPicPr>
            <a:picLocks noChangeAspect="1"/>
          </p:cNvPicPr>
          <p:nvPr/>
        </p:nvPicPr>
        <p:blipFill>
          <a:blip r:embed="rId5"/>
          <a:stretch>
            <a:fillRect/>
          </a:stretch>
        </p:blipFill>
        <p:spPr>
          <a:xfrm>
            <a:off x="1897251" y="4138398"/>
            <a:ext cx="929944" cy="753774"/>
          </a:xfrm>
          <a:prstGeom prst="rect">
            <a:avLst/>
          </a:prstGeom>
          <a:solidFill>
            <a:schemeClr val="bg1"/>
          </a:solidFill>
        </p:spPr>
      </p:pic>
      <p:pic>
        <p:nvPicPr>
          <p:cNvPr id="13" name="Video 12">
            <a:hlinkClick r:id="" action="ppaction://media"/>
            <a:extLst>
              <a:ext uri="{FF2B5EF4-FFF2-40B4-BE49-F238E27FC236}">
                <a16:creationId xmlns:a16="http://schemas.microsoft.com/office/drawing/2014/main" id="{FEDEA0F8-8A93-42EF-5E9E-F30B51735E8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007334"/>
      </p:ext>
    </p:extLst>
  </p:cSld>
  <p:clrMapOvr>
    <a:masterClrMapping/>
  </p:clrMapOvr>
  <mc:AlternateContent xmlns:mc="http://schemas.openxmlformats.org/markup-compatibility/2006">
    <mc:Choice xmlns:p14="http://schemas.microsoft.com/office/powerpoint/2010/main" Requires="p14">
      <p:transition spd="slow" p14:dur="2000" advTm="119768"/>
    </mc:Choice>
    <mc:Fallback>
      <p:transition spd="slow" advTm="119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9A004-1268-38AC-5E6F-8B178A067B87}"/>
              </a:ext>
            </a:extLst>
          </p:cNvPr>
          <p:cNvSpPr>
            <a:spLocks noGrp="1"/>
          </p:cNvSpPr>
          <p:nvPr>
            <p:ph type="title"/>
          </p:nvPr>
        </p:nvSpPr>
        <p:spPr>
          <a:xfrm>
            <a:off x="838200" y="0"/>
            <a:ext cx="10515600" cy="2104105"/>
          </a:xfrm>
        </p:spPr>
        <p:txBody>
          <a:bodyPr anchor="b">
            <a:normAutofit/>
          </a:bodyPr>
          <a:lstStyle/>
          <a:p>
            <a:r>
              <a:rPr lang="en-US" kern="1200" cap="all" spc="100" baseline="0" dirty="0">
                <a:latin typeface="+mj-lt"/>
                <a:ea typeface="+mj-ea"/>
                <a:cs typeface="+mj-cs"/>
              </a:rPr>
              <a:t>Practical &amp; Daily Living Support: Effectiveness of Approaches (UK)</a:t>
            </a:r>
            <a:br>
              <a:rPr lang="en-US" kern="1200" cap="all" spc="100" baseline="0" dirty="0">
                <a:latin typeface="+mj-lt"/>
                <a:ea typeface="+mj-ea"/>
                <a:cs typeface="+mj-cs"/>
              </a:rPr>
            </a:br>
            <a:br>
              <a:rPr lang="en-US" dirty="0"/>
            </a:br>
            <a:r>
              <a:rPr lang="en-US" sz="1800" dirty="0"/>
              <a:t>UK legislation and NHS policy strongly support functional ability, independence and choice, but effectiveness is uneven due to financial pressures, workforce shortages and local variation</a:t>
            </a:r>
            <a:r>
              <a:rPr lang="en-US" dirty="0"/>
              <a:t>.</a:t>
            </a:r>
            <a:endParaRPr lang="en-US" kern="1200" cap="all" spc="100" baseline="0" dirty="0">
              <a:latin typeface="+mj-lt"/>
              <a:ea typeface="+mj-ea"/>
              <a:cs typeface="+mj-cs"/>
            </a:endParaRPr>
          </a:p>
        </p:txBody>
      </p:sp>
      <p:pic>
        <p:nvPicPr>
          <p:cNvPr id="2050" name="Picture 2" descr="Rosnące potrzeby starzejącego się społeczeństwa — oficjalny portal  Pracowniczych Planów Kapitałowych PPK">
            <a:extLst>
              <a:ext uri="{FF2B5EF4-FFF2-40B4-BE49-F238E27FC236}">
                <a16:creationId xmlns:a16="http://schemas.microsoft.com/office/drawing/2014/main" id="{82280B2F-F7B6-5E5F-9528-417B1FB2DE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9262" r="14324" b="1"/>
          <a:stretch>
            <a:fillRect/>
          </a:stretch>
        </p:blipFill>
        <p:spPr bwMode="auto">
          <a:xfrm>
            <a:off x="82519" y="2868947"/>
            <a:ext cx="3941763" cy="3338513"/>
          </a:xfrm>
          <a:prstGeom prst="rect">
            <a:avLst/>
          </a:prstGeom>
          <a:solidFill>
            <a:srgbClr val="FFFFFF"/>
          </a:solidFill>
        </p:spPr>
      </p:pic>
      <p:sp>
        <p:nvSpPr>
          <p:cNvPr id="5" name="TextBox 4">
            <a:extLst>
              <a:ext uri="{FF2B5EF4-FFF2-40B4-BE49-F238E27FC236}">
                <a16:creationId xmlns:a16="http://schemas.microsoft.com/office/drawing/2014/main" id="{A538EC4A-2637-A451-9F58-DF7855AB1B1C}"/>
              </a:ext>
            </a:extLst>
          </p:cNvPr>
          <p:cNvSpPr txBox="1"/>
          <p:nvPr/>
        </p:nvSpPr>
        <p:spPr>
          <a:xfrm>
            <a:off x="4276530" y="2312277"/>
            <a:ext cx="7832951" cy="4409198"/>
          </a:xfrm>
          <a:prstGeom prst="rect">
            <a:avLst/>
          </a:prstGeom>
        </p:spPr>
        <p:txBody>
          <a:bodyPr rtlCol="0">
            <a:normAutofit/>
          </a:bodyPr>
          <a:lstStyle/>
          <a:p>
            <a:pPr>
              <a:lnSpc>
                <a:spcPct val="115000"/>
              </a:lnSpc>
              <a:spcAft>
                <a:spcPts val="600"/>
              </a:spcAft>
            </a:pPr>
            <a:r>
              <a:rPr lang="en-GB" sz="1600" b="1" spc="100" noProof="0" dirty="0"/>
              <a:t>Strengths-based &amp; wellbeing approach (Care Act 2014)</a:t>
            </a:r>
            <a:r>
              <a:rPr lang="en-GB" sz="1600" spc="100" noProof="0" dirty="0"/>
              <a:t>: Promotes independence, dignity and choice in daily activities (washing, meals, mobility). Effective in principle, but outcomes depend on funding and workforce capacity (Care Act 2014).</a:t>
            </a:r>
          </a:p>
          <a:p>
            <a:pPr>
              <a:lnSpc>
                <a:spcPct val="115000"/>
              </a:lnSpc>
              <a:spcAft>
                <a:spcPts val="600"/>
              </a:spcAft>
            </a:pPr>
            <a:r>
              <a:rPr lang="en-GB" sz="1600" b="1" spc="100" noProof="0" dirty="0"/>
              <a:t>Reablement &amp; community rehabilitation (NHS Long Term Plan): </a:t>
            </a:r>
            <a:r>
              <a:rPr lang="en-GB" sz="1600" spc="100" noProof="0" dirty="0"/>
              <a:t>Short-term, goal-focused support improves functional ability and reduces long-term care dependency; evidence shows better independence when delivered early, but access varies by area (NHS England, 2019).</a:t>
            </a:r>
          </a:p>
          <a:p>
            <a:pPr>
              <a:lnSpc>
                <a:spcPct val="115000"/>
              </a:lnSpc>
              <a:spcAft>
                <a:spcPts val="600"/>
              </a:spcAft>
            </a:pPr>
            <a:r>
              <a:rPr lang="en-GB" sz="1600" b="1" spc="100" noProof="0" dirty="0"/>
              <a:t>Personalised care &amp; personal budgets</a:t>
            </a:r>
            <a:r>
              <a:rPr lang="en-GB" sz="1600" spc="100" noProof="0" dirty="0"/>
              <a:t>: Increases autonomy and shared decision-making; however, limited provider choice and complex systems can restrict real freedom (NHS England, 2019).</a:t>
            </a:r>
          </a:p>
          <a:p>
            <a:pPr>
              <a:lnSpc>
                <a:spcPct val="115000"/>
              </a:lnSpc>
              <a:spcAft>
                <a:spcPts val="600"/>
              </a:spcAft>
            </a:pPr>
            <a:r>
              <a:rPr lang="en-GB" sz="1600" b="1" spc="100" noProof="0" dirty="0"/>
              <a:t>Safeguarding &amp; rights protection</a:t>
            </a:r>
            <a:r>
              <a:rPr lang="en-GB" sz="1600" spc="100" noProof="0" dirty="0"/>
              <a:t>: Legal duty to protect adults from abuse supports safety and dignity; effectiveness weakened by fragmented services and delayed responses (Care Act, 2014).</a:t>
            </a:r>
          </a:p>
          <a:p>
            <a:pPr>
              <a:lnSpc>
                <a:spcPct val="115000"/>
              </a:lnSpc>
              <a:spcAft>
                <a:spcPts val="600"/>
              </a:spcAft>
            </a:pPr>
            <a:endParaRPr lang="en-US" sz="1100" spc="100" dirty="0"/>
          </a:p>
        </p:txBody>
      </p:sp>
      <p:sp>
        <p:nvSpPr>
          <p:cNvPr id="4" name="Slide Number Placeholder 3">
            <a:extLst>
              <a:ext uri="{FF2B5EF4-FFF2-40B4-BE49-F238E27FC236}">
                <a16:creationId xmlns:a16="http://schemas.microsoft.com/office/drawing/2014/main" id="{21A4AE42-6332-6BC9-1185-C34A22DACA31}"/>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EA87306C-81BA-4795-A5CA-9392456A8C1E}" type="slidenum">
              <a:rPr lang="en-US" smtClean="0"/>
              <a:pPr>
                <a:spcAft>
                  <a:spcPts val="600"/>
                </a:spcAft>
              </a:pPr>
              <a:t>4</a:t>
            </a:fld>
            <a:endParaRPr lang="en-US"/>
          </a:p>
        </p:txBody>
      </p:sp>
      <p:pic>
        <p:nvPicPr>
          <p:cNvPr id="10" name="Video 9">
            <a:hlinkClick r:id="" action="ppaction://media"/>
            <a:extLst>
              <a:ext uri="{FF2B5EF4-FFF2-40B4-BE49-F238E27FC236}">
                <a16:creationId xmlns:a16="http://schemas.microsoft.com/office/drawing/2014/main" id="{9CDD005B-F0DB-95E9-AD20-28030073395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7001218"/>
      </p:ext>
    </p:extLst>
  </p:cSld>
  <p:clrMapOvr>
    <a:masterClrMapping/>
  </p:clrMapOvr>
  <mc:AlternateContent xmlns:mc="http://schemas.openxmlformats.org/markup-compatibility/2006">
    <mc:Choice xmlns:p14="http://schemas.microsoft.com/office/powerpoint/2010/main" Requires="p14">
      <p:transition spd="slow" p14:dur="2000" advTm="66985"/>
    </mc:Choice>
    <mc:Fallback>
      <p:transition spd="slow" advTm="66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4AEBF-73B2-2188-6E43-D85E829780A8}"/>
              </a:ext>
            </a:extLst>
          </p:cNvPr>
          <p:cNvSpPr>
            <a:spLocks noGrp="1"/>
          </p:cNvSpPr>
          <p:nvPr>
            <p:ph type="title"/>
          </p:nvPr>
        </p:nvSpPr>
        <p:spPr>
          <a:xfrm>
            <a:off x="324465" y="136524"/>
            <a:ext cx="11208774" cy="1554623"/>
          </a:xfrm>
        </p:spPr>
        <p:txBody>
          <a:bodyPr/>
          <a:lstStyle/>
          <a:p>
            <a:r>
              <a:rPr lang="en-GB" sz="4000" b="1" noProof="0" dirty="0">
                <a:solidFill>
                  <a:schemeClr val="tx1"/>
                </a:solidFill>
                <a:latin typeface="Calibri" pitchFamily="34" charset="0"/>
                <a:ea typeface="Calibri" pitchFamily="34" charset="-122"/>
                <a:cs typeface="Calibri" pitchFamily="34" charset="-120"/>
              </a:rPr>
              <a:t>Current Care Provisions: Service Landscape</a:t>
            </a:r>
            <a:br>
              <a:rPr lang="en-GB" noProof="0" dirty="0">
                <a:solidFill>
                  <a:schemeClr val="tx1"/>
                </a:solidFill>
              </a:rPr>
            </a:br>
            <a:endParaRPr lang="en-GB" noProof="0" dirty="0">
              <a:solidFill>
                <a:schemeClr val="tx1"/>
              </a:solidFill>
            </a:endParaRPr>
          </a:p>
        </p:txBody>
      </p:sp>
      <p:sp>
        <p:nvSpPr>
          <p:cNvPr id="5" name="Slide Number Placeholder 4">
            <a:extLst>
              <a:ext uri="{FF2B5EF4-FFF2-40B4-BE49-F238E27FC236}">
                <a16:creationId xmlns:a16="http://schemas.microsoft.com/office/drawing/2014/main" id="{B51885A6-2008-15E5-517B-3CBBFE99B11A}"/>
              </a:ext>
            </a:extLst>
          </p:cNvPr>
          <p:cNvSpPr>
            <a:spLocks noGrp="1"/>
          </p:cNvSpPr>
          <p:nvPr>
            <p:ph type="sldNum" sz="quarter" idx="4"/>
          </p:nvPr>
        </p:nvSpPr>
        <p:spPr>
          <a:xfrm>
            <a:off x="9791700" y="6356350"/>
            <a:ext cx="1562100" cy="365125"/>
          </a:xfrm>
        </p:spPr>
        <p:txBody>
          <a:bodyPr/>
          <a:lstStyle/>
          <a:p>
            <a:fld id="{EA87306C-81BA-4795-A5CA-9392456A8C1E}" type="slidenum">
              <a:rPr lang="en-GB" noProof="0" smtClean="0"/>
              <a:pPr/>
              <a:t>5</a:t>
            </a:fld>
            <a:endParaRPr lang="en-GB" noProof="0" dirty="0"/>
          </a:p>
        </p:txBody>
      </p:sp>
      <p:sp>
        <p:nvSpPr>
          <p:cNvPr id="9" name="TextBox 8">
            <a:extLst>
              <a:ext uri="{FF2B5EF4-FFF2-40B4-BE49-F238E27FC236}">
                <a16:creationId xmlns:a16="http://schemas.microsoft.com/office/drawing/2014/main" id="{6A66A29B-92F4-C567-CA9E-48565ABE955B}"/>
              </a:ext>
            </a:extLst>
          </p:cNvPr>
          <p:cNvSpPr txBox="1"/>
          <p:nvPr/>
        </p:nvSpPr>
        <p:spPr>
          <a:xfrm>
            <a:off x="491613" y="1848915"/>
            <a:ext cx="11208774" cy="923330"/>
          </a:xfrm>
          <a:prstGeom prst="rect">
            <a:avLst/>
          </a:prstGeom>
          <a:noFill/>
        </p:spPr>
        <p:txBody>
          <a:bodyPr wrap="square" rtlCol="0">
            <a:spAutoFit/>
          </a:bodyPr>
          <a:lstStyle/>
          <a:p>
            <a:r>
              <a:rPr lang="en-GB" noProof="0" dirty="0">
                <a:solidFill>
                  <a:srgbClr val="2D3748"/>
                </a:solidFill>
                <a:latin typeface="Calibri" pitchFamily="34" charset="0"/>
                <a:ea typeface="Calibri" pitchFamily="34" charset="-122"/>
                <a:cs typeface="Calibri" pitchFamily="34" charset="-120"/>
              </a:rPr>
              <a:t>Care is delivered across domiciliary care (home-based), residential homes, nursing homes, extra care housing, and community services. The preference favours 'aging in place,' yet quality varies dramatically.</a:t>
            </a:r>
            <a:endParaRPr lang="en-GB" noProof="0" dirty="0"/>
          </a:p>
          <a:p>
            <a:endParaRPr lang="en-GB" noProof="0" dirty="0"/>
          </a:p>
        </p:txBody>
      </p:sp>
      <p:sp>
        <p:nvSpPr>
          <p:cNvPr id="10" name="TextBox 9">
            <a:extLst>
              <a:ext uri="{FF2B5EF4-FFF2-40B4-BE49-F238E27FC236}">
                <a16:creationId xmlns:a16="http://schemas.microsoft.com/office/drawing/2014/main" id="{68005730-94B4-9935-D38C-CF5EE84DB5BA}"/>
              </a:ext>
            </a:extLst>
          </p:cNvPr>
          <p:cNvSpPr txBox="1"/>
          <p:nvPr/>
        </p:nvSpPr>
        <p:spPr>
          <a:xfrm>
            <a:off x="147485" y="2658824"/>
            <a:ext cx="5329084" cy="4062651"/>
          </a:xfrm>
          <a:prstGeom prst="rect">
            <a:avLst/>
          </a:prstGeom>
          <a:noFill/>
        </p:spPr>
        <p:txBody>
          <a:bodyPr wrap="square" rtlCol="0">
            <a:spAutoFit/>
          </a:bodyPr>
          <a:lstStyle/>
          <a:p>
            <a:r>
              <a:rPr lang="en-GB" sz="2400" b="1" noProof="0" dirty="0">
                <a:solidFill>
                  <a:srgbClr val="1E2761"/>
                </a:solidFill>
                <a:latin typeface="Calibri" pitchFamily="34" charset="0"/>
                <a:ea typeface="Calibri" pitchFamily="34" charset="-122"/>
                <a:cs typeface="Calibri" pitchFamily="34" charset="-120"/>
              </a:rPr>
              <a:t>Domiciliary Care</a:t>
            </a:r>
          </a:p>
          <a:p>
            <a:endParaRPr lang="en-GB" noProof="0" dirty="0"/>
          </a:p>
          <a:p>
            <a:r>
              <a:rPr lang="en-GB" b="1" noProof="0" dirty="0">
                <a:solidFill>
                  <a:srgbClr val="2C5F2D"/>
                </a:solidFill>
                <a:latin typeface="Calibri" pitchFamily="34" charset="0"/>
                <a:ea typeface="Calibri" pitchFamily="34" charset="-122"/>
                <a:cs typeface="Calibri" pitchFamily="34" charset="-120"/>
              </a:rPr>
              <a:t>Strengths:</a:t>
            </a:r>
            <a:endParaRPr lang="en-GB" noProof="0" dirty="0"/>
          </a:p>
          <a:p>
            <a:r>
              <a:rPr lang="en-GB" noProof="0" dirty="0">
                <a:solidFill>
                  <a:srgbClr val="2D3748"/>
                </a:solidFill>
                <a:latin typeface="Calibri" pitchFamily="34" charset="0"/>
                <a:ea typeface="Calibri" pitchFamily="34" charset="-122"/>
                <a:cs typeface="Calibri" pitchFamily="34" charset="-120"/>
              </a:rPr>
              <a:t>Enables aging in place, person-centred when well-delivered, flexible to needs.</a:t>
            </a:r>
            <a:endParaRPr lang="en-GB" noProof="0" dirty="0"/>
          </a:p>
          <a:p>
            <a:r>
              <a:rPr lang="en-GB" b="1" noProof="0" dirty="0">
                <a:solidFill>
                  <a:srgbClr val="50808E"/>
                </a:solidFill>
                <a:latin typeface="Calibri" pitchFamily="34" charset="0"/>
                <a:ea typeface="Calibri" pitchFamily="34" charset="-122"/>
                <a:cs typeface="Calibri" pitchFamily="34" charset="-120"/>
              </a:rPr>
              <a:t>Critical Weaknesses:</a:t>
            </a:r>
            <a:endParaRPr lang="en-GB" noProof="0" dirty="0"/>
          </a:p>
          <a:p>
            <a:r>
              <a:rPr lang="en-US" dirty="0"/>
              <a:t>CQC inspection backlogs and delayed ratings weaken oversight of homecare quality and safety.</a:t>
            </a:r>
          </a:p>
          <a:p>
            <a:r>
              <a:rPr lang="en-US" dirty="0"/>
              <a:t>Failures in CQC IT and regulatory systems reduce transparency and effectiveness of monitoring.</a:t>
            </a:r>
          </a:p>
          <a:p>
            <a:r>
              <a:rPr lang="en-US" dirty="0"/>
              <a:t>Many providers lack up-to-date ratings, limiting informed choice and allowing poor performance to persist(Department of Health and Social Care,</a:t>
            </a:r>
          </a:p>
          <a:p>
            <a:r>
              <a:rPr lang="en-US" dirty="0"/>
              <a:t>2024).</a:t>
            </a:r>
            <a:endParaRPr lang="en-GB" noProof="0" dirty="0"/>
          </a:p>
        </p:txBody>
      </p:sp>
      <p:sp>
        <p:nvSpPr>
          <p:cNvPr id="13" name="TextBox 12">
            <a:extLst>
              <a:ext uri="{FF2B5EF4-FFF2-40B4-BE49-F238E27FC236}">
                <a16:creationId xmlns:a16="http://schemas.microsoft.com/office/drawing/2014/main" id="{6E4F327B-AC5F-09F6-CBE3-6C5602CC53F3}"/>
              </a:ext>
            </a:extLst>
          </p:cNvPr>
          <p:cNvSpPr txBox="1"/>
          <p:nvPr/>
        </p:nvSpPr>
        <p:spPr>
          <a:xfrm>
            <a:off x="5525729" y="2658824"/>
            <a:ext cx="6174658" cy="2769989"/>
          </a:xfrm>
          <a:prstGeom prst="rect">
            <a:avLst/>
          </a:prstGeom>
          <a:noFill/>
        </p:spPr>
        <p:txBody>
          <a:bodyPr wrap="square" rtlCol="0">
            <a:spAutoFit/>
          </a:bodyPr>
          <a:lstStyle/>
          <a:p>
            <a:r>
              <a:rPr lang="en-US" sz="2400" b="1" dirty="0">
                <a:solidFill>
                  <a:srgbClr val="1E2761"/>
                </a:solidFill>
                <a:latin typeface="Calibri" pitchFamily="34" charset="0"/>
                <a:ea typeface="Calibri" pitchFamily="34" charset="-122"/>
                <a:cs typeface="Calibri" pitchFamily="34" charset="-120"/>
              </a:rPr>
              <a:t>Residential Care</a:t>
            </a:r>
          </a:p>
          <a:p>
            <a:endParaRPr lang="en-US" sz="2400" dirty="0"/>
          </a:p>
          <a:p>
            <a:r>
              <a:rPr lang="en-US" b="1" dirty="0">
                <a:solidFill>
                  <a:srgbClr val="2C5F2D"/>
                </a:solidFill>
                <a:latin typeface="Calibri" pitchFamily="34" charset="0"/>
                <a:ea typeface="Calibri" pitchFamily="34" charset="-122"/>
                <a:cs typeface="Calibri" pitchFamily="34" charset="-120"/>
              </a:rPr>
              <a:t>Strengths:</a:t>
            </a:r>
            <a:endParaRPr lang="en-US" dirty="0"/>
          </a:p>
          <a:p>
            <a:r>
              <a:rPr lang="en-US" dirty="0">
                <a:solidFill>
                  <a:srgbClr val="2D3748"/>
                </a:solidFill>
                <a:latin typeface="Calibri" pitchFamily="34" charset="0"/>
                <a:ea typeface="Calibri" pitchFamily="34" charset="-122"/>
                <a:cs typeface="Calibri" pitchFamily="34" charset="-120"/>
              </a:rPr>
              <a:t>24-hour support for complex needs including dementia, built-in </a:t>
            </a:r>
            <a:r>
              <a:rPr lang="en-GB" noProof="0" dirty="0">
                <a:solidFill>
                  <a:srgbClr val="2D3748"/>
                </a:solidFill>
                <a:latin typeface="Calibri" pitchFamily="34" charset="0"/>
                <a:ea typeface="Calibri" pitchFamily="34" charset="-122"/>
                <a:cs typeface="Calibri" pitchFamily="34" charset="-120"/>
              </a:rPr>
              <a:t>social opportunities, meals and medical oversight, respite for family carers (Carers UK, 2025)</a:t>
            </a:r>
            <a:endParaRPr lang="en-GB" noProof="0" dirty="0"/>
          </a:p>
          <a:p>
            <a:r>
              <a:rPr lang="en-GB" b="1" noProof="0" dirty="0">
                <a:solidFill>
                  <a:srgbClr val="50808E"/>
                </a:solidFill>
                <a:latin typeface="Calibri" pitchFamily="34" charset="0"/>
                <a:ea typeface="Calibri" pitchFamily="34" charset="-122"/>
                <a:cs typeface="Calibri" pitchFamily="34" charset="-120"/>
              </a:rPr>
              <a:t>Critical Weaknesses:</a:t>
            </a:r>
          </a:p>
          <a:p>
            <a:endParaRPr lang="en-GB" noProof="0" dirty="0"/>
          </a:p>
          <a:p>
            <a:endParaRPr lang="en-US" b="1" dirty="0"/>
          </a:p>
        </p:txBody>
      </p:sp>
      <p:sp>
        <p:nvSpPr>
          <p:cNvPr id="6" name="Rectangle 3">
            <a:extLst>
              <a:ext uri="{FF2B5EF4-FFF2-40B4-BE49-F238E27FC236}">
                <a16:creationId xmlns:a16="http://schemas.microsoft.com/office/drawing/2014/main" id="{3C94733B-D0A6-2533-0A95-E802737379A9}"/>
              </a:ext>
            </a:extLst>
          </p:cNvPr>
          <p:cNvSpPr>
            <a:spLocks noChangeArrowheads="1"/>
          </p:cNvSpPr>
          <p:nvPr/>
        </p:nvSpPr>
        <p:spPr bwMode="auto">
          <a:xfrm>
            <a:off x="5476568" y="4784586"/>
            <a:ext cx="648928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Poor CQC inspection performance reduces oversight of residential care quality (GOV.UK,2024).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Outdated and inconsistent ratings due to flawed systems and assessment processes.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Loss of regulator expertise undermines credibility and enforcement of standards (GOV.UK,2024)</a:t>
            </a:r>
            <a:endPar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4" name="Video 3">
            <a:hlinkClick r:id="" action="ppaction://media"/>
            <a:extLst>
              <a:ext uri="{FF2B5EF4-FFF2-40B4-BE49-F238E27FC236}">
                <a16:creationId xmlns:a16="http://schemas.microsoft.com/office/drawing/2014/main" id="{FA03C093-052C-CD66-4432-FD1750AD0F6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28136"/>
            <a:ext cx="2057400" cy="2057400"/>
          </a:xfrm>
          <a:prstGeom prst="ellipse">
            <a:avLst/>
          </a:prstGeom>
        </p:spPr>
      </p:pic>
    </p:spTree>
    <p:extLst>
      <p:ext uri="{BB962C8B-B14F-4D97-AF65-F5344CB8AC3E}">
        <p14:creationId xmlns:p14="http://schemas.microsoft.com/office/powerpoint/2010/main" val="788226214"/>
      </p:ext>
    </p:extLst>
  </p:cSld>
  <p:clrMapOvr>
    <a:masterClrMapping/>
  </p:clrMapOvr>
  <mc:AlternateContent xmlns:mc="http://schemas.openxmlformats.org/markup-compatibility/2006">
    <mc:Choice xmlns:p14="http://schemas.microsoft.com/office/powerpoint/2010/main" Requires="p14">
      <p:transition spd="slow" p14:dur="2000" advTm="68354"/>
    </mc:Choice>
    <mc:Fallback>
      <p:transition spd="slow" advTm="68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D29D5-5EBF-240F-AE66-342A53E580F0}"/>
              </a:ext>
            </a:extLst>
          </p:cNvPr>
          <p:cNvSpPr>
            <a:spLocks noGrp="1"/>
          </p:cNvSpPr>
          <p:nvPr>
            <p:ph type="title"/>
          </p:nvPr>
        </p:nvSpPr>
        <p:spPr>
          <a:xfrm>
            <a:off x="838200" y="226143"/>
            <a:ext cx="10515600" cy="609599"/>
          </a:xfrm>
        </p:spPr>
        <p:txBody>
          <a:bodyPr anchor="b">
            <a:normAutofit fontScale="90000"/>
          </a:bodyPr>
          <a:lstStyle/>
          <a:p>
            <a:r>
              <a:rPr lang="en-US" sz="2800" kern="1200" cap="all" spc="100" baseline="0" dirty="0">
                <a:latin typeface="+mj-lt"/>
                <a:ea typeface="+mj-ea"/>
                <a:cs typeface="+mj-cs"/>
              </a:rPr>
              <a:t>Older People: Practical &amp; Daily Living Support – Critical Assessment</a:t>
            </a:r>
          </a:p>
        </p:txBody>
      </p:sp>
      <p:sp>
        <p:nvSpPr>
          <p:cNvPr id="9" name="Rectangle 4">
            <a:extLst>
              <a:ext uri="{FF2B5EF4-FFF2-40B4-BE49-F238E27FC236}">
                <a16:creationId xmlns:a16="http://schemas.microsoft.com/office/drawing/2014/main" id="{505A5B11-AC46-B940-6C88-FA59069FE781}"/>
              </a:ext>
            </a:extLst>
          </p:cNvPr>
          <p:cNvSpPr>
            <a:spLocks noChangeArrowheads="1"/>
          </p:cNvSpPr>
          <p:nvPr/>
        </p:nvSpPr>
        <p:spPr bwMode="auto">
          <a:xfrm>
            <a:off x="73573" y="2207173"/>
            <a:ext cx="7698828" cy="451430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347472" marR="0" lvl="0" indent="-347472" fontAlgn="base">
              <a:lnSpc>
                <a:spcPct val="115000"/>
              </a:lnSpc>
              <a:spcAft>
                <a:spcPts val="600"/>
              </a:spcAft>
              <a:buClrTx/>
              <a:buSzTx/>
              <a:buFont typeface="+mj-lt"/>
              <a:buAutoNum type="arabicPeriod"/>
              <a:tabLst/>
            </a:pPr>
            <a:r>
              <a:rPr kumimoji="0" lang="en-GB" sz="1400" b="1" u="none" strike="noStrike" cap="none" spc="100" normalizeH="0" noProof="0" dirty="0">
                <a:ln>
                  <a:noFill/>
                </a:ln>
                <a:effectLst/>
              </a:rPr>
              <a:t>Maintaining functional capacity:</a:t>
            </a:r>
            <a:r>
              <a:rPr kumimoji="0" lang="en-GB" sz="1400" b="0" u="none" strike="noStrike" cap="none" spc="100" normalizeH="0" noProof="0" dirty="0">
                <a:ln>
                  <a:noFill/>
                </a:ln>
                <a:effectLst/>
              </a:rPr>
              <a:t> NHS prevention strategies (e.g. falls prevention, reablement, community rehabilitation) aim to maintain mobility and daily living skills, but services are often accessed late and vary by area (NHS England, 2019; NICE, 2015).</a:t>
            </a:r>
          </a:p>
          <a:p>
            <a:pPr marL="347472" marR="0" lvl="0" indent="-347472" fontAlgn="base">
              <a:lnSpc>
                <a:spcPct val="115000"/>
              </a:lnSpc>
              <a:spcAft>
                <a:spcPts val="600"/>
              </a:spcAft>
              <a:buClrTx/>
              <a:buSzTx/>
              <a:buFont typeface="+mj-lt"/>
              <a:buAutoNum type="arabicPeriod"/>
              <a:tabLst/>
            </a:pPr>
            <a:r>
              <a:rPr kumimoji="0" lang="en-GB" sz="1400" b="1" u="none" strike="noStrike" cap="none" spc="100" normalizeH="0" dirty="0">
                <a:ln>
                  <a:noFill/>
                </a:ln>
                <a:effectLst/>
              </a:rPr>
              <a:t>Supporting independence at home:</a:t>
            </a:r>
            <a:r>
              <a:rPr kumimoji="0" lang="en-GB" sz="1400" b="0" u="none" strike="noStrike" cap="none" spc="100" normalizeH="0" dirty="0">
                <a:ln>
                  <a:noFill/>
                </a:ln>
                <a:effectLst/>
              </a:rPr>
              <a:t> The Care Act 2014 promotes wellbeing and independent living; however, short home care visits and workforce shortages can reduce meaningful support for cooking, washing, mobility and medication management (Care Act 2014, s.1; Department of Health and Social Care, 2023).</a:t>
            </a:r>
          </a:p>
          <a:p>
            <a:pPr marL="347472" marR="0" lvl="0" indent="-347472" fontAlgn="base">
              <a:lnSpc>
                <a:spcPct val="115000"/>
              </a:lnSpc>
              <a:spcAft>
                <a:spcPts val="600"/>
              </a:spcAft>
              <a:buClrTx/>
              <a:buSzTx/>
              <a:buFont typeface="+mj-lt"/>
              <a:buAutoNum type="arabicPeriod"/>
              <a:tabLst/>
            </a:pPr>
            <a:r>
              <a:rPr kumimoji="0" lang="en-GB" sz="1400" b="1" u="none" strike="noStrike" cap="none" spc="100" normalizeH="0" noProof="0" dirty="0">
                <a:ln>
                  <a:noFill/>
                </a:ln>
                <a:effectLst/>
              </a:rPr>
              <a:t>Freedom &amp; informed choice:</a:t>
            </a:r>
            <a:r>
              <a:rPr kumimoji="0" lang="en-GB" sz="1400" b="0" u="none" strike="noStrike" cap="none" spc="100" normalizeH="0" noProof="0" dirty="0">
                <a:ln>
                  <a:noFill/>
                </a:ln>
                <a:effectLst/>
              </a:rPr>
              <a:t> Personalised care planning and personal budgets are designed to give older people control, yet limited provider availability and system complexity can restrict real choice (NHS England, 2019; Care Quality Commission, 2023).</a:t>
            </a:r>
          </a:p>
          <a:p>
            <a:pPr marL="347472" marR="0" lvl="0" indent="-347472" fontAlgn="base">
              <a:lnSpc>
                <a:spcPct val="115000"/>
              </a:lnSpc>
              <a:spcAft>
                <a:spcPts val="600"/>
              </a:spcAft>
              <a:buClrTx/>
              <a:buSzTx/>
              <a:buFont typeface="+mj-lt"/>
              <a:buAutoNum type="arabicPeriod"/>
              <a:tabLst/>
            </a:pPr>
            <a:r>
              <a:rPr kumimoji="0" lang="en-GB" sz="1400" b="1" u="none" strike="noStrike" cap="none" spc="100" normalizeH="0" dirty="0">
                <a:ln>
                  <a:noFill/>
                </a:ln>
                <a:effectLst/>
              </a:rPr>
              <a:t>Empowerment &amp; safeguarding:</a:t>
            </a:r>
            <a:r>
              <a:rPr kumimoji="0" lang="en-GB" sz="1400" b="0" u="none" strike="noStrike" cap="none" spc="100" normalizeH="0" dirty="0">
                <a:ln>
                  <a:noFill/>
                </a:ln>
                <a:effectLst/>
              </a:rPr>
              <a:t> Older adults have rights to dignity, safety and protection from neglect, but inconsistent safeguarding responses and fragmented services can undermine trust and autonomy (Care Act 2014, s.42; Care Quality Commission, 2023).</a:t>
            </a:r>
          </a:p>
        </p:txBody>
      </p:sp>
      <p:pic>
        <p:nvPicPr>
          <p:cNvPr id="1032" name="Picture 8" descr="Najstarsi chorują z niedożywienia">
            <a:extLst>
              <a:ext uri="{FF2B5EF4-FFF2-40B4-BE49-F238E27FC236}">
                <a16:creationId xmlns:a16="http://schemas.microsoft.com/office/drawing/2014/main" id="{0A108F2D-0307-6EF6-38CE-A0810C17BB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 b="16797"/>
          <a:stretch>
            <a:fillRect/>
          </a:stretch>
        </p:blipFill>
        <p:spPr bwMode="auto">
          <a:xfrm>
            <a:off x="7875639" y="2151800"/>
            <a:ext cx="4316361" cy="4514301"/>
          </a:xfrm>
          <a:prstGeom prst="rect">
            <a:avLst/>
          </a:prstGeom>
          <a:solidFill>
            <a:srgbClr val="FFFFFF"/>
          </a:solidFill>
        </p:spPr>
      </p:pic>
      <p:sp>
        <p:nvSpPr>
          <p:cNvPr id="4" name="Slide Number Placeholder 3">
            <a:extLst>
              <a:ext uri="{FF2B5EF4-FFF2-40B4-BE49-F238E27FC236}">
                <a16:creationId xmlns:a16="http://schemas.microsoft.com/office/drawing/2014/main" id="{6615EBE9-3F7F-65CE-3F22-9F3826488EEE}"/>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EA87306C-81BA-4795-A5CA-9392456A8C1E}" type="slidenum">
              <a:rPr lang="en-US" smtClean="0"/>
              <a:pPr>
                <a:spcAft>
                  <a:spcPts val="600"/>
                </a:spcAft>
              </a:pPr>
              <a:t>6</a:t>
            </a:fld>
            <a:endParaRPr lang="en-US"/>
          </a:p>
        </p:txBody>
      </p:sp>
      <p:sp>
        <p:nvSpPr>
          <p:cNvPr id="11" name="TextBox 10">
            <a:extLst>
              <a:ext uri="{FF2B5EF4-FFF2-40B4-BE49-F238E27FC236}">
                <a16:creationId xmlns:a16="http://schemas.microsoft.com/office/drawing/2014/main" id="{72F821D4-1704-E2BE-A9E0-DA6373736514}"/>
              </a:ext>
            </a:extLst>
          </p:cNvPr>
          <p:cNvSpPr txBox="1"/>
          <p:nvPr/>
        </p:nvSpPr>
        <p:spPr>
          <a:xfrm>
            <a:off x="218767" y="939437"/>
            <a:ext cx="11439833" cy="646331"/>
          </a:xfrm>
          <a:prstGeom prst="rect">
            <a:avLst/>
          </a:prstGeom>
          <a:noFill/>
        </p:spPr>
        <p:txBody>
          <a:bodyPr wrap="square" rtlCol="0">
            <a:spAutoFit/>
          </a:bodyPr>
          <a:lstStyle/>
          <a:p>
            <a:r>
              <a:rPr lang="en-GB" noProof="0" dirty="0"/>
              <a:t>UK policy strongly supports independence and person-centred care, but funding pressures, workforce gaps and service fragmentation limit consistent delivery in everyday practical support.</a:t>
            </a:r>
          </a:p>
        </p:txBody>
      </p:sp>
      <p:pic>
        <p:nvPicPr>
          <p:cNvPr id="5" name="Video 4">
            <a:hlinkClick r:id="" action="ppaction://media"/>
            <a:extLst>
              <a:ext uri="{FF2B5EF4-FFF2-40B4-BE49-F238E27FC236}">
                <a16:creationId xmlns:a16="http://schemas.microsoft.com/office/drawing/2014/main" id="{87080A36-09FB-EE22-F0D1-4293EA5C8F0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7714123"/>
      </p:ext>
    </p:extLst>
  </p:cSld>
  <p:clrMapOvr>
    <a:masterClrMapping/>
  </p:clrMapOvr>
  <mc:AlternateContent xmlns:mc="http://schemas.openxmlformats.org/markup-compatibility/2006">
    <mc:Choice xmlns:p14="http://schemas.microsoft.com/office/powerpoint/2010/main" Requires="p14">
      <p:transition spd="slow" p14:dur="2000" advTm="108323"/>
    </mc:Choice>
    <mc:Fallback>
      <p:transition spd="slow" advTm="108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00D6C-D274-1594-5BBF-C16D12592660}"/>
              </a:ext>
            </a:extLst>
          </p:cNvPr>
          <p:cNvSpPr>
            <a:spLocks noGrp="1"/>
          </p:cNvSpPr>
          <p:nvPr>
            <p:ph type="title"/>
          </p:nvPr>
        </p:nvSpPr>
        <p:spPr>
          <a:xfrm>
            <a:off x="147484" y="0"/>
            <a:ext cx="11867535" cy="2056273"/>
          </a:xfrm>
        </p:spPr>
        <p:txBody>
          <a:bodyPr/>
          <a:lstStyle/>
          <a:p>
            <a:r>
              <a:rPr lang="en-US" sz="2800" dirty="0"/>
              <a:t>Challenges in Maintaining Independence &amp; Functional Capacity (Older People)</a:t>
            </a:r>
            <a:br>
              <a:rPr lang="en-US" sz="2800" dirty="0"/>
            </a:br>
            <a:br>
              <a:rPr lang="en-US" sz="2800" dirty="0"/>
            </a:br>
            <a:r>
              <a:rPr lang="en-US" sz="1800" dirty="0"/>
              <a:t>Although UK policy promotes independence and wellbeing, health decline, service gaps and system pressures make maintaining daily functional ability challenging.</a:t>
            </a:r>
          </a:p>
        </p:txBody>
      </p:sp>
      <p:sp>
        <p:nvSpPr>
          <p:cNvPr id="3" name="Content Placeholder 2">
            <a:extLst>
              <a:ext uri="{FF2B5EF4-FFF2-40B4-BE49-F238E27FC236}">
                <a16:creationId xmlns:a16="http://schemas.microsoft.com/office/drawing/2014/main" id="{BC846FB6-3A34-CD92-C7C3-516CE9D4A152}"/>
              </a:ext>
            </a:extLst>
          </p:cNvPr>
          <p:cNvSpPr>
            <a:spLocks noGrp="1"/>
          </p:cNvSpPr>
          <p:nvPr>
            <p:ph sz="quarter" idx="35"/>
          </p:nvPr>
        </p:nvSpPr>
        <p:spPr>
          <a:xfrm>
            <a:off x="147484" y="2281084"/>
            <a:ext cx="8023122" cy="4257368"/>
          </a:xfrm>
        </p:spPr>
        <p:txBody>
          <a:bodyPr/>
          <a:lstStyle/>
          <a:p>
            <a:pPr marL="285750" indent="-285750">
              <a:buFont typeface="Arial" panose="020B0604020202020204" pitchFamily="34" charset="0"/>
              <a:buChar char="•"/>
            </a:pPr>
            <a:r>
              <a:rPr lang="en-GB" sz="1600" noProof="0" dirty="0"/>
              <a:t>Long-term conditions &amp; frailty: Conditions such as arthritis, dementia and diabetes reduce mobility and ability to manage daily tasks (NHS England, 2019).</a:t>
            </a:r>
          </a:p>
          <a:p>
            <a:pPr marL="285750" indent="-285750">
              <a:buFont typeface="Arial" panose="020B0604020202020204" pitchFamily="34" charset="0"/>
              <a:buChar char="•"/>
            </a:pPr>
            <a:r>
              <a:rPr lang="en-GB" sz="1600" noProof="0" dirty="0"/>
              <a:t>Falls &amp; physical decline: High risk of falls limits confidence, independence and participation in daily living (NICE, 2015).</a:t>
            </a:r>
          </a:p>
          <a:p>
            <a:pPr marL="285750" indent="-285750">
              <a:buFont typeface="Arial" panose="020B0604020202020204" pitchFamily="34" charset="0"/>
              <a:buChar char="•"/>
            </a:pPr>
            <a:r>
              <a:rPr lang="en-GB" sz="1600" noProof="0" dirty="0"/>
              <a:t>Delayed access to support: Reablement and community services are sometimes accessed late, reducing prevention impact (NHS England, 2019).</a:t>
            </a:r>
          </a:p>
          <a:p>
            <a:pPr marL="285750" indent="-285750">
              <a:buFont typeface="Arial" panose="020B0604020202020204" pitchFamily="34" charset="0"/>
              <a:buChar char="•"/>
            </a:pPr>
            <a:r>
              <a:rPr lang="en-GB" sz="1600" noProof="0" dirty="0"/>
              <a:t>Workforce shortages in home care: Short visits and high staff turnover affect continuity and quality of daily living support (Care Quality Commission, 2023).</a:t>
            </a:r>
          </a:p>
          <a:p>
            <a:pPr marL="285750" indent="-285750">
              <a:buFont typeface="Arial" panose="020B0604020202020204" pitchFamily="34" charset="0"/>
              <a:buChar char="•"/>
            </a:pPr>
            <a:r>
              <a:rPr lang="en-GB" sz="1600" noProof="0" dirty="0"/>
              <a:t>Complex systems &amp; limited awareness of rights: Older people and families may struggle to navigate assessments, funding and entitlements under the Care Act 2014 (Department of Health and Social Care, 2023).</a:t>
            </a:r>
          </a:p>
          <a:p>
            <a:endParaRPr lang="en-US" dirty="0"/>
          </a:p>
        </p:txBody>
      </p:sp>
      <p:sp>
        <p:nvSpPr>
          <p:cNvPr id="4" name="Slide Number Placeholder 3">
            <a:extLst>
              <a:ext uri="{FF2B5EF4-FFF2-40B4-BE49-F238E27FC236}">
                <a16:creationId xmlns:a16="http://schemas.microsoft.com/office/drawing/2014/main" id="{6D8DA1AC-CA33-F22C-AF37-2D83D70EF68F}"/>
              </a:ext>
            </a:extLst>
          </p:cNvPr>
          <p:cNvSpPr>
            <a:spLocks noGrp="1"/>
          </p:cNvSpPr>
          <p:nvPr>
            <p:ph type="sldNum" sz="quarter" idx="12"/>
          </p:nvPr>
        </p:nvSpPr>
        <p:spPr/>
        <p:txBody>
          <a:bodyPr/>
          <a:lstStyle/>
          <a:p>
            <a:fld id="{EA87306C-81BA-4795-A5CA-9392456A8C1E}" type="slidenum">
              <a:rPr lang="en-US" smtClean="0"/>
              <a:pPr/>
              <a:t>7</a:t>
            </a:fld>
            <a:endParaRPr lang="en-US" dirty="0"/>
          </a:p>
        </p:txBody>
      </p:sp>
      <p:pic>
        <p:nvPicPr>
          <p:cNvPr id="6" name="Picture 5">
            <a:extLst>
              <a:ext uri="{FF2B5EF4-FFF2-40B4-BE49-F238E27FC236}">
                <a16:creationId xmlns:a16="http://schemas.microsoft.com/office/drawing/2014/main" id="{CD754A76-C95C-364E-7D1F-A497F52D593A}"/>
              </a:ext>
            </a:extLst>
          </p:cNvPr>
          <p:cNvPicPr>
            <a:picLocks noChangeAspect="1"/>
          </p:cNvPicPr>
          <p:nvPr/>
        </p:nvPicPr>
        <p:blipFill>
          <a:blip r:embed="rId4"/>
          <a:stretch>
            <a:fillRect/>
          </a:stretch>
        </p:blipFill>
        <p:spPr>
          <a:xfrm>
            <a:off x="8283230" y="2408698"/>
            <a:ext cx="3830111" cy="3947652"/>
          </a:xfrm>
          <a:prstGeom prst="rect">
            <a:avLst/>
          </a:prstGeom>
        </p:spPr>
      </p:pic>
      <p:pic>
        <p:nvPicPr>
          <p:cNvPr id="7" name="Video 6">
            <a:hlinkClick r:id="" action="ppaction://media"/>
            <a:extLst>
              <a:ext uri="{FF2B5EF4-FFF2-40B4-BE49-F238E27FC236}">
                <a16:creationId xmlns:a16="http://schemas.microsoft.com/office/drawing/2014/main" id="{959505BD-3C07-9829-2ECC-06486D9286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3156763"/>
      </p:ext>
    </p:extLst>
  </p:cSld>
  <p:clrMapOvr>
    <a:masterClrMapping/>
  </p:clrMapOvr>
  <mc:AlternateContent xmlns:mc="http://schemas.openxmlformats.org/markup-compatibility/2006">
    <mc:Choice xmlns:p14="http://schemas.microsoft.com/office/powerpoint/2010/main" Requires="p14">
      <p:transition spd="slow" p14:dur="2000" advTm="49524"/>
    </mc:Choice>
    <mc:Fallback>
      <p:transition spd="slow" advTm="49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Title 1">
            <a:extLst>
              <a:ext uri="{FF2B5EF4-FFF2-40B4-BE49-F238E27FC236}">
                <a16:creationId xmlns:a16="http://schemas.microsoft.com/office/drawing/2014/main" id="{9A4FB5DD-14E5-FF0A-9F5B-FC5FE5F437B9}"/>
              </a:ext>
            </a:extLst>
          </p:cNvPr>
          <p:cNvSpPr>
            <a:spLocks noGrp="1"/>
          </p:cNvSpPr>
          <p:nvPr>
            <p:ph type="title"/>
          </p:nvPr>
        </p:nvSpPr>
        <p:spPr>
          <a:xfrm>
            <a:off x="580103" y="706056"/>
            <a:ext cx="10878835" cy="1088020"/>
          </a:xfrm>
        </p:spPr>
        <p:txBody>
          <a:bodyPr/>
          <a:lstStyle/>
          <a:p>
            <a:r>
              <a:rPr lang="en-US" sz="3200" b="1" dirty="0"/>
              <a:t>Technology in Elder Care: Critical Evaluation</a:t>
            </a:r>
            <a:br>
              <a:rPr lang="en-US" b="1" dirty="0"/>
            </a:br>
            <a:endParaRPr lang="en-US" dirty="0"/>
          </a:p>
        </p:txBody>
      </p:sp>
      <p:pic>
        <p:nvPicPr>
          <p:cNvPr id="4" name="Image 0" descr="preencoded.png">
            <a:extLst>
              <a:ext uri="{FF2B5EF4-FFF2-40B4-BE49-F238E27FC236}">
                <a16:creationId xmlns:a16="http://schemas.microsoft.com/office/drawing/2014/main" id="{C0893CBF-2749-DFF8-02F7-3A90D8526194}"/>
              </a:ext>
            </a:extLst>
          </p:cNvPr>
          <p:cNvPicPr>
            <a:picLocks noChangeAspect="1"/>
          </p:cNvPicPr>
          <p:nvPr/>
        </p:nvPicPr>
        <p:blipFill>
          <a:blip r:embed="rId4"/>
          <a:stretch>
            <a:fillRect/>
          </a:stretch>
        </p:blipFill>
        <p:spPr>
          <a:xfrm>
            <a:off x="125446" y="2180239"/>
            <a:ext cx="1300231" cy="1733000"/>
          </a:xfrm>
          <a:prstGeom prst="rect">
            <a:avLst/>
          </a:prstGeom>
          <a:noFill/>
        </p:spPr>
      </p:pic>
      <p:sp>
        <p:nvSpPr>
          <p:cNvPr id="57" name="Content Placeholder 3">
            <a:extLst>
              <a:ext uri="{FF2B5EF4-FFF2-40B4-BE49-F238E27FC236}">
                <a16:creationId xmlns:a16="http://schemas.microsoft.com/office/drawing/2014/main" id="{BB179231-D4DE-B224-0458-D2722711778C}"/>
              </a:ext>
            </a:extLst>
          </p:cNvPr>
          <p:cNvSpPr>
            <a:spLocks noGrp="1"/>
          </p:cNvSpPr>
          <p:nvPr>
            <p:ph sz="quarter" idx="11"/>
          </p:nvPr>
        </p:nvSpPr>
        <p:spPr>
          <a:xfrm>
            <a:off x="1543665" y="2294680"/>
            <a:ext cx="4050890" cy="3967224"/>
          </a:xfrm>
        </p:spPr>
        <p:txBody>
          <a:bodyPr/>
          <a:lstStyle/>
          <a:p>
            <a:pPr>
              <a:lnSpc>
                <a:spcPct val="115000"/>
              </a:lnSpc>
            </a:pPr>
            <a:r>
              <a:rPr lang="en-US" b="1" dirty="0"/>
              <a:t>Key Innovations</a:t>
            </a:r>
            <a:endParaRPr lang="en-US" dirty="0"/>
          </a:p>
          <a:p>
            <a:pPr>
              <a:lnSpc>
                <a:spcPct val="115000"/>
              </a:lnSpc>
              <a:buSzPct val="100000"/>
            </a:pPr>
            <a:r>
              <a:rPr lang="en-US" dirty="0"/>
              <a:t>Telecare &amp; Remote Monitoring: Sensors, pendants, smart devices for falls detection, medication adherence, early intervention (</a:t>
            </a:r>
            <a:r>
              <a:rPr lang="en-GB" dirty="0"/>
              <a:t>UKTelehealthcare,2026</a:t>
            </a:r>
            <a:r>
              <a:rPr lang="en-US" dirty="0"/>
              <a:t>).</a:t>
            </a:r>
          </a:p>
          <a:p>
            <a:pPr>
              <a:lnSpc>
                <a:spcPct val="115000"/>
              </a:lnSpc>
              <a:buSzPct val="100000"/>
            </a:pPr>
            <a:r>
              <a:rPr lang="en-US" dirty="0"/>
              <a:t>Digital Care Platforms: Apps for coordination, video consultations, medication reminders, family communication (NHS Digital, 2025)</a:t>
            </a:r>
          </a:p>
          <a:p>
            <a:endParaRPr lang="en-US" dirty="0"/>
          </a:p>
        </p:txBody>
      </p:sp>
      <p:sp>
        <p:nvSpPr>
          <p:cNvPr id="3" name="TextBox 2">
            <a:extLst>
              <a:ext uri="{FF2B5EF4-FFF2-40B4-BE49-F238E27FC236}">
                <a16:creationId xmlns:a16="http://schemas.microsoft.com/office/drawing/2014/main" id="{118C9940-170E-57ED-1C4B-AAF09749AF79}"/>
              </a:ext>
            </a:extLst>
          </p:cNvPr>
          <p:cNvSpPr txBox="1"/>
          <p:nvPr/>
        </p:nvSpPr>
        <p:spPr>
          <a:xfrm>
            <a:off x="8473281" y="2294680"/>
            <a:ext cx="3136127" cy="3967224"/>
          </a:xfrm>
          <a:prstGeom prst="rect">
            <a:avLst/>
          </a:prstGeom>
        </p:spPr>
        <p:txBody>
          <a:bodyPr rtlCol="0">
            <a:normAutofit/>
          </a:bodyPr>
          <a:lstStyle/>
          <a:p>
            <a:pPr>
              <a:lnSpc>
                <a:spcPct val="115000"/>
              </a:lnSpc>
              <a:spcAft>
                <a:spcPts val="600"/>
              </a:spcAft>
              <a:buFont typeface="Arial" panose="020B0604020202020204" pitchFamily="34" charset="0"/>
            </a:pPr>
            <a:endParaRPr lang="en-US" sz="1300" b="1" spc="100" dirty="0"/>
          </a:p>
          <a:p>
            <a:pPr>
              <a:lnSpc>
                <a:spcPct val="115000"/>
              </a:lnSpc>
              <a:spcAft>
                <a:spcPts val="600"/>
              </a:spcAft>
              <a:buFont typeface="Arial" panose="020B0604020202020204" pitchFamily="34" charset="0"/>
            </a:pPr>
            <a:endParaRPr lang="en-US" sz="1300" b="1" spc="100" dirty="0"/>
          </a:p>
          <a:p>
            <a:pPr>
              <a:lnSpc>
                <a:spcPct val="115000"/>
              </a:lnSpc>
              <a:spcAft>
                <a:spcPts val="600"/>
              </a:spcAft>
              <a:buFont typeface="Arial" panose="020B0604020202020204" pitchFamily="34" charset="0"/>
            </a:pPr>
            <a:endParaRPr lang="en-US" sz="1300" spc="100" dirty="0"/>
          </a:p>
          <a:p>
            <a:pPr>
              <a:lnSpc>
                <a:spcPct val="115000"/>
              </a:lnSpc>
              <a:spcAft>
                <a:spcPts val="600"/>
              </a:spcAft>
              <a:buFont typeface="Arial" panose="020B0604020202020204" pitchFamily="34" charset="0"/>
            </a:pPr>
            <a:endParaRPr lang="en-US" sz="1300" spc="100" dirty="0"/>
          </a:p>
        </p:txBody>
      </p:sp>
      <p:sp>
        <p:nvSpPr>
          <p:cNvPr id="2" name="Slide Number Placeholder 1">
            <a:extLst>
              <a:ext uri="{FF2B5EF4-FFF2-40B4-BE49-F238E27FC236}">
                <a16:creationId xmlns:a16="http://schemas.microsoft.com/office/drawing/2014/main" id="{00490171-2859-5322-0F76-C05597544FBD}"/>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pPr>
            <a:fld id="{EA87306C-81BA-4795-A5CA-9392456A8C1E}" type="slidenum">
              <a:rPr lang="en-US" smtClean="0"/>
              <a:pPr>
                <a:spcAft>
                  <a:spcPts val="600"/>
                </a:spcAft>
              </a:pPr>
              <a:t>8</a:t>
            </a:fld>
            <a:endParaRPr lang="en-US"/>
          </a:p>
        </p:txBody>
      </p:sp>
      <p:sp>
        <p:nvSpPr>
          <p:cNvPr id="5" name="TextBox 4">
            <a:extLst>
              <a:ext uri="{FF2B5EF4-FFF2-40B4-BE49-F238E27FC236}">
                <a16:creationId xmlns:a16="http://schemas.microsoft.com/office/drawing/2014/main" id="{D92FAD1C-209D-63FE-F36C-4BF563E349BB}"/>
              </a:ext>
            </a:extLst>
          </p:cNvPr>
          <p:cNvSpPr txBox="1"/>
          <p:nvPr/>
        </p:nvSpPr>
        <p:spPr>
          <a:xfrm>
            <a:off x="5506065" y="2291786"/>
            <a:ext cx="6381135" cy="3970318"/>
          </a:xfrm>
          <a:prstGeom prst="rect">
            <a:avLst/>
          </a:prstGeom>
          <a:noFill/>
        </p:spPr>
        <p:txBody>
          <a:bodyPr wrap="square" rtlCol="0">
            <a:spAutoFit/>
          </a:bodyPr>
          <a:lstStyle/>
          <a:p>
            <a:r>
              <a:rPr lang="en-US" b="1" dirty="0">
                <a:solidFill>
                  <a:srgbClr val="2C5F2D"/>
                </a:solidFill>
                <a:latin typeface="Calibri" pitchFamily="34" charset="0"/>
                <a:ea typeface="Calibri" pitchFamily="34" charset="-122"/>
                <a:cs typeface="Calibri" pitchFamily="34" charset="-120"/>
              </a:rPr>
              <a:t>Benefits Realised</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30% reduction in ambulance callouts (NHS, 2019)</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Users remain home 2.3 years longer on average</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£3,000 annual savings per person vs residential care</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Peace of mind for relatives reduces caregiver stress</a:t>
            </a:r>
            <a:endParaRPr lang="en-US" dirty="0"/>
          </a:p>
          <a:p>
            <a:r>
              <a:rPr lang="en-US" b="1" dirty="0">
                <a:solidFill>
                  <a:srgbClr val="50808E"/>
                </a:solidFill>
                <a:latin typeface="Calibri" pitchFamily="34" charset="0"/>
                <a:ea typeface="Calibri" pitchFamily="34" charset="-122"/>
                <a:cs typeface="Calibri" pitchFamily="34" charset="-120"/>
              </a:rPr>
              <a:t>Critical Concerns</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Digital exclusion: 41% of 75+ lack internet access, exacerbating inequalities </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Surveillance ethics: constant monitoring raises dignity and privacy concerns (Joseph, 2025)</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Risk of replacing human contact with automated oversight technology must complement, not replace, relational care. </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Data security vulnerabilities</a:t>
            </a:r>
            <a:endParaRPr lang="en-US" dirty="0"/>
          </a:p>
          <a:p>
            <a:endParaRPr lang="en-US" dirty="0"/>
          </a:p>
        </p:txBody>
      </p:sp>
      <p:pic>
        <p:nvPicPr>
          <p:cNvPr id="7" name="Video 6">
            <a:hlinkClick r:id="" action="ppaction://media"/>
            <a:extLst>
              <a:ext uri="{FF2B5EF4-FFF2-40B4-BE49-F238E27FC236}">
                <a16:creationId xmlns:a16="http://schemas.microsoft.com/office/drawing/2014/main" id="{D85010D4-954A-4392-4DF2-748A9D205D2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4652765"/>
      </p:ext>
    </p:extLst>
  </p:cSld>
  <p:clrMapOvr>
    <a:masterClrMapping/>
  </p:clrMapOvr>
  <mc:AlternateContent xmlns:mc="http://schemas.openxmlformats.org/markup-compatibility/2006">
    <mc:Choice xmlns:p14="http://schemas.microsoft.com/office/powerpoint/2010/main" Requires="p14">
      <p:transition spd="slow" p14:dur="2000" advTm="59653"/>
    </mc:Choice>
    <mc:Fallback>
      <p:transition spd="slow" advTm="59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EAB21749-21E0-B555-8423-AF94BE383D1C}"/>
              </a:ext>
            </a:extLst>
          </p:cNvPr>
          <p:cNvSpPr>
            <a:spLocks noGrp="1"/>
          </p:cNvSpPr>
          <p:nvPr>
            <p:ph type="title"/>
          </p:nvPr>
        </p:nvSpPr>
        <p:spPr>
          <a:xfrm>
            <a:off x="108156" y="304800"/>
            <a:ext cx="11739716" cy="1061884"/>
          </a:xfrm>
        </p:spPr>
        <p:txBody>
          <a:bodyPr/>
          <a:lstStyle/>
          <a:p>
            <a:br>
              <a:rPr lang="en-US" dirty="0"/>
            </a:br>
            <a:r>
              <a:rPr lang="en-US" sz="4000" b="1" dirty="0">
                <a:solidFill>
                  <a:schemeClr val="tx1"/>
                </a:solidFill>
                <a:latin typeface="Calibri" pitchFamily="34" charset="0"/>
                <a:ea typeface="Calibri" pitchFamily="34" charset="-122"/>
                <a:cs typeface="Calibri" pitchFamily="34" charset="-120"/>
              </a:rPr>
              <a:t>Case Study: Mrs. Y</a:t>
            </a:r>
            <a:br>
              <a:rPr lang="en-US" dirty="0"/>
            </a:br>
            <a:br>
              <a:rPr lang="en-US" dirty="0"/>
            </a:br>
            <a:endParaRPr lang="en-US" dirty="0"/>
          </a:p>
        </p:txBody>
      </p:sp>
      <p:sp>
        <p:nvSpPr>
          <p:cNvPr id="2" name="Slide Number Placeholder 1">
            <a:extLst>
              <a:ext uri="{FF2B5EF4-FFF2-40B4-BE49-F238E27FC236}">
                <a16:creationId xmlns:a16="http://schemas.microsoft.com/office/drawing/2014/main" id="{C0D15DC2-8425-2530-3D59-ABE5D5C4AD2E}"/>
              </a:ext>
            </a:extLst>
          </p:cNvPr>
          <p:cNvSpPr>
            <a:spLocks noGrp="1"/>
          </p:cNvSpPr>
          <p:nvPr>
            <p:ph type="sldNum" sz="quarter" idx="4"/>
          </p:nvPr>
        </p:nvSpPr>
        <p:spPr/>
        <p:txBody>
          <a:bodyPr/>
          <a:lstStyle/>
          <a:p>
            <a:fld id="{EA87306C-81BA-4795-A5CA-9392456A8C1E}" type="slidenum">
              <a:rPr lang="en-US" smtClean="0"/>
              <a:pPr/>
              <a:t>9</a:t>
            </a:fld>
            <a:endParaRPr lang="en-US" dirty="0"/>
          </a:p>
        </p:txBody>
      </p:sp>
      <p:sp>
        <p:nvSpPr>
          <p:cNvPr id="6" name="Text Placeholder 5">
            <a:extLst>
              <a:ext uri="{FF2B5EF4-FFF2-40B4-BE49-F238E27FC236}">
                <a16:creationId xmlns:a16="http://schemas.microsoft.com/office/drawing/2014/main" id="{A30D94E8-E173-F86F-3F4D-FE9F2E72BBCA}"/>
              </a:ext>
            </a:extLst>
          </p:cNvPr>
          <p:cNvSpPr>
            <a:spLocks noGrp="1"/>
          </p:cNvSpPr>
          <p:nvPr>
            <p:ph type="body" sz="quarter" idx="14"/>
          </p:nvPr>
        </p:nvSpPr>
        <p:spPr>
          <a:xfrm>
            <a:off x="108156" y="1117483"/>
            <a:ext cx="11887199" cy="1280066"/>
          </a:xfrm>
        </p:spPr>
        <p:txBody>
          <a:bodyPr/>
          <a:lstStyle/>
          <a:p>
            <a:endParaRPr lang="en-US" dirty="0">
              <a:solidFill>
                <a:srgbClr val="2C5F2D"/>
              </a:solidFill>
              <a:latin typeface="Calibri" pitchFamily="34" charset="0"/>
              <a:ea typeface="Calibri" pitchFamily="34" charset="-122"/>
              <a:cs typeface="Calibri" pitchFamily="34" charset="-120"/>
            </a:endParaRPr>
          </a:p>
          <a:p>
            <a:endParaRPr lang="en-US" dirty="0"/>
          </a:p>
          <a:p>
            <a:r>
              <a:rPr lang="en-GB" noProof="0" dirty="0"/>
              <a:t>78-year-old widow living alone. Early dementia and mild frailty. Limited family support (daughters involved but not living nearby). Requires assistance with personal care, meals, and medication management. This case illustrates the gap between assessed care plans and lived reality: well-intentioned domiciliary care was undermined by systemic failures in communication, person-centred practice, and service oversight.</a:t>
            </a:r>
          </a:p>
          <a:p>
            <a:endParaRPr lang="en-US" dirty="0"/>
          </a:p>
        </p:txBody>
      </p:sp>
      <p:sp>
        <p:nvSpPr>
          <p:cNvPr id="8" name="Rectangle 7">
            <a:extLst>
              <a:ext uri="{FF2B5EF4-FFF2-40B4-BE49-F238E27FC236}">
                <a16:creationId xmlns:a16="http://schemas.microsoft.com/office/drawing/2014/main" id="{FE9686EC-6996-64B8-645A-5D6919339FCA}"/>
              </a:ext>
            </a:extLst>
          </p:cNvPr>
          <p:cNvSpPr/>
          <p:nvPr/>
        </p:nvSpPr>
        <p:spPr>
          <a:xfrm>
            <a:off x="304800" y="2949677"/>
            <a:ext cx="5535561" cy="37717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F4B2D067-256C-CBF7-4270-ED4D41591AA1}"/>
              </a:ext>
            </a:extLst>
          </p:cNvPr>
          <p:cNvSpPr txBox="1"/>
          <p:nvPr/>
        </p:nvSpPr>
        <p:spPr>
          <a:xfrm>
            <a:off x="737419" y="3429000"/>
            <a:ext cx="4640826" cy="2862322"/>
          </a:xfrm>
          <a:prstGeom prst="rect">
            <a:avLst/>
          </a:prstGeom>
          <a:noFill/>
        </p:spPr>
        <p:txBody>
          <a:bodyPr wrap="square" rtlCol="0">
            <a:spAutoFit/>
          </a:bodyPr>
          <a:lstStyle/>
          <a:p>
            <a:r>
              <a:rPr lang="en-US" b="1" dirty="0">
                <a:solidFill>
                  <a:srgbClr val="1E2761"/>
                </a:solidFill>
                <a:latin typeface="Calibri" pitchFamily="34" charset="0"/>
                <a:ea typeface="Calibri" pitchFamily="34" charset="-122"/>
                <a:cs typeface="Calibri" pitchFamily="34" charset="-120"/>
              </a:rPr>
              <a:t>Care Package Implemented</a:t>
            </a:r>
            <a:endParaRPr lang="en-US" dirty="0"/>
          </a:p>
          <a:p>
            <a:pPr marL="285750" indent="-285750">
              <a:buFont typeface="Wingdings" panose="05000000000000000000" pitchFamily="2" charset="2"/>
              <a:buChar char="§"/>
            </a:pPr>
            <a:r>
              <a:rPr lang="en-US" dirty="0"/>
              <a:t>Care Act assessment identified eligible needs.</a:t>
            </a:r>
          </a:p>
          <a:p>
            <a:pPr marL="285750" indent="-285750">
              <a:buFont typeface="Wingdings" panose="05000000000000000000" pitchFamily="2" charset="2"/>
              <a:buChar char="§"/>
            </a:pPr>
            <a:r>
              <a:rPr lang="en-US" dirty="0"/>
              <a:t>Daily domiciliary visits for personal care, dressing, and support with meals.</a:t>
            </a:r>
          </a:p>
          <a:p>
            <a:pPr marL="285750" indent="-285750">
              <a:buFont typeface="Wingdings" panose="05000000000000000000" pitchFamily="2" charset="2"/>
              <a:buChar char="§"/>
            </a:pPr>
            <a:r>
              <a:rPr lang="en-US" dirty="0"/>
              <a:t>Supervision of medication administration.</a:t>
            </a:r>
          </a:p>
          <a:p>
            <a:pPr marL="285750" indent="-285750">
              <a:buFont typeface="Wingdings" panose="05000000000000000000" pitchFamily="2" charset="2"/>
              <a:buChar char="§"/>
            </a:pPr>
            <a:r>
              <a:rPr lang="en-US" dirty="0"/>
              <a:t>Referral to occupational therapy for home adaptations.</a:t>
            </a:r>
          </a:p>
          <a:p>
            <a:pPr marL="285750" indent="-285750">
              <a:buFont typeface="Wingdings" panose="05000000000000000000" pitchFamily="2" charset="2"/>
              <a:buChar char="§"/>
            </a:pPr>
            <a:r>
              <a:rPr lang="en-US" dirty="0"/>
              <a:t>Telecare: pendant alarm, motion sensors, medication dispenser</a:t>
            </a:r>
          </a:p>
        </p:txBody>
      </p:sp>
      <p:sp>
        <p:nvSpPr>
          <p:cNvPr id="10" name="Rectangle 9">
            <a:extLst>
              <a:ext uri="{FF2B5EF4-FFF2-40B4-BE49-F238E27FC236}">
                <a16:creationId xmlns:a16="http://schemas.microsoft.com/office/drawing/2014/main" id="{5DE144C4-C447-9D99-C088-4CCDA5209E26}"/>
              </a:ext>
            </a:extLst>
          </p:cNvPr>
          <p:cNvSpPr/>
          <p:nvPr/>
        </p:nvSpPr>
        <p:spPr>
          <a:xfrm>
            <a:off x="6223819" y="3038168"/>
            <a:ext cx="5535561" cy="36833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8B6E7C5-FA03-6A07-28DA-309CC61A8885}"/>
              </a:ext>
            </a:extLst>
          </p:cNvPr>
          <p:cNvSpPr txBox="1"/>
          <p:nvPr/>
        </p:nvSpPr>
        <p:spPr>
          <a:xfrm>
            <a:off x="6430297" y="3429000"/>
            <a:ext cx="5024284" cy="3139321"/>
          </a:xfrm>
          <a:prstGeom prst="rect">
            <a:avLst/>
          </a:prstGeom>
          <a:noFill/>
        </p:spPr>
        <p:txBody>
          <a:bodyPr wrap="square" rtlCol="0">
            <a:spAutoFit/>
          </a:bodyPr>
          <a:lstStyle/>
          <a:p>
            <a:r>
              <a:rPr lang="en-US" b="1" dirty="0">
                <a:solidFill>
                  <a:srgbClr val="1E2761"/>
                </a:solidFill>
                <a:latin typeface="Calibri" pitchFamily="34" charset="0"/>
                <a:ea typeface="Calibri" pitchFamily="34" charset="-122"/>
                <a:cs typeface="Calibri" pitchFamily="34" charset="-120"/>
              </a:rPr>
              <a:t>Challenges Encountered</a:t>
            </a:r>
            <a:endParaRPr lang="en-US" dirty="0"/>
          </a:p>
          <a:p>
            <a:pPr marL="342900" indent="-342900">
              <a:buSzPct val="100000"/>
              <a:buChar char="•"/>
            </a:pPr>
            <a:r>
              <a:rPr lang="en-GB" noProof="0" dirty="0">
                <a:solidFill>
                  <a:srgbClr val="2D3748"/>
                </a:solidFill>
                <a:latin typeface="Calibri" pitchFamily="34" charset="0"/>
                <a:ea typeface="Calibri" pitchFamily="34" charset="-122"/>
                <a:cs typeface="Calibri" pitchFamily="34" charset="-120"/>
              </a:rPr>
              <a:t>High carer turnover: 8 different workers in 6 months disrupting relationships</a:t>
            </a:r>
            <a:endParaRPr lang="en-GB" noProof="0" dirty="0"/>
          </a:p>
          <a:p>
            <a:pPr marL="285750" indent="-285750">
              <a:buFont typeface="Arial" panose="020B0604020202020204" pitchFamily="34" charset="0"/>
              <a:buChar char="•"/>
            </a:pPr>
            <a:r>
              <a:rPr lang="en-GB" noProof="0" dirty="0"/>
              <a:t>Poor communication between care staff and family, leading to missed instructions.</a:t>
            </a:r>
          </a:p>
          <a:p>
            <a:pPr marL="285750" indent="-285750">
              <a:buFont typeface="Arial" panose="020B0604020202020204" pitchFamily="34" charset="0"/>
              <a:buChar char="•"/>
            </a:pPr>
            <a:r>
              <a:rPr lang="en-GB" noProof="0" dirty="0"/>
              <a:t>Care delivery not fully person-centred, particularly regarding dementia needs.</a:t>
            </a:r>
          </a:p>
          <a:p>
            <a:pPr marL="285750" indent="-285750">
              <a:buFont typeface="Arial" panose="020B0604020202020204" pitchFamily="34" charset="0"/>
              <a:buChar char="•"/>
            </a:pPr>
            <a:r>
              <a:rPr lang="en-GB" noProof="0" dirty="0"/>
              <a:t>Inadequate follow-up after complaints, delaying improvements to the care plan.</a:t>
            </a:r>
          </a:p>
          <a:p>
            <a:pPr marL="285750" indent="-285750">
              <a:buFont typeface="Arial" panose="020B0604020202020204" pitchFamily="34" charset="0"/>
              <a:buChar char="•"/>
            </a:pPr>
            <a:r>
              <a:rPr lang="en-GB" noProof="0" dirty="0"/>
              <a:t>Staff lacked sufficient dementia awareness, reducing the quality of care provided.</a:t>
            </a:r>
          </a:p>
        </p:txBody>
      </p:sp>
      <p:pic>
        <p:nvPicPr>
          <p:cNvPr id="5" name="Video 4">
            <a:hlinkClick r:id="" action="ppaction://media"/>
            <a:extLst>
              <a:ext uri="{FF2B5EF4-FFF2-40B4-BE49-F238E27FC236}">
                <a16:creationId xmlns:a16="http://schemas.microsoft.com/office/drawing/2014/main" id="{9900DE7D-F1F3-BF18-C600-6176416B564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2878247"/>
      </p:ext>
    </p:extLst>
  </p:cSld>
  <p:clrMapOvr>
    <a:masterClrMapping/>
  </p:clrMapOvr>
  <mc:AlternateContent xmlns:mc="http://schemas.openxmlformats.org/markup-compatibility/2006">
    <mc:Choice xmlns:p14="http://schemas.microsoft.com/office/powerpoint/2010/main" Requires="p14">
      <p:transition spd="slow" p14:dur="2000" advTm="62021"/>
    </mc:Choice>
    <mc:Fallback>
      <p:transition spd="slow" advTm="62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A6EA623-FC3F-8EBD-1C1B-072A21C29610}"/>
              </a:ext>
            </a:extLst>
          </p:cNvPr>
          <p:cNvSpPr>
            <a:spLocks noGrp="1"/>
          </p:cNvSpPr>
          <p:nvPr>
            <p:ph type="title"/>
          </p:nvPr>
        </p:nvSpPr>
        <p:spPr>
          <a:xfrm>
            <a:off x="838200" y="540774"/>
            <a:ext cx="10515600" cy="757083"/>
          </a:xfrm>
        </p:spPr>
        <p:txBody>
          <a:bodyPr/>
          <a:lstStyle/>
          <a:p>
            <a:r>
              <a:rPr lang="en-US" sz="4000" b="1" dirty="0">
                <a:latin typeface="Calibri" pitchFamily="34" charset="0"/>
                <a:ea typeface="Calibri" pitchFamily="34" charset="-122"/>
                <a:cs typeface="Calibri" pitchFamily="34" charset="-120"/>
              </a:rPr>
              <a:t>Case Study: Critical Analysis</a:t>
            </a:r>
            <a:br>
              <a:rPr lang="en-US" dirty="0"/>
            </a:br>
            <a:endParaRPr lang="en-US" dirty="0"/>
          </a:p>
        </p:txBody>
      </p:sp>
      <p:sp>
        <p:nvSpPr>
          <p:cNvPr id="7" name="Content Placeholder 6">
            <a:extLst>
              <a:ext uri="{FF2B5EF4-FFF2-40B4-BE49-F238E27FC236}">
                <a16:creationId xmlns:a16="http://schemas.microsoft.com/office/drawing/2014/main" id="{84BA4F5C-B74F-2580-2C17-9931DAB91933}"/>
              </a:ext>
            </a:extLst>
          </p:cNvPr>
          <p:cNvSpPr>
            <a:spLocks noGrp="1"/>
          </p:cNvSpPr>
          <p:nvPr>
            <p:ph sz="quarter" idx="10"/>
          </p:nvPr>
        </p:nvSpPr>
        <p:spPr>
          <a:xfrm>
            <a:off x="314632" y="1671247"/>
            <a:ext cx="4080506" cy="4759044"/>
          </a:xfrm>
        </p:spPr>
        <p:txBody>
          <a:bodyPr/>
          <a:lstStyle/>
          <a:p>
            <a:pPr marL="0" indent="0">
              <a:buNone/>
            </a:pPr>
            <a:r>
              <a:rPr lang="en-US" sz="2400" b="1" dirty="0">
                <a:solidFill>
                  <a:schemeClr val="accent1">
                    <a:lumMod val="25000"/>
                  </a:schemeClr>
                </a:solidFill>
                <a:latin typeface="Calibri" pitchFamily="34" charset="0"/>
                <a:ea typeface="Calibri" pitchFamily="34" charset="-122"/>
                <a:cs typeface="Calibri" pitchFamily="34" charset="-120"/>
              </a:rPr>
              <a:t>Theoretical Application</a:t>
            </a:r>
            <a:endParaRPr lang="en-US" sz="2400" dirty="0">
              <a:solidFill>
                <a:schemeClr val="accent1">
                  <a:lumMod val="25000"/>
                </a:schemeClr>
              </a:solidFill>
            </a:endParaRPr>
          </a:p>
          <a:p>
            <a:pPr marL="0" indent="0">
              <a:buNone/>
            </a:pPr>
            <a:endParaRPr lang="en-US" dirty="0"/>
          </a:p>
        </p:txBody>
      </p:sp>
      <p:sp>
        <p:nvSpPr>
          <p:cNvPr id="12" name="Content Placeholder 11">
            <a:extLst>
              <a:ext uri="{FF2B5EF4-FFF2-40B4-BE49-F238E27FC236}">
                <a16:creationId xmlns:a16="http://schemas.microsoft.com/office/drawing/2014/main" id="{8861FF45-BE19-75F7-FDF6-3CF0D85A8F09}"/>
              </a:ext>
            </a:extLst>
          </p:cNvPr>
          <p:cNvSpPr>
            <a:spLocks noGrp="1"/>
          </p:cNvSpPr>
          <p:nvPr>
            <p:ph sz="quarter" idx="11"/>
          </p:nvPr>
        </p:nvSpPr>
        <p:spPr>
          <a:xfrm>
            <a:off x="4604725" y="1671247"/>
            <a:ext cx="3493946" cy="4759044"/>
          </a:xfrm>
        </p:spPr>
        <p:txBody>
          <a:bodyPr/>
          <a:lstStyle/>
          <a:p>
            <a:r>
              <a:rPr lang="en-US" sz="2400" b="1" dirty="0">
                <a:solidFill>
                  <a:srgbClr val="1E2761"/>
                </a:solidFill>
                <a:latin typeface="Calibri" pitchFamily="34" charset="0"/>
                <a:ea typeface="Calibri" pitchFamily="34" charset="-122"/>
                <a:cs typeface="Calibri" pitchFamily="34" charset="-120"/>
              </a:rPr>
              <a:t>Policy vs. Reality</a:t>
            </a:r>
            <a:endParaRPr lang="en-US" sz="2400" dirty="0"/>
          </a:p>
          <a:p>
            <a:endParaRPr lang="en-US" dirty="0"/>
          </a:p>
        </p:txBody>
      </p:sp>
      <p:sp>
        <p:nvSpPr>
          <p:cNvPr id="3" name="TextBox 2">
            <a:extLst>
              <a:ext uri="{FF2B5EF4-FFF2-40B4-BE49-F238E27FC236}">
                <a16:creationId xmlns:a16="http://schemas.microsoft.com/office/drawing/2014/main" id="{5684B8B4-8171-D3A6-E403-0C91B3D55ED1}"/>
              </a:ext>
            </a:extLst>
          </p:cNvPr>
          <p:cNvSpPr txBox="1"/>
          <p:nvPr/>
        </p:nvSpPr>
        <p:spPr>
          <a:xfrm>
            <a:off x="8098672" y="1759969"/>
            <a:ext cx="3936012" cy="769441"/>
          </a:xfrm>
          <a:prstGeom prst="rect">
            <a:avLst/>
          </a:prstGeom>
          <a:noFill/>
        </p:spPr>
        <p:txBody>
          <a:bodyPr wrap="square" rtlCol="0">
            <a:spAutoFit/>
          </a:bodyPr>
          <a:lstStyle/>
          <a:p>
            <a:r>
              <a:rPr lang="en-US" sz="2000" b="1" dirty="0">
                <a:solidFill>
                  <a:srgbClr val="1E2761"/>
                </a:solidFill>
                <a:latin typeface="Calibri" pitchFamily="34" charset="0"/>
                <a:ea typeface="Calibri" pitchFamily="34" charset="-122"/>
                <a:cs typeface="Calibri" pitchFamily="34" charset="-120"/>
              </a:rPr>
              <a:t>Critical Reflection</a:t>
            </a:r>
            <a:endParaRPr lang="en-US" sz="2000" dirty="0"/>
          </a:p>
          <a:p>
            <a:endParaRPr lang="en-GB" sz="600" noProof="0" dirty="0">
              <a:solidFill>
                <a:srgbClr val="2D3748"/>
              </a:solidFill>
              <a:latin typeface="Calibri" pitchFamily="34" charset="0"/>
              <a:ea typeface="Calibri" pitchFamily="34" charset="-122"/>
              <a:cs typeface="Calibri" pitchFamily="34" charset="-120"/>
            </a:endParaRPr>
          </a:p>
          <a:p>
            <a:endParaRPr lang="en-US" dirty="0"/>
          </a:p>
        </p:txBody>
      </p:sp>
      <p:sp>
        <p:nvSpPr>
          <p:cNvPr id="4" name="Rectangle 3">
            <a:extLst>
              <a:ext uri="{FF2B5EF4-FFF2-40B4-BE49-F238E27FC236}">
                <a16:creationId xmlns:a16="http://schemas.microsoft.com/office/drawing/2014/main" id="{7FB8521A-34FD-E057-C1E2-E8787E8B9EE7}"/>
              </a:ext>
            </a:extLst>
          </p:cNvPr>
          <p:cNvSpPr/>
          <p:nvPr/>
        </p:nvSpPr>
        <p:spPr>
          <a:xfrm>
            <a:off x="4198374" y="2202426"/>
            <a:ext cx="108155" cy="46555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E9BA861-01FA-D022-B2E4-30CBC35BCD11}"/>
              </a:ext>
            </a:extLst>
          </p:cNvPr>
          <p:cNvSpPr/>
          <p:nvPr/>
        </p:nvSpPr>
        <p:spPr>
          <a:xfrm>
            <a:off x="8003458" y="2202426"/>
            <a:ext cx="108155" cy="46555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8FCA83E-55C1-6683-E7B9-FD7F93C9B3E2}"/>
              </a:ext>
            </a:extLst>
          </p:cNvPr>
          <p:cNvSpPr txBox="1"/>
          <p:nvPr/>
        </p:nvSpPr>
        <p:spPr>
          <a:xfrm>
            <a:off x="838200" y="2389239"/>
            <a:ext cx="1909916" cy="811783"/>
          </a:xfrm>
          <a:prstGeom prst="rect">
            <a:avLst/>
          </a:prstGeom>
          <a:noFill/>
        </p:spPr>
        <p:txBody>
          <a:bodyPr wrap="square" rtlCol="0">
            <a:spAutoFit/>
          </a:bodyPr>
          <a:lstStyle/>
          <a:p>
            <a:endParaRPr lang="en-US" dirty="0"/>
          </a:p>
        </p:txBody>
      </p:sp>
      <p:sp>
        <p:nvSpPr>
          <p:cNvPr id="14" name="Rectangle 4">
            <a:extLst>
              <a:ext uri="{FF2B5EF4-FFF2-40B4-BE49-F238E27FC236}">
                <a16:creationId xmlns:a16="http://schemas.microsoft.com/office/drawing/2014/main" id="{AC44E891-875F-C600-82C8-CD9FCE14E013}"/>
              </a:ext>
            </a:extLst>
          </p:cNvPr>
          <p:cNvSpPr>
            <a:spLocks noChangeArrowheads="1"/>
          </p:cNvSpPr>
          <p:nvPr/>
        </p:nvSpPr>
        <p:spPr bwMode="auto">
          <a:xfrm>
            <a:off x="235203" y="2481108"/>
            <a:ext cx="3909093"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Care Act 2014: assess needs, promote wellbeing, ensure care plans delivered (Care Act 2014, s.1, s.9)</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800" b="0" i="0" u="none" strike="noStrike" cap="none" normalizeH="0" baseline="0" noProof="0" dirty="0">
                <a:ln>
                  <a:noFill/>
                </a:ln>
                <a:solidFill>
                  <a:schemeClr val="tx1"/>
                </a:solidFill>
                <a:effectLst/>
                <a:latin typeface="Arial" panose="020B0604020202020204" pitchFamily="34" charset="0"/>
              </a:rPr>
              <a:t>Person‑centred care principles for dementia: tailored support, family involvement (Kings Fund, 2018)</a:t>
            </a:r>
          </a:p>
          <a:p>
            <a:pPr marL="0" marR="0" lvl="0" indent="0" algn="l" defTabSz="914400" rtl="0" eaLnBrk="0" fontAlgn="base" latinLnBrk="0" hangingPunct="0">
              <a:lnSpc>
                <a:spcPct val="100000"/>
              </a:lnSpc>
              <a:spcBef>
                <a:spcPct val="0"/>
              </a:spcBef>
              <a:spcAft>
                <a:spcPct val="0"/>
              </a:spcAft>
              <a:buClrTx/>
              <a:buSzTx/>
              <a:tabLst/>
            </a:pPr>
            <a:endParaRPr kumimoji="0" lang="en-GB" sz="1800" b="0" i="0" u="none" strike="noStrike" cap="none" normalizeH="0" baseline="0" noProof="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Domiciliary care package aligned with statutory duties (LGSCO, 2024)</a:t>
            </a:r>
          </a:p>
        </p:txBody>
      </p:sp>
      <p:sp>
        <p:nvSpPr>
          <p:cNvPr id="18" name="Rectangle 6">
            <a:extLst>
              <a:ext uri="{FF2B5EF4-FFF2-40B4-BE49-F238E27FC236}">
                <a16:creationId xmlns:a16="http://schemas.microsoft.com/office/drawing/2014/main" id="{96462F1F-4DD9-9915-0434-2F82AB52FBC3}"/>
              </a:ext>
            </a:extLst>
          </p:cNvPr>
          <p:cNvSpPr>
            <a:spLocks noChangeArrowheads="1"/>
          </p:cNvSpPr>
          <p:nvPr/>
        </p:nvSpPr>
        <p:spPr bwMode="auto">
          <a:xfrm>
            <a:off x="4414684" y="2481108"/>
            <a:ext cx="3426541"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Daily visits lacked communication; family instructions not consistently followed (LGSCO, 2024)</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Staff not fully dementia‑aware; care not adapted to cognitive needs (NICE, 2018)</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Complaints not promptly addressed; safeguarding and quality gaps evident (Care Act 2014, s.42)</a:t>
            </a:r>
          </a:p>
        </p:txBody>
      </p:sp>
      <p:sp>
        <p:nvSpPr>
          <p:cNvPr id="19" name="TextBox 18">
            <a:extLst>
              <a:ext uri="{FF2B5EF4-FFF2-40B4-BE49-F238E27FC236}">
                <a16:creationId xmlns:a16="http://schemas.microsoft.com/office/drawing/2014/main" id="{7ED0EDA0-375C-3002-E4FE-56BF7E35E0AF}"/>
              </a:ext>
            </a:extLst>
          </p:cNvPr>
          <p:cNvSpPr txBox="1"/>
          <p:nvPr/>
        </p:nvSpPr>
        <p:spPr>
          <a:xfrm>
            <a:off x="8244465" y="2481108"/>
            <a:ext cx="3712331" cy="341632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Nova" panose="020B0504020202020204" pitchFamily="34" charset="0"/>
              </a:rPr>
              <a:t>Weak commissioning &amp; oversight: care plan not reliably implemented (LGSCO, 2024)</a:t>
            </a:r>
          </a:p>
          <a:p>
            <a:endParaRPr lang="en-US" dirty="0">
              <a:latin typeface="Arial Nova" panose="020B0504020202020204" pitchFamily="34" charset="0"/>
            </a:endParaRPr>
          </a:p>
          <a:p>
            <a:pPr marL="285750" indent="-285750">
              <a:buFont typeface="Arial" panose="020B0604020202020204" pitchFamily="34" charset="0"/>
              <a:buChar char="•"/>
            </a:pPr>
            <a:r>
              <a:rPr lang="en-US" dirty="0">
                <a:latin typeface="Arial Nova" panose="020B0504020202020204" pitchFamily="34" charset="0"/>
              </a:rPr>
              <a:t>Workforce training gaps: staff lacked dementia competency (Alzheimer’s Society, 2021)</a:t>
            </a:r>
          </a:p>
          <a:p>
            <a:endParaRPr lang="en-US" dirty="0">
              <a:latin typeface="Arial Nova" panose="020B0504020202020204" pitchFamily="34" charset="0"/>
            </a:endParaRPr>
          </a:p>
          <a:p>
            <a:pPr marL="285750" indent="-285750">
              <a:buFont typeface="Arial" panose="020B0604020202020204" pitchFamily="34" charset="0"/>
              <a:buChar char="•"/>
            </a:pPr>
            <a:r>
              <a:rPr lang="en-GB" noProof="0" dirty="0">
                <a:latin typeface="Arial Nova" panose="020B0504020202020204" pitchFamily="34" charset="0"/>
              </a:rPr>
              <a:t>Delayed safeguarding response highlights organisational and systemic barriers (Appleby et al., 2021)</a:t>
            </a:r>
          </a:p>
        </p:txBody>
      </p:sp>
      <p:pic>
        <p:nvPicPr>
          <p:cNvPr id="8" name="Video 7">
            <a:hlinkClick r:id="" action="ppaction://media"/>
            <a:extLst>
              <a:ext uri="{FF2B5EF4-FFF2-40B4-BE49-F238E27FC236}">
                <a16:creationId xmlns:a16="http://schemas.microsoft.com/office/drawing/2014/main" id="{8697D3EC-364C-7750-6E80-C6468D8810E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9512980"/>
      </p:ext>
    </p:extLst>
  </p:cSld>
  <p:clrMapOvr>
    <a:masterClrMapping/>
  </p:clrMapOvr>
  <mc:AlternateContent xmlns:mc="http://schemas.openxmlformats.org/markup-compatibility/2006">
    <mc:Choice xmlns:p14="http://schemas.microsoft.com/office/powerpoint/2010/main" Requires="p14">
      <p:transition spd="slow" p14:dur="2000" advTm="52081"/>
    </mc:Choice>
    <mc:Fallback>
      <p:transition spd="slow" advTm="52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AAA84-AC4D-768C-DD0D-8EBBD3E692FB}"/>
              </a:ext>
            </a:extLst>
          </p:cNvPr>
          <p:cNvSpPr>
            <a:spLocks noGrp="1"/>
          </p:cNvSpPr>
          <p:nvPr>
            <p:ph type="title"/>
          </p:nvPr>
        </p:nvSpPr>
        <p:spPr>
          <a:xfrm>
            <a:off x="838200" y="226144"/>
            <a:ext cx="10515600" cy="830948"/>
          </a:xfrm>
        </p:spPr>
        <p:txBody>
          <a:bodyPr/>
          <a:lstStyle/>
          <a:p>
            <a:r>
              <a:rPr lang="en-US" sz="3600" b="1" dirty="0">
                <a:latin typeface="Calibri" pitchFamily="34" charset="0"/>
                <a:ea typeface="Calibri" pitchFamily="34" charset="-122"/>
                <a:cs typeface="Calibri" pitchFamily="34" charset="-120"/>
              </a:rPr>
              <a:t>Recommendations for Improvement</a:t>
            </a:r>
            <a:br>
              <a:rPr lang="en-US" dirty="0"/>
            </a:br>
            <a:endParaRPr lang="en-US" dirty="0"/>
          </a:p>
        </p:txBody>
      </p:sp>
      <p:sp>
        <p:nvSpPr>
          <p:cNvPr id="3" name="Content Placeholder 2">
            <a:extLst>
              <a:ext uri="{FF2B5EF4-FFF2-40B4-BE49-F238E27FC236}">
                <a16:creationId xmlns:a16="http://schemas.microsoft.com/office/drawing/2014/main" id="{DC949A9A-4FC0-3984-3C4D-7588FF3A11E1}"/>
              </a:ext>
            </a:extLst>
          </p:cNvPr>
          <p:cNvSpPr>
            <a:spLocks noGrp="1"/>
          </p:cNvSpPr>
          <p:nvPr>
            <p:ph sz="quarter" idx="10"/>
          </p:nvPr>
        </p:nvSpPr>
        <p:spPr>
          <a:xfrm>
            <a:off x="407324" y="927111"/>
            <a:ext cx="5275721" cy="5704745"/>
          </a:xfrm>
        </p:spPr>
        <p:txBody>
          <a:bodyPr/>
          <a:lstStyle/>
          <a:p>
            <a:pPr marL="0" indent="0" algn="ctr">
              <a:buNone/>
            </a:pPr>
            <a:r>
              <a:rPr lang="en-US" b="1" dirty="0">
                <a:solidFill>
                  <a:schemeClr val="accent4">
                    <a:lumMod val="50000"/>
                  </a:schemeClr>
                </a:solidFill>
              </a:rPr>
              <a:t>Systemic Improvements for Older People’s Daily Lives</a:t>
            </a:r>
          </a:p>
          <a:p>
            <a:pPr marL="0" indent="0" algn="ctr">
              <a:buNone/>
            </a:pPr>
            <a:endParaRPr lang="en-US" b="1" dirty="0">
              <a:solidFill>
                <a:schemeClr val="accent4">
                  <a:lumMod val="50000"/>
                </a:schemeClr>
              </a:solidFill>
            </a:endParaRPr>
          </a:p>
          <a:p>
            <a:r>
              <a:rPr lang="en-GB" sz="1400" b="1" noProof="0" dirty="0"/>
              <a:t>Stronger integration of NHS &amp; social care</a:t>
            </a:r>
            <a:r>
              <a:rPr lang="en-GB" sz="1400" noProof="0" dirty="0"/>
              <a:t> to reduce unsafe transitions and fragmented support (Appleby et al., 2021; NHS England, 2023).</a:t>
            </a:r>
          </a:p>
          <a:p>
            <a:r>
              <a:rPr lang="en-GB" sz="1400" b="1" noProof="0" dirty="0"/>
              <a:t>Workforce reform:</a:t>
            </a:r>
            <a:r>
              <a:rPr lang="en-GB" sz="1400" noProof="0" dirty="0"/>
              <a:t> better pay, training (including dementia care), and retention strategies to improve continuity and person-centred care (Skills for Care, 2024; Alzheimer’s Society, 2021).</a:t>
            </a:r>
          </a:p>
          <a:p>
            <a:r>
              <a:rPr lang="en-GB" sz="1400" b="1" noProof="0" dirty="0"/>
              <a:t>Preventative &amp; community investment:</a:t>
            </a:r>
            <a:r>
              <a:rPr lang="en-GB" sz="1400" noProof="0" dirty="0"/>
              <a:t> falls prevention, home adaptations, social programmes to reduce isolation and maintain independence (NICE, 2024; Age UK, 2023).</a:t>
            </a:r>
          </a:p>
          <a:p>
            <a:r>
              <a:rPr lang="en-GB" sz="1400" b="1" noProof="0" dirty="0"/>
              <a:t>Improved oversight &amp; safeguarding:</a:t>
            </a:r>
            <a:r>
              <a:rPr lang="en-GB" sz="1400" noProof="0" dirty="0"/>
              <a:t> stronger monitoring of commissioned providers and timely safeguarding responses under the Care Act 2014 (Care Act 2014, s.18; s.42).</a:t>
            </a:r>
          </a:p>
          <a:p>
            <a:pPr marL="0" indent="0">
              <a:buNone/>
            </a:pPr>
            <a:endParaRPr lang="en-US" dirty="0"/>
          </a:p>
        </p:txBody>
      </p:sp>
      <p:sp>
        <p:nvSpPr>
          <p:cNvPr id="4" name="Content Placeholder 3">
            <a:extLst>
              <a:ext uri="{FF2B5EF4-FFF2-40B4-BE49-F238E27FC236}">
                <a16:creationId xmlns:a16="http://schemas.microsoft.com/office/drawing/2014/main" id="{1D1AFD54-236F-4069-2D44-F56BA7111E9E}"/>
              </a:ext>
            </a:extLst>
          </p:cNvPr>
          <p:cNvSpPr>
            <a:spLocks noGrp="1"/>
          </p:cNvSpPr>
          <p:nvPr>
            <p:ph sz="quarter" idx="11"/>
          </p:nvPr>
        </p:nvSpPr>
        <p:spPr>
          <a:xfrm>
            <a:off x="5940706" y="963330"/>
            <a:ext cx="6011119" cy="5496464"/>
          </a:xfrm>
        </p:spPr>
        <p:txBody>
          <a:bodyPr/>
          <a:lstStyle/>
          <a:p>
            <a:pPr algn="ctr"/>
            <a:r>
              <a:rPr lang="en-US" b="1" dirty="0">
                <a:solidFill>
                  <a:srgbClr val="84B59F"/>
                </a:solidFill>
                <a:latin typeface="Calibri" pitchFamily="34" charset="0"/>
                <a:ea typeface="Calibri" pitchFamily="34" charset="-122"/>
                <a:cs typeface="Calibri" pitchFamily="34" charset="-120"/>
              </a:rPr>
              <a:t>Quality &amp; Rights-Based Approaches</a:t>
            </a:r>
          </a:p>
          <a:p>
            <a:pPr algn="ctr"/>
            <a:endParaRPr lang="en-US" b="1" dirty="0">
              <a:solidFill>
                <a:srgbClr val="84B59F"/>
              </a:solidFill>
              <a:latin typeface="Calibri" pitchFamily="34" charset="0"/>
              <a:ea typeface="Calibri" pitchFamily="34" charset="-122"/>
              <a:cs typeface="Calibri" pitchFamily="34" charset="-120"/>
            </a:endParaRPr>
          </a:p>
          <a:p>
            <a:pPr algn="ctr"/>
            <a:endParaRPr lang="en-US" dirty="0"/>
          </a:p>
          <a:p>
            <a:pPr marL="342900" indent="-342900">
              <a:buFont typeface="+mj-lt"/>
              <a:buAutoNum type="arabicPeriod"/>
            </a:pPr>
            <a:r>
              <a:rPr lang="en-GB" sz="1400" b="1" noProof="0" dirty="0"/>
              <a:t>Person-centred, wellbeing-focused care</a:t>
            </a:r>
            <a:r>
              <a:rPr lang="en-GB" sz="1400" noProof="0" dirty="0"/>
              <a:t>: uphold dignity, autonomy and individual preferences in line with the Care Act 2014 wellbeing principle (Care Act, 2014; NICE, 2018).</a:t>
            </a:r>
          </a:p>
          <a:p>
            <a:pPr marL="342900" indent="-342900">
              <a:buFont typeface="+mj-lt"/>
              <a:buAutoNum type="arabicPeriod"/>
            </a:pPr>
            <a:r>
              <a:rPr lang="en-GB" sz="1400" b="1" noProof="0" dirty="0"/>
              <a:t>Rights-based safeguard</a:t>
            </a:r>
            <a:r>
              <a:rPr lang="en-GB" sz="1400" noProof="0" dirty="0"/>
              <a:t>ing: protect older adults from abuse and neglect through timely safeguarding enquiries and accountability mechanisms (Care Act, 2014; Care Quality Commission, 2023).</a:t>
            </a:r>
          </a:p>
          <a:p>
            <a:pPr marL="342900" indent="-342900">
              <a:buFont typeface="+mj-lt"/>
              <a:buAutoNum type="arabicPeriod"/>
            </a:pPr>
            <a:r>
              <a:rPr lang="en-GB" sz="1400" b="1" noProof="0" dirty="0"/>
              <a:t>Participation &amp; co-production</a:t>
            </a:r>
            <a:r>
              <a:rPr lang="en-GB" sz="1400" noProof="0" dirty="0"/>
              <a:t>: involve older people and carers in assessment, care planning and service design to promote voice and choice (SCIE, 2022).</a:t>
            </a:r>
          </a:p>
          <a:p>
            <a:pPr marL="342900" indent="-342900">
              <a:buFont typeface="+mj-lt"/>
              <a:buAutoNum type="arabicPeriod"/>
            </a:pPr>
            <a:r>
              <a:rPr lang="en-GB" sz="1400" b="1" noProof="0" dirty="0"/>
              <a:t>Equality &amp; non-discrimination</a:t>
            </a:r>
            <a:r>
              <a:rPr lang="en-GB" sz="1400" noProof="0" dirty="0"/>
              <a:t>: ensure services meet duties under the Equality Act 2010 and address ageism and health inequalities (Equality Act 2010; Age UK, 2023).</a:t>
            </a:r>
          </a:p>
        </p:txBody>
      </p:sp>
      <p:sp>
        <p:nvSpPr>
          <p:cNvPr id="5" name="Slide Number Placeholder 4">
            <a:extLst>
              <a:ext uri="{FF2B5EF4-FFF2-40B4-BE49-F238E27FC236}">
                <a16:creationId xmlns:a16="http://schemas.microsoft.com/office/drawing/2014/main" id="{2703FBE3-1878-A57B-8090-A007AAE47909}"/>
              </a:ext>
            </a:extLst>
          </p:cNvPr>
          <p:cNvSpPr>
            <a:spLocks noGrp="1"/>
          </p:cNvSpPr>
          <p:nvPr>
            <p:ph type="sldNum" sz="quarter" idx="4"/>
          </p:nvPr>
        </p:nvSpPr>
        <p:spPr/>
        <p:txBody>
          <a:bodyPr/>
          <a:lstStyle/>
          <a:p>
            <a:fld id="{EA87306C-81BA-4795-A5CA-9392456A8C1E}" type="slidenum">
              <a:rPr lang="en-US" smtClean="0"/>
              <a:pPr/>
              <a:t>11</a:t>
            </a:fld>
            <a:endParaRPr lang="en-US" dirty="0"/>
          </a:p>
        </p:txBody>
      </p:sp>
      <p:pic>
        <p:nvPicPr>
          <p:cNvPr id="6" name="Image 0" descr="preencoded.png">
            <a:extLst>
              <a:ext uri="{FF2B5EF4-FFF2-40B4-BE49-F238E27FC236}">
                <a16:creationId xmlns:a16="http://schemas.microsoft.com/office/drawing/2014/main" id="{DF2C4B37-F595-0E1B-B19D-FEC8DC753202}"/>
              </a:ext>
            </a:extLst>
          </p:cNvPr>
          <p:cNvPicPr>
            <a:picLocks noChangeAspect="1"/>
          </p:cNvPicPr>
          <p:nvPr/>
        </p:nvPicPr>
        <p:blipFill>
          <a:blip r:embed="rId4"/>
          <a:stretch>
            <a:fillRect/>
          </a:stretch>
        </p:blipFill>
        <p:spPr>
          <a:xfrm>
            <a:off x="-26386" y="1057092"/>
            <a:ext cx="735756" cy="646050"/>
          </a:xfrm>
          <a:prstGeom prst="rect">
            <a:avLst/>
          </a:prstGeom>
        </p:spPr>
      </p:pic>
      <p:pic>
        <p:nvPicPr>
          <p:cNvPr id="7" name="Image 1" descr="preencoded.png">
            <a:extLst>
              <a:ext uri="{FF2B5EF4-FFF2-40B4-BE49-F238E27FC236}">
                <a16:creationId xmlns:a16="http://schemas.microsoft.com/office/drawing/2014/main" id="{4DEA9A3A-BB4A-4CFA-F662-4C298BF67DAA}"/>
              </a:ext>
            </a:extLst>
          </p:cNvPr>
          <p:cNvPicPr>
            <a:picLocks noChangeAspect="1"/>
          </p:cNvPicPr>
          <p:nvPr/>
        </p:nvPicPr>
        <p:blipFill>
          <a:blip r:embed="rId5"/>
          <a:stretch>
            <a:fillRect/>
          </a:stretch>
        </p:blipFill>
        <p:spPr>
          <a:xfrm>
            <a:off x="5940706" y="990159"/>
            <a:ext cx="731787" cy="651828"/>
          </a:xfrm>
          <a:prstGeom prst="rect">
            <a:avLst/>
          </a:prstGeom>
        </p:spPr>
      </p:pic>
      <p:pic>
        <p:nvPicPr>
          <p:cNvPr id="9" name="Video 8">
            <a:hlinkClick r:id="" action="ppaction://media"/>
            <a:extLst>
              <a:ext uri="{FF2B5EF4-FFF2-40B4-BE49-F238E27FC236}">
                <a16:creationId xmlns:a16="http://schemas.microsoft.com/office/drawing/2014/main" id="{CAEEFB45-9EC8-7004-FE68-9EAD3B0013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8935771"/>
      </p:ext>
    </p:extLst>
  </p:cSld>
  <p:clrMapOvr>
    <a:masterClrMapping/>
  </p:clrMapOvr>
  <mc:AlternateContent xmlns:mc="http://schemas.openxmlformats.org/markup-compatibility/2006">
    <mc:Choice xmlns:p14="http://schemas.microsoft.com/office/powerpoint/2010/main" Requires="p14">
      <p:transition spd="slow" p14:dur="2000" advTm="51798"/>
    </mc:Choice>
    <mc:Fallback>
      <p:transition spd="slow" advTm="51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D353609C-AFD0-2BF5-05CC-2430B957436F}"/>
              </a:ext>
            </a:extLst>
          </p:cNvPr>
          <p:cNvSpPr>
            <a:spLocks noGrp="1"/>
          </p:cNvSpPr>
          <p:nvPr>
            <p:ph type="title"/>
          </p:nvPr>
        </p:nvSpPr>
        <p:spPr>
          <a:xfrm>
            <a:off x="206477" y="243960"/>
            <a:ext cx="11779045" cy="1034232"/>
          </a:xfrm>
        </p:spPr>
        <p:txBody>
          <a:bodyPr/>
          <a:lstStyle/>
          <a:p>
            <a:br>
              <a:rPr lang="en-US" sz="3200" b="1" dirty="0">
                <a:latin typeface="Calibri" pitchFamily="34" charset="0"/>
                <a:ea typeface="Calibri" pitchFamily="34" charset="-122"/>
                <a:cs typeface="Calibri" pitchFamily="34" charset="-120"/>
              </a:rPr>
            </a:br>
            <a:r>
              <a:rPr lang="en-US" sz="3200" dirty="0"/>
              <a:t>Implementation Barriers to Reform Older People’s Daily Lives.</a:t>
            </a:r>
            <a:br>
              <a:rPr lang="en-US" sz="3200" dirty="0"/>
            </a:br>
            <a:endParaRPr lang="en-US" sz="3200" dirty="0"/>
          </a:p>
        </p:txBody>
      </p:sp>
      <p:sp>
        <p:nvSpPr>
          <p:cNvPr id="7" name="Text Placeholder 6">
            <a:extLst>
              <a:ext uri="{FF2B5EF4-FFF2-40B4-BE49-F238E27FC236}">
                <a16:creationId xmlns:a16="http://schemas.microsoft.com/office/drawing/2014/main" id="{91C52C13-996F-4CF8-BBA5-F6CC233475A7}"/>
              </a:ext>
            </a:extLst>
          </p:cNvPr>
          <p:cNvSpPr>
            <a:spLocks noGrp="1"/>
          </p:cNvSpPr>
          <p:nvPr>
            <p:ph type="body" sz="quarter" idx="12"/>
          </p:nvPr>
        </p:nvSpPr>
        <p:spPr>
          <a:xfrm>
            <a:off x="2141261" y="1278192"/>
            <a:ext cx="5783539" cy="711099"/>
          </a:xfrm>
        </p:spPr>
        <p:txBody>
          <a:bodyPr anchor="ctr"/>
          <a:lstStyle/>
          <a:p>
            <a:r>
              <a:rPr lang="en-US" sz="3200" b="1" dirty="0">
                <a:solidFill>
                  <a:srgbClr val="1E2761"/>
                </a:solidFill>
                <a:latin typeface="Calibri" pitchFamily="34" charset="0"/>
                <a:ea typeface="Calibri" pitchFamily="34" charset="-122"/>
                <a:cs typeface="Calibri" pitchFamily="34" charset="-120"/>
              </a:rPr>
              <a:t>Key Obstacles to Reform</a:t>
            </a:r>
            <a:endParaRPr lang="en-US" sz="3200" dirty="0"/>
          </a:p>
          <a:p>
            <a:endParaRPr lang="en-US" dirty="0"/>
          </a:p>
        </p:txBody>
      </p:sp>
      <p:sp>
        <p:nvSpPr>
          <p:cNvPr id="2" name="Slide Number Placeholder 1">
            <a:extLst>
              <a:ext uri="{FF2B5EF4-FFF2-40B4-BE49-F238E27FC236}">
                <a16:creationId xmlns:a16="http://schemas.microsoft.com/office/drawing/2014/main" id="{06EA18F1-1CB3-04BA-3FB2-530F2637A3F7}"/>
              </a:ext>
            </a:extLst>
          </p:cNvPr>
          <p:cNvSpPr>
            <a:spLocks noGrp="1"/>
          </p:cNvSpPr>
          <p:nvPr>
            <p:ph type="sldNum" sz="quarter" idx="4"/>
          </p:nvPr>
        </p:nvSpPr>
        <p:spPr/>
        <p:txBody>
          <a:bodyPr/>
          <a:lstStyle/>
          <a:p>
            <a:fld id="{EA87306C-81BA-4795-A5CA-9392456A8C1E}" type="slidenum">
              <a:rPr lang="en-US" smtClean="0"/>
              <a:pPr/>
              <a:t>12</a:t>
            </a:fld>
            <a:endParaRPr lang="en-US" dirty="0"/>
          </a:p>
        </p:txBody>
      </p:sp>
      <p:pic>
        <p:nvPicPr>
          <p:cNvPr id="6" name="Image 0" descr="preencoded.png">
            <a:extLst>
              <a:ext uri="{FF2B5EF4-FFF2-40B4-BE49-F238E27FC236}">
                <a16:creationId xmlns:a16="http://schemas.microsoft.com/office/drawing/2014/main" id="{FDF13336-D96B-2A53-086C-B1A8AE077D73}"/>
              </a:ext>
            </a:extLst>
          </p:cNvPr>
          <p:cNvPicPr>
            <a:picLocks noChangeAspect="1"/>
          </p:cNvPicPr>
          <p:nvPr/>
        </p:nvPicPr>
        <p:blipFill>
          <a:blip r:embed="rId4"/>
          <a:stretch>
            <a:fillRect/>
          </a:stretch>
        </p:blipFill>
        <p:spPr>
          <a:xfrm>
            <a:off x="640079" y="1278193"/>
            <a:ext cx="1070733" cy="711099"/>
          </a:xfrm>
          <a:prstGeom prst="rect">
            <a:avLst/>
          </a:prstGeom>
        </p:spPr>
      </p:pic>
      <p:sp>
        <p:nvSpPr>
          <p:cNvPr id="8" name="TextBox 7">
            <a:extLst>
              <a:ext uri="{FF2B5EF4-FFF2-40B4-BE49-F238E27FC236}">
                <a16:creationId xmlns:a16="http://schemas.microsoft.com/office/drawing/2014/main" id="{89C91065-DD84-096B-1F58-BBD4120BFDF2}"/>
              </a:ext>
            </a:extLst>
          </p:cNvPr>
          <p:cNvSpPr txBox="1"/>
          <p:nvPr/>
        </p:nvSpPr>
        <p:spPr>
          <a:xfrm>
            <a:off x="280219" y="2079385"/>
            <a:ext cx="5309420" cy="2031325"/>
          </a:xfrm>
          <a:prstGeom prst="rect">
            <a:avLst/>
          </a:prstGeom>
          <a:noFill/>
        </p:spPr>
        <p:txBody>
          <a:bodyPr wrap="square" rtlCol="0">
            <a:spAutoFit/>
          </a:bodyPr>
          <a:lstStyle/>
          <a:p>
            <a:r>
              <a:rPr lang="en-US" b="1" dirty="0">
                <a:solidFill>
                  <a:srgbClr val="50808E"/>
                </a:solidFill>
                <a:latin typeface="Calibri" pitchFamily="34" charset="0"/>
                <a:ea typeface="Calibri" pitchFamily="34" charset="-122"/>
                <a:cs typeface="Calibri" pitchFamily="34" charset="-120"/>
              </a:rPr>
              <a:t>Political &amp; Economic</a:t>
            </a:r>
          </a:p>
          <a:p>
            <a:r>
              <a:rPr lang="en-US" dirty="0"/>
              <a:t>Social care has been underfunded for years, and reforms are often delayed. At the same time, more people are living longer and need support (NHS England, 2023; Department of Health and Social Care, 2023; ONS, 2022).</a:t>
            </a:r>
          </a:p>
          <a:p>
            <a:endParaRPr lang="en-US" dirty="0"/>
          </a:p>
        </p:txBody>
      </p:sp>
      <p:sp>
        <p:nvSpPr>
          <p:cNvPr id="10" name="TextBox 9">
            <a:extLst>
              <a:ext uri="{FF2B5EF4-FFF2-40B4-BE49-F238E27FC236}">
                <a16:creationId xmlns:a16="http://schemas.microsoft.com/office/drawing/2014/main" id="{50AC8125-2AE6-345C-D122-B1179437519D}"/>
              </a:ext>
            </a:extLst>
          </p:cNvPr>
          <p:cNvSpPr txBox="1"/>
          <p:nvPr/>
        </p:nvSpPr>
        <p:spPr>
          <a:xfrm>
            <a:off x="206477" y="3896520"/>
            <a:ext cx="4650659" cy="1754326"/>
          </a:xfrm>
          <a:prstGeom prst="rect">
            <a:avLst/>
          </a:prstGeom>
          <a:noFill/>
        </p:spPr>
        <p:txBody>
          <a:bodyPr wrap="square" rtlCol="0">
            <a:spAutoFit/>
          </a:bodyPr>
          <a:lstStyle/>
          <a:p>
            <a:r>
              <a:rPr lang="en-US" b="1" dirty="0">
                <a:solidFill>
                  <a:srgbClr val="50808E"/>
                </a:solidFill>
                <a:latin typeface="Calibri" pitchFamily="34" charset="0"/>
                <a:ea typeface="Calibri" pitchFamily="34" charset="-122"/>
                <a:cs typeface="Calibri" pitchFamily="34" charset="-120"/>
              </a:rPr>
              <a:t>Market Structure</a:t>
            </a:r>
            <a:endParaRPr lang="en-US" dirty="0"/>
          </a:p>
          <a:p>
            <a:r>
              <a:rPr lang="en-US" dirty="0"/>
              <a:t>Care services are run by many different private providers, and some struggle financially. This can lead to unstable or inconsistent services (Care Quality Commission, 2023; Care Act 2014).</a:t>
            </a:r>
          </a:p>
        </p:txBody>
      </p:sp>
      <p:sp>
        <p:nvSpPr>
          <p:cNvPr id="11" name="TextBox 10">
            <a:extLst>
              <a:ext uri="{FF2B5EF4-FFF2-40B4-BE49-F238E27FC236}">
                <a16:creationId xmlns:a16="http://schemas.microsoft.com/office/drawing/2014/main" id="{35C56EE6-A970-CB93-C04B-05E1317129D0}"/>
              </a:ext>
            </a:extLst>
          </p:cNvPr>
          <p:cNvSpPr txBox="1"/>
          <p:nvPr/>
        </p:nvSpPr>
        <p:spPr>
          <a:xfrm>
            <a:off x="5557684" y="2092392"/>
            <a:ext cx="4424516" cy="1477328"/>
          </a:xfrm>
          <a:prstGeom prst="rect">
            <a:avLst/>
          </a:prstGeom>
          <a:noFill/>
        </p:spPr>
        <p:txBody>
          <a:bodyPr wrap="square" rtlCol="0">
            <a:spAutoFit/>
          </a:bodyPr>
          <a:lstStyle/>
          <a:p>
            <a:r>
              <a:rPr lang="en-US" b="1" dirty="0">
                <a:solidFill>
                  <a:srgbClr val="50808E"/>
                </a:solidFill>
                <a:latin typeface="Calibri" pitchFamily="34" charset="0"/>
                <a:ea typeface="Calibri" pitchFamily="34" charset="-122"/>
                <a:cs typeface="Calibri" pitchFamily="34" charset="-120"/>
              </a:rPr>
              <a:t>Workforce Challenges</a:t>
            </a:r>
            <a:endParaRPr lang="en-US" dirty="0"/>
          </a:p>
          <a:p>
            <a:r>
              <a:rPr lang="en-US" dirty="0"/>
              <a:t>Not enough care staff, high turnover, low pay, and limited training in dementia and complex care affect quality and continuity (Skills for Care, 2024; NHS England, 2023).</a:t>
            </a:r>
          </a:p>
        </p:txBody>
      </p:sp>
      <p:sp>
        <p:nvSpPr>
          <p:cNvPr id="12" name="TextBox 11">
            <a:extLst>
              <a:ext uri="{FF2B5EF4-FFF2-40B4-BE49-F238E27FC236}">
                <a16:creationId xmlns:a16="http://schemas.microsoft.com/office/drawing/2014/main" id="{2A57C97F-1205-43CE-C5B9-1CAF600A2865}"/>
              </a:ext>
            </a:extLst>
          </p:cNvPr>
          <p:cNvSpPr txBox="1"/>
          <p:nvPr/>
        </p:nvSpPr>
        <p:spPr>
          <a:xfrm>
            <a:off x="5685504" y="3758021"/>
            <a:ext cx="4522839" cy="2031325"/>
          </a:xfrm>
          <a:prstGeom prst="rect">
            <a:avLst/>
          </a:prstGeom>
          <a:noFill/>
        </p:spPr>
        <p:txBody>
          <a:bodyPr wrap="square" rtlCol="0">
            <a:spAutoFit/>
          </a:bodyPr>
          <a:lstStyle/>
          <a:p>
            <a:r>
              <a:rPr lang="en-US" b="1" dirty="0">
                <a:solidFill>
                  <a:srgbClr val="50808E"/>
                </a:solidFill>
                <a:latin typeface="Calibri" pitchFamily="34" charset="0"/>
                <a:ea typeface="Calibri" pitchFamily="34" charset="-122"/>
                <a:cs typeface="Calibri" pitchFamily="34" charset="-120"/>
              </a:rPr>
              <a:t>Cultural Attitudes</a:t>
            </a:r>
            <a:endParaRPr lang="en-US" dirty="0"/>
          </a:p>
          <a:p>
            <a:r>
              <a:rPr lang="en-US" dirty="0"/>
              <a:t>Stigma around dementia reduce priority and awareness of rights. Many older people and families do not fully know their legal entitlements (Office for Health Improvement and Disparities, 2022; NHS England, 2022).</a:t>
            </a:r>
          </a:p>
        </p:txBody>
      </p:sp>
      <p:sp>
        <p:nvSpPr>
          <p:cNvPr id="13" name="TextBox 12">
            <a:extLst>
              <a:ext uri="{FF2B5EF4-FFF2-40B4-BE49-F238E27FC236}">
                <a16:creationId xmlns:a16="http://schemas.microsoft.com/office/drawing/2014/main" id="{6CA17A1A-E821-F480-1422-395291A2C781}"/>
              </a:ext>
            </a:extLst>
          </p:cNvPr>
          <p:cNvSpPr txBox="1"/>
          <p:nvPr/>
        </p:nvSpPr>
        <p:spPr>
          <a:xfrm>
            <a:off x="383458" y="5860026"/>
            <a:ext cx="10215716" cy="923330"/>
          </a:xfrm>
          <a:prstGeom prst="rect">
            <a:avLst/>
          </a:prstGeom>
          <a:noFill/>
        </p:spPr>
        <p:txBody>
          <a:bodyPr wrap="square" rtlCol="0">
            <a:spAutoFit/>
          </a:bodyPr>
          <a:lstStyle/>
          <a:p>
            <a:r>
              <a:rPr lang="en-US" dirty="0"/>
              <a:t>These barriers reflect fundamental contradictions between care as a human right and care as a commodity in social welfare systems. Overcoming them requires political will to challenge the prevailing reality that prioritizes market efficiency over social justice.</a:t>
            </a:r>
          </a:p>
        </p:txBody>
      </p:sp>
      <p:pic>
        <p:nvPicPr>
          <p:cNvPr id="4" name="Video 3">
            <a:hlinkClick r:id="" action="ppaction://media"/>
            <a:extLst>
              <a:ext uri="{FF2B5EF4-FFF2-40B4-BE49-F238E27FC236}">
                <a16:creationId xmlns:a16="http://schemas.microsoft.com/office/drawing/2014/main" id="{0B2AB210-DEAC-DBDD-2FBF-553F595C2C2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28136"/>
            <a:ext cx="2057400" cy="2057400"/>
          </a:xfrm>
          <a:prstGeom prst="ellipse">
            <a:avLst/>
          </a:prstGeom>
        </p:spPr>
      </p:pic>
    </p:spTree>
    <p:extLst>
      <p:ext uri="{BB962C8B-B14F-4D97-AF65-F5344CB8AC3E}">
        <p14:creationId xmlns:p14="http://schemas.microsoft.com/office/powerpoint/2010/main" val="1070158568"/>
      </p:ext>
    </p:extLst>
  </p:cSld>
  <p:clrMapOvr>
    <a:masterClrMapping/>
  </p:clrMapOvr>
  <mc:AlternateContent xmlns:mc="http://schemas.openxmlformats.org/markup-compatibility/2006">
    <mc:Choice xmlns:p14="http://schemas.microsoft.com/office/powerpoint/2010/main" Requires="p14">
      <p:transition spd="slow" p14:dur="2000" advTm="44194"/>
    </mc:Choice>
    <mc:Fallback>
      <p:transition spd="slow" advTm="44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454B2DBC-09D1-EB43-6CB5-409655E7904A}"/>
              </a:ext>
            </a:extLst>
          </p:cNvPr>
          <p:cNvSpPr>
            <a:spLocks noGrp="1"/>
          </p:cNvSpPr>
          <p:nvPr>
            <p:ph type="title"/>
          </p:nvPr>
        </p:nvSpPr>
        <p:spPr>
          <a:xfrm>
            <a:off x="0" y="787869"/>
            <a:ext cx="4414683" cy="2142144"/>
          </a:xfrm>
        </p:spPr>
        <p:txBody>
          <a:bodyPr/>
          <a:lstStyle/>
          <a:p>
            <a:r>
              <a:rPr lang="en-US" b="1" dirty="0">
                <a:solidFill>
                  <a:schemeClr val="tx1"/>
                </a:solidFill>
                <a:latin typeface="Calibri" pitchFamily="34" charset="0"/>
                <a:ea typeface="Calibri" pitchFamily="34" charset="-122"/>
                <a:cs typeface="Calibri" pitchFamily="34" charset="-120"/>
              </a:rPr>
              <a:t>Conclusion: Key Takeaways</a:t>
            </a:r>
            <a:br>
              <a:rPr lang="en-US" dirty="0">
                <a:solidFill>
                  <a:schemeClr val="tx1"/>
                </a:solidFill>
              </a:rPr>
            </a:br>
            <a:endParaRPr lang="en-US" dirty="0">
              <a:solidFill>
                <a:schemeClr val="tx1"/>
              </a:solidFill>
            </a:endParaRPr>
          </a:p>
        </p:txBody>
      </p:sp>
      <p:sp>
        <p:nvSpPr>
          <p:cNvPr id="2" name="Slide Number Placeholder 1">
            <a:extLst>
              <a:ext uri="{FF2B5EF4-FFF2-40B4-BE49-F238E27FC236}">
                <a16:creationId xmlns:a16="http://schemas.microsoft.com/office/drawing/2014/main" id="{8A31D9AC-E93A-BE3D-2EB5-36EE9ED4DA93}"/>
              </a:ext>
            </a:extLst>
          </p:cNvPr>
          <p:cNvSpPr>
            <a:spLocks noGrp="1"/>
          </p:cNvSpPr>
          <p:nvPr>
            <p:ph type="sldNum" sz="quarter" idx="12"/>
          </p:nvPr>
        </p:nvSpPr>
        <p:spPr/>
        <p:txBody>
          <a:bodyPr/>
          <a:lstStyle/>
          <a:p>
            <a:fld id="{EA87306C-81BA-4795-A5CA-9392456A8C1E}" type="slidenum">
              <a:rPr lang="en-US" smtClean="0"/>
              <a:pPr/>
              <a:t>13</a:t>
            </a:fld>
            <a:endParaRPr lang="en-US" dirty="0"/>
          </a:p>
        </p:txBody>
      </p:sp>
      <p:sp>
        <p:nvSpPr>
          <p:cNvPr id="5" name="TextBox 4">
            <a:extLst>
              <a:ext uri="{FF2B5EF4-FFF2-40B4-BE49-F238E27FC236}">
                <a16:creationId xmlns:a16="http://schemas.microsoft.com/office/drawing/2014/main" id="{BA54DD0F-90E7-1B60-ED52-930DD3BB395A}"/>
              </a:ext>
            </a:extLst>
          </p:cNvPr>
          <p:cNvSpPr txBox="1"/>
          <p:nvPr/>
        </p:nvSpPr>
        <p:spPr>
          <a:xfrm>
            <a:off x="4965290" y="471948"/>
            <a:ext cx="7128387" cy="4185761"/>
          </a:xfrm>
          <a:prstGeom prst="rect">
            <a:avLst/>
          </a:prstGeom>
          <a:noFill/>
        </p:spPr>
        <p:txBody>
          <a:bodyPr wrap="square" rtlCol="0">
            <a:spAutoFit/>
          </a:bodyPr>
          <a:lstStyle/>
          <a:p>
            <a:r>
              <a:rPr lang="en-US" sz="3200" b="1" dirty="0">
                <a:solidFill>
                  <a:srgbClr val="2C5F2D"/>
                </a:solidFill>
                <a:latin typeface="Calibri" pitchFamily="34" charset="0"/>
                <a:ea typeface="Calibri" pitchFamily="34" charset="-122"/>
                <a:cs typeface="Calibri" pitchFamily="34" charset="-120"/>
              </a:rPr>
              <a:t>Critical Findings</a:t>
            </a:r>
            <a:endParaRPr lang="en-US" sz="3200"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Care needs of older people are complex and multidimensional</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Current systems deliver fragmented, under-resourced support falling short of Care Act ambitions</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Theoretical frameworks highlight tensions between independence, engagement, and continuity</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Legislative protections exist but lack enforcement given resource constraints</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Domiciliary and residential care face crises from underfunding and workforce shortages</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Technology offers benefits but risks exclusion without ethical frameworks</a:t>
            </a:r>
            <a:endParaRPr lang="en-US" dirty="0"/>
          </a:p>
          <a:p>
            <a:pPr marL="342900" indent="-342900">
              <a:buSzPct val="100000"/>
              <a:buChar char="•"/>
            </a:pPr>
            <a:r>
              <a:rPr lang="en-US" dirty="0">
                <a:solidFill>
                  <a:srgbClr val="2D3748"/>
                </a:solidFill>
                <a:latin typeface="Calibri" pitchFamily="34" charset="0"/>
                <a:ea typeface="Calibri" pitchFamily="34" charset="-122"/>
                <a:cs typeface="Calibri" pitchFamily="34" charset="-120"/>
              </a:rPr>
              <a:t>Systemic reform requires confronting care as right versus commodity</a:t>
            </a:r>
            <a:endParaRPr lang="en-US" dirty="0"/>
          </a:p>
          <a:p>
            <a:endParaRPr lang="en-US" dirty="0"/>
          </a:p>
        </p:txBody>
      </p:sp>
      <p:sp>
        <p:nvSpPr>
          <p:cNvPr id="7" name="TextBox 6">
            <a:extLst>
              <a:ext uri="{FF2B5EF4-FFF2-40B4-BE49-F238E27FC236}">
                <a16:creationId xmlns:a16="http://schemas.microsoft.com/office/drawing/2014/main" id="{FD76C3E9-1C98-DBE0-1D65-E73F7AACEF93}"/>
              </a:ext>
            </a:extLst>
          </p:cNvPr>
          <p:cNvSpPr txBox="1"/>
          <p:nvPr/>
        </p:nvSpPr>
        <p:spPr>
          <a:xfrm>
            <a:off x="4788310" y="4996263"/>
            <a:ext cx="7128387" cy="1200329"/>
          </a:xfrm>
          <a:prstGeom prst="rect">
            <a:avLst/>
          </a:prstGeom>
          <a:noFill/>
        </p:spPr>
        <p:txBody>
          <a:bodyPr wrap="square" rtlCol="0">
            <a:spAutoFit/>
          </a:bodyPr>
          <a:lstStyle/>
          <a:p>
            <a:r>
              <a:rPr lang="en-US" b="1" dirty="0">
                <a:solidFill>
                  <a:schemeClr val="tx2"/>
                </a:solidFill>
                <a:latin typeface="Calibri" pitchFamily="34" charset="0"/>
                <a:ea typeface="Calibri" pitchFamily="34" charset="-122"/>
                <a:cs typeface="Calibri" pitchFamily="34" charset="-120"/>
              </a:rPr>
              <a:t>Quality elder care demands society value older adults as citizens with rights, not burdens requiring management. This necessitates political courage, adequate investment, and cultural transformation.</a:t>
            </a:r>
            <a:endParaRPr lang="en-US" dirty="0">
              <a:solidFill>
                <a:schemeClr val="tx2"/>
              </a:solidFill>
            </a:endParaRPr>
          </a:p>
          <a:p>
            <a:endParaRPr lang="en-US" dirty="0"/>
          </a:p>
        </p:txBody>
      </p:sp>
      <p:pic>
        <p:nvPicPr>
          <p:cNvPr id="2052" name="Picture 4" descr="The Benefits of Working with Elderly People">
            <a:extLst>
              <a:ext uri="{FF2B5EF4-FFF2-40B4-BE49-F238E27FC236}">
                <a16:creationId xmlns:a16="http://schemas.microsoft.com/office/drawing/2014/main" id="{61BBAAFC-5A0D-8274-1163-786191AA0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 y="3179762"/>
            <a:ext cx="4173922" cy="3176588"/>
          </a:xfrm>
          <a:prstGeom prst="rect">
            <a:avLst/>
          </a:prstGeom>
          <a:noFill/>
          <a:extLst>
            <a:ext uri="{909E8E84-426E-40DD-AFC4-6F175D3DCCD1}">
              <a14:hiddenFill xmlns:a14="http://schemas.microsoft.com/office/drawing/2010/main">
                <a:solidFill>
                  <a:srgbClr val="FFFFFF"/>
                </a:solidFill>
              </a14:hiddenFill>
            </a:ext>
          </a:extLst>
        </p:spPr>
      </p:pic>
      <p:pic>
        <p:nvPicPr>
          <p:cNvPr id="4" name="Video 3">
            <a:hlinkClick r:id="" action="ppaction://media"/>
            <a:extLst>
              <a:ext uri="{FF2B5EF4-FFF2-40B4-BE49-F238E27FC236}">
                <a16:creationId xmlns:a16="http://schemas.microsoft.com/office/drawing/2014/main" id="{3ADB5CC2-14C2-BDC0-A0A8-3067CE1293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0091145"/>
      </p:ext>
    </p:extLst>
  </p:cSld>
  <p:clrMapOvr>
    <a:masterClrMapping/>
  </p:clrMapOvr>
  <mc:AlternateContent xmlns:mc="http://schemas.openxmlformats.org/markup-compatibility/2006">
    <mc:Choice xmlns:p14="http://schemas.microsoft.com/office/powerpoint/2010/main" Requires="p14">
      <p:transition spd="slow" p14:dur="2000" advTm="53736"/>
    </mc:Choice>
    <mc:Fallback>
      <p:transition spd="slow" advTm="53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Picture Placeholder 59" descr="A picture containing grass sprouting">
            <a:extLst>
              <a:ext uri="{FF2B5EF4-FFF2-40B4-BE49-F238E27FC236}">
                <a16:creationId xmlns:a16="http://schemas.microsoft.com/office/drawing/2014/main" id="{203BE455-3949-41E3-AD2E-8F6C87C38369}"/>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t="179" b="179"/>
          <a:stretch/>
        </p:blipFill>
        <p:spPr>
          <a:xfrm>
            <a:off x="5633884" y="1"/>
            <a:ext cx="6411912" cy="924232"/>
          </a:xfrm>
        </p:spPr>
      </p:pic>
      <p:sp>
        <p:nvSpPr>
          <p:cNvPr id="2" name="Slide Number Placeholder 1">
            <a:extLst>
              <a:ext uri="{FF2B5EF4-FFF2-40B4-BE49-F238E27FC236}">
                <a16:creationId xmlns:a16="http://schemas.microsoft.com/office/drawing/2014/main" id="{98B4D8E8-D0EF-11C8-495B-3876957CDB28}"/>
              </a:ext>
            </a:extLst>
          </p:cNvPr>
          <p:cNvSpPr>
            <a:spLocks noGrp="1"/>
          </p:cNvSpPr>
          <p:nvPr>
            <p:ph type="sldNum" sz="quarter" idx="4"/>
          </p:nvPr>
        </p:nvSpPr>
        <p:spPr/>
        <p:txBody>
          <a:bodyPr/>
          <a:lstStyle/>
          <a:p>
            <a:fld id="{EA87306C-81BA-4795-A5CA-9392456A8C1E}" type="slidenum">
              <a:rPr lang="en-US" smtClean="0"/>
              <a:pPr/>
              <a:t>14</a:t>
            </a:fld>
            <a:endParaRPr lang="en-US" dirty="0"/>
          </a:p>
        </p:txBody>
      </p:sp>
      <p:sp>
        <p:nvSpPr>
          <p:cNvPr id="5" name="Title 4">
            <a:extLst>
              <a:ext uri="{FF2B5EF4-FFF2-40B4-BE49-F238E27FC236}">
                <a16:creationId xmlns:a16="http://schemas.microsoft.com/office/drawing/2014/main" id="{BBCF3BC6-7BDD-4691-B99D-4F438044E01A}"/>
              </a:ext>
            </a:extLst>
          </p:cNvPr>
          <p:cNvSpPr>
            <a:spLocks noGrp="1"/>
          </p:cNvSpPr>
          <p:nvPr>
            <p:ph type="title"/>
          </p:nvPr>
        </p:nvSpPr>
        <p:spPr>
          <a:xfrm>
            <a:off x="-10559" y="1"/>
            <a:ext cx="5644443" cy="924231"/>
          </a:xfrm>
        </p:spPr>
        <p:txBody>
          <a:bodyPr/>
          <a:lstStyle/>
          <a:p>
            <a:r>
              <a:rPr lang="en-US" b="1" dirty="0">
                <a:solidFill>
                  <a:srgbClr val="FFFFFF"/>
                </a:solidFill>
                <a:latin typeface="Calibri" pitchFamily="34" charset="0"/>
                <a:ea typeface="Calibri" pitchFamily="34" charset="-122"/>
                <a:cs typeface="Calibri" pitchFamily="34" charset="-120"/>
              </a:rPr>
              <a:t>References</a:t>
            </a:r>
            <a:br>
              <a:rPr lang="en-US" dirty="0"/>
            </a:br>
            <a:endParaRPr lang="en-US" dirty="0"/>
          </a:p>
        </p:txBody>
      </p:sp>
      <p:sp>
        <p:nvSpPr>
          <p:cNvPr id="7" name="TextBox 6">
            <a:extLst>
              <a:ext uri="{FF2B5EF4-FFF2-40B4-BE49-F238E27FC236}">
                <a16:creationId xmlns:a16="http://schemas.microsoft.com/office/drawing/2014/main" id="{D8D762C6-3763-1264-F165-10D47A9E7F16}"/>
              </a:ext>
            </a:extLst>
          </p:cNvPr>
          <p:cNvSpPr txBox="1"/>
          <p:nvPr/>
        </p:nvSpPr>
        <p:spPr>
          <a:xfrm>
            <a:off x="3018503" y="3236959"/>
            <a:ext cx="6115664" cy="369332"/>
          </a:xfrm>
          <a:prstGeom prst="rect">
            <a:avLst/>
          </a:prstGeom>
          <a:noFill/>
        </p:spPr>
        <p:txBody>
          <a:bodyPr wrap="square">
            <a:spAutoFit/>
          </a:bodyPr>
          <a:lstStyle/>
          <a:p>
            <a:pPr marL="0" indent="0">
              <a:buNone/>
            </a:pPr>
            <a:r>
              <a:rPr lang="en-US" sz="1800" b="1" dirty="0">
                <a:solidFill>
                  <a:srgbClr val="FFFFFF"/>
                </a:solidFill>
                <a:latin typeface="Calibri" pitchFamily="34" charset="0"/>
                <a:ea typeface="Calibri" pitchFamily="34" charset="-122"/>
                <a:cs typeface="Calibri" pitchFamily="34" charset="-120"/>
              </a:rPr>
              <a:t>References</a:t>
            </a:r>
            <a:endParaRPr lang="en-US" sz="1800" dirty="0"/>
          </a:p>
        </p:txBody>
      </p:sp>
      <p:sp>
        <p:nvSpPr>
          <p:cNvPr id="3" name="TextBox 2">
            <a:extLst>
              <a:ext uri="{FF2B5EF4-FFF2-40B4-BE49-F238E27FC236}">
                <a16:creationId xmlns:a16="http://schemas.microsoft.com/office/drawing/2014/main" id="{6C017F46-22F2-FADB-BC45-2E372090D890}"/>
              </a:ext>
            </a:extLst>
          </p:cNvPr>
          <p:cNvSpPr txBox="1"/>
          <p:nvPr/>
        </p:nvSpPr>
        <p:spPr>
          <a:xfrm>
            <a:off x="68826" y="994856"/>
            <a:ext cx="11838039" cy="6909584"/>
          </a:xfrm>
          <a:prstGeom prst="rect">
            <a:avLst/>
          </a:prstGeom>
          <a:noFill/>
        </p:spPr>
        <p:txBody>
          <a:bodyPr wrap="square" rtlCol="0">
            <a:spAutoFit/>
          </a:bodyPr>
          <a:lstStyle/>
          <a:p>
            <a:r>
              <a:rPr lang="en-GB" sz="1400" dirty="0">
                <a:latin typeface="Arial Nova" panose="020B0504020202020204" pitchFamily="34" charset="0"/>
              </a:rPr>
              <a:t>Age UK (2023) The state of health and care: Briefing. Age UK. Available at: </a:t>
            </a:r>
            <a:r>
              <a:rPr lang="en-GB" sz="1400" u="sng" dirty="0">
                <a:latin typeface="Arial Nova" panose="020B0504020202020204" pitchFamily="34" charset="0"/>
                <a:hlinkClick r:id="rId3"/>
              </a:rPr>
              <a:t>https://www.ageuk.org.uk/globalassets/age-uk/documents/reports-and-publications/reports-and-briefings/health--wellbeing/age-uk-briefing-state-of-health-and-care-july-2023-abridged-version.pdf</a:t>
            </a:r>
            <a:r>
              <a:rPr lang="en-GB" sz="1400" dirty="0">
                <a:latin typeface="Arial Nova" panose="020B0504020202020204" pitchFamily="34" charset="0"/>
              </a:rPr>
              <a:t> (Accessed: 05 February 2026).</a:t>
            </a:r>
            <a:endParaRPr lang="en-US" sz="1400" dirty="0">
              <a:latin typeface="Arial Nova" panose="020B0504020202020204" pitchFamily="34" charset="0"/>
            </a:endParaRPr>
          </a:p>
          <a:p>
            <a:r>
              <a:rPr lang="en-GB" sz="1400" dirty="0">
                <a:latin typeface="Arial Nova" panose="020B0504020202020204" pitchFamily="34" charset="0"/>
              </a:rPr>
              <a:t>Alzheimer's Society (2021) Dementia UK: Update. Available at: </a:t>
            </a:r>
            <a:r>
              <a:rPr lang="en-GB" sz="1400" u="sng" dirty="0">
                <a:latin typeface="Arial Nova" panose="020B0504020202020204" pitchFamily="34" charset="0"/>
                <a:hlinkClick r:id="rId4"/>
              </a:rPr>
              <a:t>https://www.alzheimers.org.uk/about-us/policy-and-influencing/dementia-uk</a:t>
            </a:r>
            <a:r>
              <a:rPr lang="en-GB" sz="1400" dirty="0">
                <a:latin typeface="Arial Nova" panose="020B0504020202020204" pitchFamily="34" charset="0"/>
              </a:rPr>
              <a:t> (Accessed: 06 February 2026).</a:t>
            </a:r>
            <a:endParaRPr lang="en-US" sz="1400" dirty="0">
              <a:latin typeface="Arial Nova" panose="020B0504020202020204" pitchFamily="34" charset="0"/>
            </a:endParaRPr>
          </a:p>
          <a:p>
            <a:r>
              <a:rPr lang="en-GB" sz="1400" dirty="0">
                <a:latin typeface="Arial Nova" panose="020B0504020202020204" pitchFamily="34" charset="0"/>
              </a:rPr>
              <a:t>Appleby, J., Thompson, J. and </a:t>
            </a:r>
            <a:r>
              <a:rPr lang="en-GB" sz="1400" dirty="0" err="1">
                <a:latin typeface="Arial Nova" panose="020B0504020202020204" pitchFamily="34" charset="0"/>
              </a:rPr>
              <a:t>Jabbal</a:t>
            </a:r>
            <a:r>
              <a:rPr lang="en-GB" sz="1400" dirty="0">
                <a:latin typeface="Arial Nova" panose="020B0504020202020204" pitchFamily="34" charset="0"/>
              </a:rPr>
              <a:t>, J. (2021) Social care: Why it matters. King's Fund. Available at: </a:t>
            </a:r>
            <a:r>
              <a:rPr lang="en-GB" sz="1400" u="sng" dirty="0">
                <a:latin typeface="Arial Nova" panose="020B0504020202020204" pitchFamily="34" charset="0"/>
                <a:hlinkClick r:id="rId5"/>
              </a:rPr>
              <a:t>https://www.kingsfund.org.uk/publications/social-care-why-it-matters</a:t>
            </a:r>
            <a:r>
              <a:rPr lang="en-GB" sz="1400" dirty="0">
                <a:latin typeface="Arial Nova" panose="020B0504020202020204" pitchFamily="34" charset="0"/>
              </a:rPr>
              <a:t> (Accessed: 05 February 2026).</a:t>
            </a:r>
            <a:endParaRPr lang="en-US" sz="1400" dirty="0">
              <a:latin typeface="Arial Nova" panose="020B0504020202020204" pitchFamily="34" charset="0"/>
            </a:endParaRPr>
          </a:p>
          <a:p>
            <a:r>
              <a:rPr lang="en-GB" sz="1400" dirty="0">
                <a:latin typeface="Arial Nova" panose="020B0504020202020204" pitchFamily="34" charset="0"/>
              </a:rPr>
              <a:t>Atchley, R.C. (1989) A continuity theory of normal aging. The Gerontologist, 29(2), pp. 183–190. </a:t>
            </a:r>
            <a:r>
              <a:rPr lang="en-GB" sz="1400" dirty="0" err="1">
                <a:latin typeface="Arial Nova" panose="020B0504020202020204" pitchFamily="34" charset="0"/>
              </a:rPr>
              <a:t>doi</a:t>
            </a:r>
            <a:r>
              <a:rPr lang="en-GB" sz="1400" dirty="0">
                <a:latin typeface="Arial Nova" panose="020B0504020202020204" pitchFamily="34" charset="0"/>
              </a:rPr>
              <a:t>: 10.1093/</a:t>
            </a:r>
            <a:r>
              <a:rPr lang="en-GB" sz="1400" dirty="0" err="1">
                <a:latin typeface="Arial Nova" panose="020B0504020202020204" pitchFamily="34" charset="0"/>
              </a:rPr>
              <a:t>geront</a:t>
            </a:r>
            <a:r>
              <a:rPr lang="en-GB" sz="1400" dirty="0">
                <a:latin typeface="Arial Nova" panose="020B0504020202020204" pitchFamily="34" charset="0"/>
              </a:rPr>
              <a:t>/29.2.183. Available at: </a:t>
            </a:r>
            <a:r>
              <a:rPr lang="en-US" sz="1400" u="sng" dirty="0">
                <a:latin typeface="Arial Nova" panose="020B0504020202020204" pitchFamily="34" charset="0"/>
                <a:hlinkClick r:id="rId6"/>
              </a:rPr>
              <a:t>http://pubmed.ncbi.nlm.nih.gov/2519525/</a:t>
            </a:r>
            <a:r>
              <a:rPr lang="en-GB" sz="1400" dirty="0">
                <a:latin typeface="Arial Nova" panose="020B0504020202020204" pitchFamily="34" charset="0"/>
              </a:rPr>
              <a:t>  (Accessed: 02 February 2026).</a:t>
            </a:r>
          </a:p>
          <a:p>
            <a:r>
              <a:rPr lang="en-GB" sz="1400" dirty="0">
                <a:latin typeface="Arial Nova" panose="020B0504020202020204" pitchFamily="34" charset="0"/>
              </a:rPr>
              <a:t>Carter Lord (2019) Operational productivity and performance in English NHS Ambulance Trusts: Unwarranted variations. NHS England/NHS Improvement. Available at: </a:t>
            </a:r>
            <a:r>
              <a:rPr lang="en-GB" sz="1400" u="sng" dirty="0">
                <a:latin typeface="Arial Nova" panose="020B0504020202020204" pitchFamily="34" charset="0"/>
                <a:hlinkClick r:id="rId7"/>
              </a:rPr>
              <a:t>https://www.england.nhs.uk/wp-content/uploads/2019/09/Operational_productivity_and_performance_NHS_Ambulance_Trusts_final.pdf</a:t>
            </a:r>
            <a:r>
              <a:rPr lang="en-GB" sz="1400" dirty="0">
                <a:latin typeface="Arial Nova" panose="020B0504020202020204" pitchFamily="34" charset="0"/>
              </a:rPr>
              <a:t> (Accessed: 06 February 2026).</a:t>
            </a:r>
            <a:endParaRPr lang="en-US" sz="1400" dirty="0">
              <a:latin typeface="Arial Nova" panose="020B0504020202020204" pitchFamily="34" charset="0"/>
            </a:endParaRPr>
          </a:p>
          <a:p>
            <a:r>
              <a:rPr lang="en-GB" sz="1400" dirty="0">
                <a:latin typeface="Arial Nova" panose="020B0504020202020204" pitchFamily="34" charset="0"/>
              </a:rPr>
              <a:t>Care Quality Commission (2023) State of Care 2022/23. CQC. Available at: </a:t>
            </a:r>
            <a:r>
              <a:rPr lang="en-GB" sz="1400" u="sng" dirty="0">
                <a:latin typeface="Arial Nova" panose="020B0504020202020204" pitchFamily="34" charset="0"/>
                <a:hlinkClick r:id="rId8"/>
              </a:rPr>
              <a:t>https://www.cqc.org.uk/publications/major-report/state-care/2022-2023</a:t>
            </a:r>
            <a:r>
              <a:rPr lang="en-GB" sz="1400" dirty="0">
                <a:latin typeface="Arial Nova" panose="020B0504020202020204" pitchFamily="34" charset="0"/>
              </a:rPr>
              <a:t> (Accessed: 09 February 2026).</a:t>
            </a:r>
            <a:endParaRPr lang="en-US" sz="1400" dirty="0">
              <a:latin typeface="Arial Nova" panose="020B0504020202020204" pitchFamily="34" charset="0"/>
            </a:endParaRPr>
          </a:p>
          <a:p>
            <a:r>
              <a:rPr lang="en-GB" sz="1400" dirty="0">
                <a:latin typeface="Arial Nova" panose="020B0504020202020204" pitchFamily="34" charset="0"/>
              </a:rPr>
              <a:t>Care Quality Commission (2023) The state of health care and adult social care in England 2022/23. CQC. Available at: </a:t>
            </a:r>
            <a:r>
              <a:rPr lang="en-GB" sz="1400" u="sng" dirty="0">
                <a:latin typeface="Arial Nova" panose="020B0504020202020204" pitchFamily="34" charset="0"/>
                <a:hlinkClick r:id="rId9"/>
              </a:rPr>
              <a:t>https://www.cqc.org.uk/sites/default/files/2023-10/20231020_stateofcare2223_print.pdf</a:t>
            </a:r>
            <a:r>
              <a:rPr lang="en-GB" sz="1400" dirty="0">
                <a:latin typeface="Arial Nova" panose="020B0504020202020204" pitchFamily="34" charset="0"/>
              </a:rPr>
              <a:t> (Accessed: 10 February 2026).</a:t>
            </a:r>
            <a:endParaRPr lang="en-US" sz="1400" dirty="0">
              <a:latin typeface="Arial Nova" panose="020B0504020202020204" pitchFamily="34" charset="0"/>
            </a:endParaRPr>
          </a:p>
          <a:p>
            <a:r>
              <a:rPr lang="en-GB" sz="1400" dirty="0">
                <a:latin typeface="Arial Nova" panose="020B0504020202020204" pitchFamily="34" charset="0"/>
              </a:rPr>
              <a:t>Care Act 2014, c.23. Available at: </a:t>
            </a:r>
            <a:r>
              <a:rPr lang="en-GB" sz="1400" u="sng" dirty="0">
                <a:latin typeface="Arial Nova" panose="020B0504020202020204" pitchFamily="34" charset="0"/>
                <a:hlinkClick r:id="rId10"/>
              </a:rPr>
              <a:t>https://www.legislation.gov.uk/ukpga/2014/23/contents</a:t>
            </a:r>
            <a:r>
              <a:rPr lang="en-GB" sz="1400" dirty="0">
                <a:latin typeface="Arial Nova" panose="020B0504020202020204" pitchFamily="34" charset="0"/>
              </a:rPr>
              <a:t> (Accessed: 04 February 2026).</a:t>
            </a:r>
          </a:p>
          <a:p>
            <a:r>
              <a:rPr lang="en-GB" sz="1400" dirty="0">
                <a:latin typeface="Arial Nova" panose="020B0504020202020204" pitchFamily="34" charset="0"/>
              </a:rPr>
              <a:t>Care Act 2014, c. 23, s. 1 (UK) Care Act 2014: Section 1 – Promoting individual well‑being. Available at: </a:t>
            </a:r>
            <a:r>
              <a:rPr lang="en-GB" sz="1400" u="sng" dirty="0">
                <a:latin typeface="Arial Nova" panose="020B0504020202020204" pitchFamily="34" charset="0"/>
                <a:hlinkClick r:id="rId11"/>
              </a:rPr>
              <a:t>https://www.legislation.gov.uk/ukpga/2014/23/section/1</a:t>
            </a:r>
            <a:r>
              <a:rPr lang="en-GB" sz="1400" dirty="0">
                <a:latin typeface="Arial Nova" panose="020B0504020202020204" pitchFamily="34" charset="0"/>
              </a:rPr>
              <a:t> (Accessed: 03 February 2026).</a:t>
            </a:r>
            <a:endParaRPr lang="en-US" sz="1400" dirty="0">
              <a:latin typeface="Arial Nova" panose="020B0504020202020204" pitchFamily="34" charset="0"/>
            </a:endParaRPr>
          </a:p>
          <a:p>
            <a:r>
              <a:rPr lang="en-GB" sz="1400" dirty="0">
                <a:latin typeface="Arial Nova" panose="020B0504020202020204" pitchFamily="34" charset="0"/>
              </a:rPr>
              <a:t>Centre for Ageing Better (2022) </a:t>
            </a:r>
            <a:r>
              <a:rPr lang="en-GB" sz="1400" i="1" dirty="0">
                <a:latin typeface="Arial Nova" panose="020B0504020202020204" pitchFamily="34" charset="0"/>
              </a:rPr>
              <a:t>The State of Ageing 2022</a:t>
            </a:r>
            <a:r>
              <a:rPr lang="en-GB" sz="1400" dirty="0">
                <a:latin typeface="Arial Nova" panose="020B0504020202020204" pitchFamily="34" charset="0"/>
              </a:rPr>
              <a:t>. London: Centre for Ageing Better. Available at: </a:t>
            </a:r>
            <a:r>
              <a:rPr lang="en-GB" sz="1400" u="sng" dirty="0">
                <a:latin typeface="Arial Nova" panose="020B0504020202020204" pitchFamily="34" charset="0"/>
                <a:hlinkClick r:id="rId12"/>
              </a:rPr>
              <a:t>https://ageing-better.org.uk/sites/default/files/2022-09/The-State-of-Ageing-2022-online.pdf</a:t>
            </a:r>
            <a:r>
              <a:rPr lang="en-GB" sz="1400" dirty="0">
                <a:latin typeface="Arial Nova" panose="020B0504020202020204" pitchFamily="34" charset="0"/>
              </a:rPr>
              <a:t> (Accessed: 04 February 2026).</a:t>
            </a:r>
            <a:endParaRPr lang="en-US" sz="1400" dirty="0">
              <a:latin typeface="Arial Nova" panose="020B0504020202020204" pitchFamily="34" charset="0"/>
            </a:endParaRPr>
          </a:p>
          <a:p>
            <a:r>
              <a:rPr lang="en-GB" sz="1400" dirty="0">
                <a:latin typeface="Arial Nova" panose="020B0504020202020204" pitchFamily="34" charset="0"/>
              </a:rPr>
              <a:t>Department of Health and Social Care (2022) Health inequalities dashboard: Statistical commentary, June 2022. GOV.UK. Available at: </a:t>
            </a:r>
            <a:r>
              <a:rPr lang="en-GB" sz="1400" u="sng" dirty="0">
                <a:latin typeface="Arial Nova" panose="020B0504020202020204" pitchFamily="34" charset="0"/>
                <a:hlinkClick r:id="rId13"/>
              </a:rPr>
              <a:t>https://www.gov.uk/government/statistics/health-inequalities-dashboard-june-2022-data-update/health-inequalities-dashboard-statistical-commentary-june-202</a:t>
            </a:r>
            <a:r>
              <a:rPr lang="en-GB" sz="1400" dirty="0">
                <a:latin typeface="Arial Nova" panose="020B0504020202020204" pitchFamily="34" charset="0"/>
              </a:rPr>
              <a:t> (Accessed: 09 February 2026).</a:t>
            </a:r>
          </a:p>
          <a:p>
            <a:r>
              <a:rPr lang="en-GB" sz="1400" dirty="0">
                <a:latin typeface="Arial Nova" panose="020B0504020202020204" pitchFamily="34" charset="0"/>
              </a:rPr>
              <a:t>Department of Health and Social Care (2024) Review into the operational effectiveness of the Care Quality Commission: full report. GOV.UK. Available at: </a:t>
            </a:r>
            <a:r>
              <a:rPr lang="en-GB" sz="1400" u="sng" dirty="0">
                <a:latin typeface="Arial Nova" panose="020B0504020202020204" pitchFamily="34" charset="0"/>
                <a:hlinkClick r:id="rId14"/>
              </a:rPr>
              <a:t>https://www.gov.uk/government/publications/review-into-the-operational-effectiveness-of-the-care-quality-commission-full-report</a:t>
            </a:r>
            <a:r>
              <a:rPr lang="en-GB" sz="1400" dirty="0">
                <a:latin typeface="Arial Nova" panose="020B0504020202020204" pitchFamily="34" charset="0"/>
              </a:rPr>
              <a:t> (Accessed: 05 February 2026).</a:t>
            </a:r>
            <a:endParaRPr lang="en-US" sz="1400" dirty="0">
              <a:latin typeface="Arial Nova" panose="020B0504020202020204" pitchFamily="34" charset="0"/>
            </a:endParaRPr>
          </a:p>
          <a:p>
            <a:endParaRPr lang="en-US" sz="1400" dirty="0">
              <a:latin typeface="Arial Nova" panose="020B0504020202020204" pitchFamily="34" charset="0"/>
            </a:endParaRPr>
          </a:p>
          <a:p>
            <a:endParaRPr lang="en-US" sz="1400" dirty="0">
              <a:latin typeface="Arial Nova" panose="020B0504020202020204" pitchFamily="34" charset="0"/>
            </a:endParaRPr>
          </a:p>
          <a:p>
            <a:endParaRPr lang="en-US" sz="1400" dirty="0">
              <a:latin typeface="Arial Nova" panose="020B0504020202020204" pitchFamily="34" charset="0"/>
            </a:endParaRPr>
          </a:p>
          <a:p>
            <a:endParaRPr lang="en-US" sz="1100" dirty="0">
              <a:latin typeface="Arial Nova" panose="020B0504020202020204" pitchFamily="34" charset="0"/>
            </a:endParaRPr>
          </a:p>
        </p:txBody>
      </p:sp>
    </p:spTree>
    <p:extLst>
      <p:ext uri="{BB962C8B-B14F-4D97-AF65-F5344CB8AC3E}">
        <p14:creationId xmlns:p14="http://schemas.microsoft.com/office/powerpoint/2010/main" val="18845177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5D9092A-92F9-2B75-FC44-3FE472468FFF}"/>
              </a:ext>
            </a:extLst>
          </p:cNvPr>
          <p:cNvSpPr>
            <a:spLocks noGrp="1"/>
          </p:cNvSpPr>
          <p:nvPr>
            <p:ph type="sldNum" sz="quarter" idx="12"/>
          </p:nvPr>
        </p:nvSpPr>
        <p:spPr/>
        <p:txBody>
          <a:bodyPr/>
          <a:lstStyle/>
          <a:p>
            <a:fld id="{EA87306C-81BA-4795-A5CA-9392456A8C1E}" type="slidenum">
              <a:rPr lang="en-US" smtClean="0"/>
              <a:pPr/>
              <a:t>15</a:t>
            </a:fld>
            <a:endParaRPr lang="en-US" dirty="0"/>
          </a:p>
        </p:txBody>
      </p:sp>
      <p:sp>
        <p:nvSpPr>
          <p:cNvPr id="5" name="Title 4">
            <a:extLst>
              <a:ext uri="{FF2B5EF4-FFF2-40B4-BE49-F238E27FC236}">
                <a16:creationId xmlns:a16="http://schemas.microsoft.com/office/drawing/2014/main" id="{6A38B05D-344A-660B-D72E-F66275B4D592}"/>
              </a:ext>
            </a:extLst>
          </p:cNvPr>
          <p:cNvSpPr>
            <a:spLocks noGrp="1"/>
          </p:cNvSpPr>
          <p:nvPr>
            <p:ph type="title"/>
          </p:nvPr>
        </p:nvSpPr>
        <p:spPr>
          <a:xfrm>
            <a:off x="838200" y="241541"/>
            <a:ext cx="10515600" cy="830175"/>
          </a:xfrm>
        </p:spPr>
        <p:txBody>
          <a:bodyPr/>
          <a:lstStyle/>
          <a:p>
            <a:r>
              <a:rPr lang="en-US" b="1" dirty="0">
                <a:solidFill>
                  <a:schemeClr val="accent2"/>
                </a:solidFill>
                <a:latin typeface="Calibri" pitchFamily="34" charset="0"/>
                <a:ea typeface="Calibri" pitchFamily="34" charset="-122"/>
                <a:cs typeface="Calibri" pitchFamily="34" charset="-120"/>
              </a:rPr>
              <a:t>References</a:t>
            </a:r>
            <a:br>
              <a:rPr lang="en-US" dirty="0">
                <a:solidFill>
                  <a:schemeClr val="accent2"/>
                </a:solidFill>
              </a:rPr>
            </a:br>
            <a:endParaRPr lang="en-US" dirty="0">
              <a:solidFill>
                <a:schemeClr val="accent2"/>
              </a:solidFill>
            </a:endParaRPr>
          </a:p>
        </p:txBody>
      </p:sp>
      <p:sp>
        <p:nvSpPr>
          <p:cNvPr id="2" name="TextBox 1">
            <a:extLst>
              <a:ext uri="{FF2B5EF4-FFF2-40B4-BE49-F238E27FC236}">
                <a16:creationId xmlns:a16="http://schemas.microsoft.com/office/drawing/2014/main" id="{41328C2C-15A6-FCF2-AC7A-FDD268D3F88D}"/>
              </a:ext>
            </a:extLst>
          </p:cNvPr>
          <p:cNvSpPr txBox="1"/>
          <p:nvPr/>
        </p:nvSpPr>
        <p:spPr>
          <a:xfrm>
            <a:off x="629265" y="2118241"/>
            <a:ext cx="11454580" cy="5047536"/>
          </a:xfrm>
          <a:prstGeom prst="rect">
            <a:avLst/>
          </a:prstGeom>
          <a:noFill/>
        </p:spPr>
        <p:txBody>
          <a:bodyPr wrap="square" rtlCol="0">
            <a:spAutoFit/>
          </a:bodyPr>
          <a:lstStyle/>
          <a:p>
            <a:r>
              <a:rPr lang="en-GB" sz="1400" dirty="0">
                <a:latin typeface="Arial Nova" panose="020B0504020202020204" pitchFamily="34" charset="0"/>
              </a:rPr>
              <a:t>Department of Health and Social Care (2024) Government acts after report highlights failings at regulator. GOV.UK. Available at: </a:t>
            </a:r>
            <a:r>
              <a:rPr lang="en-GB" sz="1400" u="sng" dirty="0">
                <a:latin typeface="Arial Nova" panose="020B0504020202020204" pitchFamily="34" charset="0"/>
                <a:hlinkClick r:id="rId2"/>
              </a:rPr>
              <a:t>https://www.gov.uk/government/news/government-acts-after-report-highlights-failings-at-regulator</a:t>
            </a:r>
            <a:r>
              <a:rPr lang="en-GB" sz="1400" dirty="0">
                <a:latin typeface="Arial Nova" panose="020B0504020202020204" pitchFamily="34" charset="0"/>
              </a:rPr>
              <a:t> (Accessed: 06 February 2026).</a:t>
            </a:r>
            <a:endParaRPr lang="en-US" sz="1400" dirty="0">
              <a:latin typeface="Arial Nova" panose="020B0504020202020204" pitchFamily="34" charset="0"/>
            </a:endParaRPr>
          </a:p>
          <a:p>
            <a:r>
              <a:rPr lang="en-US" sz="1400" dirty="0">
                <a:latin typeface="Arial Nova" panose="020B0504020202020204" pitchFamily="34" charset="0"/>
              </a:rPr>
              <a:t>Equality Act 2010, c.15. Available at: </a:t>
            </a:r>
            <a:r>
              <a:rPr lang="en-US" sz="1400" u="sng" dirty="0">
                <a:latin typeface="Arial Nova" panose="020B0504020202020204" pitchFamily="34" charset="0"/>
                <a:hlinkClick r:id="rId3"/>
              </a:rPr>
              <a:t>https://www.legislation.gov.uk/ukpga/2010/15/contents</a:t>
            </a:r>
            <a:r>
              <a:rPr lang="en-US" sz="1400" dirty="0">
                <a:latin typeface="Arial Nova" panose="020B0504020202020204" pitchFamily="34" charset="0"/>
              </a:rPr>
              <a:t> (Accessed: 05 February 2026).</a:t>
            </a:r>
          </a:p>
          <a:p>
            <a:r>
              <a:rPr lang="en-US" sz="1400" dirty="0">
                <a:latin typeface="Arial Nova" panose="020B0504020202020204" pitchFamily="34" charset="0"/>
              </a:rPr>
              <a:t>Government Office for Science (2016) Future of an ageing population. GOV.UK. Available at: </a:t>
            </a:r>
            <a:r>
              <a:rPr lang="en-US" sz="1400" u="sng" dirty="0">
                <a:latin typeface="Arial Nova" panose="020B0504020202020204" pitchFamily="34" charset="0"/>
                <a:hlinkClick r:id="rId4"/>
              </a:rPr>
              <a:t>https://assets.publishing.service.gov.uk/media/5d273adce5274a5862768ff9/future-of-an-ageing-population.pdf</a:t>
            </a:r>
            <a:r>
              <a:rPr lang="en-US" sz="1400" dirty="0">
                <a:latin typeface="Arial Nova" panose="020B0504020202020204" pitchFamily="34" charset="0"/>
              </a:rPr>
              <a:t> (Accessed: 29 January 2026). </a:t>
            </a:r>
          </a:p>
          <a:p>
            <a:r>
              <a:rPr lang="en-GB" sz="1400" dirty="0">
                <a:latin typeface="Arial Nova" panose="020B0504020202020204" pitchFamily="34" charset="0"/>
              </a:rPr>
              <a:t>Gov.uk (2010) Equality Act 2010: guidance. Available at: </a:t>
            </a:r>
            <a:r>
              <a:rPr lang="en-GB" sz="1400" u="sng" dirty="0">
                <a:latin typeface="Arial Nova" panose="020B0504020202020204" pitchFamily="34" charset="0"/>
                <a:hlinkClick r:id="rId5"/>
              </a:rPr>
              <a:t>https://www.gov.uk/guidance/equality-act-2010-guidance</a:t>
            </a:r>
            <a:r>
              <a:rPr lang="en-GB" sz="1400" dirty="0">
                <a:latin typeface="Arial Nova" panose="020B0504020202020204" pitchFamily="34" charset="0"/>
              </a:rPr>
              <a:t> (Accessed: 04 February 2026).</a:t>
            </a:r>
            <a:endParaRPr lang="en-US" sz="1400" dirty="0">
              <a:latin typeface="Arial Nova" panose="020B0504020202020204" pitchFamily="34" charset="0"/>
            </a:endParaRPr>
          </a:p>
          <a:p>
            <a:r>
              <a:rPr lang="en-GB" sz="1400" dirty="0">
                <a:latin typeface="Arial Nova" panose="020B0504020202020204" pitchFamily="34" charset="0"/>
              </a:rPr>
              <a:t>Havighurst, R.J. (1961) Successful aging. The Gerontologist, 1(1), pp. 8–13. </a:t>
            </a:r>
            <a:r>
              <a:rPr lang="en-GB" sz="1400" dirty="0" err="1">
                <a:latin typeface="Arial Nova" panose="020B0504020202020204" pitchFamily="34" charset="0"/>
              </a:rPr>
              <a:t>doi</a:t>
            </a:r>
            <a:r>
              <a:rPr lang="en-GB" sz="1400" dirty="0">
                <a:latin typeface="Arial Nova" panose="020B0504020202020204" pitchFamily="34" charset="0"/>
              </a:rPr>
              <a:t>: 10.1093/Gernot/1.1.8. Available at: </a:t>
            </a:r>
            <a:r>
              <a:rPr lang="en-GB" sz="1400" u="sng" dirty="0">
                <a:latin typeface="Arial Nova" panose="020B0504020202020204" pitchFamily="34" charset="0"/>
                <a:hlinkClick r:id="rId6"/>
              </a:rPr>
              <a:t>http://academic.oup.com/gerontologist/article-abstract/1/1/8/551930</a:t>
            </a:r>
            <a:r>
              <a:rPr lang="en-GB" sz="1400" dirty="0">
                <a:latin typeface="Arial Nova" panose="020B0504020202020204" pitchFamily="34" charset="0"/>
              </a:rPr>
              <a:t>  (Accessed: 01 February 2026).</a:t>
            </a:r>
            <a:endParaRPr lang="en-US" sz="1400" dirty="0">
              <a:latin typeface="Arial Nova" panose="020B0504020202020204" pitchFamily="34" charset="0"/>
            </a:endParaRPr>
          </a:p>
          <a:p>
            <a:r>
              <a:rPr lang="en-GB" sz="1400" dirty="0">
                <a:latin typeface="Arial Nova" panose="020B0504020202020204" pitchFamily="34" charset="0"/>
              </a:rPr>
              <a:t>Joseph, J. (2025) 'Designing for dignity: ethics of AI surveillance in older adult care', Frontiers in Digital Health, 7, 1643238. Available at: </a:t>
            </a:r>
            <a:r>
              <a:rPr lang="en-GB" sz="1400" u="sng" dirty="0">
                <a:latin typeface="Arial Nova" panose="020B0504020202020204" pitchFamily="34" charset="0"/>
                <a:hlinkClick r:id="rId7"/>
              </a:rPr>
              <a:t>https://doi.org/10.3389/fdgth.2025.1643238</a:t>
            </a:r>
            <a:r>
              <a:rPr lang="en-GB" sz="1400" dirty="0">
                <a:latin typeface="Arial Nova" panose="020B0504020202020204" pitchFamily="34" charset="0"/>
              </a:rPr>
              <a:t> (Accessed: 07 February 2026).</a:t>
            </a:r>
          </a:p>
          <a:p>
            <a:r>
              <a:rPr lang="en-GB" sz="1400" dirty="0">
                <a:latin typeface="Arial Nova" panose="020B0504020202020204" pitchFamily="34" charset="0"/>
              </a:rPr>
              <a:t>Kirkwood, T.B.L. (2017) ‘Why and how are we living longer?’, Experimental Physiology, 102(9), pp. 1067–1074. </a:t>
            </a:r>
            <a:r>
              <a:rPr lang="en-GB" sz="1400" dirty="0" err="1">
                <a:latin typeface="Arial Nova" panose="020B0504020202020204" pitchFamily="34" charset="0"/>
              </a:rPr>
              <a:t>doi</a:t>
            </a:r>
            <a:r>
              <a:rPr lang="en-GB" sz="1400" dirty="0">
                <a:latin typeface="Arial Nova" panose="020B0504020202020204" pitchFamily="34" charset="0"/>
              </a:rPr>
              <a:t>: 10.1113/EP086205. Available at: </a:t>
            </a:r>
            <a:r>
              <a:rPr lang="en-GB" sz="1400" u="sng" dirty="0">
                <a:latin typeface="Arial Nova" panose="020B0504020202020204" pitchFamily="34" charset="0"/>
                <a:hlinkClick r:id="rId8"/>
              </a:rPr>
              <a:t>https://pubmed.ncbi.nlm.nih.gov/28768061/</a:t>
            </a:r>
            <a:r>
              <a:rPr lang="en-GB" sz="1400" dirty="0">
                <a:latin typeface="Arial Nova" panose="020B0504020202020204" pitchFamily="34" charset="0"/>
              </a:rPr>
              <a:t>  (Accessed: 29 January 2026). </a:t>
            </a:r>
            <a:endParaRPr lang="en-US" sz="1400" dirty="0">
              <a:latin typeface="Arial Nova" panose="020B0504020202020204" pitchFamily="34" charset="0"/>
            </a:endParaRPr>
          </a:p>
          <a:p>
            <a:r>
              <a:rPr lang="en-GB" sz="1400" dirty="0">
                <a:latin typeface="Arial Nova" panose="020B0504020202020204" pitchFamily="34" charset="0"/>
              </a:rPr>
              <a:t>Kings Fund (2018) Person‑centred care for older adults: Best practice principles. Available at: </a:t>
            </a:r>
            <a:r>
              <a:rPr lang="en-GB" sz="1400" u="sng" dirty="0">
                <a:latin typeface="Arial Nova" panose="020B0504020202020204" pitchFamily="34" charset="0"/>
                <a:hlinkClick r:id="rId9"/>
              </a:rPr>
              <a:t>https://www.kingsfund.org.uk/publications/person-centred-care-older-people</a:t>
            </a:r>
            <a:r>
              <a:rPr lang="en-GB" sz="1400" dirty="0">
                <a:latin typeface="Arial Nova" panose="020B0504020202020204" pitchFamily="34" charset="0"/>
              </a:rPr>
              <a:t> (Accessed: 07 February 2026).</a:t>
            </a:r>
            <a:endParaRPr lang="en-US" sz="1400" dirty="0">
              <a:latin typeface="Arial Nova" panose="020B0504020202020204" pitchFamily="34" charset="0"/>
            </a:endParaRPr>
          </a:p>
          <a:p>
            <a:r>
              <a:rPr lang="en-GB" sz="1400" dirty="0">
                <a:latin typeface="Arial Nova" panose="020B0504020202020204" pitchFamily="34" charset="0"/>
              </a:rPr>
              <a:t>Lloyd, L., Calnan, M., Cameron, A., Seymour, J., Smith, R. and White, K. (2017) Older people’s perspectives on dignity: the benefits and challenges of a qualitative longitudinal approach to researching experiences of later life. International Journal of Social Research Methodology, 20(6), pp.647–658. doi:10.1080/13645579.2016.1275369.</a:t>
            </a:r>
          </a:p>
          <a:p>
            <a:r>
              <a:rPr lang="en-GB" sz="1400" dirty="0">
                <a:latin typeface="Arial Nova" panose="020B0504020202020204" pitchFamily="34" charset="0"/>
              </a:rPr>
              <a:t>Local Government and Social Care Ombudsman (2024) Decision: 24‑003‑087 – domiciliary care for Mrs Y. Available at: </a:t>
            </a:r>
            <a:r>
              <a:rPr lang="en-GB" sz="1400" u="sng" dirty="0">
                <a:latin typeface="Arial Nova" panose="020B0504020202020204" pitchFamily="34" charset="0"/>
                <a:hlinkClick r:id="rId10"/>
              </a:rPr>
              <a:t>https://www.lgo.org.uk/decisions/adult-care-services/domiciliary-care/24-003-087</a:t>
            </a:r>
            <a:r>
              <a:rPr lang="en-GB" sz="1400" dirty="0">
                <a:latin typeface="Arial Nova" panose="020B0504020202020204" pitchFamily="34" charset="0"/>
              </a:rPr>
              <a:t> (Accessed: 06 February 2026).</a:t>
            </a:r>
            <a:endParaRPr lang="en-US" sz="1400" dirty="0">
              <a:latin typeface="Arial Nova" panose="020B0504020202020204" pitchFamily="34" charset="0"/>
            </a:endParaRPr>
          </a:p>
          <a:p>
            <a:endParaRPr lang="en-US" sz="1400" dirty="0">
              <a:latin typeface="Arial Nova" panose="020B0504020202020204" pitchFamily="34" charset="0"/>
            </a:endParaRPr>
          </a:p>
          <a:p>
            <a:endParaRPr lang="en-US" sz="1400" dirty="0">
              <a:latin typeface="Arial Nova" panose="020B0504020202020204" pitchFamily="34" charset="0"/>
            </a:endParaRPr>
          </a:p>
          <a:p>
            <a:endParaRPr lang="en-US" sz="1400" dirty="0">
              <a:latin typeface="Arial Nova" panose="020B0504020202020204" pitchFamily="34" charset="0"/>
            </a:endParaRPr>
          </a:p>
        </p:txBody>
      </p:sp>
    </p:spTree>
    <p:extLst>
      <p:ext uri="{BB962C8B-B14F-4D97-AF65-F5344CB8AC3E}">
        <p14:creationId xmlns:p14="http://schemas.microsoft.com/office/powerpoint/2010/main" val="2990327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D4551-2661-3434-FE5D-61DE01DE1C5F}"/>
              </a:ext>
            </a:extLst>
          </p:cNvPr>
          <p:cNvSpPr>
            <a:spLocks noGrp="1"/>
          </p:cNvSpPr>
          <p:nvPr>
            <p:ph type="title"/>
          </p:nvPr>
        </p:nvSpPr>
        <p:spPr>
          <a:xfrm>
            <a:off x="838200" y="241541"/>
            <a:ext cx="10515600" cy="761349"/>
          </a:xfrm>
        </p:spPr>
        <p:txBody>
          <a:bodyPr/>
          <a:lstStyle/>
          <a:p>
            <a:r>
              <a:rPr lang="en-US" b="1" dirty="0">
                <a:solidFill>
                  <a:schemeClr val="accent2"/>
                </a:solidFill>
                <a:latin typeface="Calibri" pitchFamily="34" charset="0"/>
                <a:ea typeface="Calibri" pitchFamily="34" charset="-122"/>
                <a:cs typeface="Calibri" pitchFamily="34" charset="-120"/>
              </a:rPr>
              <a:t>References</a:t>
            </a:r>
            <a:br>
              <a:rPr lang="en-US" dirty="0">
                <a:solidFill>
                  <a:schemeClr val="accent2"/>
                </a:solidFill>
              </a:rPr>
            </a:br>
            <a:endParaRPr lang="en-US" dirty="0"/>
          </a:p>
        </p:txBody>
      </p:sp>
      <p:sp>
        <p:nvSpPr>
          <p:cNvPr id="3" name="Content Placeholder 2">
            <a:extLst>
              <a:ext uri="{FF2B5EF4-FFF2-40B4-BE49-F238E27FC236}">
                <a16:creationId xmlns:a16="http://schemas.microsoft.com/office/drawing/2014/main" id="{E21FA0E6-5FA5-E174-354E-16A630B41A6C}"/>
              </a:ext>
            </a:extLst>
          </p:cNvPr>
          <p:cNvSpPr>
            <a:spLocks noGrp="1"/>
          </p:cNvSpPr>
          <p:nvPr>
            <p:ph sz="quarter" idx="35"/>
          </p:nvPr>
        </p:nvSpPr>
        <p:spPr>
          <a:xfrm>
            <a:off x="68826" y="796413"/>
            <a:ext cx="12044516" cy="5925062"/>
          </a:xfrm>
        </p:spPr>
        <p:txBody>
          <a:bodyPr/>
          <a:lstStyle/>
          <a:p>
            <a:r>
              <a:rPr lang="en-GB" dirty="0">
                <a:latin typeface="Arial Nova" panose="020B0504020202020204" pitchFamily="34" charset="0"/>
              </a:rPr>
              <a:t>Local Government and Social Care Ombudsman (2024) Decision: 24‑003‑087 – domiciliary care for Mrs Y. Available at: </a:t>
            </a:r>
            <a:r>
              <a:rPr lang="en-GB" u="sng" dirty="0">
                <a:latin typeface="Arial Nova" panose="020B0504020202020204" pitchFamily="34" charset="0"/>
                <a:hlinkClick r:id="rId2"/>
              </a:rPr>
              <a:t>https://www.lgo.org.uk/decisions/adult-care-services/domiciliary-care/24-003-087</a:t>
            </a:r>
            <a:r>
              <a:rPr lang="en-GB" dirty="0">
                <a:latin typeface="Arial Nova" panose="020B0504020202020204" pitchFamily="34" charset="0"/>
              </a:rPr>
              <a:t> (Accessed: 07 February 2026).</a:t>
            </a:r>
            <a:endParaRPr lang="en-US" dirty="0">
              <a:latin typeface="Arial Nova" panose="020B0504020202020204" pitchFamily="34" charset="0"/>
            </a:endParaRPr>
          </a:p>
          <a:p>
            <a:r>
              <a:rPr lang="en-GB" dirty="0">
                <a:latin typeface="Arial Nova" panose="020B0504020202020204" pitchFamily="34" charset="0"/>
              </a:rPr>
              <a:t>National Canter for Biotechnology Information (NCBI) (2022) Institution/Home - Deprivation of Liberty in the Shadows of the Institution. NCBI Bookshelf. Available at: </a:t>
            </a:r>
            <a:r>
              <a:rPr lang="en-GB" u="sng" dirty="0">
                <a:latin typeface="Arial Nova" panose="020B0504020202020204" pitchFamily="34" charset="0"/>
                <a:hlinkClick r:id="rId3"/>
              </a:rPr>
              <a:t>https://www.ncbi.nlm.nih.gov/books</a:t>
            </a:r>
            <a:r>
              <a:rPr lang="en-GB" dirty="0">
                <a:latin typeface="Arial Nova" panose="020B0504020202020204" pitchFamily="34" charset="0"/>
              </a:rPr>
              <a:t> (accessed: 05 February 2026).</a:t>
            </a:r>
            <a:endParaRPr lang="en-US" dirty="0">
              <a:latin typeface="Arial Nova" panose="020B0504020202020204" pitchFamily="34" charset="0"/>
            </a:endParaRPr>
          </a:p>
          <a:p>
            <a:r>
              <a:rPr lang="en-GB" dirty="0">
                <a:latin typeface="Arial Nova" panose="020B0504020202020204" pitchFamily="34" charset="0"/>
              </a:rPr>
              <a:t>NHS England (2019) NHS Long Term Plan. Available at: </a:t>
            </a:r>
            <a:r>
              <a:rPr lang="en-GB" u="sng" dirty="0">
                <a:latin typeface="Arial Nova" panose="020B0504020202020204" pitchFamily="34" charset="0"/>
                <a:hlinkClick r:id="rId4"/>
              </a:rPr>
              <a:t>https://www.longtermplan.nhs.uk</a:t>
            </a:r>
            <a:r>
              <a:rPr lang="en-GB" dirty="0">
                <a:latin typeface="Arial Nova" panose="020B0504020202020204" pitchFamily="34" charset="0"/>
              </a:rPr>
              <a:t> (Accessed: 04 February 2026). </a:t>
            </a:r>
            <a:endParaRPr lang="en-US" dirty="0">
              <a:latin typeface="Arial Nova" panose="020B0504020202020204" pitchFamily="34" charset="0"/>
            </a:endParaRPr>
          </a:p>
          <a:p>
            <a:r>
              <a:rPr lang="en-GB" dirty="0">
                <a:latin typeface="Arial Nova" panose="020B0504020202020204" pitchFamily="34" charset="0"/>
              </a:rPr>
              <a:t>NHS England Digital (2025) Digital tools to support modern ways of working within general practice. NHS England Digital. Available at: </a:t>
            </a:r>
            <a:r>
              <a:rPr lang="en-GB" u="sng" dirty="0">
                <a:latin typeface="Arial Nova" panose="020B0504020202020204" pitchFamily="34" charset="0"/>
                <a:hlinkClick r:id="rId5"/>
              </a:rPr>
              <a:t>https://digital.nhs.uk/services/digital-services-for-integrated-care/digital-tools-to-support-modern-ways-of-working-within-general-practice</a:t>
            </a:r>
            <a:r>
              <a:rPr lang="en-GB" dirty="0">
                <a:latin typeface="Arial Nova" panose="020B0504020202020204" pitchFamily="34" charset="0"/>
              </a:rPr>
              <a:t> (Accessed: 06 February 2026).</a:t>
            </a:r>
            <a:endParaRPr lang="en-US" dirty="0">
              <a:latin typeface="Arial Nova" panose="020B0504020202020204" pitchFamily="34" charset="0"/>
            </a:endParaRPr>
          </a:p>
          <a:p>
            <a:r>
              <a:rPr lang="en-GB" dirty="0">
                <a:latin typeface="Arial Nova" panose="020B0504020202020204" pitchFamily="34" charset="0"/>
              </a:rPr>
              <a:t>NICE (2018) Dementia: Assessment, management and support for people living with dementia and their careers. NICE guideline (NG97). Available at: </a:t>
            </a:r>
            <a:r>
              <a:rPr lang="en-GB" u="sng" dirty="0">
                <a:latin typeface="Arial Nova" panose="020B0504020202020204" pitchFamily="34" charset="0"/>
                <a:hlinkClick r:id="rId6"/>
              </a:rPr>
              <a:t>https://www.nice.org.uk/guidance/ng97</a:t>
            </a:r>
            <a:r>
              <a:rPr lang="en-GB" dirty="0">
                <a:latin typeface="Arial Nova" panose="020B0504020202020204" pitchFamily="34" charset="0"/>
              </a:rPr>
              <a:t> (Accessed: 07 February 2026).</a:t>
            </a:r>
          </a:p>
          <a:p>
            <a:r>
              <a:rPr lang="en-GB" dirty="0">
                <a:latin typeface="Arial Nova" panose="020B0504020202020204" pitchFamily="34" charset="0"/>
              </a:rPr>
              <a:t>NICE (2024) Falls: assessment and prevention in older people and in people 50 and over at higher risk. NICE guideline (NG249). Available at: </a:t>
            </a:r>
            <a:r>
              <a:rPr lang="en-GB" u="sng" dirty="0">
                <a:latin typeface="Arial Nova" panose="020B0504020202020204" pitchFamily="34" charset="0"/>
                <a:hlinkClick r:id="rId7"/>
              </a:rPr>
              <a:t>https://www.nice.org.uk/guidance/ng249</a:t>
            </a:r>
            <a:r>
              <a:rPr lang="en-GB" dirty="0">
                <a:latin typeface="Arial Nova" panose="020B0504020202020204" pitchFamily="34" charset="0"/>
              </a:rPr>
              <a:t> (Accessed: 05 February 2026).</a:t>
            </a:r>
            <a:endParaRPr lang="en-US" dirty="0">
              <a:latin typeface="Arial Nova" panose="020B0504020202020204" pitchFamily="34" charset="0"/>
            </a:endParaRPr>
          </a:p>
          <a:p>
            <a:r>
              <a:rPr lang="en-GB" dirty="0">
                <a:latin typeface="Arial Nova" panose="020B0504020202020204" pitchFamily="34" charset="0"/>
              </a:rPr>
              <a:t>Northern Life (2025) What is 24-hour care? A guide to continuous home support. Northern Life. Available at: </a:t>
            </a:r>
            <a:r>
              <a:rPr lang="en-GB" u="sng" dirty="0">
                <a:latin typeface="Arial Nova" panose="020B0504020202020204" pitchFamily="34" charset="0"/>
                <a:hlinkClick r:id="rId8"/>
              </a:rPr>
              <a:t>https://www.northernlife.co.uk</a:t>
            </a:r>
            <a:r>
              <a:rPr lang="en-GB" dirty="0">
                <a:latin typeface="Arial Nova" panose="020B0504020202020204" pitchFamily="34" charset="0"/>
              </a:rPr>
              <a:t> (accessed: 05 February 2026).</a:t>
            </a:r>
            <a:endParaRPr lang="en-US" dirty="0">
              <a:latin typeface="Arial Nova" panose="020B0504020202020204" pitchFamily="34" charset="0"/>
            </a:endParaRPr>
          </a:p>
          <a:p>
            <a:r>
              <a:rPr lang="en-GB" dirty="0">
                <a:latin typeface="Arial Nova" panose="020B0504020202020204" pitchFamily="34" charset="0"/>
              </a:rPr>
              <a:t>Office for National Statistics (2022) Voices of our ageing population: Living longer lives. ONS. Available at: </a:t>
            </a:r>
            <a:r>
              <a:rPr lang="en-GB" u="sng" dirty="0">
                <a:latin typeface="Arial Nova" panose="020B0504020202020204" pitchFamily="34" charset="0"/>
                <a:hlinkClick r:id="rId9"/>
              </a:rPr>
              <a:t>https://www.ons.gov.uk/peoplepopulationandcommunity/birthsdeathsandmarriages/ageing/articles/voicesofourageingpopulation/livinglongerlives</a:t>
            </a:r>
            <a:r>
              <a:rPr lang="en-GB" dirty="0">
                <a:latin typeface="Arial Nova" panose="020B0504020202020204" pitchFamily="34" charset="0"/>
              </a:rPr>
              <a:t> (Accessed: 10 February 2026).</a:t>
            </a:r>
            <a:endParaRPr lang="en-US" dirty="0">
              <a:latin typeface="Arial Nova" panose="020B0504020202020204" pitchFamily="34" charset="0"/>
            </a:endParaRPr>
          </a:p>
          <a:p>
            <a:r>
              <a:rPr lang="en-GB" dirty="0">
                <a:latin typeface="Arial Nova" panose="020B0504020202020204" pitchFamily="34" charset="0"/>
              </a:rPr>
              <a:t>Social Care Institute for Excellence (2022) Co-production: what it is and how to do it. SCIE. Available at: </a:t>
            </a:r>
            <a:r>
              <a:rPr lang="en-GB" u="sng" dirty="0">
                <a:latin typeface="Arial Nova" panose="020B0504020202020204" pitchFamily="34" charset="0"/>
                <a:hlinkClick r:id="rId10"/>
              </a:rPr>
              <a:t>https://www.scie.org.uk/co-production/what-it-is-and-how-to-do-it/</a:t>
            </a:r>
            <a:r>
              <a:rPr lang="en-GB" dirty="0">
                <a:latin typeface="Arial Nova" panose="020B0504020202020204" pitchFamily="34" charset="0"/>
              </a:rPr>
              <a:t> (Accessed: 09 February 2026).</a:t>
            </a:r>
            <a:endParaRPr lang="en-US" dirty="0">
              <a:latin typeface="Arial Nova" panose="020B0504020202020204" pitchFamily="34" charset="0"/>
            </a:endParaRPr>
          </a:p>
          <a:p>
            <a:r>
              <a:rPr lang="en-GB" dirty="0">
                <a:latin typeface="Arial Nova" panose="020B0504020202020204" pitchFamily="34" charset="0"/>
              </a:rPr>
              <a:t>Skills for Care (2025) </a:t>
            </a:r>
            <a:r>
              <a:rPr lang="en-GB" i="1" dirty="0">
                <a:latin typeface="Arial Nova" panose="020B0504020202020204" pitchFamily="34" charset="0"/>
              </a:rPr>
              <a:t>The size and structure of the adult social care sector and workforce in England: Workforce supply and demand trends 2024/25</a:t>
            </a:r>
            <a:r>
              <a:rPr lang="en-GB" dirty="0">
                <a:latin typeface="Arial Nova" panose="020B0504020202020204" pitchFamily="34" charset="0"/>
              </a:rPr>
              <a:t>. Skills for Care. Available at: </a:t>
            </a:r>
            <a:r>
              <a:rPr lang="en-GB" u="sng" dirty="0">
                <a:latin typeface="Arial Nova" panose="020B0504020202020204" pitchFamily="34" charset="0"/>
                <a:hlinkClick r:id="rId11"/>
              </a:rPr>
              <a:t>https://www.skillsforcare.org.uk/Adult-Social-Care-Workforce-Data/workforceintelligence/resources/Reports/National/The-size-and-structure-of-the-adult-social-care-sector-and-workforce-in-England-2025.pdf</a:t>
            </a:r>
            <a:r>
              <a:rPr lang="en-GB" dirty="0">
                <a:latin typeface="Arial Nova" panose="020B0504020202020204" pitchFamily="34" charset="0"/>
              </a:rPr>
              <a:t> (Accessed: 29 January 2026).</a:t>
            </a:r>
            <a:endParaRPr lang="en-US" dirty="0">
              <a:latin typeface="Arial Nova" panose="020B0504020202020204" pitchFamily="34" charset="0"/>
            </a:endParaRPr>
          </a:p>
          <a:p>
            <a:endParaRPr lang="en-US" dirty="0">
              <a:latin typeface="Arial Nova" panose="020B0504020202020204" pitchFamily="34" charset="0"/>
            </a:endParaRPr>
          </a:p>
          <a:p>
            <a:endParaRPr lang="en-US" dirty="0">
              <a:latin typeface="Arial Nova" panose="020B0504020202020204" pitchFamily="34" charset="0"/>
            </a:endParaRPr>
          </a:p>
        </p:txBody>
      </p:sp>
      <p:sp>
        <p:nvSpPr>
          <p:cNvPr id="4" name="Slide Number Placeholder 3">
            <a:extLst>
              <a:ext uri="{FF2B5EF4-FFF2-40B4-BE49-F238E27FC236}">
                <a16:creationId xmlns:a16="http://schemas.microsoft.com/office/drawing/2014/main" id="{AA3EA6A0-144A-7A6D-5240-6B43FEA54E5D}"/>
              </a:ext>
            </a:extLst>
          </p:cNvPr>
          <p:cNvSpPr>
            <a:spLocks noGrp="1"/>
          </p:cNvSpPr>
          <p:nvPr>
            <p:ph type="sldNum" sz="quarter" idx="12"/>
          </p:nvPr>
        </p:nvSpPr>
        <p:spPr/>
        <p:txBody>
          <a:bodyPr/>
          <a:lstStyle/>
          <a:p>
            <a:fld id="{EA87306C-81BA-4795-A5CA-9392456A8C1E}" type="slidenum">
              <a:rPr lang="en-US" smtClean="0"/>
              <a:pPr/>
              <a:t>16</a:t>
            </a:fld>
            <a:endParaRPr lang="en-US" dirty="0"/>
          </a:p>
        </p:txBody>
      </p:sp>
    </p:spTree>
    <p:extLst>
      <p:ext uri="{BB962C8B-B14F-4D97-AF65-F5344CB8AC3E}">
        <p14:creationId xmlns:p14="http://schemas.microsoft.com/office/powerpoint/2010/main" val="33468882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3D5C9-FABD-C9B4-C209-D388D00EACC3}"/>
              </a:ext>
            </a:extLst>
          </p:cNvPr>
          <p:cNvSpPr>
            <a:spLocks noGrp="1"/>
          </p:cNvSpPr>
          <p:nvPr>
            <p:ph type="title"/>
          </p:nvPr>
        </p:nvSpPr>
        <p:spPr>
          <a:xfrm>
            <a:off x="838199" y="39017"/>
            <a:ext cx="10515600" cy="682691"/>
          </a:xfrm>
        </p:spPr>
        <p:txBody>
          <a:bodyPr/>
          <a:lstStyle/>
          <a:p>
            <a:r>
              <a:rPr lang="en-US" b="1" dirty="0">
                <a:solidFill>
                  <a:schemeClr val="accent2"/>
                </a:solidFill>
                <a:latin typeface="Calibri" pitchFamily="34" charset="0"/>
                <a:ea typeface="Calibri" pitchFamily="34" charset="-122"/>
                <a:cs typeface="Calibri" pitchFamily="34" charset="-120"/>
              </a:rPr>
              <a:t>References</a:t>
            </a:r>
            <a:endParaRPr lang="en-US" dirty="0"/>
          </a:p>
        </p:txBody>
      </p:sp>
      <p:sp>
        <p:nvSpPr>
          <p:cNvPr id="3" name="Content Placeholder 2">
            <a:extLst>
              <a:ext uri="{FF2B5EF4-FFF2-40B4-BE49-F238E27FC236}">
                <a16:creationId xmlns:a16="http://schemas.microsoft.com/office/drawing/2014/main" id="{8B2E8902-19E8-778F-23A8-55471DBF5110}"/>
              </a:ext>
            </a:extLst>
          </p:cNvPr>
          <p:cNvSpPr>
            <a:spLocks noGrp="1"/>
          </p:cNvSpPr>
          <p:nvPr>
            <p:ph sz="quarter" idx="35"/>
          </p:nvPr>
        </p:nvSpPr>
        <p:spPr>
          <a:xfrm>
            <a:off x="167148" y="2393653"/>
            <a:ext cx="12192000" cy="4145259"/>
          </a:xfrm>
        </p:spPr>
        <p:txBody>
          <a:bodyPr/>
          <a:lstStyle/>
          <a:p>
            <a:r>
              <a:rPr lang="en-GB" dirty="0">
                <a:latin typeface="Arial Nova" panose="020B0504020202020204" pitchFamily="34" charset="0"/>
              </a:rPr>
              <a:t>Skills for Care (2024) The state of the adult social care sector and workforce in England. Skills for Care. Available at: </a:t>
            </a:r>
            <a:r>
              <a:rPr lang="en-GB" u="sng" dirty="0">
                <a:latin typeface="Arial Nova" panose="020B0504020202020204" pitchFamily="34" charset="0"/>
                <a:hlinkClick r:id="rId2"/>
              </a:rPr>
              <a:t>https://www.skillsforcare.org.uk/Adult-Social-Care-Workforce-Data/Workforce-intelligence/documents/State-of-the-adult-social-care-sector/The-state-of-the-adult-social-care-sector-and-workforce-in-England-2024.pdf</a:t>
            </a:r>
            <a:r>
              <a:rPr lang="en-GB" dirty="0">
                <a:latin typeface="Arial Nova" panose="020B0504020202020204" pitchFamily="34" charset="0"/>
              </a:rPr>
              <a:t> (Accessed: 07 February 2026).</a:t>
            </a:r>
            <a:endParaRPr lang="en-US" dirty="0">
              <a:latin typeface="Arial Nova" panose="020B0504020202020204" pitchFamily="34" charset="0"/>
            </a:endParaRPr>
          </a:p>
          <a:p>
            <a:r>
              <a:rPr lang="en-GB" dirty="0">
                <a:latin typeface="Arial Nova" panose="020B0504020202020204" pitchFamily="34" charset="0"/>
              </a:rPr>
              <a:t>The Health Foundation (2025) Health and social care funding. Available at: </a:t>
            </a:r>
            <a:r>
              <a:rPr lang="en-GB" u="sng" dirty="0">
                <a:latin typeface="Arial Nova" panose="020B0504020202020204" pitchFamily="34" charset="0"/>
                <a:hlinkClick r:id="rId3"/>
              </a:rPr>
              <a:t>http://www.health.org.uk/reports-and-analysis/briefings/health-and-social-care-funding</a:t>
            </a:r>
            <a:r>
              <a:rPr lang="en-GB" dirty="0">
                <a:latin typeface="Arial Nova" panose="020B0504020202020204" pitchFamily="34" charset="0"/>
              </a:rPr>
              <a:t> (Accessed: 03 February 2026).</a:t>
            </a:r>
            <a:endParaRPr lang="en-US" dirty="0">
              <a:latin typeface="Arial Nova" panose="020B0504020202020204" pitchFamily="34" charset="0"/>
            </a:endParaRPr>
          </a:p>
          <a:p>
            <a:r>
              <a:rPr lang="en-GB" dirty="0">
                <a:latin typeface="Arial Nova" panose="020B0504020202020204" pitchFamily="34" charset="0"/>
              </a:rPr>
              <a:t>The King's Fund (2023) The King's Fund responds to ADASS's autumn survey results and the Homecare Association report. Available at: </a:t>
            </a:r>
            <a:r>
              <a:rPr lang="en-GB" u="sng" dirty="0">
                <a:latin typeface="Arial Nova" panose="020B0504020202020204" pitchFamily="34" charset="0"/>
                <a:hlinkClick r:id="rId4"/>
              </a:rPr>
              <a:t>https://www.kingsfund.org.uk</a:t>
            </a:r>
            <a:r>
              <a:rPr lang="en-GB" dirty="0">
                <a:latin typeface="Arial Nova" panose="020B0504020202020204" pitchFamily="34" charset="0"/>
              </a:rPr>
              <a:t> (Accessed: 04 February 2026).</a:t>
            </a:r>
            <a:endParaRPr lang="en-US" dirty="0">
              <a:latin typeface="Arial Nova" panose="020B0504020202020204" pitchFamily="34" charset="0"/>
            </a:endParaRPr>
          </a:p>
          <a:p>
            <a:r>
              <a:rPr lang="en-GB" dirty="0" err="1">
                <a:latin typeface="Arial Nova" panose="020B0504020202020204" pitchFamily="34" charset="0"/>
              </a:rPr>
              <a:t>UKTelehealthcare</a:t>
            </a:r>
            <a:r>
              <a:rPr lang="en-GB" dirty="0">
                <a:latin typeface="Arial Nova" panose="020B0504020202020204" pitchFamily="34" charset="0"/>
              </a:rPr>
              <a:t> (2026) Support Members. </a:t>
            </a:r>
            <a:r>
              <a:rPr lang="en-GB" dirty="0" err="1">
                <a:latin typeface="Arial Nova" panose="020B0504020202020204" pitchFamily="34" charset="0"/>
              </a:rPr>
              <a:t>UKTelehealthcare</a:t>
            </a:r>
            <a:r>
              <a:rPr lang="en-GB" dirty="0">
                <a:latin typeface="Arial Nova" panose="020B0504020202020204" pitchFamily="34" charset="0"/>
              </a:rPr>
              <a:t> – Telecare, Telehealth and TECS Hub. Available at: </a:t>
            </a:r>
            <a:r>
              <a:rPr lang="en-GB" u="sng" dirty="0">
                <a:latin typeface="Arial Nova" panose="020B0504020202020204" pitchFamily="34" charset="0"/>
                <a:hlinkClick r:id="rId5"/>
              </a:rPr>
              <a:t>https://www.uktelehealthcare.com/support-members/</a:t>
            </a:r>
            <a:r>
              <a:rPr lang="en-GB" dirty="0">
                <a:latin typeface="Arial Nova" panose="020B0504020202020204" pitchFamily="34" charset="0"/>
              </a:rPr>
              <a:t> (Accessed: 05 February 2026).</a:t>
            </a:r>
            <a:endParaRPr lang="en-US" dirty="0">
              <a:latin typeface="Arial Nova" panose="020B0504020202020204" pitchFamily="34" charset="0"/>
            </a:endParaRPr>
          </a:p>
          <a:p>
            <a:r>
              <a:rPr lang="en-GB" dirty="0">
                <a:latin typeface="Arial Nova" panose="020B0504020202020204" pitchFamily="34" charset="0"/>
              </a:rPr>
              <a:t>World Health Organization (2025) Ageing and health. World Health Organization. Available at: </a:t>
            </a:r>
            <a:r>
              <a:rPr lang="en-GB" u="sng" dirty="0">
                <a:latin typeface="Arial Nova" panose="020B0504020202020204" pitchFamily="34" charset="0"/>
                <a:hlinkClick r:id="rId6"/>
              </a:rPr>
              <a:t>https://www.who.int/news-room/fact-sheets/detail/ageing-and-health</a:t>
            </a:r>
            <a:r>
              <a:rPr lang="en-GB" dirty="0">
                <a:latin typeface="Arial Nova" panose="020B0504020202020204" pitchFamily="34" charset="0"/>
              </a:rPr>
              <a:t>(Accessed: 28 January 2026)</a:t>
            </a:r>
            <a:endParaRPr lang="en-US" dirty="0">
              <a:latin typeface="Arial Nova" panose="020B0504020202020204" pitchFamily="34" charset="0"/>
            </a:endParaRPr>
          </a:p>
          <a:p>
            <a:r>
              <a:rPr lang="en-GB" dirty="0">
                <a:latin typeface="Arial Nova" panose="020B0504020202020204" pitchFamily="34" charset="0"/>
              </a:rPr>
              <a:t>World Health Organization (2025) Providing access to long-term care for older people. World Health Organization. Available at: </a:t>
            </a:r>
            <a:r>
              <a:rPr lang="en-GB" u="sng" dirty="0">
                <a:latin typeface="Arial Nova" panose="020B0504020202020204" pitchFamily="34" charset="0"/>
                <a:hlinkClick r:id="rId7"/>
              </a:rPr>
              <a:t>https://www.who.int/activities/providing-access-to-long-term-care-for-older-people</a:t>
            </a:r>
            <a:r>
              <a:rPr lang="en-GB" dirty="0">
                <a:latin typeface="Arial Nova" panose="020B0504020202020204" pitchFamily="34" charset="0"/>
              </a:rPr>
              <a:t>  (Accessed: 28 January 2026)</a:t>
            </a:r>
            <a:endParaRPr lang="en-US" dirty="0">
              <a:latin typeface="Arial Nova" panose="020B0504020202020204" pitchFamily="34" charset="0"/>
            </a:endParaRPr>
          </a:p>
          <a:p>
            <a:endParaRPr lang="en-US" dirty="0"/>
          </a:p>
        </p:txBody>
      </p:sp>
      <p:sp>
        <p:nvSpPr>
          <p:cNvPr id="4" name="Slide Number Placeholder 3">
            <a:extLst>
              <a:ext uri="{FF2B5EF4-FFF2-40B4-BE49-F238E27FC236}">
                <a16:creationId xmlns:a16="http://schemas.microsoft.com/office/drawing/2014/main" id="{9EEFC70F-BCBC-0193-7A69-61341C2280DE}"/>
              </a:ext>
            </a:extLst>
          </p:cNvPr>
          <p:cNvSpPr>
            <a:spLocks noGrp="1"/>
          </p:cNvSpPr>
          <p:nvPr>
            <p:ph type="sldNum" sz="quarter" idx="12"/>
          </p:nvPr>
        </p:nvSpPr>
        <p:spPr/>
        <p:txBody>
          <a:bodyPr/>
          <a:lstStyle/>
          <a:p>
            <a:fld id="{EA87306C-81BA-4795-A5CA-9392456A8C1E}" type="slidenum">
              <a:rPr lang="en-US" smtClean="0"/>
              <a:pPr/>
              <a:t>17</a:t>
            </a:fld>
            <a:endParaRPr lang="en-US" dirty="0"/>
          </a:p>
        </p:txBody>
      </p:sp>
    </p:spTree>
    <p:extLst>
      <p:ext uri="{BB962C8B-B14F-4D97-AF65-F5344CB8AC3E}">
        <p14:creationId xmlns:p14="http://schemas.microsoft.com/office/powerpoint/2010/main" val="1972817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CBCD3B-EAB4-87E8-85AB-C9DDB7162C68}"/>
              </a:ext>
            </a:extLst>
          </p:cNvPr>
          <p:cNvSpPr>
            <a:spLocks noGrp="1"/>
          </p:cNvSpPr>
          <p:nvPr>
            <p:ph type="title"/>
          </p:nvPr>
        </p:nvSpPr>
        <p:spPr>
          <a:xfrm>
            <a:off x="5134980" y="706056"/>
            <a:ext cx="6323957" cy="1088020"/>
          </a:xfrm>
        </p:spPr>
        <p:txBody>
          <a:bodyPr anchor="ctr">
            <a:normAutofit/>
          </a:bodyPr>
          <a:lstStyle/>
          <a:p>
            <a:r>
              <a:rPr lang="en-US" dirty="0"/>
              <a:t>Thank you</a:t>
            </a:r>
          </a:p>
        </p:txBody>
      </p:sp>
      <p:pic>
        <p:nvPicPr>
          <p:cNvPr id="15" name="Picture Placeholder 14" descr="A close up of a leaf">
            <a:extLst>
              <a:ext uri="{FF2B5EF4-FFF2-40B4-BE49-F238E27FC236}">
                <a16:creationId xmlns:a16="http://schemas.microsoft.com/office/drawing/2014/main" id="{C59CFD32-0A41-78F6-63F2-D8BBA2F23D00}"/>
              </a:ext>
            </a:extLst>
          </p:cNvPr>
          <p:cNvPicPr>
            <a:picLocks noGrp="1" noChangeAspect="1"/>
          </p:cNvPicPr>
          <p:nvPr>
            <p:ph type="pic" sz="quarter" idx="10"/>
          </p:nvPr>
        </p:nvPicPr>
        <p:blipFill>
          <a:blip r:embed="rId2"/>
          <a:srcRect l="3759" r="13259"/>
          <a:stretch>
            <a:fillRect/>
          </a:stretch>
        </p:blipFill>
        <p:spPr>
          <a:xfrm>
            <a:off x="-1" y="10"/>
            <a:ext cx="4495801" cy="6857990"/>
          </a:xfrm>
          <a:noFill/>
        </p:spPr>
      </p:pic>
      <p:pic>
        <p:nvPicPr>
          <p:cNvPr id="1026" name="Picture 2" descr="Why Caring for Elderly Can Be So Important - Home Care Powered By AUAF">
            <a:extLst>
              <a:ext uri="{FF2B5EF4-FFF2-40B4-BE49-F238E27FC236}">
                <a16:creationId xmlns:a16="http://schemas.microsoft.com/office/drawing/2014/main" id="{23176DBA-4F83-66EF-9FBE-BCDA69A846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725" r="35239"/>
          <a:stretch>
            <a:fillRect/>
          </a:stretch>
        </p:blipFill>
        <p:spPr bwMode="auto">
          <a:xfrm>
            <a:off x="5134981" y="2091559"/>
            <a:ext cx="6474428" cy="4361793"/>
          </a:xfrm>
          <a:prstGeom prst="rect">
            <a:avLst/>
          </a:prstGeom>
          <a:solidFill>
            <a:srgbClr val="FFFFFF"/>
          </a:solidFill>
        </p:spPr>
      </p:pic>
      <p:sp>
        <p:nvSpPr>
          <p:cNvPr id="1033" name="Slide Number Placeholder 5">
            <a:extLst>
              <a:ext uri="{FF2B5EF4-FFF2-40B4-BE49-F238E27FC236}">
                <a16:creationId xmlns:a16="http://schemas.microsoft.com/office/drawing/2014/main" id="{F2B1A0A6-9181-0722-BA25-C81E9CF4FCC2}"/>
              </a:ext>
            </a:extLst>
          </p:cNvPr>
          <p:cNvSpPr>
            <a:spLocks noGrp="1"/>
          </p:cNvSpPr>
          <p:nvPr>
            <p:ph type="sldNum" sz="quarter" idx="4"/>
          </p:nvPr>
        </p:nvSpPr>
        <p:spPr>
          <a:xfrm>
            <a:off x="8610600" y="6356350"/>
            <a:ext cx="2743200" cy="365125"/>
          </a:xfrm>
        </p:spPr>
        <p:txBody>
          <a:bodyPr/>
          <a:lstStyle/>
          <a:p>
            <a:pPr>
              <a:spcAft>
                <a:spcPts val="600"/>
              </a:spcAft>
            </a:pPr>
            <a:fld id="{EA87306C-81BA-4795-A5CA-9392456A8C1E}" type="slidenum">
              <a:rPr lang="en-US" smtClean="0"/>
              <a:pPr>
                <a:spcAft>
                  <a:spcPts val="600"/>
                </a:spcAft>
              </a:pPr>
              <a:t>18</a:t>
            </a:fld>
            <a:endParaRPr lang="en-US"/>
          </a:p>
        </p:txBody>
      </p:sp>
    </p:spTree>
    <p:extLst>
      <p:ext uri="{BB962C8B-B14F-4D97-AF65-F5344CB8AC3E}">
        <p14:creationId xmlns:p14="http://schemas.microsoft.com/office/powerpoint/2010/main" val="3010151088"/>
      </p:ext>
    </p:extLst>
  </p:cSld>
  <p:clrMapOvr>
    <a:masterClrMapping/>
  </p:clrMapOvr>
</p:sld>
</file>

<file path=ppt/theme/theme1.xml><?xml version="1.0" encoding="utf-8"?>
<a:theme xmlns:a="http://schemas.openxmlformats.org/drawingml/2006/main" name="Custom">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175_Win32_SL_V6" id="{2596AF0E-92BF-4F5A-A2A1-B1C9D33CD0CE}" vid="{0709752F-9199-467A-B305-5274ECB683C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9424615-5FE5-4F43-AE24-3BC9A0532687}">
  <ds:schemaRefs>
    <ds:schemaRef ds:uri="http://schemas.microsoft.com/sharepoint/v3/contenttype/forms"/>
  </ds:schemaRefs>
</ds:datastoreItem>
</file>

<file path=customXml/itemProps2.xml><?xml version="1.0" encoding="utf-8"?>
<ds:datastoreItem xmlns:ds="http://schemas.openxmlformats.org/officeDocument/2006/customXml" ds:itemID="{AF19A644-6410-4EC7-894C-877E70305DF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5AD180A-D253-4F84-BD24-8EE736E655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{907FB8A2-8D81-4F35-86E2-2034F792025F}TF8c6975b0-03aa-48e8-8a23-2a6072f108da7bca746b_win32-937fb968a2bf</Template>
  <TotalTime>3452</TotalTime>
  <Words>4022</Words>
  <Application>Microsoft Office PowerPoint</Application>
  <PresentationFormat>Widescreen</PresentationFormat>
  <Paragraphs>209</Paragraphs>
  <Slides>18</Slides>
  <Notes>3</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 Nova</vt:lpstr>
      <vt:lpstr>Calibri</vt:lpstr>
      <vt:lpstr>Tenorite </vt:lpstr>
      <vt:lpstr>Tenorite Bold</vt:lpstr>
      <vt:lpstr>Wingdings</vt:lpstr>
      <vt:lpstr>Custom</vt:lpstr>
      <vt:lpstr>EVALUATING THE CARE AND SUPPORT NEEDS OF OLDER PEOPLE Practical and Daily Living Support  Student Name: kinga Starczewska  Student Number: 2312239  Lecture: kennedy obohwemu </vt:lpstr>
      <vt:lpstr>Introduction: Defining Aging &amp; Why It Matters </vt:lpstr>
      <vt:lpstr>  </vt:lpstr>
      <vt:lpstr>Practical &amp; Daily Living Support: Effectiveness of Approaches (UK)  UK legislation and NHS policy strongly support functional ability, independence and choice, but effectiveness is uneven due to financial pressures, workforce shortages and local variation.</vt:lpstr>
      <vt:lpstr>Current Care Provisions: Service Landscape </vt:lpstr>
      <vt:lpstr>Older People: Practical &amp; Daily Living Support – Critical Assessment</vt:lpstr>
      <vt:lpstr>Challenges in Maintaining Independence &amp; Functional Capacity (Older People)  Although UK policy promotes independence and wellbeing, health decline, service gaps and system pressures make maintaining daily functional ability challenging.</vt:lpstr>
      <vt:lpstr>Technology in Elder Care: Critical Evaluation </vt:lpstr>
      <vt:lpstr> Case Study: Mrs. Y  </vt:lpstr>
      <vt:lpstr>Case Study: Critical Analysis </vt:lpstr>
      <vt:lpstr>Recommendations for Improvement </vt:lpstr>
      <vt:lpstr> Implementation Barriers to Reform Older People’s Daily Lives. </vt:lpstr>
      <vt:lpstr>Conclusion: Key Takeaways </vt:lpstr>
      <vt:lpstr>References </vt:lpstr>
      <vt:lpstr>References </vt:lpstr>
      <vt:lpstr>References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Kinga Starczewska (2312239)</dc:creator>
  <cp:lastModifiedBy>Kinga Starczewska (2312239)</cp:lastModifiedBy>
  <cp:revision>1</cp:revision>
  <dcterms:created xsi:type="dcterms:W3CDTF">2026-02-10T09:10:19Z</dcterms:created>
  <dcterms:modified xsi:type="dcterms:W3CDTF">2026-02-27T10:41:26Z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