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openxmlformats-officedocument.oleObject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8" r:id="rId3"/>
    <p:sldId id="259" r:id="rId4"/>
    <p:sldId id="260" r:id="rId5"/>
    <p:sldId id="270" r:id="rId6"/>
    <p:sldId id="269" r:id="rId7"/>
    <p:sldId id="268" r:id="rId8"/>
    <p:sldId id="261" r:id="rId9"/>
    <p:sldId id="265" r:id="rId10"/>
    <p:sldId id="271" r:id="rId11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0099"/>
    <a:srgbClr val="6600CC"/>
    <a:srgbClr val="FF5050"/>
    <a:srgbClr val="00CC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598" autoAdjust="0"/>
    <p:restoredTop sz="94603" autoAdjust="0"/>
  </p:normalViewPr>
  <p:slideViewPr>
    <p:cSldViewPr snapToGrid="0">
      <p:cViewPr>
        <p:scale>
          <a:sx n="70" d="100"/>
          <a:sy n="70" d="100"/>
        </p:scale>
        <p:origin x="-1242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EAFBA74-1135-41E9-BE31-EFF8C6A11E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2016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2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357" y="4715153"/>
            <a:ext cx="4984962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016" y="9430306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0FCD855-B6CF-41C5-B0FA-8DCB2C3108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A480D5-23AF-4104-998D-A53C0E225651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133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2D15120-9AFE-4391-AC40-D26EFAACEE59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143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ACB660-1678-4975-B3D0-84853C530A35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153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16A712-0FA2-4D37-8563-7652D164514A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163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FBC3EEF-EBDD-4DB7-A23E-349D64D3AA00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174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4A011F6-B878-490C-B81A-AB523EC40960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184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EED7408-3D5A-47C7-A28C-5E1101E4FAF6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194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42A0AD-4BE4-40F0-B3E0-2A6C4D3FD862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2048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77B489-F1BB-4B3C-9C2C-E8244FD1AA62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215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70A7D66-97D3-4BE1-9F1E-3DA27C17D2B3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2253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78E242-7E05-42D2-AB14-3E33BCCD43A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B7FE18-4961-482D-AB46-DEB4E3540C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B943E-5CFF-4DF5-B88F-8CE3DFD5A6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63139-AAB2-4F45-8CBB-0E4AFB5BB2F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6DFF4C-073A-4DE1-AE4B-96FE9D0305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030F6D-51C4-4E06-9FE6-64B9443FB5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A7BDEF-1B84-474A-8E2E-03EDB712D2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256140-E50C-4E8B-A468-41D7B9E77B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2B387-C4AA-44E6-BF1B-96D6CE8138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A175C-959E-497D-AB95-FF999BB2F1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731DDD-2725-4FBA-9825-4965621EF3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r>
              <a:rPr lang="en-GB" smtClean="0"/>
              <a:t>Equivalent circuit of an amplifier2014-15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872833F-B7D6-475A-857B-8A32443AE0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717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E0DBEAC-EFB8-4C9B-82E6-472A9BB69BF6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905000"/>
          </a:xfrm>
        </p:spPr>
        <p:txBody>
          <a:bodyPr/>
          <a:lstStyle/>
          <a:p>
            <a:pPr eaLnBrk="1" hangingPunct="1">
              <a:lnSpc>
                <a:spcPct val="60000"/>
              </a:lnSpc>
              <a:defRPr/>
            </a:pPr>
            <a:r>
              <a:rPr lang="en-GB" sz="2400" b="1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SIMPLIFIED EQUIVALENT CIRCUIT OF A VOLTAGE AMPLIFIER</a:t>
            </a:r>
            <a:r>
              <a:rPr lang="en-GB" smtClean="0"/>
              <a:t> 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539750" y="1412875"/>
            <a:ext cx="7924800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latin typeface="Arial Rounded MT Bold" pitchFamily="34" charset="0"/>
                <a:cs typeface="Times New Roman" pitchFamily="18" charset="0"/>
              </a:rPr>
              <a:t>A voltage amplifier is normally specified as having a particular 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“GAIN”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Ideally,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 this means that it is able to enlarge a given signal by a given amount specified by the gain.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latin typeface="Arial Rounded MT Bold" pitchFamily="34" charset="0"/>
                <a:cs typeface="Times New Roman" pitchFamily="18" charset="0"/>
              </a:rPr>
              <a:t>A gain of 10 means that the amplifier will amplify a 1 volt input signal by a factor of 10 and produce an output voltage of 10 volts.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In practice this would not happen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 because of the potential divider loading action of the amplifier on the signal source and the loading effect of the load on the amplifier’s output resistance.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>
              <a:spcBef>
                <a:spcPct val="50000"/>
              </a:spcBef>
              <a:defRPr/>
            </a:pPr>
            <a:endParaRPr lang="en-GB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102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55623D0-D349-4127-818C-AD49A4CF185E}" type="slidenum">
              <a:rPr lang="en-GB" smtClean="0"/>
              <a:pPr/>
              <a:t>2</a:t>
            </a:fld>
            <a:endParaRPr lang="en-GB" smtClean="0"/>
          </a:p>
        </p:txBody>
      </p:sp>
      <p:sp>
        <p:nvSpPr>
          <p:cNvPr id="1029" name="Text Box 3"/>
          <p:cNvSpPr txBox="1">
            <a:spLocks noChangeArrowheads="1"/>
          </p:cNvSpPr>
          <p:nvPr/>
        </p:nvSpPr>
        <p:spPr bwMode="auto">
          <a:xfrm>
            <a:off x="609600" y="38100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1524000" y="1066800"/>
          <a:ext cx="6081713" cy="2386013"/>
        </p:xfrm>
        <a:graphic>
          <a:graphicData uri="http://schemas.openxmlformats.org/presentationml/2006/ole">
            <p:oleObj spid="_x0000_s1026" name="Bitmap Image" r:id="rId4" imgW="5001323" imgH="1961905" progId="Paint.Picture">
              <p:embed/>
            </p:oleObj>
          </a:graphicData>
        </a:graphic>
      </p:graphicFrame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914400" y="228600"/>
            <a:ext cx="70866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Amplifier equivalent circuit.  </a:t>
            </a:r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85800" y="3505200"/>
            <a:ext cx="7543800" cy="298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The equivalent circuit of an amplifier can be considered to consist of  an input resistance 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 </a:t>
            </a:r>
            <a:r>
              <a:rPr lang="en-GB" sz="20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Rin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),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an amplifying element   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</a:t>
            </a:r>
            <a:r>
              <a:rPr lang="en-GB" sz="20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)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and an output resistance 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 </a:t>
            </a:r>
            <a:r>
              <a:rPr lang="en-GB" sz="20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Rout</a:t>
            </a:r>
            <a:r>
              <a:rPr lang="en-GB" sz="20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).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Any voltage developed across </a:t>
            </a:r>
            <a:r>
              <a:rPr lang="en-GB" sz="2000" dirty="0" err="1">
                <a:latin typeface="Arial Rounded MT Bold" pitchFamily="34" charset="0"/>
                <a:cs typeface="Times New Roman" pitchFamily="18" charset="0"/>
              </a:rPr>
              <a:t>Rin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, as a result of an input signal, will be amplified by a factor </a:t>
            </a:r>
            <a:r>
              <a:rPr lang="en-GB" sz="20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and reproduced across the terminals of the amplifying element , such that :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 </a:t>
            </a:r>
            <a:r>
              <a:rPr lang="en-GB" sz="20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Va</a:t>
            </a:r>
            <a:r>
              <a:rPr lang="en-GB" sz="20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= A . Vin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 ( NB. Vin is the actual voltage across </a:t>
            </a:r>
            <a:r>
              <a:rPr lang="en-GB" sz="2000" dirty="0" err="1">
                <a:latin typeface="Arial Rounded MT Bold" pitchFamily="34" charset="0"/>
                <a:cs typeface="Times New Roman" pitchFamily="18" charset="0"/>
              </a:rPr>
              <a:t>Rin</a:t>
            </a:r>
            <a:r>
              <a:rPr lang="en-GB" sz="2000" dirty="0">
                <a:latin typeface="Arial Rounded MT Bold" pitchFamily="34" charset="0"/>
                <a:cs typeface="Times New Roman" pitchFamily="18" charset="0"/>
              </a:rPr>
              <a:t> )</a:t>
            </a:r>
          </a:p>
          <a:p>
            <a:pPr>
              <a:spcBef>
                <a:spcPct val="50000"/>
              </a:spcBef>
              <a:defRPr/>
            </a:pPr>
            <a:endParaRPr lang="en-GB" sz="2000" b="1" dirty="0">
              <a:latin typeface="Arial Rounded MT Bold" pitchFamily="34" charset="0"/>
            </a:endParaRPr>
          </a:p>
        </p:txBody>
      </p:sp>
      <p:sp>
        <p:nvSpPr>
          <p:cNvPr id="1032" name="Rectangle 7"/>
          <p:cNvSpPr>
            <a:spLocks noChangeArrowheads="1"/>
          </p:cNvSpPr>
          <p:nvPr/>
        </p:nvSpPr>
        <p:spPr bwMode="auto">
          <a:xfrm>
            <a:off x="3924300" y="2276475"/>
            <a:ext cx="287338" cy="730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3" name="Rectangle 8"/>
          <p:cNvSpPr>
            <a:spLocks noChangeArrowheads="1"/>
          </p:cNvSpPr>
          <p:nvPr/>
        </p:nvSpPr>
        <p:spPr bwMode="auto">
          <a:xfrm>
            <a:off x="4368800" y="1681163"/>
            <a:ext cx="360363" cy="730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4" name="Rectangle 9"/>
          <p:cNvSpPr>
            <a:spLocks noChangeArrowheads="1"/>
          </p:cNvSpPr>
          <p:nvPr/>
        </p:nvSpPr>
        <p:spPr bwMode="auto">
          <a:xfrm>
            <a:off x="6851650" y="2425700"/>
            <a:ext cx="444500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5" name="Line 10"/>
          <p:cNvSpPr>
            <a:spLocks noChangeShapeType="1"/>
          </p:cNvSpPr>
          <p:nvPr/>
        </p:nvSpPr>
        <p:spPr bwMode="auto">
          <a:xfrm>
            <a:off x="3492500" y="1733550"/>
            <a:ext cx="2730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819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EDD371F-82C7-486B-9869-540A12D0BC93}" type="slidenum">
              <a:rPr lang="en-GB" smtClean="0"/>
              <a:pPr/>
              <a:t>3</a:t>
            </a:fld>
            <a:endParaRPr lang="en-GB" smtClean="0"/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685800" y="457200"/>
            <a:ext cx="8001000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dirty="0">
                <a:latin typeface="Arial Rounded MT Bold" pitchFamily="34" charset="0"/>
                <a:cs typeface="Times New Roman" pitchFamily="18" charset="0"/>
              </a:rPr>
              <a:t>The terminal voltage of the amplifier i.e. </a:t>
            </a:r>
            <a:r>
              <a:rPr lang="en-GB" i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, will be equal to </a:t>
            </a:r>
            <a:r>
              <a:rPr lang="en-GB" i="1" dirty="0" err="1">
                <a:latin typeface="Arial Rounded MT Bold" pitchFamily="34" charset="0"/>
                <a:cs typeface="Times New Roman" pitchFamily="18" charset="0"/>
              </a:rPr>
              <a:t>Va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, 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but only  if there is nothing connected across the output of the amplifier.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dirty="0">
                <a:latin typeface="Arial Rounded MT Bold" pitchFamily="34" charset="0"/>
                <a:cs typeface="Times New Roman" pitchFamily="18" charset="0"/>
              </a:rPr>
              <a:t> If there is some kind of load such as the input resistance of another amplifier connected to the output terminals of the first amplifier  then </a:t>
            </a:r>
            <a:r>
              <a:rPr lang="en-GB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Vout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will be less than </a:t>
            </a:r>
            <a:r>
              <a:rPr lang="en-GB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Va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 due to the </a:t>
            </a:r>
            <a:r>
              <a:rPr lang="en-GB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potential divider</a:t>
            </a:r>
            <a:r>
              <a:rPr lang="en-GB" dirty="0">
                <a:latin typeface="Arial Rounded MT Bold" pitchFamily="34" charset="0"/>
                <a:cs typeface="Times New Roman" pitchFamily="18" charset="0"/>
              </a:rPr>
              <a:t> loading action of the input resistance of the second amplifier on the first.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b="1" dirty="0">
                <a:latin typeface="Arial Rounded MT Bold" pitchFamily="34" charset="0"/>
                <a:cs typeface="Times New Roman" pitchFamily="18" charset="0"/>
              </a:rPr>
              <a:t> </a:t>
            </a:r>
          </a:p>
          <a:p>
            <a:pPr>
              <a:spcBef>
                <a:spcPct val="50000"/>
              </a:spcBef>
              <a:defRPr/>
            </a:pP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205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AA491CD-99B4-4F03-9252-85E57B394B55}" type="slidenum">
              <a:rPr lang="en-GB" smtClean="0"/>
              <a:pPr/>
              <a:t>4</a:t>
            </a:fld>
            <a:endParaRPr lang="en-GB" smtClean="0"/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685800" y="228600"/>
            <a:ext cx="8153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1">
                <a:solidFill>
                  <a:srgbClr val="00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CONSIDER A SIMPLE MICROPHONE AMPLIFIER CONNECTED TO A SPEAKER.</a:t>
            </a:r>
          </a:p>
          <a:p>
            <a:pPr>
              <a:spcBef>
                <a:spcPct val="50000"/>
              </a:spcBef>
              <a:defRPr/>
            </a:pPr>
            <a:endParaRPr lang="en-GB" sz="2000" b="1">
              <a:solidFill>
                <a:srgbClr val="00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2054" name="Text Box 3"/>
          <p:cNvSpPr txBox="1">
            <a:spLocks noChangeArrowheads="1"/>
          </p:cNvSpPr>
          <p:nvPr/>
        </p:nvSpPr>
        <p:spPr bwMode="auto">
          <a:xfrm>
            <a:off x="609600" y="1219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50" name="Object 71"/>
          <p:cNvGraphicFramePr>
            <a:graphicFrameLocks noChangeAspect="1"/>
          </p:cNvGraphicFramePr>
          <p:nvPr/>
        </p:nvGraphicFramePr>
        <p:xfrm>
          <a:off x="0" y="1538288"/>
          <a:ext cx="8915400" cy="3687762"/>
        </p:xfrm>
        <a:graphic>
          <a:graphicData uri="http://schemas.openxmlformats.org/presentationml/2006/ole">
            <p:oleObj spid="_x0000_s2050" name="Bitmap Image" r:id="rId4" imgW="5896798" imgH="2438095" progId="Paint.Picture">
              <p:embed/>
            </p:oleObj>
          </a:graphicData>
        </a:graphic>
      </p:graphicFrame>
      <p:sp>
        <p:nvSpPr>
          <p:cNvPr id="2055" name="Line 72"/>
          <p:cNvSpPr>
            <a:spLocks noChangeShapeType="1"/>
          </p:cNvSpPr>
          <p:nvPr/>
        </p:nvSpPr>
        <p:spPr bwMode="auto">
          <a:xfrm>
            <a:off x="3657600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056" name="Rectangle 73"/>
          <p:cNvSpPr>
            <a:spLocks noChangeArrowheads="1"/>
          </p:cNvSpPr>
          <p:nvPr/>
        </p:nvSpPr>
        <p:spPr bwMode="auto">
          <a:xfrm>
            <a:off x="323850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7" name="Rectangle 74"/>
          <p:cNvSpPr>
            <a:spLocks noChangeArrowheads="1"/>
          </p:cNvSpPr>
          <p:nvPr/>
        </p:nvSpPr>
        <p:spPr bwMode="auto">
          <a:xfrm>
            <a:off x="304800" y="3960813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8" name="Rectangle 75"/>
          <p:cNvSpPr>
            <a:spLocks noChangeArrowheads="1"/>
          </p:cNvSpPr>
          <p:nvPr/>
        </p:nvSpPr>
        <p:spPr bwMode="auto">
          <a:xfrm>
            <a:off x="2571750" y="3810000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59" name="Rectangle 76"/>
          <p:cNvSpPr>
            <a:spLocks noChangeArrowheads="1"/>
          </p:cNvSpPr>
          <p:nvPr/>
        </p:nvSpPr>
        <p:spPr bwMode="auto">
          <a:xfrm>
            <a:off x="4067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0" name="Rectangle 77"/>
          <p:cNvSpPr>
            <a:spLocks noChangeArrowheads="1"/>
          </p:cNvSpPr>
          <p:nvPr/>
        </p:nvSpPr>
        <p:spPr bwMode="auto">
          <a:xfrm>
            <a:off x="4400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1" name="Rectangle 78"/>
          <p:cNvSpPr>
            <a:spLocks noChangeArrowheads="1"/>
          </p:cNvSpPr>
          <p:nvPr/>
        </p:nvSpPr>
        <p:spPr bwMode="auto">
          <a:xfrm>
            <a:off x="7762875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2" name="Rectangle 79"/>
          <p:cNvSpPr>
            <a:spLocks noChangeArrowheads="1"/>
          </p:cNvSpPr>
          <p:nvPr/>
        </p:nvSpPr>
        <p:spPr bwMode="auto">
          <a:xfrm>
            <a:off x="7781925" y="4086225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063" name="Text Box 81"/>
          <p:cNvSpPr txBox="1">
            <a:spLocks noChangeArrowheads="1"/>
          </p:cNvSpPr>
          <p:nvPr/>
        </p:nvSpPr>
        <p:spPr bwMode="auto">
          <a:xfrm>
            <a:off x="3971925" y="1676400"/>
            <a:ext cx="1895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2064" name="Line 82"/>
          <p:cNvSpPr>
            <a:spLocks noChangeShapeType="1"/>
          </p:cNvSpPr>
          <p:nvPr/>
        </p:nvSpPr>
        <p:spPr bwMode="auto">
          <a:xfrm>
            <a:off x="2533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30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D3CA726-86AA-4FCE-B474-6BF7658410F5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685800" y="228600"/>
            <a:ext cx="8153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1">
                <a:solidFill>
                  <a:srgbClr val="00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CONSIDER A SIMPLE MICROPHONE AMPLIFIER CONNECTED TO A SPEAKER.</a:t>
            </a:r>
          </a:p>
          <a:p>
            <a:pPr>
              <a:spcBef>
                <a:spcPct val="50000"/>
              </a:spcBef>
              <a:defRPr/>
            </a:pPr>
            <a:endParaRPr lang="en-GB" sz="2000" b="1">
              <a:solidFill>
                <a:srgbClr val="00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3078" name="Text Box 3"/>
          <p:cNvSpPr txBox="1">
            <a:spLocks noChangeArrowheads="1"/>
          </p:cNvSpPr>
          <p:nvPr/>
        </p:nvSpPr>
        <p:spPr bwMode="auto">
          <a:xfrm>
            <a:off x="609600" y="1219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0" y="1538288"/>
          <a:ext cx="8915400" cy="3687762"/>
        </p:xfrm>
        <a:graphic>
          <a:graphicData uri="http://schemas.openxmlformats.org/presentationml/2006/ole">
            <p:oleObj spid="_x0000_s3074" name="Bitmap Image" r:id="rId4" imgW="5896798" imgH="2438095" progId="Paint.Picture">
              <p:embed/>
            </p:oleObj>
          </a:graphicData>
        </a:graphic>
      </p:graphicFrame>
      <p:sp>
        <p:nvSpPr>
          <p:cNvPr id="3079" name="Line 5"/>
          <p:cNvSpPr>
            <a:spLocks noChangeShapeType="1"/>
          </p:cNvSpPr>
          <p:nvPr/>
        </p:nvSpPr>
        <p:spPr bwMode="auto">
          <a:xfrm>
            <a:off x="3657600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080" name="Rectangle 6"/>
          <p:cNvSpPr>
            <a:spLocks noChangeArrowheads="1"/>
          </p:cNvSpPr>
          <p:nvPr/>
        </p:nvSpPr>
        <p:spPr bwMode="auto">
          <a:xfrm>
            <a:off x="323850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1" name="Rectangle 7"/>
          <p:cNvSpPr>
            <a:spLocks noChangeArrowheads="1"/>
          </p:cNvSpPr>
          <p:nvPr/>
        </p:nvSpPr>
        <p:spPr bwMode="auto">
          <a:xfrm>
            <a:off x="304800" y="3960813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2" name="Rectangle 8"/>
          <p:cNvSpPr>
            <a:spLocks noChangeArrowheads="1"/>
          </p:cNvSpPr>
          <p:nvPr/>
        </p:nvSpPr>
        <p:spPr bwMode="auto">
          <a:xfrm>
            <a:off x="2571750" y="3810000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3" name="Rectangle 9"/>
          <p:cNvSpPr>
            <a:spLocks noChangeArrowheads="1"/>
          </p:cNvSpPr>
          <p:nvPr/>
        </p:nvSpPr>
        <p:spPr bwMode="auto">
          <a:xfrm>
            <a:off x="4067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4" name="Rectangle 10"/>
          <p:cNvSpPr>
            <a:spLocks noChangeArrowheads="1"/>
          </p:cNvSpPr>
          <p:nvPr/>
        </p:nvSpPr>
        <p:spPr bwMode="auto">
          <a:xfrm>
            <a:off x="4400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5" name="Rectangle 11"/>
          <p:cNvSpPr>
            <a:spLocks noChangeArrowheads="1"/>
          </p:cNvSpPr>
          <p:nvPr/>
        </p:nvSpPr>
        <p:spPr bwMode="auto">
          <a:xfrm>
            <a:off x="7762875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6" name="Rectangle 12"/>
          <p:cNvSpPr>
            <a:spLocks noChangeArrowheads="1"/>
          </p:cNvSpPr>
          <p:nvPr/>
        </p:nvSpPr>
        <p:spPr bwMode="auto">
          <a:xfrm>
            <a:off x="7781925" y="4086225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87" name="Text Box 13"/>
          <p:cNvSpPr txBox="1">
            <a:spLocks noChangeArrowheads="1"/>
          </p:cNvSpPr>
          <p:nvPr/>
        </p:nvSpPr>
        <p:spPr bwMode="auto">
          <a:xfrm>
            <a:off x="3971925" y="1676400"/>
            <a:ext cx="1895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3088" name="Line 14"/>
          <p:cNvSpPr>
            <a:spLocks noChangeShapeType="1"/>
          </p:cNvSpPr>
          <p:nvPr/>
        </p:nvSpPr>
        <p:spPr bwMode="auto">
          <a:xfrm>
            <a:off x="2533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3089" name="Group 17"/>
          <p:cNvGrpSpPr>
            <a:grpSpLocks/>
          </p:cNvGrpSpPr>
          <p:nvPr/>
        </p:nvGrpSpPr>
        <p:grpSpPr bwMode="auto">
          <a:xfrm>
            <a:off x="1276350" y="2838450"/>
            <a:ext cx="3019425" cy="3048000"/>
            <a:chOff x="906" y="1740"/>
            <a:chExt cx="1902" cy="1920"/>
          </a:xfrm>
        </p:grpSpPr>
        <p:sp>
          <p:nvSpPr>
            <p:cNvPr id="3090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91" name="Text Box 19"/>
            <p:cNvSpPr txBox="1">
              <a:spLocks noChangeArrowheads="1"/>
            </p:cNvSpPr>
            <p:nvPr/>
          </p:nvSpPr>
          <p:spPr bwMode="auto">
            <a:xfrm>
              <a:off x="996" y="3444"/>
              <a:ext cx="10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/>
                <a:t>Attenuation</a:t>
              </a:r>
              <a:endParaRPr lang="en-US" sz="16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B1888CE-B81E-4D95-BC58-43C47942D8E7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685800" y="228600"/>
            <a:ext cx="8153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1">
                <a:solidFill>
                  <a:srgbClr val="00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CONSIDER A SIMPLE MICROPHONE AMPLIFIER CONNECTED TO A SPEAKER.</a:t>
            </a:r>
          </a:p>
          <a:p>
            <a:pPr>
              <a:spcBef>
                <a:spcPct val="50000"/>
              </a:spcBef>
              <a:defRPr/>
            </a:pPr>
            <a:endParaRPr lang="en-GB" sz="2000" b="1">
              <a:solidFill>
                <a:srgbClr val="00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4102" name="Text Box 3"/>
          <p:cNvSpPr txBox="1">
            <a:spLocks noChangeArrowheads="1"/>
          </p:cNvSpPr>
          <p:nvPr/>
        </p:nvSpPr>
        <p:spPr bwMode="auto">
          <a:xfrm>
            <a:off x="609600" y="1219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0" y="1538288"/>
          <a:ext cx="8915400" cy="3687762"/>
        </p:xfrm>
        <a:graphic>
          <a:graphicData uri="http://schemas.openxmlformats.org/presentationml/2006/ole">
            <p:oleObj spid="_x0000_s4098" name="Bitmap Image" r:id="rId4" imgW="5896798" imgH="2438095" progId="Paint.Picture">
              <p:embed/>
            </p:oleObj>
          </a:graphicData>
        </a:graphic>
      </p:graphicFrame>
      <p:sp>
        <p:nvSpPr>
          <p:cNvPr id="4103" name="Line 5"/>
          <p:cNvSpPr>
            <a:spLocks noChangeShapeType="1"/>
          </p:cNvSpPr>
          <p:nvPr/>
        </p:nvSpPr>
        <p:spPr bwMode="auto">
          <a:xfrm>
            <a:off x="3657600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4" name="Rectangle 6"/>
          <p:cNvSpPr>
            <a:spLocks noChangeArrowheads="1"/>
          </p:cNvSpPr>
          <p:nvPr/>
        </p:nvSpPr>
        <p:spPr bwMode="auto">
          <a:xfrm>
            <a:off x="323850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5" name="Rectangle 7"/>
          <p:cNvSpPr>
            <a:spLocks noChangeArrowheads="1"/>
          </p:cNvSpPr>
          <p:nvPr/>
        </p:nvSpPr>
        <p:spPr bwMode="auto">
          <a:xfrm>
            <a:off x="304800" y="3960813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6" name="Rectangle 8"/>
          <p:cNvSpPr>
            <a:spLocks noChangeArrowheads="1"/>
          </p:cNvSpPr>
          <p:nvPr/>
        </p:nvSpPr>
        <p:spPr bwMode="auto">
          <a:xfrm>
            <a:off x="2571750" y="3810000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7" name="Rectangle 9"/>
          <p:cNvSpPr>
            <a:spLocks noChangeArrowheads="1"/>
          </p:cNvSpPr>
          <p:nvPr/>
        </p:nvSpPr>
        <p:spPr bwMode="auto">
          <a:xfrm>
            <a:off x="4067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8" name="Rectangle 10"/>
          <p:cNvSpPr>
            <a:spLocks noChangeArrowheads="1"/>
          </p:cNvSpPr>
          <p:nvPr/>
        </p:nvSpPr>
        <p:spPr bwMode="auto">
          <a:xfrm>
            <a:off x="4400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09" name="Rectangle 11"/>
          <p:cNvSpPr>
            <a:spLocks noChangeArrowheads="1"/>
          </p:cNvSpPr>
          <p:nvPr/>
        </p:nvSpPr>
        <p:spPr bwMode="auto">
          <a:xfrm>
            <a:off x="7762875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0" name="Rectangle 12"/>
          <p:cNvSpPr>
            <a:spLocks noChangeArrowheads="1"/>
          </p:cNvSpPr>
          <p:nvPr/>
        </p:nvSpPr>
        <p:spPr bwMode="auto">
          <a:xfrm>
            <a:off x="7781925" y="4086225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11" name="Text Box 13"/>
          <p:cNvSpPr txBox="1">
            <a:spLocks noChangeArrowheads="1"/>
          </p:cNvSpPr>
          <p:nvPr/>
        </p:nvSpPr>
        <p:spPr bwMode="auto">
          <a:xfrm>
            <a:off x="3971925" y="1676400"/>
            <a:ext cx="1895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4112" name="Line 14"/>
          <p:cNvSpPr>
            <a:spLocks noChangeShapeType="1"/>
          </p:cNvSpPr>
          <p:nvPr/>
        </p:nvSpPr>
        <p:spPr bwMode="auto">
          <a:xfrm>
            <a:off x="2533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113" name="Rectangle 15"/>
          <p:cNvSpPr>
            <a:spLocks noChangeArrowheads="1"/>
          </p:cNvSpPr>
          <p:nvPr/>
        </p:nvSpPr>
        <p:spPr bwMode="auto">
          <a:xfrm>
            <a:off x="3590925" y="2819400"/>
            <a:ext cx="1990725" cy="287655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4114" name="Group 17"/>
          <p:cNvGrpSpPr>
            <a:grpSpLocks/>
          </p:cNvGrpSpPr>
          <p:nvPr/>
        </p:nvGrpSpPr>
        <p:grpSpPr bwMode="auto">
          <a:xfrm>
            <a:off x="1276350" y="2838450"/>
            <a:ext cx="3019425" cy="3048000"/>
            <a:chOff x="906" y="1740"/>
            <a:chExt cx="1902" cy="1920"/>
          </a:xfrm>
        </p:grpSpPr>
        <p:sp>
          <p:nvSpPr>
            <p:cNvPr id="4116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117" name="Text Box 19"/>
            <p:cNvSpPr txBox="1">
              <a:spLocks noChangeArrowheads="1"/>
            </p:cNvSpPr>
            <p:nvPr/>
          </p:nvSpPr>
          <p:spPr bwMode="auto">
            <a:xfrm>
              <a:off x="996" y="3444"/>
              <a:ext cx="10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/>
                <a:t>Attenuation</a:t>
              </a:r>
              <a:endParaRPr lang="en-US" sz="1600"/>
            </a:p>
          </p:txBody>
        </p:sp>
      </p:grpSp>
      <p:sp>
        <p:nvSpPr>
          <p:cNvPr id="4115" name="Text Box 21"/>
          <p:cNvSpPr txBox="1">
            <a:spLocks noChangeArrowheads="1"/>
          </p:cNvSpPr>
          <p:nvPr/>
        </p:nvSpPr>
        <p:spPr bwMode="auto">
          <a:xfrm>
            <a:off x="3838575" y="5276850"/>
            <a:ext cx="1571625" cy="346075"/>
          </a:xfrm>
          <a:prstGeom prst="rect">
            <a:avLst/>
          </a:prstGeom>
          <a:solidFill>
            <a:schemeClr val="bg1"/>
          </a:solidFill>
          <a:ln w="9525">
            <a:solidFill>
              <a:srgbClr val="FF0000"/>
            </a:solidFill>
            <a:prstDash val="sysDot"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Gain</a:t>
            </a:r>
            <a:endParaRPr lang="en-US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DF3B868-4447-44AF-A3A5-5FA11B7C347D}" type="slidenum">
              <a:rPr lang="en-GB" smtClean="0"/>
              <a:pPr/>
              <a:t>7</a:t>
            </a:fld>
            <a:endParaRPr lang="en-GB" smtClean="0"/>
          </a:p>
        </p:txBody>
      </p:sp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685800" y="228600"/>
            <a:ext cx="8153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1">
                <a:solidFill>
                  <a:srgbClr val="0000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CONSIDER A SIMPLE MICROPHONE AMPLIFIER CONNECTED TO A SPEAKER.</a:t>
            </a:r>
          </a:p>
          <a:p>
            <a:pPr>
              <a:spcBef>
                <a:spcPct val="50000"/>
              </a:spcBef>
              <a:defRPr/>
            </a:pPr>
            <a:endParaRPr lang="en-GB" sz="2000" b="1">
              <a:solidFill>
                <a:srgbClr val="000099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5126" name="Text Box 3"/>
          <p:cNvSpPr txBox="1">
            <a:spLocks noChangeArrowheads="1"/>
          </p:cNvSpPr>
          <p:nvPr/>
        </p:nvSpPr>
        <p:spPr bwMode="auto">
          <a:xfrm>
            <a:off x="609600" y="1219200"/>
            <a:ext cx="8305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/>
        </p:nvGraphicFramePr>
        <p:xfrm>
          <a:off x="0" y="1538288"/>
          <a:ext cx="8915400" cy="3687762"/>
        </p:xfrm>
        <a:graphic>
          <a:graphicData uri="http://schemas.openxmlformats.org/presentationml/2006/ole">
            <p:oleObj spid="_x0000_s5122" name="Bitmap Image" r:id="rId4" imgW="5896798" imgH="2438095" progId="Paint.Picture">
              <p:embed/>
            </p:oleObj>
          </a:graphicData>
        </a:graphic>
      </p:graphicFrame>
      <p:sp>
        <p:nvSpPr>
          <p:cNvPr id="5127" name="Line 5"/>
          <p:cNvSpPr>
            <a:spLocks noChangeShapeType="1"/>
          </p:cNvSpPr>
          <p:nvPr/>
        </p:nvSpPr>
        <p:spPr bwMode="auto">
          <a:xfrm>
            <a:off x="3657600" y="3009900"/>
            <a:ext cx="29527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128" name="Rectangle 6"/>
          <p:cNvSpPr>
            <a:spLocks noChangeArrowheads="1"/>
          </p:cNvSpPr>
          <p:nvPr/>
        </p:nvSpPr>
        <p:spPr bwMode="auto">
          <a:xfrm>
            <a:off x="323850" y="3409950"/>
            <a:ext cx="600075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29" name="Rectangle 7"/>
          <p:cNvSpPr>
            <a:spLocks noChangeArrowheads="1"/>
          </p:cNvSpPr>
          <p:nvPr/>
        </p:nvSpPr>
        <p:spPr bwMode="auto">
          <a:xfrm>
            <a:off x="304800" y="3960813"/>
            <a:ext cx="571500" cy="904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0" name="Rectangle 8"/>
          <p:cNvSpPr>
            <a:spLocks noChangeArrowheads="1"/>
          </p:cNvSpPr>
          <p:nvPr/>
        </p:nvSpPr>
        <p:spPr bwMode="auto">
          <a:xfrm>
            <a:off x="2571750" y="3810000"/>
            <a:ext cx="4857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1" name="Rectangle 9"/>
          <p:cNvSpPr>
            <a:spLocks noChangeArrowheads="1"/>
          </p:cNvSpPr>
          <p:nvPr/>
        </p:nvSpPr>
        <p:spPr bwMode="auto">
          <a:xfrm>
            <a:off x="4067175" y="3540125"/>
            <a:ext cx="43815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2" name="Rectangle 10"/>
          <p:cNvSpPr>
            <a:spLocks noChangeArrowheads="1"/>
          </p:cNvSpPr>
          <p:nvPr/>
        </p:nvSpPr>
        <p:spPr bwMode="auto">
          <a:xfrm>
            <a:off x="4400550" y="2714625"/>
            <a:ext cx="419100" cy="889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3" name="Rectangle 11"/>
          <p:cNvSpPr>
            <a:spLocks noChangeArrowheads="1"/>
          </p:cNvSpPr>
          <p:nvPr/>
        </p:nvSpPr>
        <p:spPr bwMode="auto">
          <a:xfrm>
            <a:off x="7762875" y="3533775"/>
            <a:ext cx="581025" cy="114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4" name="Rectangle 12"/>
          <p:cNvSpPr>
            <a:spLocks noChangeArrowheads="1"/>
          </p:cNvSpPr>
          <p:nvPr/>
        </p:nvSpPr>
        <p:spPr bwMode="auto">
          <a:xfrm>
            <a:off x="7781925" y="4086225"/>
            <a:ext cx="638175" cy="1047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5" name="Text Box 13"/>
          <p:cNvSpPr txBox="1">
            <a:spLocks noChangeArrowheads="1"/>
          </p:cNvSpPr>
          <p:nvPr/>
        </p:nvSpPr>
        <p:spPr bwMode="auto">
          <a:xfrm>
            <a:off x="3971925" y="1676400"/>
            <a:ext cx="18954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AMPLIFIER</a:t>
            </a:r>
            <a:endParaRPr lang="en-US"/>
          </a:p>
        </p:txBody>
      </p:sp>
      <p:sp>
        <p:nvSpPr>
          <p:cNvPr id="5136" name="Line 14"/>
          <p:cNvSpPr>
            <a:spLocks noChangeShapeType="1"/>
          </p:cNvSpPr>
          <p:nvPr/>
        </p:nvSpPr>
        <p:spPr bwMode="auto">
          <a:xfrm>
            <a:off x="2533650" y="2085975"/>
            <a:ext cx="4610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5137" name="Rectangle 15"/>
          <p:cNvSpPr>
            <a:spLocks noChangeArrowheads="1"/>
          </p:cNvSpPr>
          <p:nvPr/>
        </p:nvSpPr>
        <p:spPr bwMode="auto">
          <a:xfrm>
            <a:off x="3590925" y="2819400"/>
            <a:ext cx="1990725" cy="287655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5138" name="Rectangle 16"/>
          <p:cNvSpPr>
            <a:spLocks noChangeArrowheads="1"/>
          </p:cNvSpPr>
          <p:nvPr/>
        </p:nvSpPr>
        <p:spPr bwMode="auto">
          <a:xfrm>
            <a:off x="5372100" y="2724150"/>
            <a:ext cx="3238500" cy="3143250"/>
          </a:xfrm>
          <a:prstGeom prst="rect">
            <a:avLst/>
          </a:prstGeom>
          <a:noFill/>
          <a:ln w="28575">
            <a:solidFill>
              <a:srgbClr val="00CC00"/>
            </a:solidFill>
            <a:prstDash val="dash"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5139" name="Group 17"/>
          <p:cNvGrpSpPr>
            <a:grpSpLocks/>
          </p:cNvGrpSpPr>
          <p:nvPr/>
        </p:nvGrpSpPr>
        <p:grpSpPr bwMode="auto">
          <a:xfrm>
            <a:off x="1276350" y="2838450"/>
            <a:ext cx="3019425" cy="3048000"/>
            <a:chOff x="906" y="1740"/>
            <a:chExt cx="1902" cy="1920"/>
          </a:xfrm>
        </p:grpSpPr>
        <p:sp>
          <p:nvSpPr>
            <p:cNvPr id="5142" name="Rectangle 18"/>
            <p:cNvSpPr>
              <a:spLocks noChangeArrowheads="1"/>
            </p:cNvSpPr>
            <p:nvPr/>
          </p:nvSpPr>
          <p:spPr bwMode="auto">
            <a:xfrm>
              <a:off x="906" y="1740"/>
              <a:ext cx="1902" cy="1920"/>
            </a:xfrm>
            <a:prstGeom prst="rect">
              <a:avLst/>
            </a:prstGeom>
            <a:noFill/>
            <a:ln w="28575">
              <a:solidFill>
                <a:srgbClr val="00CC00"/>
              </a:solidFill>
              <a:prstDash val="dash"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5143" name="Text Box 19"/>
            <p:cNvSpPr txBox="1">
              <a:spLocks noChangeArrowheads="1"/>
            </p:cNvSpPr>
            <p:nvPr/>
          </p:nvSpPr>
          <p:spPr bwMode="auto">
            <a:xfrm>
              <a:off x="996" y="3444"/>
              <a:ext cx="109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600"/>
                <a:t>Attenuation</a:t>
              </a:r>
              <a:endParaRPr lang="en-US" sz="1600"/>
            </a:p>
          </p:txBody>
        </p:sp>
      </p:grpSp>
      <p:sp>
        <p:nvSpPr>
          <p:cNvPr id="5140" name="Rectangle 20"/>
          <p:cNvSpPr>
            <a:spLocks noChangeArrowheads="1"/>
          </p:cNvSpPr>
          <p:nvPr/>
        </p:nvSpPr>
        <p:spPr bwMode="auto">
          <a:xfrm>
            <a:off x="6391275" y="5421313"/>
            <a:ext cx="11461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Attenuation</a:t>
            </a:r>
            <a:endParaRPr lang="en-US" sz="1600"/>
          </a:p>
        </p:txBody>
      </p:sp>
      <p:sp>
        <p:nvSpPr>
          <p:cNvPr id="5141" name="Text Box 21"/>
          <p:cNvSpPr txBox="1">
            <a:spLocks noChangeArrowheads="1"/>
          </p:cNvSpPr>
          <p:nvPr/>
        </p:nvSpPr>
        <p:spPr bwMode="auto">
          <a:xfrm>
            <a:off x="3838575" y="5276850"/>
            <a:ext cx="1571625" cy="346075"/>
          </a:xfrm>
          <a:prstGeom prst="rect">
            <a:avLst/>
          </a:prstGeom>
          <a:solidFill>
            <a:schemeClr val="bg1"/>
          </a:solidFill>
          <a:ln w="9525">
            <a:solidFill>
              <a:srgbClr val="FF0000"/>
            </a:solidFill>
            <a:prstDash val="sysDot"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Gain</a:t>
            </a:r>
            <a:endParaRPr lang="en-US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27E6446-745E-40D9-8AFB-5D7C033E469F}" type="slidenum">
              <a:rPr lang="en-GB" smtClean="0"/>
              <a:pPr/>
              <a:t>8</a:t>
            </a:fld>
            <a:endParaRPr lang="en-GB" smtClean="0"/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685800" y="381000"/>
            <a:ext cx="7848600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If we examine the circuit carefully we can see that </a:t>
            </a:r>
            <a:r>
              <a:rPr lang="en-GB" sz="22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Rint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and </a:t>
            </a:r>
            <a:r>
              <a:rPr lang="en-GB" sz="22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Rin</a:t>
            </a:r>
            <a:r>
              <a:rPr lang="en-GB" sz="22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form a potential divider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Only a proportion of the </a:t>
            </a:r>
            <a:r>
              <a:rPr lang="en-GB" sz="2200" dirty="0" err="1">
                <a:latin typeface="Arial Rounded MT Bold" pitchFamily="34" charset="0"/>
                <a:cs typeface="Times New Roman" pitchFamily="18" charset="0"/>
              </a:rPr>
              <a:t>mic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output voltage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(</a:t>
            </a:r>
            <a:r>
              <a:rPr lang="en-GB" sz="22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Vm</a:t>
            </a:r>
            <a:r>
              <a:rPr lang="en-GB" sz="22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)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will arrive across </a:t>
            </a:r>
            <a:r>
              <a:rPr lang="en-GB" sz="22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Rin</a:t>
            </a:r>
            <a:r>
              <a:rPr lang="en-GB" sz="22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.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The amplifier has actually reduced the size of signal being amplified.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In addition, after amplification, the signal </a:t>
            </a:r>
            <a:r>
              <a:rPr lang="en-GB" sz="2200" i="1" dirty="0" err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Va</a:t>
            </a:r>
            <a:r>
              <a:rPr lang="en-GB" sz="2200" i="1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will, again, be attenuated by the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potential divider formed between </a:t>
            </a:r>
            <a:r>
              <a:rPr lang="en-GB" sz="2200" i="1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Rout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 and the load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.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If we are not careful with our design we could end up with a net attenuation rather than a net amplification. </a:t>
            </a:r>
          </a:p>
          <a:p>
            <a:pPr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Because of the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two lots of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attenuation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it is not possible to achieve an overall gain equal to that of “</a:t>
            </a:r>
            <a:r>
              <a:rPr lang="en-GB" sz="2200" i="1" dirty="0">
                <a:solidFill>
                  <a:srgbClr val="FF3300"/>
                </a:solidFill>
                <a:latin typeface="Arial Rounded MT Bold" pitchFamily="34" charset="0"/>
                <a:cs typeface="Times New Roman" pitchFamily="18" charset="0"/>
              </a:rPr>
              <a:t>A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”.</a:t>
            </a:r>
          </a:p>
          <a:p>
            <a:pPr>
              <a:spcBef>
                <a:spcPct val="50000"/>
              </a:spcBef>
              <a:defRPr/>
            </a:pPr>
            <a:endParaRPr lang="en-GB" sz="22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2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1024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EEE2A79-8058-4388-B79F-E88088E3908A}" type="slidenum">
              <a:rPr lang="en-GB" smtClean="0"/>
              <a:pPr/>
              <a:t>9</a:t>
            </a:fld>
            <a:endParaRPr lang="en-GB" smtClean="0"/>
          </a:p>
        </p:txBody>
      </p:sp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609600" y="457200"/>
            <a:ext cx="8077200" cy="606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9525" indent="-9525"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Therefore, whenever you use amplifiers to provide gain you must take into account the loading effects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of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and </a:t>
            </a:r>
            <a:r>
              <a:rPr lang="en-GB" sz="2200" dirty="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on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 the amplifiers which will give rise to attenuations  and hence reduced overall gain.</a:t>
            </a:r>
          </a:p>
          <a:p>
            <a:pPr marL="9525" indent="-9525" algn="just">
              <a:spcBef>
                <a:spcPct val="50000"/>
              </a:spcBef>
              <a:defRPr/>
            </a:pPr>
            <a:endParaRPr lang="en-GB" sz="2200" dirty="0">
              <a:latin typeface="Arial Rounded MT Bold" pitchFamily="34" charset="0"/>
              <a:cs typeface="Times New Roman" pitchFamily="18" charset="0"/>
            </a:endParaRPr>
          </a:p>
          <a:p>
            <a:pPr marL="9525" indent="-9525"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In practice a single amplifier is not used because the demands of the microphone on the amplifier are different from the demands of the speaker on the amplifier.</a:t>
            </a:r>
          </a:p>
          <a:p>
            <a:pPr marL="9525" indent="-9525" algn="just">
              <a:spcBef>
                <a:spcPct val="50000"/>
              </a:spcBef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Hence we more commonly have the need for two amplifiers:</a:t>
            </a:r>
          </a:p>
          <a:p>
            <a:pPr marL="9525" indent="-9525" algn="just">
              <a:spcBef>
                <a:spcPct val="50000"/>
              </a:spcBef>
              <a:buFontTx/>
              <a:buAutoNum type="arabicPeriod"/>
              <a:defRPr/>
            </a:pPr>
            <a:r>
              <a:rPr lang="en-GB" sz="22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A preamplifier</a:t>
            </a:r>
            <a:r>
              <a:rPr lang="en-GB" sz="2200" dirty="0">
                <a:solidFill>
                  <a:srgbClr val="FF0000"/>
                </a:solidFill>
                <a:latin typeface="Arial Rounded MT Bold" pitchFamily="34" charset="0"/>
                <a:cs typeface="Times New Roman" pitchFamily="18" charset="0"/>
              </a:rPr>
              <a:t> 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and </a:t>
            </a:r>
          </a:p>
          <a:p>
            <a:pPr marL="9525" indent="-9525" algn="just">
              <a:spcBef>
                <a:spcPct val="50000"/>
              </a:spcBef>
              <a:buFontTx/>
              <a:buAutoNum type="arabicPeriod"/>
              <a:defRPr/>
            </a:pP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A </a:t>
            </a:r>
            <a:r>
              <a:rPr lang="en-GB" sz="22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  <a:cs typeface="Times New Roman" pitchFamily="18" charset="0"/>
              </a:rPr>
              <a:t>power amplifier</a:t>
            </a:r>
            <a:r>
              <a:rPr lang="en-GB" sz="2200" dirty="0">
                <a:latin typeface="Arial Rounded MT Bold" pitchFamily="34" charset="0"/>
                <a:cs typeface="Times New Roman" pitchFamily="18" charset="0"/>
              </a:rPr>
              <a:t>.</a:t>
            </a:r>
          </a:p>
          <a:p>
            <a:pPr marL="9525" indent="-9525" algn="just">
              <a:spcBef>
                <a:spcPct val="50000"/>
              </a:spcBef>
              <a:defRPr/>
            </a:pPr>
            <a:endParaRPr lang="en-GB" sz="2200" dirty="0">
              <a:latin typeface="Arial Rounded MT Bold" pitchFamily="34" charset="0"/>
              <a:cs typeface="Times New Roman" pitchFamily="18" charset="0"/>
            </a:endParaRPr>
          </a:p>
          <a:p>
            <a:pPr marL="9525" indent="-9525" algn="just">
              <a:spcBef>
                <a:spcPct val="50000"/>
              </a:spcBef>
              <a:defRPr/>
            </a:pPr>
            <a:endParaRPr lang="en-GB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/>
              <a:t>Equivalent circuit of an amplifier2014-15</a:t>
            </a:r>
            <a:endParaRPr lang="en-GB" smtClean="0"/>
          </a:p>
        </p:txBody>
      </p:sp>
      <p:sp>
        <p:nvSpPr>
          <p:cNvPr id="112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FFBA160-F1B2-4B3A-A5DA-DAFDB20B195E}" type="slidenum">
              <a:rPr lang="en-GB" smtClean="0"/>
              <a:pPr/>
              <a:t>10</a:t>
            </a:fld>
            <a:endParaRPr lang="en-GB" smtClean="0"/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542925" y="285750"/>
            <a:ext cx="786765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latin typeface="Arial Rounded MT Bold" pitchFamily="34" charset="0"/>
              </a:rPr>
              <a:t>A </a:t>
            </a:r>
            <a:r>
              <a:rPr lang="en-GB">
                <a:solidFill>
                  <a:srgbClr val="FF0000"/>
                </a:solidFill>
                <a:latin typeface="Arial Rounded MT Bold" pitchFamily="34" charset="0"/>
              </a:rPr>
              <a:t>preamplifier </a:t>
            </a:r>
            <a:r>
              <a:rPr lang="en-GB">
                <a:latin typeface="Arial Rounded MT Bold" pitchFamily="34" charset="0"/>
              </a:rPr>
              <a:t>is required to provide a high input resistance for maximum voltage transfer and a high gain. Its output resistance consequently is unlikely to be low enough to drive a speaker.</a:t>
            </a:r>
          </a:p>
          <a:p>
            <a:pPr>
              <a:spcBef>
                <a:spcPct val="50000"/>
              </a:spcBef>
            </a:pPr>
            <a:r>
              <a:rPr lang="en-GB">
                <a:latin typeface="Arial Rounded MT Bold" pitchFamily="34" charset="0"/>
              </a:rPr>
              <a:t>A </a:t>
            </a:r>
            <a:r>
              <a:rPr lang="en-GB">
                <a:solidFill>
                  <a:srgbClr val="FF0000"/>
                </a:solidFill>
                <a:latin typeface="Arial Rounded MT Bold" pitchFamily="34" charset="0"/>
              </a:rPr>
              <a:t>power amplifier </a:t>
            </a:r>
            <a:r>
              <a:rPr lang="en-GB">
                <a:latin typeface="Arial Rounded MT Bold" pitchFamily="34" charset="0"/>
              </a:rPr>
              <a:t>is more concerned with providing a low output resistance with a high current drive capability to supply high power to a speaker.</a:t>
            </a:r>
          </a:p>
          <a:p>
            <a:pPr>
              <a:spcBef>
                <a:spcPct val="50000"/>
              </a:spcBef>
            </a:pPr>
            <a:r>
              <a:rPr lang="en-GB">
                <a:latin typeface="Arial Rounded MT Bold" pitchFamily="34" charset="0"/>
              </a:rPr>
              <a:t>Consequently they both have different combinations of input resistance, output resistance and gain.</a:t>
            </a:r>
          </a:p>
          <a:p>
            <a:pPr>
              <a:spcBef>
                <a:spcPct val="50000"/>
              </a:spcBef>
            </a:pPr>
            <a:r>
              <a:rPr lang="en-GB">
                <a:latin typeface="Arial Rounded MT Bold" pitchFamily="34" charset="0"/>
              </a:rPr>
              <a:t>Working in tandem they provide the correct mix of voltage amplification and power amplification.</a:t>
            </a:r>
            <a:endParaRPr lang="en-US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2602</TotalTime>
  <Words>662</Words>
  <Application>Microsoft Office PowerPoint</Application>
  <PresentationFormat>On-screen Show (4:3)</PresentationFormat>
  <Paragraphs>73</Paragraphs>
  <Slides>10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Times New Roman</vt:lpstr>
      <vt:lpstr>Arial</vt:lpstr>
      <vt:lpstr>Arial Rounded MT Bold</vt:lpstr>
      <vt:lpstr>Default Design</vt:lpstr>
      <vt:lpstr>Bitmap Image</vt:lpstr>
      <vt:lpstr>SIMPLIFIED EQUIVALENT CIRCUIT OF A VOLTAGE AMPLIFIER 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SIMPLIFIED EQUIVALENT CIRCUIT OF A VOLTAGE AMPLIFIER</dc:title>
  <dc:creator>Vanstone, Mike</dc:creator>
  <cp:lastModifiedBy>sc-mv</cp:lastModifiedBy>
  <cp:revision>30</cp:revision>
  <dcterms:created xsi:type="dcterms:W3CDTF">2006-01-22T10:46:30Z</dcterms:created>
  <dcterms:modified xsi:type="dcterms:W3CDTF">2015-02-04T08:24:30Z</dcterms:modified>
</cp:coreProperties>
</file>