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2.xml" ContentType="application/vnd.openxmlformats-officedocument.drawingml.chart+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7"/>
    <p:restoredTop sz="77574"/>
  </p:normalViewPr>
  <p:slideViewPr>
    <p:cSldViewPr snapToGrid="0" snapToObjects="1">
      <p:cViewPr varScale="1">
        <p:scale>
          <a:sx n="125" d="100"/>
          <a:sy n="125" d="100"/>
        </p:scale>
        <p:origin x="148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100" b="0" i="0" u="none" strike="noStrike">
                <a:solidFill>
                  <a:srgbClr val="0B3D5C"/>
                </a:solidFill>
                <a:latin typeface="Arial"/>
              </a:defRPr>
            </a:pPr>
            <a:r>
              <a:rPr sz="1100" b="0" i="0" u="none" strike="noStrike">
                <a:solidFill>
                  <a:srgbClr val="0B3D5C"/>
                </a:solidFill>
                <a:latin typeface="Arial"/>
              </a:rPr>
              <a:t>Skills Gap Analysis (1-5 Scale)</a:t>
            </a:r>
          </a:p>
        </c:rich>
      </c:tx>
      <c:overlay val="0"/>
    </c:title>
    <c:autoTitleDeleted val="0"/>
    <c:plotArea>
      <c:layout/>
      <c:barChart>
        <c:barDir val="col"/>
        <c:grouping val="clustered"/>
        <c:varyColors val="0"/>
        <c:ser>
          <c:idx val="0"/>
          <c:order val="0"/>
          <c:tx>
            <c:strRef>
              <c:f>Sheet1!$B$1</c:f>
              <c:strCache>
                <c:ptCount val="1"/>
                <c:pt idx="0">
                  <c:v>Current Level</c:v>
                </c:pt>
              </c:strCache>
            </c:strRef>
          </c:tx>
          <c:spPr>
            <a:solidFill>
              <a:srgbClr val="22A7B3"/>
            </a:solidFill>
            <a:effectLst/>
          </c:spPr>
          <c:invertIfNegative val="0"/>
          <c:cat>
            <c:strRef>
              <c:f>Sheet1!$A$2:$A$6</c:f>
              <c:strCache>
                <c:ptCount val="5"/>
                <c:pt idx="0">
                  <c:v>Leadership
Skills</c:v>
                </c:pt>
                <c:pt idx="1">
                  <c:v>Conflict
Resolution</c:v>
                </c:pt>
                <c:pt idx="2">
                  <c:v>IT/Systems
Proficiency</c:v>
                </c:pt>
                <c:pt idx="3">
                  <c:v>Customer
Service</c:v>
                </c:pt>
                <c:pt idx="4">
                  <c:v>Performance
Management</c:v>
                </c:pt>
              </c:strCache>
            </c:strRef>
          </c:cat>
          <c:val>
            <c:numRef>
              <c:f>Sheet1!$B$2:$B$6</c:f>
              <c:numCache>
                <c:formatCode>General</c:formatCode>
                <c:ptCount val="5"/>
                <c:pt idx="0">
                  <c:v>3</c:v>
                </c:pt>
                <c:pt idx="1">
                  <c:v>2</c:v>
                </c:pt>
                <c:pt idx="2">
                  <c:v>2</c:v>
                </c:pt>
                <c:pt idx="3">
                  <c:v>4</c:v>
                </c:pt>
                <c:pt idx="4">
                  <c:v>1</c:v>
                </c:pt>
              </c:numCache>
            </c:numRef>
          </c:val>
          <c:extLst>
            <c:ext xmlns:c16="http://schemas.microsoft.com/office/drawing/2014/chart" uri="{C3380CC4-5D6E-409C-BE32-E72D297353CC}">
              <c16:uniqueId val="{00000000-BE77-1A4A-9B9C-4995BE80DD17}"/>
            </c:ext>
          </c:extLst>
        </c:ser>
        <c:ser>
          <c:idx val="1"/>
          <c:order val="1"/>
          <c:tx>
            <c:strRef>
              <c:f>Sheet1!$C$1</c:f>
              <c:strCache>
                <c:ptCount val="1"/>
                <c:pt idx="0">
                  <c:v>Required Level</c:v>
                </c:pt>
              </c:strCache>
            </c:strRef>
          </c:tx>
          <c:spPr>
            <a:solidFill>
              <a:srgbClr val="0B3D5C"/>
            </a:solidFill>
            <a:effectLst/>
          </c:spPr>
          <c:invertIfNegative val="0"/>
          <c:cat>
            <c:strRef>
              <c:f>Sheet1!$A$2:$A$6</c:f>
              <c:strCache>
                <c:ptCount val="5"/>
                <c:pt idx="0">
                  <c:v>Leadership
Skills</c:v>
                </c:pt>
                <c:pt idx="1">
                  <c:v>Conflict
Resolution</c:v>
                </c:pt>
                <c:pt idx="2">
                  <c:v>IT/Systems
Proficiency</c:v>
                </c:pt>
                <c:pt idx="3">
                  <c:v>Customer
Service</c:v>
                </c:pt>
                <c:pt idx="4">
                  <c:v>Performance
Management</c:v>
                </c:pt>
              </c:strCache>
            </c:strRef>
          </c:cat>
          <c:val>
            <c:numRef>
              <c:f>Sheet1!$C$2:$C$6</c:f>
              <c:numCache>
                <c:formatCode>General</c:formatCode>
                <c:ptCount val="5"/>
                <c:pt idx="0">
                  <c:v>5</c:v>
                </c:pt>
                <c:pt idx="1">
                  <c:v>5</c:v>
                </c:pt>
                <c:pt idx="2">
                  <c:v>4</c:v>
                </c:pt>
                <c:pt idx="3">
                  <c:v>5</c:v>
                </c:pt>
                <c:pt idx="4">
                  <c:v>4</c:v>
                </c:pt>
              </c:numCache>
            </c:numRef>
          </c:val>
          <c:extLst>
            <c:ext xmlns:c16="http://schemas.microsoft.com/office/drawing/2014/chart" uri="{C3380CC4-5D6E-409C-BE32-E72D297353CC}">
              <c16:uniqueId val="{00000001-BE77-1A4A-9B9C-4995BE80DD17}"/>
            </c:ext>
          </c:extLst>
        </c:ser>
        <c:dLbls>
          <c:showLegendKey val="0"/>
          <c:showVal val="0"/>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800" b="0" i="0" u="none" strike="noStrike">
                <a:solidFill>
                  <a:srgbClr val="4A5568"/>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800" b="0" i="0" u="none" strike="noStrike">
                <a:solidFill>
                  <a:srgbClr val="4A5568"/>
                </a:solidFill>
                <a:latin typeface="Arial"/>
              </a:defRPr>
            </a:pPr>
            <a:endParaRPr lang="en-US"/>
          </a:p>
        </c:txPr>
        <c:crossAx val="2094734554"/>
        <c:crosses val="autoZero"/>
        <c:crossBetween val="between"/>
      </c:valAx>
      <c:spPr>
        <a:noFill/>
        <a:ln>
          <a:noFill/>
        </a:ln>
        <a:effectLst/>
      </c:spPr>
    </c:plotArea>
    <c:legend>
      <c:legendPos val="b"/>
      <c:overlay val="0"/>
      <c:txPr>
        <a:bodyPr/>
        <a:lstStyle/>
        <a:p>
          <a:pPr>
            <a:defRPr sz="900"/>
          </a:pPr>
          <a:endParaRPr lang="en-US"/>
        </a:p>
      </c:txPr>
    </c:legend>
    <c:plotVisOnly val="1"/>
    <c:dispBlanksAs val="span"/>
    <c:showDLblsOverMax val="1"/>
  </c:chart>
  <c:spPr>
    <a:solidFill>
      <a:srgbClr val="FFFFFF"/>
    </a:solid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000" b="0" i="0" u="none" strike="noStrike">
                <a:solidFill>
                  <a:srgbClr val="0B3D5C"/>
                </a:solidFill>
                <a:latin typeface="Arial"/>
              </a:defRPr>
            </a:pPr>
            <a:r>
              <a:rPr lang="en-GB" sz="1000" b="0" i="0" u="none" strike="noStrike">
                <a:solidFill>
                  <a:srgbClr val="0B3D5C"/>
                </a:solidFill>
                <a:latin typeface="Arial"/>
              </a:rPr>
              <a:t>Training Time Allocation</a:t>
            </a:r>
          </a:p>
        </c:rich>
      </c:tx>
      <c:overlay val="0"/>
    </c:title>
    <c:autoTitleDeleted val="0"/>
    <c:plotArea>
      <c:layout/>
      <c:pieChart>
        <c:varyColors val="1"/>
        <c:ser>
          <c:idx val="0"/>
          <c:order val="0"/>
          <c:tx>
            <c:strRef>
              <c:f>Sheet1!$B$1</c:f>
              <c:strCache>
                <c:ptCount val="1"/>
                <c:pt idx="0">
                  <c:v>Training Allocation</c:v>
                </c:pt>
              </c:strCache>
            </c:strRef>
          </c:tx>
          <c:spPr>
            <a:solidFill>
              <a:schemeClr val="accent1"/>
            </a:solidFill>
            <a:ln w="9525" cap="flat">
              <a:solidFill>
                <a:srgbClr val="F9F9F9"/>
              </a:solidFill>
              <a:prstDash val="solid"/>
              <a:round/>
            </a:ln>
            <a:effectLst/>
          </c:spPr>
          <c:dPt>
            <c:idx val="0"/>
            <c:bubble3D val="0"/>
            <c:spPr>
              <a:solidFill>
                <a:srgbClr val="E8853D"/>
              </a:solidFill>
              <a:effectLst/>
            </c:spPr>
            <c:extLst>
              <c:ext xmlns:c16="http://schemas.microsoft.com/office/drawing/2014/chart" uri="{C3380CC4-5D6E-409C-BE32-E72D297353CC}">
                <c16:uniqueId val="{00000001-672D-A34C-906F-96C33B371A6E}"/>
              </c:ext>
            </c:extLst>
          </c:dPt>
          <c:dPt>
            <c:idx val="1"/>
            <c:bubble3D val="0"/>
            <c:spPr>
              <a:solidFill>
                <a:srgbClr val="1A6F8A"/>
              </a:solidFill>
              <a:effectLst/>
            </c:spPr>
            <c:extLst>
              <c:ext xmlns:c16="http://schemas.microsoft.com/office/drawing/2014/chart" uri="{C3380CC4-5D6E-409C-BE32-E72D297353CC}">
                <c16:uniqueId val="{00000003-672D-A34C-906F-96C33B371A6E}"/>
              </c:ext>
            </c:extLst>
          </c:dPt>
          <c:dPt>
            <c:idx val="2"/>
            <c:bubble3D val="0"/>
            <c:spPr>
              <a:solidFill>
                <a:srgbClr val="2D9C6F"/>
              </a:solidFill>
              <a:effectLst/>
            </c:spPr>
            <c:extLst>
              <c:ext xmlns:c16="http://schemas.microsoft.com/office/drawing/2014/chart" uri="{C3380CC4-5D6E-409C-BE32-E72D297353CC}">
                <c16:uniqueId val="{00000005-672D-A34C-906F-96C33B371A6E}"/>
              </c:ext>
            </c:extLst>
          </c:dPt>
          <c:dPt>
            <c:idx val="3"/>
            <c:bubble3D val="0"/>
            <c:spPr>
              <a:solidFill>
                <a:srgbClr val="22A7B3"/>
              </a:solidFill>
              <a:effectLst/>
            </c:spPr>
            <c:extLst>
              <c:ext xmlns:c16="http://schemas.microsoft.com/office/drawing/2014/chart" uri="{C3380CC4-5D6E-409C-BE32-E72D297353CC}">
                <c16:uniqueId val="{00000007-672D-A34C-906F-96C33B371A6E}"/>
              </c:ext>
            </c:extLst>
          </c:dPt>
          <c:dLbls>
            <c:dLbl>
              <c:idx val="0"/>
              <c:numFmt formatCode="0%" sourceLinked="0"/>
              <c:spPr/>
              <c:txPr>
                <a:bodyPr/>
                <a:lstStyle/>
                <a:p>
                  <a:pPr>
                    <a:defRPr sz="1200" b="0" i="0" u="none" strike="noStrike">
                      <a:solidFill>
                        <a:srgbClr val="000000"/>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672D-A34C-906F-96C33B371A6E}"/>
                </c:ext>
              </c:extLst>
            </c:dLbl>
            <c:dLbl>
              <c:idx val="1"/>
              <c:numFmt formatCode="0%" sourceLinked="0"/>
              <c:spPr/>
              <c:txPr>
                <a:bodyPr/>
                <a:lstStyle/>
                <a:p>
                  <a:pPr>
                    <a:defRPr sz="1200" b="0" i="0" u="none" strike="noStrike">
                      <a:solidFill>
                        <a:srgbClr val="000000"/>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672D-A34C-906F-96C33B371A6E}"/>
                </c:ext>
              </c:extLst>
            </c:dLbl>
            <c:dLbl>
              <c:idx val="2"/>
              <c:numFmt formatCode="0%" sourceLinked="0"/>
              <c:spPr/>
              <c:txPr>
                <a:bodyPr/>
                <a:lstStyle/>
                <a:p>
                  <a:pPr>
                    <a:defRPr sz="1200" b="0" i="0" u="none" strike="noStrike">
                      <a:solidFill>
                        <a:srgbClr val="000000"/>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672D-A34C-906F-96C33B371A6E}"/>
                </c:ext>
              </c:extLst>
            </c:dLbl>
            <c:dLbl>
              <c:idx val="3"/>
              <c:numFmt formatCode="0%" sourceLinked="0"/>
              <c:spPr/>
              <c:txPr>
                <a:bodyPr/>
                <a:lstStyle/>
                <a:p>
                  <a:pPr>
                    <a:defRPr sz="1200" b="0" i="0" u="none" strike="noStrike">
                      <a:solidFill>
                        <a:srgbClr val="000000"/>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7-672D-A34C-906F-96C33B371A6E}"/>
                </c:ext>
              </c:extLst>
            </c:dLbl>
            <c:numFmt formatCode="0%" sourceLinked="0"/>
            <c:spPr>
              <a:noFill/>
              <a:ln>
                <a:noFill/>
              </a:ln>
              <a:effectLst/>
            </c:spPr>
            <c:txPr>
              <a:bodyPr/>
              <a:lstStyle/>
              <a:p>
                <a:pPr>
                  <a:defRPr sz="1800" b="0" i="0" u="none" strike="noStrike">
                    <a:solidFill>
                      <a:srgbClr val="000000"/>
                    </a:solidFill>
                    <a:latin typeface="Arial"/>
                  </a:defRPr>
                </a:pPr>
                <a:endParaRPr lang="en-US"/>
              </a:p>
            </c:txPr>
            <c:dLblPos val="ctr"/>
            <c:showLegendKey val="0"/>
            <c:showVal val="0"/>
            <c:showCatName val="1"/>
            <c:showSerName val="0"/>
            <c:showPercent val="1"/>
            <c:showBubbleSize val="0"/>
            <c:showLeaderLines val="0"/>
            <c:extLst>
              <c:ext xmlns:c15="http://schemas.microsoft.com/office/drawing/2012/chart" uri="{CE6537A1-D6FC-4f65-9D91-7224C49458BB}"/>
            </c:extLst>
          </c:dLbls>
          <c:cat>
            <c:strRef>
              <c:f>Sheet1!$A$2:$A$5</c:f>
              <c:strCache>
                <c:ptCount val="4"/>
                <c:pt idx="0">
                  <c:v>Behaviourist (Role-play/Drills)</c:v>
                </c:pt>
                <c:pt idx="1">
                  <c:v>Cognitivist (E-learning/Cases)</c:v>
                </c:pt>
                <c:pt idx="2">
                  <c:v>Experiential (Mentoring/Shadowing)</c:v>
                </c:pt>
                <c:pt idx="3">
                  <c:v>Blended/Assessment</c:v>
                </c:pt>
              </c:strCache>
            </c:strRef>
          </c:cat>
          <c:val>
            <c:numRef>
              <c:f>Sheet1!$B$2:$B$5</c:f>
              <c:numCache>
                <c:formatCode>General</c:formatCode>
                <c:ptCount val="4"/>
                <c:pt idx="0">
                  <c:v>25</c:v>
                </c:pt>
                <c:pt idx="1">
                  <c:v>30</c:v>
                </c:pt>
                <c:pt idx="2">
                  <c:v>35</c:v>
                </c:pt>
                <c:pt idx="3">
                  <c:v>10</c:v>
                </c:pt>
              </c:numCache>
            </c:numRef>
          </c:val>
          <c:extLst>
            <c:ext xmlns:c16="http://schemas.microsoft.com/office/drawing/2014/chart" uri="{C3380CC4-5D6E-409C-BE32-E72D297353CC}">
              <c16:uniqueId val="{00000008-672D-A34C-906F-96C33B371A6E}"/>
            </c:ext>
          </c:extLst>
        </c:ser>
        <c:dLbls>
          <c:showLegendKey val="0"/>
          <c:showVal val="0"/>
          <c:showCatName val="0"/>
          <c:showSerName val="0"/>
          <c:showPercent val="0"/>
          <c:showBubbleSize val="0"/>
          <c:showLeaderLines val="0"/>
        </c:dLbls>
        <c:firstSliceAng val="0"/>
      </c:pieChart>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69427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everyone. My name is [Your Name] and today I will be presenting on the recruitment process and learning and development needs at Tesco PLC, one of the UK's largest retailers. This presentation is part of our LCLM5002 module on Developing and Managing Individuals and Teams. I will cover the systematic steps in recruiting the right team member and then analyse the training and development needs using established learning theories.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structure of my presentation. I will begin with an introduction to Tesco PLC, then walk through each step of the recruitment process including job analysis, job description, and person specification. In the second half, I will identify learning and development needs and analyse them using three key theories: behaviourist, cognitivist, and humanist/experiential learning. Let us begin.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Tesco PLC is the biggest store in the UK. It was started by Jack Cohen in 1919. It has more than 330,000 employees and made about 65.8 billion pounds in sales in the 2023–24 fiscal year (Tesco PLC, 2024). The company has a lot of different types of shops, such as big supermarkets, Tesco Express convenience stores, and a big online delivery service. I chose to be the Customer Service Team Leader for this talk. This is an important job because it combines providing direct services and managing people. It's also a great way to show how to hire people and what they need to learn and grow. Armstrong and Taylor (2023) say that frontline leadership jobs are some of the most important to fill because they have a direct effect on team morale, customer satisfaction, and the efficiency of operations.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There are six organised steps that Tesco uses to hire people. First, the job opening is found. This could be due to someone quitting, a new store starting, or a reorganisation. Second, a job analysis is done to figure out what the role's tasks and requirements are. The third step is to write a job description. Fourth, an outline of the person is made. Fifth, the job is publicised, and a short list of candidates is made. Sixth, there is the selecting process, and then there is onboarding. Taylor (2023) says that hiring someone isn't just about having a job opening; it's also about finding the right person whose skills and values fit with the company. The CIPD (2024) says that to get rid of bias and improve results, companies should use a structured, evidence-based method to hiring. I will now go into more depth about each of these steps, starting with job analysis.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The first and most important step in the hiring process is to analyse the job. Armstrong and Taylor (2023) say that it is the organised gathering and study of data about the tasks, the situation, and the people who need to do them. At Tesco, this is done in a number of ways. HR can see the job in action by observing it, like when they watch a Customer Service Team Leader handle complaints, control lines, and plan breaks on a busy Saturday. Interviews with current Team Leaders and Store Managers give you a good idea of the skills that are needed. Tesco can get consistent data from various stores by using questionnaires, and work diaries keep a detailed record of what people do each day. Torrington et al. (2020) say that the most accurate and reliable job analysis results come from using more than one way together. The job description and person requirements are then based on this information.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A job description is a written list of the tasks, responsibilities, and conditions of a certain position. Armstrong and Taylor (2023) say that a well-written job description does three things: it finds the right people for the job, makes standards clear, and gives you a way to manage performance. The job description for the Customer Service Team Leader position at Tesco says that the person will be in charge of 10 to 15 customer service assistants and be responsible for maintaining service standards, handling escalated complaints, managing shifts and delegating tasks, and running training classes. The job is at a Tesco Superstore in Birmingham, and the person will report to the Store Manager. The pay range is between £24 and £28k. Taylor (2023) says that being clear about the job requirements, such as salary and hours, helps to draw applicants who have realistic goals.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The person specification goes along with the job description and describes the perfect choice. As you can see in this table, I've broken down the requirements into two groups: those that are required and those that are beneficial. These groups include qualifications, experience, skills, and personal traits. For example, you need to have been a boss in retail for at least one year, and it's best if you have experience working in a high-volume setting. Torrington et al. (2020) say that Rodger's Seven-Point Plan is a good way to start making person requirements because it makes sure that everything is covered and is fair. Using clear criteria helps Tesco avoid mental bias in the shortlisting process and makes sure they follow the Equality Act 2010. Armstrong and Taylor (2023) say that clear person requirements also help candidates choose themselves because they can see if they are a good fit before applying.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Once the post is offered through the Tesco Careers portal, Indeed, LinkedIn, and in-store notices, the job description and person specification are finalised. Taylor (2023) says that to get the most candidates, you should use a mix of internal and external recruitment methods. The person specification factors are used to screen applications, and the CIPD (2024) recommends blind screening to get rid of unconscious bias. For this job, there are competency-based questions using the STAR method, a situational judgement test, and a group activity to see how good a leader someone is. Bratton and Gold (2022) stress that using more than one measurement method makes predictions more accurate. Last but not least, the onboarding process has an organised four-week orientation, a buddy system, and clear performance goals at 30, 60, and 90 days. Effective hiring makes it much easier to stay with the company and do well at first.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moving to the second part of the presentation — learning and development needs. A Training Needs Analysis, as defined by the CIPD (2024), identifies the gap between current and required competency levels. Using a skills assessment framework rated on a 1 to 5 scale, I have identified four key development areas for the newly recruited Customer Service Team Leader. The most significant gap is in performance management, where the individual has no formal experience in conducting appraisals or setting targets — scoring 1 against a required level of 4. Conflict resolution also shows a significant gap — the individual has basic customer service skills but lacks formal training in de-escalation techniques. IT systems proficiency and leadership skills also require development. Bee and Bee (2020) argue that a structured TNA enables organisations to prioritise training investment where it will have the greatest impact. I will now analyse how three learning theories can be applied to address these gaps.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behaviourist learning theory, rooted in the work of Pavlov, Skinner, and Watson, focuses on observable behavioural changes resulting from stimulus-response associations. Pritchard (2022) explains that Skinner's operant conditioning is particularly relevant to workplace training: when a desired behaviour is followed by a positive consequence, the individual is more likely to repeat it. At Tesco, this theory can be applied through structured role-play training for conflict resolution. The Team Leader practises handling simulated customer complaints, receives immediate corrective or positive feedback, and over time develops automatic responses to common scenarios. Wilson (2020) notes that positive reinforcement — such as praise from a manager, performance bonuses, or recognition at team meetings — strengthens desired behaviours. This approach also applies to IT systems training, where repeated practice with till operations and refund procedures builds procedural competence. The behaviourist approach is particularly effective for developing the conflict resolution and IT proficiency skills identified in the skills gap analysis.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cognitivist learning theory shifts focus from observable behaviour to internal mental processes. Illeris (2020) explains that cognitivism views learning as an active process of constructing mental schemas — organised frameworks of knowledge that help learners make sense of new information. For the Customer Service Team Leader at Tesco, cognitivist approaches are particularly valuable for addressing the performance management gap. Four key strategies are recommended. First, information processing through structured e-learning modules that break complex performance management concepts into manageable chunks. Second, schema building — linking new concepts such as SMART targets and appraisal frameworks to the individual's existing knowledge of team coordination. Third, Vygotsky's scaffolding — the Store Manager provides guided support during the first three performance appraisals, gradually reducing assistance as competence develops. Fourth, problem-based learning using real Tesco case studies where the Team Leader analyses performance scenarios and develops action plans. Pritchard (2022) notes that cognitivist approaches are most effective when learners understand not just what to do but why they are doing it.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humanist and experiential learning theories take a fundamentally different approach. Humanist theory, rooted in the work of Maslow and Rogers, views the learner as a whole person with innate motivation towards self-actualisation and personal growth. Kolb's Experiential Learning Cycle (2015) provides a structured framework: the learner moves through concrete experience, reflective observation, abstract conceptualisation, and active experimentation in a continuous cycle. At Tesco, this is applied through several interventions. Job shadowing allows the Team Leader to gain concrete experience by observing different leadership styles across stores. Reflective journals encourage critical self-analysis after each shift. A mentoring programme pairs the individual with a senior Store Manager who facilitates self-discovery rather than providing directive instruction — consistent with Rogers' person-centred approach. Personal Development Plans enable the Team Leader to set self-directed goals aligned with their career aspirations. Bee and Bee (2020) argue that experiential approaches produce the deepest and most lasting learning outcomes because they engage the whole person. This approach is particularly effective for developing leadership skills and performance management capability.</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brings together the three learning theories into an integrated development strategy. The table maps each development area to the most appropriate theory, training method, timeline, and evaluation measure. Conflict resolution and IT systems are addressed through behaviourist approaches in the first four weeks. Performance management is developed through cognitivist methods over weeks two to eight. Leadership skills are developed on an ongoing basis through humanist and experiential approaches. The pie chart shows the recommended allocation of training time: 35 per cent to experiential learning, 30 per cent to cognitivist methods, 25 per cent to behaviourist approaches, and 10 per cent to blended assessment activities. Armstrong and Taylor (2023) argue that the most effective organisational development programmes integrate multiple theoretical perspectives rather than relying on a single approach. This blended strategy ensures that Tesco develops a well-rounded, capable Team Leader who contributes to sustainable business performance.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this presentation has demonstrated two interconnected processes essential for the smooth running of Tesco PLC. First, the recruitment process — from identifying a vacancy, through job analysis, job description, and person specification, to selection and onboarding — ensures that the organisation attracts and appoints the right Customer Service Team Leader. Second, a structured Training Needs Analysis identified four key development areas, and three learning theories were applied to design a comprehensive development programme. Behaviourist approaches develop procedural skills through reinforcement and practice. Cognitivist approaches build deeper understanding through schema construction and scaffolding. Humanist and experiential approaches foster personal growth and self-directed learning. The key takeaway is that effective recruitment and targeted learning and development are interdependent. Organisations that invest in both build stronger teams and achieve sustainable competitive advantage. Thank you for your attention. I am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contains the full Harvard-formatted reference list for the presentation. All sources cited throughout the slides are included here. These are credible academic textbooks and professional publications from 2020 to 2025, ensuring the currency and reliability of the evidence underpinning this presentation. Thank you.</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chart" Target="../charts/char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chart" Target="../charts/char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3D5C"/>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22A7B3"/>
          </a:solidFill>
          <a:ln/>
        </p:spPr>
        <p:txBody>
          <a:bodyPr/>
          <a:lstStyle/>
          <a:p>
            <a:endParaRPr lang="en-US"/>
          </a:p>
        </p:txBody>
      </p:sp>
      <p:sp>
        <p:nvSpPr>
          <p:cNvPr id="3" name="Shape 1"/>
          <p:cNvSpPr/>
          <p:nvPr/>
        </p:nvSpPr>
        <p:spPr>
          <a:xfrm>
            <a:off x="0" y="5070348"/>
            <a:ext cx="9144000" cy="73152"/>
          </a:xfrm>
          <a:prstGeom prst="rect">
            <a:avLst/>
          </a:prstGeom>
          <a:solidFill>
            <a:srgbClr val="22A7B3"/>
          </a:solidFill>
          <a:ln/>
        </p:spPr>
        <p:txBody>
          <a:bodyPr/>
          <a:lstStyle/>
          <a:p>
            <a:endParaRPr lang="en-US"/>
          </a:p>
        </p:txBody>
      </p:sp>
      <p:sp>
        <p:nvSpPr>
          <p:cNvPr id="4" name="Shape 2"/>
          <p:cNvSpPr/>
          <p:nvPr/>
        </p:nvSpPr>
        <p:spPr>
          <a:xfrm>
            <a:off x="7498080" y="274320"/>
            <a:ext cx="1371600" cy="1371600"/>
          </a:xfrm>
          <a:prstGeom prst="ellipse">
            <a:avLst/>
          </a:prstGeom>
          <a:solidFill>
            <a:srgbClr val="1A6F8A">
              <a:alpha val="60000"/>
            </a:srgbClr>
          </a:solidFill>
          <a:ln/>
        </p:spPr>
        <p:txBody>
          <a:bodyPr/>
          <a:lstStyle/>
          <a:p>
            <a:endParaRPr lang="en-US"/>
          </a:p>
        </p:txBody>
      </p:sp>
      <p:sp>
        <p:nvSpPr>
          <p:cNvPr id="5" name="Shape 3"/>
          <p:cNvSpPr/>
          <p:nvPr/>
        </p:nvSpPr>
        <p:spPr>
          <a:xfrm>
            <a:off x="8046720" y="731520"/>
            <a:ext cx="914400" cy="914400"/>
          </a:xfrm>
          <a:prstGeom prst="ellipse">
            <a:avLst/>
          </a:prstGeom>
          <a:solidFill>
            <a:srgbClr val="22A7B3">
              <a:alpha val="50000"/>
            </a:srgbClr>
          </a:solidFill>
          <a:ln/>
        </p:spPr>
        <p:txBody>
          <a:bodyPr/>
          <a:lstStyle/>
          <a:p>
            <a:endParaRPr lang="en-US"/>
          </a:p>
        </p:txBody>
      </p:sp>
      <p:pic>
        <p:nvPicPr>
          <p:cNvPr id="6" name="Image 0" descr="preencoded.png"/>
          <p:cNvPicPr>
            <a:picLocks noChangeAspect="1"/>
          </p:cNvPicPr>
          <p:nvPr/>
        </p:nvPicPr>
        <p:blipFill>
          <a:blip r:embed="rId3"/>
          <a:stretch>
            <a:fillRect/>
          </a:stretch>
        </p:blipFill>
        <p:spPr>
          <a:xfrm>
            <a:off x="640080" y="548640"/>
            <a:ext cx="640080" cy="640080"/>
          </a:xfrm>
          <a:prstGeom prst="rect">
            <a:avLst/>
          </a:prstGeom>
        </p:spPr>
      </p:pic>
      <p:sp>
        <p:nvSpPr>
          <p:cNvPr id="7" name="Text 4"/>
          <p:cNvSpPr/>
          <p:nvPr/>
        </p:nvSpPr>
        <p:spPr>
          <a:xfrm>
            <a:off x="457200" y="1188720"/>
            <a:ext cx="8229600" cy="1371600"/>
          </a:xfrm>
          <a:prstGeom prst="rect">
            <a:avLst/>
          </a:prstGeom>
          <a:noFill/>
          <a:ln/>
        </p:spPr>
        <p:txBody>
          <a:bodyPr wrap="square" lIns="0" tIns="0" rIns="0" bIns="0" rtlCol="0" anchor="ctr"/>
          <a:lstStyle/>
          <a:p>
            <a:pPr marL="0" indent="0">
              <a:lnSpc>
                <a:spcPct val="120000"/>
              </a:lnSpc>
              <a:buNone/>
            </a:pPr>
            <a:r>
              <a:rPr lang="en-US" sz="3000" b="1" dirty="0">
                <a:solidFill>
                  <a:srgbClr val="FFFFFF"/>
                </a:solidFill>
                <a:latin typeface="Arial" pitchFamily="34" charset="0"/>
                <a:ea typeface="Arial" pitchFamily="34" charset="-122"/>
                <a:cs typeface="Arial" pitchFamily="34" charset="-120"/>
              </a:rPr>
              <a:t>Recruiting the Right Team &amp;</a:t>
            </a:r>
            <a:endParaRPr lang="en-US" sz="3000" dirty="0"/>
          </a:p>
          <a:p>
            <a:pPr marL="0" indent="0">
              <a:lnSpc>
                <a:spcPct val="120000"/>
              </a:lnSpc>
              <a:buNone/>
            </a:pPr>
            <a:r>
              <a:rPr lang="en-US" sz="3000" b="1" dirty="0">
                <a:solidFill>
                  <a:srgbClr val="FFFFFF"/>
                </a:solidFill>
                <a:latin typeface="Arial" pitchFamily="34" charset="0"/>
                <a:ea typeface="Arial" pitchFamily="34" charset="-122"/>
                <a:cs typeface="Arial" pitchFamily="34" charset="-120"/>
              </a:rPr>
              <a:t>Developing Individuals at Tesco PLC</a:t>
            </a:r>
            <a:endParaRPr lang="en-US" sz="3000" dirty="0"/>
          </a:p>
        </p:txBody>
      </p:sp>
      <p:sp>
        <p:nvSpPr>
          <p:cNvPr id="8" name="Shape 5"/>
          <p:cNvSpPr/>
          <p:nvPr/>
        </p:nvSpPr>
        <p:spPr>
          <a:xfrm>
            <a:off x="457200" y="2743200"/>
            <a:ext cx="2286000" cy="45720"/>
          </a:xfrm>
          <a:prstGeom prst="rect">
            <a:avLst/>
          </a:prstGeom>
          <a:solidFill>
            <a:srgbClr val="22A7B3"/>
          </a:solidFill>
          <a:ln/>
        </p:spPr>
        <p:txBody>
          <a:bodyPr/>
          <a:lstStyle/>
          <a:p>
            <a:endParaRPr lang="en-US"/>
          </a:p>
        </p:txBody>
      </p:sp>
      <p:sp>
        <p:nvSpPr>
          <p:cNvPr id="9" name="Text 6"/>
          <p:cNvSpPr/>
          <p:nvPr/>
        </p:nvSpPr>
        <p:spPr>
          <a:xfrm>
            <a:off x="457200" y="2926080"/>
            <a:ext cx="8229600" cy="365760"/>
          </a:xfrm>
          <a:prstGeom prst="rect">
            <a:avLst/>
          </a:prstGeom>
          <a:noFill/>
          <a:ln/>
        </p:spPr>
        <p:txBody>
          <a:bodyPr wrap="square" lIns="0" tIns="0" rIns="0" bIns="0" rtlCol="0" anchor="ctr"/>
          <a:lstStyle/>
          <a:p>
            <a:pPr marL="0" indent="0">
              <a:buNone/>
            </a:pPr>
            <a:r>
              <a:rPr lang="en-US" sz="1300" i="1" dirty="0">
                <a:solidFill>
                  <a:srgbClr val="22A7B3"/>
                </a:solidFill>
                <a:latin typeface="Arial" pitchFamily="34" charset="0"/>
                <a:ea typeface="Arial" pitchFamily="34" charset="-122"/>
                <a:cs typeface="Arial" pitchFamily="34" charset="-120"/>
              </a:rPr>
              <a:t>BA (Hons) Leadership and Management Skills for the Workplace</a:t>
            </a:r>
            <a:endParaRPr lang="en-US" sz="1300" dirty="0"/>
          </a:p>
        </p:txBody>
      </p:sp>
      <p:sp>
        <p:nvSpPr>
          <p:cNvPr id="10" name="Text 7"/>
          <p:cNvSpPr/>
          <p:nvPr/>
        </p:nvSpPr>
        <p:spPr>
          <a:xfrm>
            <a:off x="457200" y="3383280"/>
            <a:ext cx="8229600" cy="320040"/>
          </a:xfrm>
          <a:prstGeom prst="rect">
            <a:avLst/>
          </a:prstGeom>
          <a:noFill/>
          <a:ln/>
        </p:spPr>
        <p:txBody>
          <a:bodyPr wrap="square" lIns="0" tIns="0" rIns="0" bIns="0" rtlCol="0" anchor="ctr"/>
          <a:lstStyle/>
          <a:p>
            <a:pPr marL="0" indent="0">
              <a:buNone/>
            </a:pPr>
            <a:r>
              <a:rPr lang="en-US" sz="1100" b="1" dirty="0">
                <a:solidFill>
                  <a:srgbClr val="A8D8E0"/>
                </a:solidFill>
                <a:latin typeface="Arial" pitchFamily="34" charset="0"/>
                <a:ea typeface="Arial" pitchFamily="34" charset="-122"/>
                <a:cs typeface="Arial" pitchFamily="34" charset="-120"/>
              </a:rPr>
              <a:t>Module: </a:t>
            </a:r>
            <a:r>
              <a:rPr lang="en-US" sz="1100" dirty="0">
                <a:solidFill>
                  <a:srgbClr val="D0E8EE"/>
                </a:solidFill>
                <a:latin typeface="Arial" pitchFamily="34" charset="0"/>
                <a:ea typeface="Arial" pitchFamily="34" charset="-122"/>
                <a:cs typeface="Arial" pitchFamily="34" charset="-120"/>
              </a:rPr>
              <a:t>LCLM5002 — Developing and Managing Individuals and Teams</a:t>
            </a:r>
            <a:endParaRPr lang="en-US" sz="1100" dirty="0"/>
          </a:p>
        </p:txBody>
      </p:sp>
      <p:sp>
        <p:nvSpPr>
          <p:cNvPr id="11" name="Text 8"/>
          <p:cNvSpPr/>
          <p:nvPr/>
        </p:nvSpPr>
        <p:spPr>
          <a:xfrm>
            <a:off x="457200" y="3749040"/>
            <a:ext cx="8229600" cy="320040"/>
          </a:xfrm>
          <a:prstGeom prst="rect">
            <a:avLst/>
          </a:prstGeom>
          <a:noFill/>
          <a:ln/>
        </p:spPr>
        <p:txBody>
          <a:bodyPr wrap="square" lIns="0" tIns="0" rIns="0" bIns="0" rtlCol="0" anchor="ctr"/>
          <a:lstStyle/>
          <a:p>
            <a:pPr marL="0" indent="0">
              <a:buNone/>
            </a:pPr>
            <a:r>
              <a:rPr lang="en-US" sz="1100" b="1" dirty="0">
                <a:solidFill>
                  <a:srgbClr val="A8D8E0"/>
                </a:solidFill>
                <a:latin typeface="Arial" pitchFamily="34" charset="0"/>
                <a:ea typeface="Arial" pitchFamily="34" charset="-122"/>
                <a:cs typeface="Arial" pitchFamily="34" charset="-120"/>
              </a:rPr>
              <a:t>Student: </a:t>
            </a:r>
            <a:r>
              <a:rPr lang="en-US" sz="1100" b="1" dirty="0" err="1">
                <a:solidFill>
                  <a:srgbClr val="A8D8E0"/>
                </a:solidFill>
                <a:latin typeface="Arial" pitchFamily="34" charset="0"/>
                <a:ea typeface="Arial" pitchFamily="34" charset="-122"/>
                <a:cs typeface="Arial" pitchFamily="34" charset="-120"/>
              </a:rPr>
              <a:t>Vineta</a:t>
            </a:r>
            <a:r>
              <a:rPr lang="en-US" sz="1100" b="1" dirty="0">
                <a:solidFill>
                  <a:srgbClr val="A8D8E0"/>
                </a:solidFill>
                <a:latin typeface="Arial" pitchFamily="34" charset="0"/>
                <a:ea typeface="Arial" pitchFamily="34" charset="-122"/>
                <a:cs typeface="Arial" pitchFamily="34" charset="-120"/>
              </a:rPr>
              <a:t> </a:t>
            </a:r>
            <a:r>
              <a:rPr lang="en-US" sz="1100" b="1" dirty="0" err="1">
                <a:solidFill>
                  <a:srgbClr val="A8D8E0"/>
                </a:solidFill>
                <a:latin typeface="Arial" pitchFamily="34" charset="0"/>
                <a:ea typeface="Arial" pitchFamily="34" charset="-122"/>
                <a:cs typeface="Arial" pitchFamily="34" charset="-120"/>
              </a:rPr>
              <a:t>Didzus</a:t>
            </a:r>
            <a:r>
              <a:rPr lang="en-US" sz="1100" b="1" dirty="0">
                <a:solidFill>
                  <a:srgbClr val="A8D8E0"/>
                </a:solidFill>
                <a:latin typeface="Arial" pitchFamily="34" charset="0"/>
                <a:ea typeface="Arial" pitchFamily="34" charset="-122"/>
                <a:cs typeface="Arial" pitchFamily="34" charset="-120"/>
              </a:rPr>
              <a:t> 2526578</a:t>
            </a:r>
            <a:endParaRPr lang="en-US" sz="1100" dirty="0"/>
          </a:p>
        </p:txBody>
      </p:sp>
      <p:sp>
        <p:nvSpPr>
          <p:cNvPr id="12" name="Text 9"/>
          <p:cNvSpPr/>
          <p:nvPr/>
        </p:nvSpPr>
        <p:spPr>
          <a:xfrm>
            <a:off x="457200" y="4114800"/>
            <a:ext cx="8229600" cy="320040"/>
          </a:xfrm>
          <a:prstGeom prst="rect">
            <a:avLst/>
          </a:prstGeom>
          <a:noFill/>
          <a:ln/>
        </p:spPr>
        <p:txBody>
          <a:bodyPr wrap="square" lIns="0" tIns="0" rIns="0" bIns="0" rtlCol="0" anchor="ctr"/>
          <a:lstStyle/>
          <a:p>
            <a:pPr marL="0" indent="0">
              <a:buNone/>
            </a:pPr>
            <a:r>
              <a:rPr lang="en-US" sz="1100" b="1" dirty="0">
                <a:solidFill>
                  <a:srgbClr val="A8D8E0"/>
                </a:solidFill>
                <a:latin typeface="Arial" pitchFamily="34" charset="0"/>
                <a:ea typeface="Arial" pitchFamily="34" charset="-122"/>
                <a:cs typeface="Arial" pitchFamily="34" charset="-120"/>
              </a:rPr>
              <a:t>Lecturer</a:t>
            </a:r>
            <a:r>
              <a:rPr lang="en-US" sz="1100" b="1">
                <a:solidFill>
                  <a:srgbClr val="A8D8E0"/>
                </a:solidFill>
                <a:latin typeface="Arial" pitchFamily="34" charset="0"/>
                <a:ea typeface="Arial" pitchFamily="34" charset="-122"/>
                <a:cs typeface="Arial" pitchFamily="34" charset="-120"/>
              </a:rPr>
              <a:t>: Mudassar Hasan</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00400" cy="5143500"/>
          </a:xfrm>
          <a:prstGeom prst="rect">
            <a:avLst/>
          </a:prstGeom>
          <a:solidFill>
            <a:srgbClr val="0B3D5C"/>
          </a:solidFill>
          <a:ln/>
        </p:spPr>
        <p:txBody>
          <a:bodyPr/>
          <a:lstStyle/>
          <a:p>
            <a:endParaRPr lang="en-US"/>
          </a:p>
        </p:txBody>
      </p:sp>
      <p:sp>
        <p:nvSpPr>
          <p:cNvPr id="3" name="Text 1"/>
          <p:cNvSpPr/>
          <p:nvPr/>
        </p:nvSpPr>
        <p:spPr>
          <a:xfrm>
            <a:off x="274320" y="1371600"/>
            <a:ext cx="2651760" cy="1371600"/>
          </a:xfrm>
          <a:prstGeom prst="rect">
            <a:avLst/>
          </a:prstGeom>
          <a:noFill/>
          <a:ln/>
        </p:spPr>
        <p:txBody>
          <a:bodyPr wrap="square" lIns="0" tIns="0" rIns="0" bIns="0" rtlCol="0" anchor="ctr"/>
          <a:lstStyle/>
          <a:p>
            <a:pPr marL="0" indent="0">
              <a:lnSpc>
                <a:spcPct val="110000"/>
              </a:lnSpc>
              <a:buNone/>
            </a:pPr>
            <a:r>
              <a:rPr lang="en-US" sz="2800" b="1" dirty="0">
                <a:solidFill>
                  <a:srgbClr val="FFFFFF"/>
                </a:solidFill>
                <a:latin typeface="Arial" pitchFamily="34" charset="0"/>
                <a:ea typeface="Arial" pitchFamily="34" charset="-122"/>
                <a:cs typeface="Arial" pitchFamily="34" charset="-120"/>
              </a:rPr>
              <a:t>Table of</a:t>
            </a:r>
            <a:endParaRPr lang="en-US" sz="2800" dirty="0"/>
          </a:p>
          <a:p>
            <a:pPr marL="0" indent="0">
              <a:lnSpc>
                <a:spcPct val="110000"/>
              </a:lnSpc>
              <a:buNone/>
            </a:pPr>
            <a:r>
              <a:rPr lang="en-US" sz="2800" b="1" dirty="0">
                <a:solidFill>
                  <a:srgbClr val="FFFFFF"/>
                </a:solidFill>
                <a:latin typeface="Arial" pitchFamily="34" charset="0"/>
                <a:ea typeface="Arial" pitchFamily="34" charset="-122"/>
                <a:cs typeface="Arial" pitchFamily="34" charset="-120"/>
              </a:rPr>
              <a:t>Contents</a:t>
            </a:r>
            <a:endParaRPr lang="en-US" sz="2800" dirty="0"/>
          </a:p>
        </p:txBody>
      </p:sp>
      <p:sp>
        <p:nvSpPr>
          <p:cNvPr id="4" name="Shape 2"/>
          <p:cNvSpPr/>
          <p:nvPr/>
        </p:nvSpPr>
        <p:spPr>
          <a:xfrm>
            <a:off x="274320" y="2834640"/>
            <a:ext cx="1371600" cy="36576"/>
          </a:xfrm>
          <a:prstGeom prst="rect">
            <a:avLst/>
          </a:prstGeom>
          <a:solidFill>
            <a:srgbClr val="22A7B3"/>
          </a:solidFill>
          <a:ln/>
        </p:spPr>
        <p:txBody>
          <a:bodyPr/>
          <a:lstStyle/>
          <a:p>
            <a:endParaRPr lang="en-US"/>
          </a:p>
        </p:txBody>
      </p:sp>
      <p:sp>
        <p:nvSpPr>
          <p:cNvPr id="5" name="Text 3"/>
          <p:cNvSpPr/>
          <p:nvPr/>
        </p:nvSpPr>
        <p:spPr>
          <a:xfrm>
            <a:off x="274320" y="3017520"/>
            <a:ext cx="2651760" cy="548640"/>
          </a:xfrm>
          <a:prstGeom prst="rect">
            <a:avLst/>
          </a:prstGeom>
          <a:noFill/>
          <a:ln/>
        </p:spPr>
        <p:txBody>
          <a:bodyPr wrap="square" lIns="0" tIns="0" rIns="0" bIns="0" rtlCol="0" anchor="ctr"/>
          <a:lstStyle/>
          <a:p>
            <a:pPr marL="0" indent="0">
              <a:buNone/>
            </a:pPr>
            <a:r>
              <a:rPr lang="en-US" sz="1200" dirty="0">
                <a:solidFill>
                  <a:srgbClr val="A8D8E0"/>
                </a:solidFill>
                <a:latin typeface="Arial" pitchFamily="34" charset="0"/>
                <a:ea typeface="Arial" pitchFamily="34" charset="-122"/>
                <a:cs typeface="Arial" pitchFamily="34" charset="-120"/>
              </a:rPr>
              <a:t>Presentation</a:t>
            </a:r>
            <a:endParaRPr lang="en-US" sz="1200" dirty="0"/>
          </a:p>
          <a:p>
            <a:pPr marL="0" indent="0">
              <a:buNone/>
            </a:pPr>
            <a:r>
              <a:rPr lang="en-US" sz="1200" dirty="0">
                <a:solidFill>
                  <a:srgbClr val="A8D8E0"/>
                </a:solidFill>
                <a:latin typeface="Arial" pitchFamily="34" charset="0"/>
                <a:ea typeface="Arial" pitchFamily="34" charset="-122"/>
                <a:cs typeface="Arial" pitchFamily="34" charset="-120"/>
              </a:rPr>
              <a:t>Overview</a:t>
            </a:r>
            <a:endParaRPr lang="en-US" sz="1200" dirty="0"/>
          </a:p>
        </p:txBody>
      </p:sp>
      <p:sp>
        <p:nvSpPr>
          <p:cNvPr id="6" name="Text 4"/>
          <p:cNvSpPr/>
          <p:nvPr/>
        </p:nvSpPr>
        <p:spPr>
          <a:xfrm>
            <a:off x="3657600" y="411480"/>
            <a:ext cx="548640" cy="292608"/>
          </a:xfrm>
          <a:prstGeom prst="rect">
            <a:avLst/>
          </a:prstGeom>
          <a:noFill/>
          <a:ln/>
        </p:spPr>
        <p:txBody>
          <a:bodyPr wrap="square" lIns="0" tIns="0" rIns="0" bIns="0" rtlCol="0" anchor="ctr"/>
          <a:lstStyle/>
          <a:p>
            <a:pPr marL="0" indent="0">
              <a:buNone/>
            </a:pPr>
            <a:r>
              <a:rPr lang="en-US" sz="1300" b="1" dirty="0">
                <a:solidFill>
                  <a:srgbClr val="22A7B3"/>
                </a:solidFill>
                <a:latin typeface="Arial" pitchFamily="34" charset="0"/>
                <a:ea typeface="Arial" pitchFamily="34" charset="-122"/>
                <a:cs typeface="Arial" pitchFamily="34" charset="-120"/>
              </a:rPr>
              <a:t>01</a:t>
            </a:r>
            <a:endParaRPr lang="en-US" sz="1300" dirty="0"/>
          </a:p>
        </p:txBody>
      </p:sp>
      <p:sp>
        <p:nvSpPr>
          <p:cNvPr id="7" name="Text 5"/>
          <p:cNvSpPr/>
          <p:nvPr/>
        </p:nvSpPr>
        <p:spPr>
          <a:xfrm>
            <a:off x="4297680" y="411480"/>
            <a:ext cx="4572000" cy="292608"/>
          </a:xfrm>
          <a:prstGeom prst="rect">
            <a:avLst/>
          </a:prstGeom>
          <a:noFill/>
          <a:ln/>
        </p:spPr>
        <p:txBody>
          <a:bodyPr wrap="square" lIns="0" tIns="0" rIns="0" bIns="0" rtlCol="0" anchor="ctr"/>
          <a:lstStyle/>
          <a:p>
            <a:pPr marL="0" indent="0">
              <a:buNone/>
            </a:pPr>
            <a:r>
              <a:rPr lang="en-US" sz="1200" dirty="0">
                <a:solidFill>
                  <a:srgbClr val="2D3748"/>
                </a:solidFill>
                <a:latin typeface="Arial" pitchFamily="34" charset="0"/>
                <a:ea typeface="Arial" pitchFamily="34" charset="-122"/>
                <a:cs typeface="Arial" pitchFamily="34" charset="-120"/>
              </a:rPr>
              <a:t>Company Introduction — Tesco PLC</a:t>
            </a:r>
            <a:endParaRPr lang="en-US" sz="1200" dirty="0"/>
          </a:p>
        </p:txBody>
      </p:sp>
      <p:sp>
        <p:nvSpPr>
          <p:cNvPr id="8" name="Shape 6"/>
          <p:cNvSpPr/>
          <p:nvPr/>
        </p:nvSpPr>
        <p:spPr>
          <a:xfrm>
            <a:off x="3657600" y="722376"/>
            <a:ext cx="5029200" cy="0"/>
          </a:xfrm>
          <a:prstGeom prst="line">
            <a:avLst/>
          </a:prstGeom>
          <a:noFill/>
          <a:ln w="6350">
            <a:solidFill>
              <a:srgbClr val="E2E8F0"/>
            </a:solidFill>
            <a:prstDash val="solid"/>
          </a:ln>
        </p:spPr>
        <p:txBody>
          <a:bodyPr/>
          <a:lstStyle/>
          <a:p>
            <a:endParaRPr lang="en-US"/>
          </a:p>
        </p:txBody>
      </p:sp>
      <p:sp>
        <p:nvSpPr>
          <p:cNvPr id="9" name="Text 7"/>
          <p:cNvSpPr/>
          <p:nvPr/>
        </p:nvSpPr>
        <p:spPr>
          <a:xfrm>
            <a:off x="3657600" y="758952"/>
            <a:ext cx="548640" cy="292608"/>
          </a:xfrm>
          <a:prstGeom prst="rect">
            <a:avLst/>
          </a:prstGeom>
          <a:noFill/>
          <a:ln/>
        </p:spPr>
        <p:txBody>
          <a:bodyPr wrap="square" lIns="0" tIns="0" rIns="0" bIns="0" rtlCol="0" anchor="ctr"/>
          <a:lstStyle/>
          <a:p>
            <a:pPr marL="0" indent="0">
              <a:buNone/>
            </a:pPr>
            <a:r>
              <a:rPr lang="en-US" sz="1300" b="1" dirty="0">
                <a:solidFill>
                  <a:srgbClr val="22A7B3"/>
                </a:solidFill>
                <a:latin typeface="Arial" pitchFamily="34" charset="0"/>
                <a:ea typeface="Arial" pitchFamily="34" charset="-122"/>
                <a:cs typeface="Arial" pitchFamily="34" charset="-120"/>
              </a:rPr>
              <a:t>02</a:t>
            </a:r>
            <a:endParaRPr lang="en-US" sz="1300" dirty="0"/>
          </a:p>
        </p:txBody>
      </p:sp>
      <p:sp>
        <p:nvSpPr>
          <p:cNvPr id="10" name="Text 8"/>
          <p:cNvSpPr/>
          <p:nvPr/>
        </p:nvSpPr>
        <p:spPr>
          <a:xfrm>
            <a:off x="4297680" y="758952"/>
            <a:ext cx="4572000" cy="292608"/>
          </a:xfrm>
          <a:prstGeom prst="rect">
            <a:avLst/>
          </a:prstGeom>
          <a:noFill/>
          <a:ln/>
        </p:spPr>
        <p:txBody>
          <a:bodyPr wrap="square" lIns="0" tIns="0" rIns="0" bIns="0" rtlCol="0" anchor="ctr"/>
          <a:lstStyle/>
          <a:p>
            <a:pPr marL="0" indent="0">
              <a:buNone/>
            </a:pPr>
            <a:r>
              <a:rPr lang="en-US" sz="1200" dirty="0">
                <a:solidFill>
                  <a:srgbClr val="2D3748"/>
                </a:solidFill>
                <a:latin typeface="Arial" pitchFamily="34" charset="0"/>
                <a:ea typeface="Arial" pitchFamily="34" charset="-122"/>
                <a:cs typeface="Arial" pitchFamily="34" charset="-120"/>
              </a:rPr>
              <a:t>Recruitment Process Overview</a:t>
            </a:r>
            <a:endParaRPr lang="en-US" sz="1200" dirty="0"/>
          </a:p>
        </p:txBody>
      </p:sp>
      <p:sp>
        <p:nvSpPr>
          <p:cNvPr id="11" name="Shape 9"/>
          <p:cNvSpPr/>
          <p:nvPr/>
        </p:nvSpPr>
        <p:spPr>
          <a:xfrm>
            <a:off x="3657600" y="1069848"/>
            <a:ext cx="5029200" cy="0"/>
          </a:xfrm>
          <a:prstGeom prst="line">
            <a:avLst/>
          </a:prstGeom>
          <a:noFill/>
          <a:ln w="6350">
            <a:solidFill>
              <a:srgbClr val="E2E8F0"/>
            </a:solidFill>
            <a:prstDash val="solid"/>
          </a:ln>
        </p:spPr>
        <p:txBody>
          <a:bodyPr/>
          <a:lstStyle/>
          <a:p>
            <a:endParaRPr lang="en-US"/>
          </a:p>
        </p:txBody>
      </p:sp>
      <p:sp>
        <p:nvSpPr>
          <p:cNvPr id="12" name="Text 10"/>
          <p:cNvSpPr/>
          <p:nvPr/>
        </p:nvSpPr>
        <p:spPr>
          <a:xfrm>
            <a:off x="3657600" y="1106424"/>
            <a:ext cx="548640" cy="292608"/>
          </a:xfrm>
          <a:prstGeom prst="rect">
            <a:avLst/>
          </a:prstGeom>
          <a:noFill/>
          <a:ln/>
        </p:spPr>
        <p:txBody>
          <a:bodyPr wrap="square" lIns="0" tIns="0" rIns="0" bIns="0" rtlCol="0" anchor="ctr"/>
          <a:lstStyle/>
          <a:p>
            <a:pPr marL="0" indent="0">
              <a:buNone/>
            </a:pPr>
            <a:r>
              <a:rPr lang="en-US" sz="1300" b="1" dirty="0">
                <a:solidFill>
                  <a:srgbClr val="22A7B3"/>
                </a:solidFill>
                <a:latin typeface="Arial" pitchFamily="34" charset="0"/>
                <a:ea typeface="Arial" pitchFamily="34" charset="-122"/>
                <a:cs typeface="Arial" pitchFamily="34" charset="-120"/>
              </a:rPr>
              <a:t>03</a:t>
            </a:r>
            <a:endParaRPr lang="en-US" sz="1300" dirty="0"/>
          </a:p>
        </p:txBody>
      </p:sp>
      <p:sp>
        <p:nvSpPr>
          <p:cNvPr id="13" name="Text 11"/>
          <p:cNvSpPr/>
          <p:nvPr/>
        </p:nvSpPr>
        <p:spPr>
          <a:xfrm>
            <a:off x="4297680" y="1106424"/>
            <a:ext cx="4572000" cy="292608"/>
          </a:xfrm>
          <a:prstGeom prst="rect">
            <a:avLst/>
          </a:prstGeom>
          <a:noFill/>
          <a:ln/>
        </p:spPr>
        <p:txBody>
          <a:bodyPr wrap="square" lIns="0" tIns="0" rIns="0" bIns="0" rtlCol="0" anchor="ctr"/>
          <a:lstStyle/>
          <a:p>
            <a:pPr marL="0" indent="0">
              <a:buNone/>
            </a:pPr>
            <a:r>
              <a:rPr lang="en-US" sz="1200" dirty="0">
                <a:solidFill>
                  <a:srgbClr val="2D3748"/>
                </a:solidFill>
                <a:latin typeface="Arial" pitchFamily="34" charset="0"/>
                <a:ea typeface="Arial" pitchFamily="34" charset="-122"/>
                <a:cs typeface="Arial" pitchFamily="34" charset="-120"/>
              </a:rPr>
              <a:t>Job Analysis</a:t>
            </a:r>
            <a:endParaRPr lang="en-US" sz="1200" dirty="0"/>
          </a:p>
        </p:txBody>
      </p:sp>
      <p:sp>
        <p:nvSpPr>
          <p:cNvPr id="14" name="Shape 12"/>
          <p:cNvSpPr/>
          <p:nvPr/>
        </p:nvSpPr>
        <p:spPr>
          <a:xfrm>
            <a:off x="3657600" y="1417320"/>
            <a:ext cx="5029200" cy="0"/>
          </a:xfrm>
          <a:prstGeom prst="line">
            <a:avLst/>
          </a:prstGeom>
          <a:noFill/>
          <a:ln w="6350">
            <a:solidFill>
              <a:srgbClr val="E2E8F0"/>
            </a:solidFill>
            <a:prstDash val="solid"/>
          </a:ln>
        </p:spPr>
        <p:txBody>
          <a:bodyPr/>
          <a:lstStyle/>
          <a:p>
            <a:endParaRPr lang="en-US"/>
          </a:p>
        </p:txBody>
      </p:sp>
      <p:sp>
        <p:nvSpPr>
          <p:cNvPr id="15" name="Text 13"/>
          <p:cNvSpPr/>
          <p:nvPr/>
        </p:nvSpPr>
        <p:spPr>
          <a:xfrm>
            <a:off x="3657600" y="1453896"/>
            <a:ext cx="548640" cy="292608"/>
          </a:xfrm>
          <a:prstGeom prst="rect">
            <a:avLst/>
          </a:prstGeom>
          <a:noFill/>
          <a:ln/>
        </p:spPr>
        <p:txBody>
          <a:bodyPr wrap="square" lIns="0" tIns="0" rIns="0" bIns="0" rtlCol="0" anchor="ctr"/>
          <a:lstStyle/>
          <a:p>
            <a:pPr marL="0" indent="0">
              <a:buNone/>
            </a:pPr>
            <a:r>
              <a:rPr lang="en-US" sz="1300" b="1" dirty="0">
                <a:solidFill>
                  <a:srgbClr val="22A7B3"/>
                </a:solidFill>
                <a:latin typeface="Arial" pitchFamily="34" charset="0"/>
                <a:ea typeface="Arial" pitchFamily="34" charset="-122"/>
                <a:cs typeface="Arial" pitchFamily="34" charset="-120"/>
              </a:rPr>
              <a:t>04</a:t>
            </a:r>
            <a:endParaRPr lang="en-US" sz="1300" dirty="0"/>
          </a:p>
        </p:txBody>
      </p:sp>
      <p:sp>
        <p:nvSpPr>
          <p:cNvPr id="16" name="Text 14"/>
          <p:cNvSpPr/>
          <p:nvPr/>
        </p:nvSpPr>
        <p:spPr>
          <a:xfrm>
            <a:off x="4297680" y="1453896"/>
            <a:ext cx="4572000" cy="292608"/>
          </a:xfrm>
          <a:prstGeom prst="rect">
            <a:avLst/>
          </a:prstGeom>
          <a:noFill/>
          <a:ln/>
        </p:spPr>
        <p:txBody>
          <a:bodyPr wrap="square" lIns="0" tIns="0" rIns="0" bIns="0" rtlCol="0" anchor="ctr"/>
          <a:lstStyle/>
          <a:p>
            <a:pPr marL="0" indent="0">
              <a:buNone/>
            </a:pPr>
            <a:r>
              <a:rPr lang="en-US" sz="1200" dirty="0">
                <a:solidFill>
                  <a:srgbClr val="2D3748"/>
                </a:solidFill>
                <a:latin typeface="Arial" pitchFamily="34" charset="0"/>
                <a:ea typeface="Arial" pitchFamily="34" charset="-122"/>
                <a:cs typeface="Arial" pitchFamily="34" charset="-120"/>
              </a:rPr>
              <a:t>Job Description</a:t>
            </a:r>
            <a:endParaRPr lang="en-US" sz="1200" dirty="0"/>
          </a:p>
        </p:txBody>
      </p:sp>
      <p:sp>
        <p:nvSpPr>
          <p:cNvPr id="17" name="Shape 15"/>
          <p:cNvSpPr/>
          <p:nvPr/>
        </p:nvSpPr>
        <p:spPr>
          <a:xfrm>
            <a:off x="3657600" y="1764792"/>
            <a:ext cx="5029200" cy="0"/>
          </a:xfrm>
          <a:prstGeom prst="line">
            <a:avLst/>
          </a:prstGeom>
          <a:noFill/>
          <a:ln w="6350">
            <a:solidFill>
              <a:srgbClr val="E2E8F0"/>
            </a:solidFill>
            <a:prstDash val="solid"/>
          </a:ln>
        </p:spPr>
        <p:txBody>
          <a:bodyPr/>
          <a:lstStyle/>
          <a:p>
            <a:endParaRPr lang="en-US"/>
          </a:p>
        </p:txBody>
      </p:sp>
      <p:sp>
        <p:nvSpPr>
          <p:cNvPr id="18" name="Text 16"/>
          <p:cNvSpPr/>
          <p:nvPr/>
        </p:nvSpPr>
        <p:spPr>
          <a:xfrm>
            <a:off x="3657600" y="1801368"/>
            <a:ext cx="548640" cy="292608"/>
          </a:xfrm>
          <a:prstGeom prst="rect">
            <a:avLst/>
          </a:prstGeom>
          <a:noFill/>
          <a:ln/>
        </p:spPr>
        <p:txBody>
          <a:bodyPr wrap="square" lIns="0" tIns="0" rIns="0" bIns="0" rtlCol="0" anchor="ctr"/>
          <a:lstStyle/>
          <a:p>
            <a:pPr marL="0" indent="0">
              <a:buNone/>
            </a:pPr>
            <a:r>
              <a:rPr lang="en-US" sz="1300" b="1" dirty="0">
                <a:solidFill>
                  <a:srgbClr val="22A7B3"/>
                </a:solidFill>
                <a:latin typeface="Arial" pitchFamily="34" charset="0"/>
                <a:ea typeface="Arial" pitchFamily="34" charset="-122"/>
                <a:cs typeface="Arial" pitchFamily="34" charset="-120"/>
              </a:rPr>
              <a:t>05</a:t>
            </a:r>
            <a:endParaRPr lang="en-US" sz="1300" dirty="0"/>
          </a:p>
        </p:txBody>
      </p:sp>
      <p:sp>
        <p:nvSpPr>
          <p:cNvPr id="19" name="Text 17"/>
          <p:cNvSpPr/>
          <p:nvPr/>
        </p:nvSpPr>
        <p:spPr>
          <a:xfrm>
            <a:off x="4297680" y="1801368"/>
            <a:ext cx="4572000" cy="292608"/>
          </a:xfrm>
          <a:prstGeom prst="rect">
            <a:avLst/>
          </a:prstGeom>
          <a:noFill/>
          <a:ln/>
        </p:spPr>
        <p:txBody>
          <a:bodyPr wrap="square" lIns="0" tIns="0" rIns="0" bIns="0" rtlCol="0" anchor="ctr"/>
          <a:lstStyle/>
          <a:p>
            <a:pPr marL="0" indent="0">
              <a:buNone/>
            </a:pPr>
            <a:r>
              <a:rPr lang="en-US" sz="1200" dirty="0">
                <a:solidFill>
                  <a:srgbClr val="2D3748"/>
                </a:solidFill>
                <a:latin typeface="Arial" pitchFamily="34" charset="0"/>
                <a:ea typeface="Arial" pitchFamily="34" charset="-122"/>
                <a:cs typeface="Arial" pitchFamily="34" charset="-120"/>
              </a:rPr>
              <a:t>Person Specification</a:t>
            </a:r>
            <a:endParaRPr lang="en-US" sz="1200" dirty="0"/>
          </a:p>
        </p:txBody>
      </p:sp>
      <p:sp>
        <p:nvSpPr>
          <p:cNvPr id="20" name="Shape 18"/>
          <p:cNvSpPr/>
          <p:nvPr/>
        </p:nvSpPr>
        <p:spPr>
          <a:xfrm>
            <a:off x="3657600" y="2112264"/>
            <a:ext cx="5029200" cy="0"/>
          </a:xfrm>
          <a:prstGeom prst="line">
            <a:avLst/>
          </a:prstGeom>
          <a:noFill/>
          <a:ln w="6350">
            <a:solidFill>
              <a:srgbClr val="E2E8F0"/>
            </a:solidFill>
            <a:prstDash val="solid"/>
          </a:ln>
        </p:spPr>
        <p:txBody>
          <a:bodyPr/>
          <a:lstStyle/>
          <a:p>
            <a:endParaRPr lang="en-US"/>
          </a:p>
        </p:txBody>
      </p:sp>
      <p:sp>
        <p:nvSpPr>
          <p:cNvPr id="21" name="Text 19"/>
          <p:cNvSpPr/>
          <p:nvPr/>
        </p:nvSpPr>
        <p:spPr>
          <a:xfrm>
            <a:off x="3657600" y="2148840"/>
            <a:ext cx="548640" cy="292608"/>
          </a:xfrm>
          <a:prstGeom prst="rect">
            <a:avLst/>
          </a:prstGeom>
          <a:noFill/>
          <a:ln/>
        </p:spPr>
        <p:txBody>
          <a:bodyPr wrap="square" lIns="0" tIns="0" rIns="0" bIns="0" rtlCol="0" anchor="ctr"/>
          <a:lstStyle/>
          <a:p>
            <a:pPr marL="0" indent="0">
              <a:buNone/>
            </a:pPr>
            <a:r>
              <a:rPr lang="en-US" sz="1300" b="1" dirty="0">
                <a:solidFill>
                  <a:srgbClr val="22A7B3"/>
                </a:solidFill>
                <a:latin typeface="Arial" pitchFamily="34" charset="0"/>
                <a:ea typeface="Arial" pitchFamily="34" charset="-122"/>
                <a:cs typeface="Arial" pitchFamily="34" charset="-120"/>
              </a:rPr>
              <a:t>06</a:t>
            </a:r>
            <a:endParaRPr lang="en-US" sz="1300" dirty="0"/>
          </a:p>
        </p:txBody>
      </p:sp>
      <p:sp>
        <p:nvSpPr>
          <p:cNvPr id="22" name="Text 20"/>
          <p:cNvSpPr/>
          <p:nvPr/>
        </p:nvSpPr>
        <p:spPr>
          <a:xfrm>
            <a:off x="4297680" y="2148840"/>
            <a:ext cx="4572000" cy="292608"/>
          </a:xfrm>
          <a:prstGeom prst="rect">
            <a:avLst/>
          </a:prstGeom>
          <a:noFill/>
          <a:ln/>
        </p:spPr>
        <p:txBody>
          <a:bodyPr wrap="square" lIns="0" tIns="0" rIns="0" bIns="0" rtlCol="0" anchor="ctr"/>
          <a:lstStyle/>
          <a:p>
            <a:pPr marL="0" indent="0">
              <a:buNone/>
            </a:pPr>
            <a:r>
              <a:rPr lang="en-US" sz="1200" dirty="0">
                <a:solidFill>
                  <a:srgbClr val="2D3748"/>
                </a:solidFill>
                <a:latin typeface="Arial" pitchFamily="34" charset="0"/>
                <a:ea typeface="Arial" pitchFamily="34" charset="-122"/>
                <a:cs typeface="Arial" pitchFamily="34" charset="-120"/>
              </a:rPr>
              <a:t>Selection &amp; Onboarding</a:t>
            </a:r>
            <a:endParaRPr lang="en-US" sz="1200" dirty="0"/>
          </a:p>
        </p:txBody>
      </p:sp>
      <p:sp>
        <p:nvSpPr>
          <p:cNvPr id="23" name="Shape 21"/>
          <p:cNvSpPr/>
          <p:nvPr/>
        </p:nvSpPr>
        <p:spPr>
          <a:xfrm>
            <a:off x="3657600" y="2459736"/>
            <a:ext cx="5029200" cy="0"/>
          </a:xfrm>
          <a:prstGeom prst="line">
            <a:avLst/>
          </a:prstGeom>
          <a:noFill/>
          <a:ln w="6350">
            <a:solidFill>
              <a:srgbClr val="E2E8F0"/>
            </a:solidFill>
            <a:prstDash val="solid"/>
          </a:ln>
        </p:spPr>
        <p:txBody>
          <a:bodyPr/>
          <a:lstStyle/>
          <a:p>
            <a:endParaRPr lang="en-US"/>
          </a:p>
        </p:txBody>
      </p:sp>
      <p:sp>
        <p:nvSpPr>
          <p:cNvPr id="24" name="Text 22"/>
          <p:cNvSpPr/>
          <p:nvPr/>
        </p:nvSpPr>
        <p:spPr>
          <a:xfrm>
            <a:off x="3657600" y="2496312"/>
            <a:ext cx="548640" cy="292608"/>
          </a:xfrm>
          <a:prstGeom prst="rect">
            <a:avLst/>
          </a:prstGeom>
          <a:noFill/>
          <a:ln/>
        </p:spPr>
        <p:txBody>
          <a:bodyPr wrap="square" lIns="0" tIns="0" rIns="0" bIns="0" rtlCol="0" anchor="ctr"/>
          <a:lstStyle/>
          <a:p>
            <a:pPr marL="0" indent="0">
              <a:buNone/>
            </a:pPr>
            <a:r>
              <a:rPr lang="en-US" sz="1300" b="1" dirty="0">
                <a:solidFill>
                  <a:srgbClr val="22A7B3"/>
                </a:solidFill>
                <a:latin typeface="Arial" pitchFamily="34" charset="0"/>
                <a:ea typeface="Arial" pitchFamily="34" charset="-122"/>
                <a:cs typeface="Arial" pitchFamily="34" charset="-120"/>
              </a:rPr>
              <a:t>07</a:t>
            </a:r>
            <a:endParaRPr lang="en-US" sz="1300" dirty="0"/>
          </a:p>
        </p:txBody>
      </p:sp>
      <p:sp>
        <p:nvSpPr>
          <p:cNvPr id="25" name="Text 23"/>
          <p:cNvSpPr/>
          <p:nvPr/>
        </p:nvSpPr>
        <p:spPr>
          <a:xfrm>
            <a:off x="4297680" y="2496312"/>
            <a:ext cx="4572000" cy="292608"/>
          </a:xfrm>
          <a:prstGeom prst="rect">
            <a:avLst/>
          </a:prstGeom>
          <a:noFill/>
          <a:ln/>
        </p:spPr>
        <p:txBody>
          <a:bodyPr wrap="square" lIns="0" tIns="0" rIns="0" bIns="0" rtlCol="0" anchor="ctr"/>
          <a:lstStyle/>
          <a:p>
            <a:pPr marL="0" indent="0">
              <a:buNone/>
            </a:pPr>
            <a:r>
              <a:rPr lang="en-US" sz="1200" dirty="0">
                <a:solidFill>
                  <a:srgbClr val="2D3748"/>
                </a:solidFill>
                <a:latin typeface="Arial" pitchFamily="34" charset="0"/>
                <a:ea typeface="Arial" pitchFamily="34" charset="-122"/>
                <a:cs typeface="Arial" pitchFamily="34" charset="-120"/>
              </a:rPr>
              <a:t>Identifying L&amp;D Needs</a:t>
            </a:r>
            <a:endParaRPr lang="en-US" sz="1200" dirty="0"/>
          </a:p>
        </p:txBody>
      </p:sp>
      <p:sp>
        <p:nvSpPr>
          <p:cNvPr id="26" name="Shape 24"/>
          <p:cNvSpPr/>
          <p:nvPr/>
        </p:nvSpPr>
        <p:spPr>
          <a:xfrm>
            <a:off x="3657600" y="2807208"/>
            <a:ext cx="5029200" cy="0"/>
          </a:xfrm>
          <a:prstGeom prst="line">
            <a:avLst/>
          </a:prstGeom>
          <a:noFill/>
          <a:ln w="6350">
            <a:solidFill>
              <a:srgbClr val="E2E8F0"/>
            </a:solidFill>
            <a:prstDash val="solid"/>
          </a:ln>
        </p:spPr>
        <p:txBody>
          <a:bodyPr/>
          <a:lstStyle/>
          <a:p>
            <a:endParaRPr lang="en-US"/>
          </a:p>
        </p:txBody>
      </p:sp>
      <p:sp>
        <p:nvSpPr>
          <p:cNvPr id="27" name="Text 25"/>
          <p:cNvSpPr/>
          <p:nvPr/>
        </p:nvSpPr>
        <p:spPr>
          <a:xfrm>
            <a:off x="3657600" y="2843784"/>
            <a:ext cx="548640" cy="292608"/>
          </a:xfrm>
          <a:prstGeom prst="rect">
            <a:avLst/>
          </a:prstGeom>
          <a:noFill/>
          <a:ln/>
        </p:spPr>
        <p:txBody>
          <a:bodyPr wrap="square" lIns="0" tIns="0" rIns="0" bIns="0" rtlCol="0" anchor="ctr"/>
          <a:lstStyle/>
          <a:p>
            <a:pPr marL="0" indent="0">
              <a:buNone/>
            </a:pPr>
            <a:r>
              <a:rPr lang="en-US" sz="1300" b="1" dirty="0">
                <a:solidFill>
                  <a:srgbClr val="22A7B3"/>
                </a:solidFill>
                <a:latin typeface="Arial" pitchFamily="34" charset="0"/>
                <a:ea typeface="Arial" pitchFamily="34" charset="-122"/>
                <a:cs typeface="Arial" pitchFamily="34" charset="-120"/>
              </a:rPr>
              <a:t>08</a:t>
            </a:r>
            <a:endParaRPr lang="en-US" sz="1300" dirty="0"/>
          </a:p>
        </p:txBody>
      </p:sp>
      <p:sp>
        <p:nvSpPr>
          <p:cNvPr id="28" name="Text 26"/>
          <p:cNvSpPr/>
          <p:nvPr/>
        </p:nvSpPr>
        <p:spPr>
          <a:xfrm>
            <a:off x="4297680" y="2843784"/>
            <a:ext cx="4572000" cy="292608"/>
          </a:xfrm>
          <a:prstGeom prst="rect">
            <a:avLst/>
          </a:prstGeom>
          <a:noFill/>
          <a:ln/>
        </p:spPr>
        <p:txBody>
          <a:bodyPr wrap="square" lIns="0" tIns="0" rIns="0" bIns="0" rtlCol="0" anchor="ctr"/>
          <a:lstStyle/>
          <a:p>
            <a:pPr marL="0" indent="0">
              <a:buNone/>
            </a:pPr>
            <a:r>
              <a:rPr lang="en-US" sz="1200" dirty="0">
                <a:solidFill>
                  <a:srgbClr val="2D3748"/>
                </a:solidFill>
                <a:latin typeface="Arial" pitchFamily="34" charset="0"/>
                <a:ea typeface="Arial" pitchFamily="34" charset="-122"/>
                <a:cs typeface="Arial" pitchFamily="34" charset="-120"/>
              </a:rPr>
              <a:t>Behaviourist Learning Theory</a:t>
            </a:r>
            <a:endParaRPr lang="en-US" sz="1200" dirty="0"/>
          </a:p>
        </p:txBody>
      </p:sp>
      <p:sp>
        <p:nvSpPr>
          <p:cNvPr id="29" name="Shape 27"/>
          <p:cNvSpPr/>
          <p:nvPr/>
        </p:nvSpPr>
        <p:spPr>
          <a:xfrm>
            <a:off x="3657600" y="3154680"/>
            <a:ext cx="5029200" cy="0"/>
          </a:xfrm>
          <a:prstGeom prst="line">
            <a:avLst/>
          </a:prstGeom>
          <a:noFill/>
          <a:ln w="6350">
            <a:solidFill>
              <a:srgbClr val="E2E8F0"/>
            </a:solidFill>
            <a:prstDash val="solid"/>
          </a:ln>
        </p:spPr>
        <p:txBody>
          <a:bodyPr/>
          <a:lstStyle/>
          <a:p>
            <a:endParaRPr lang="en-US"/>
          </a:p>
        </p:txBody>
      </p:sp>
      <p:sp>
        <p:nvSpPr>
          <p:cNvPr id="30" name="Text 28"/>
          <p:cNvSpPr/>
          <p:nvPr/>
        </p:nvSpPr>
        <p:spPr>
          <a:xfrm>
            <a:off x="3657600" y="3191256"/>
            <a:ext cx="548640" cy="292608"/>
          </a:xfrm>
          <a:prstGeom prst="rect">
            <a:avLst/>
          </a:prstGeom>
          <a:noFill/>
          <a:ln/>
        </p:spPr>
        <p:txBody>
          <a:bodyPr wrap="square" lIns="0" tIns="0" rIns="0" bIns="0" rtlCol="0" anchor="ctr"/>
          <a:lstStyle/>
          <a:p>
            <a:pPr marL="0" indent="0">
              <a:buNone/>
            </a:pPr>
            <a:r>
              <a:rPr lang="en-US" sz="1300" b="1" dirty="0">
                <a:solidFill>
                  <a:srgbClr val="22A7B3"/>
                </a:solidFill>
                <a:latin typeface="Arial" pitchFamily="34" charset="0"/>
                <a:ea typeface="Arial" pitchFamily="34" charset="-122"/>
                <a:cs typeface="Arial" pitchFamily="34" charset="-120"/>
              </a:rPr>
              <a:t>09</a:t>
            </a:r>
            <a:endParaRPr lang="en-US" sz="1300" dirty="0"/>
          </a:p>
        </p:txBody>
      </p:sp>
      <p:sp>
        <p:nvSpPr>
          <p:cNvPr id="31" name="Text 29"/>
          <p:cNvSpPr/>
          <p:nvPr/>
        </p:nvSpPr>
        <p:spPr>
          <a:xfrm>
            <a:off x="4297680" y="3191256"/>
            <a:ext cx="4572000" cy="292608"/>
          </a:xfrm>
          <a:prstGeom prst="rect">
            <a:avLst/>
          </a:prstGeom>
          <a:noFill/>
          <a:ln/>
        </p:spPr>
        <p:txBody>
          <a:bodyPr wrap="square" lIns="0" tIns="0" rIns="0" bIns="0" rtlCol="0" anchor="ctr"/>
          <a:lstStyle/>
          <a:p>
            <a:pPr marL="0" indent="0">
              <a:buNone/>
            </a:pPr>
            <a:r>
              <a:rPr lang="en-US" sz="1200" dirty="0">
                <a:solidFill>
                  <a:srgbClr val="2D3748"/>
                </a:solidFill>
                <a:latin typeface="Arial" pitchFamily="34" charset="0"/>
                <a:ea typeface="Arial" pitchFamily="34" charset="-122"/>
                <a:cs typeface="Arial" pitchFamily="34" charset="-120"/>
              </a:rPr>
              <a:t>Cognitivist Learning Theory</a:t>
            </a:r>
            <a:endParaRPr lang="en-US" sz="1200" dirty="0"/>
          </a:p>
        </p:txBody>
      </p:sp>
      <p:sp>
        <p:nvSpPr>
          <p:cNvPr id="32" name="Shape 30"/>
          <p:cNvSpPr/>
          <p:nvPr/>
        </p:nvSpPr>
        <p:spPr>
          <a:xfrm>
            <a:off x="3657600" y="3502152"/>
            <a:ext cx="5029200" cy="0"/>
          </a:xfrm>
          <a:prstGeom prst="line">
            <a:avLst/>
          </a:prstGeom>
          <a:noFill/>
          <a:ln w="6350">
            <a:solidFill>
              <a:srgbClr val="E2E8F0"/>
            </a:solidFill>
            <a:prstDash val="solid"/>
          </a:ln>
        </p:spPr>
        <p:txBody>
          <a:bodyPr/>
          <a:lstStyle/>
          <a:p>
            <a:endParaRPr lang="en-US"/>
          </a:p>
        </p:txBody>
      </p:sp>
      <p:sp>
        <p:nvSpPr>
          <p:cNvPr id="33" name="Text 31"/>
          <p:cNvSpPr/>
          <p:nvPr/>
        </p:nvSpPr>
        <p:spPr>
          <a:xfrm>
            <a:off x="3657600" y="3538728"/>
            <a:ext cx="548640" cy="292608"/>
          </a:xfrm>
          <a:prstGeom prst="rect">
            <a:avLst/>
          </a:prstGeom>
          <a:noFill/>
          <a:ln/>
        </p:spPr>
        <p:txBody>
          <a:bodyPr wrap="square" lIns="0" tIns="0" rIns="0" bIns="0" rtlCol="0" anchor="ctr"/>
          <a:lstStyle/>
          <a:p>
            <a:pPr marL="0" indent="0">
              <a:buNone/>
            </a:pPr>
            <a:r>
              <a:rPr lang="en-US" sz="1300" b="1" dirty="0">
                <a:solidFill>
                  <a:srgbClr val="22A7B3"/>
                </a:solidFill>
                <a:latin typeface="Arial" pitchFamily="34" charset="0"/>
                <a:ea typeface="Arial" pitchFamily="34" charset="-122"/>
                <a:cs typeface="Arial" pitchFamily="34" charset="-120"/>
              </a:rPr>
              <a:t>10</a:t>
            </a:r>
            <a:endParaRPr lang="en-US" sz="1300" dirty="0"/>
          </a:p>
        </p:txBody>
      </p:sp>
      <p:sp>
        <p:nvSpPr>
          <p:cNvPr id="34" name="Text 32"/>
          <p:cNvSpPr/>
          <p:nvPr/>
        </p:nvSpPr>
        <p:spPr>
          <a:xfrm>
            <a:off x="4297680" y="3538728"/>
            <a:ext cx="4572000" cy="292608"/>
          </a:xfrm>
          <a:prstGeom prst="rect">
            <a:avLst/>
          </a:prstGeom>
          <a:noFill/>
          <a:ln/>
        </p:spPr>
        <p:txBody>
          <a:bodyPr wrap="square" lIns="0" tIns="0" rIns="0" bIns="0" rtlCol="0" anchor="ctr"/>
          <a:lstStyle/>
          <a:p>
            <a:pPr marL="0" indent="0">
              <a:buNone/>
            </a:pPr>
            <a:r>
              <a:rPr lang="en-US" sz="1200" dirty="0">
                <a:solidFill>
                  <a:srgbClr val="2D3748"/>
                </a:solidFill>
                <a:latin typeface="Arial" pitchFamily="34" charset="0"/>
                <a:ea typeface="Arial" pitchFamily="34" charset="-122"/>
                <a:cs typeface="Arial" pitchFamily="34" charset="-120"/>
              </a:rPr>
              <a:t>Humanist/Experiential Learning</a:t>
            </a:r>
            <a:endParaRPr lang="en-US" sz="1200" dirty="0"/>
          </a:p>
        </p:txBody>
      </p:sp>
      <p:sp>
        <p:nvSpPr>
          <p:cNvPr id="35" name="Shape 33"/>
          <p:cNvSpPr/>
          <p:nvPr/>
        </p:nvSpPr>
        <p:spPr>
          <a:xfrm>
            <a:off x="3657600" y="3849624"/>
            <a:ext cx="5029200" cy="0"/>
          </a:xfrm>
          <a:prstGeom prst="line">
            <a:avLst/>
          </a:prstGeom>
          <a:noFill/>
          <a:ln w="6350">
            <a:solidFill>
              <a:srgbClr val="E2E8F0"/>
            </a:solidFill>
            <a:prstDash val="solid"/>
          </a:ln>
        </p:spPr>
        <p:txBody>
          <a:bodyPr/>
          <a:lstStyle/>
          <a:p>
            <a:endParaRPr lang="en-US"/>
          </a:p>
        </p:txBody>
      </p:sp>
      <p:sp>
        <p:nvSpPr>
          <p:cNvPr id="36" name="Text 34"/>
          <p:cNvSpPr/>
          <p:nvPr/>
        </p:nvSpPr>
        <p:spPr>
          <a:xfrm>
            <a:off x="3657600" y="3886200"/>
            <a:ext cx="548640" cy="292608"/>
          </a:xfrm>
          <a:prstGeom prst="rect">
            <a:avLst/>
          </a:prstGeom>
          <a:noFill/>
          <a:ln/>
        </p:spPr>
        <p:txBody>
          <a:bodyPr wrap="square" lIns="0" tIns="0" rIns="0" bIns="0" rtlCol="0" anchor="ctr"/>
          <a:lstStyle/>
          <a:p>
            <a:pPr marL="0" indent="0">
              <a:buNone/>
            </a:pPr>
            <a:r>
              <a:rPr lang="en-US" sz="1300" b="1" dirty="0">
                <a:solidFill>
                  <a:srgbClr val="22A7B3"/>
                </a:solidFill>
                <a:latin typeface="Arial" pitchFamily="34" charset="0"/>
                <a:ea typeface="Arial" pitchFamily="34" charset="-122"/>
                <a:cs typeface="Arial" pitchFamily="34" charset="-120"/>
              </a:rPr>
              <a:t>11</a:t>
            </a:r>
            <a:endParaRPr lang="en-US" sz="1300" dirty="0"/>
          </a:p>
        </p:txBody>
      </p:sp>
      <p:sp>
        <p:nvSpPr>
          <p:cNvPr id="37" name="Text 35"/>
          <p:cNvSpPr/>
          <p:nvPr/>
        </p:nvSpPr>
        <p:spPr>
          <a:xfrm>
            <a:off x="4297680" y="3886200"/>
            <a:ext cx="4572000" cy="292608"/>
          </a:xfrm>
          <a:prstGeom prst="rect">
            <a:avLst/>
          </a:prstGeom>
          <a:noFill/>
          <a:ln/>
        </p:spPr>
        <p:txBody>
          <a:bodyPr wrap="square" lIns="0" tIns="0" rIns="0" bIns="0" rtlCol="0" anchor="ctr"/>
          <a:lstStyle/>
          <a:p>
            <a:pPr marL="0" indent="0">
              <a:buNone/>
            </a:pPr>
            <a:r>
              <a:rPr lang="en-US" sz="1200" dirty="0">
                <a:solidFill>
                  <a:srgbClr val="2D3748"/>
                </a:solidFill>
                <a:latin typeface="Arial" pitchFamily="34" charset="0"/>
                <a:ea typeface="Arial" pitchFamily="34" charset="-122"/>
                <a:cs typeface="Arial" pitchFamily="34" charset="-120"/>
              </a:rPr>
              <a:t>L&amp;D Strategy Integration</a:t>
            </a:r>
            <a:endParaRPr lang="en-US" sz="1200" dirty="0"/>
          </a:p>
        </p:txBody>
      </p:sp>
      <p:sp>
        <p:nvSpPr>
          <p:cNvPr id="38" name="Shape 36"/>
          <p:cNvSpPr/>
          <p:nvPr/>
        </p:nvSpPr>
        <p:spPr>
          <a:xfrm>
            <a:off x="3657600" y="4197096"/>
            <a:ext cx="5029200" cy="0"/>
          </a:xfrm>
          <a:prstGeom prst="line">
            <a:avLst/>
          </a:prstGeom>
          <a:noFill/>
          <a:ln w="6350">
            <a:solidFill>
              <a:srgbClr val="E2E8F0"/>
            </a:solidFill>
            <a:prstDash val="solid"/>
          </a:ln>
        </p:spPr>
        <p:txBody>
          <a:bodyPr/>
          <a:lstStyle/>
          <a:p>
            <a:endParaRPr lang="en-US"/>
          </a:p>
        </p:txBody>
      </p:sp>
      <p:sp>
        <p:nvSpPr>
          <p:cNvPr id="39" name="Text 37"/>
          <p:cNvSpPr/>
          <p:nvPr/>
        </p:nvSpPr>
        <p:spPr>
          <a:xfrm>
            <a:off x="3657600" y="4233672"/>
            <a:ext cx="548640" cy="292608"/>
          </a:xfrm>
          <a:prstGeom prst="rect">
            <a:avLst/>
          </a:prstGeom>
          <a:noFill/>
          <a:ln/>
        </p:spPr>
        <p:txBody>
          <a:bodyPr wrap="square" lIns="0" tIns="0" rIns="0" bIns="0" rtlCol="0" anchor="ctr"/>
          <a:lstStyle/>
          <a:p>
            <a:pPr marL="0" indent="0">
              <a:buNone/>
            </a:pPr>
            <a:r>
              <a:rPr lang="en-US" sz="1300" b="1" dirty="0">
                <a:solidFill>
                  <a:srgbClr val="22A7B3"/>
                </a:solidFill>
                <a:latin typeface="Arial" pitchFamily="34" charset="0"/>
                <a:ea typeface="Arial" pitchFamily="34" charset="-122"/>
                <a:cs typeface="Arial" pitchFamily="34" charset="-120"/>
              </a:rPr>
              <a:t>12</a:t>
            </a:r>
            <a:endParaRPr lang="en-US" sz="1300" dirty="0"/>
          </a:p>
        </p:txBody>
      </p:sp>
      <p:sp>
        <p:nvSpPr>
          <p:cNvPr id="40" name="Text 38"/>
          <p:cNvSpPr/>
          <p:nvPr/>
        </p:nvSpPr>
        <p:spPr>
          <a:xfrm>
            <a:off x="4297680" y="4233672"/>
            <a:ext cx="4572000" cy="292608"/>
          </a:xfrm>
          <a:prstGeom prst="rect">
            <a:avLst/>
          </a:prstGeom>
          <a:noFill/>
          <a:ln/>
        </p:spPr>
        <p:txBody>
          <a:bodyPr wrap="square" lIns="0" tIns="0" rIns="0" bIns="0" rtlCol="0" anchor="ctr"/>
          <a:lstStyle/>
          <a:p>
            <a:pPr marL="0" indent="0">
              <a:buNone/>
            </a:pPr>
            <a:r>
              <a:rPr lang="en-US" sz="1200" dirty="0">
                <a:solidFill>
                  <a:srgbClr val="2D3748"/>
                </a:solidFill>
                <a:latin typeface="Arial" pitchFamily="34" charset="0"/>
                <a:ea typeface="Arial" pitchFamily="34" charset="-122"/>
                <a:cs typeface="Arial" pitchFamily="34" charset="-120"/>
              </a:rPr>
              <a:t>Conclusion</a:t>
            </a:r>
            <a:endParaRPr lang="en-US" sz="1200" dirty="0"/>
          </a:p>
        </p:txBody>
      </p:sp>
      <p:sp>
        <p:nvSpPr>
          <p:cNvPr id="41" name="Shape 39"/>
          <p:cNvSpPr/>
          <p:nvPr/>
        </p:nvSpPr>
        <p:spPr>
          <a:xfrm>
            <a:off x="3657600" y="4544568"/>
            <a:ext cx="5029200" cy="0"/>
          </a:xfrm>
          <a:prstGeom prst="line">
            <a:avLst/>
          </a:prstGeom>
          <a:noFill/>
          <a:ln w="6350">
            <a:solidFill>
              <a:srgbClr val="E2E8F0"/>
            </a:solidFill>
            <a:prstDash val="solid"/>
          </a:ln>
        </p:spPr>
        <p:txBody>
          <a:bodyPr/>
          <a:lstStyle/>
          <a:p>
            <a:endParaRPr lang="en-US"/>
          </a:p>
        </p:txBody>
      </p:sp>
      <p:sp>
        <p:nvSpPr>
          <p:cNvPr id="42" name="Text 40"/>
          <p:cNvSpPr/>
          <p:nvPr/>
        </p:nvSpPr>
        <p:spPr>
          <a:xfrm>
            <a:off x="3657600" y="4581144"/>
            <a:ext cx="548640" cy="292608"/>
          </a:xfrm>
          <a:prstGeom prst="rect">
            <a:avLst/>
          </a:prstGeom>
          <a:noFill/>
          <a:ln/>
        </p:spPr>
        <p:txBody>
          <a:bodyPr wrap="square" lIns="0" tIns="0" rIns="0" bIns="0" rtlCol="0" anchor="ctr"/>
          <a:lstStyle/>
          <a:p>
            <a:pPr marL="0" indent="0">
              <a:buNone/>
            </a:pPr>
            <a:r>
              <a:rPr lang="en-US" sz="1300" b="1" dirty="0">
                <a:solidFill>
                  <a:srgbClr val="22A7B3"/>
                </a:solidFill>
                <a:latin typeface="Arial" pitchFamily="34" charset="0"/>
                <a:ea typeface="Arial" pitchFamily="34" charset="-122"/>
                <a:cs typeface="Arial" pitchFamily="34" charset="-120"/>
              </a:rPr>
              <a:t>13</a:t>
            </a:r>
            <a:endParaRPr lang="en-US" sz="1300" dirty="0"/>
          </a:p>
        </p:txBody>
      </p:sp>
      <p:sp>
        <p:nvSpPr>
          <p:cNvPr id="43" name="Text 41"/>
          <p:cNvSpPr/>
          <p:nvPr/>
        </p:nvSpPr>
        <p:spPr>
          <a:xfrm>
            <a:off x="4297680" y="4581144"/>
            <a:ext cx="4572000" cy="292608"/>
          </a:xfrm>
          <a:prstGeom prst="rect">
            <a:avLst/>
          </a:prstGeom>
          <a:noFill/>
          <a:ln/>
        </p:spPr>
        <p:txBody>
          <a:bodyPr wrap="square" lIns="0" tIns="0" rIns="0" bIns="0" rtlCol="0" anchor="ctr"/>
          <a:lstStyle/>
          <a:p>
            <a:pPr marL="0" indent="0">
              <a:buNone/>
            </a:pPr>
            <a:r>
              <a:rPr lang="en-US" sz="1200" dirty="0">
                <a:solidFill>
                  <a:srgbClr val="2D3748"/>
                </a:solidFill>
                <a:latin typeface="Arial" pitchFamily="34" charset="0"/>
                <a:ea typeface="Arial" pitchFamily="34" charset="-122"/>
                <a:cs typeface="Arial" pitchFamily="34" charset="-120"/>
              </a:rPr>
              <a:t>Reference List</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22A7B3"/>
          </a:solidFill>
          <a:ln/>
        </p:spPr>
        <p:txBody>
          <a:bodyPr/>
          <a:lstStyle/>
          <a:p>
            <a:endParaRPr lang="en-US"/>
          </a:p>
        </p:txBody>
      </p:sp>
      <p:sp>
        <p:nvSpPr>
          <p:cNvPr id="3" name="Shape 1"/>
          <p:cNvSpPr/>
          <p:nvPr/>
        </p:nvSpPr>
        <p:spPr>
          <a:xfrm>
            <a:off x="365760" y="274320"/>
            <a:ext cx="502920" cy="502920"/>
          </a:xfrm>
          <a:prstGeom prst="ellipse">
            <a:avLst/>
          </a:prstGeom>
          <a:solidFill>
            <a:srgbClr val="1A6F8A"/>
          </a:solid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466344" y="374904"/>
            <a:ext cx="301752" cy="301752"/>
          </a:xfrm>
          <a:prstGeom prst="rect">
            <a:avLst/>
          </a:prstGeom>
        </p:spPr>
      </p:pic>
      <p:sp>
        <p:nvSpPr>
          <p:cNvPr id="5" name="Text 2"/>
          <p:cNvSpPr/>
          <p:nvPr/>
        </p:nvSpPr>
        <p:spPr>
          <a:xfrm>
            <a:off x="1005840" y="274320"/>
            <a:ext cx="7772400" cy="502920"/>
          </a:xfrm>
          <a:prstGeom prst="rect">
            <a:avLst/>
          </a:prstGeom>
          <a:noFill/>
          <a:ln/>
        </p:spPr>
        <p:txBody>
          <a:bodyPr wrap="square" lIns="0" tIns="0" rIns="0" bIns="0" rtlCol="0" anchor="ctr"/>
          <a:lstStyle/>
          <a:p>
            <a:pPr marL="0" indent="0">
              <a:buNone/>
            </a:pPr>
            <a:r>
              <a:rPr lang="en-US" sz="2200" b="1" dirty="0">
                <a:solidFill>
                  <a:srgbClr val="0B3D5C"/>
                </a:solidFill>
                <a:latin typeface="Arial" pitchFamily="34" charset="0"/>
                <a:ea typeface="Arial" pitchFamily="34" charset="-122"/>
                <a:cs typeface="Arial" pitchFamily="34" charset="-120"/>
              </a:rPr>
              <a:t>Company Introduction: Tesco PLC</a:t>
            </a:r>
            <a:endParaRPr lang="en-US" sz="2200" dirty="0"/>
          </a:p>
        </p:txBody>
      </p:sp>
      <p:sp>
        <p:nvSpPr>
          <p:cNvPr id="6" name="Shape 3"/>
          <p:cNvSpPr/>
          <p:nvPr/>
        </p:nvSpPr>
        <p:spPr>
          <a:xfrm>
            <a:off x="457200" y="1005840"/>
            <a:ext cx="2560320" cy="1005840"/>
          </a:xfrm>
          <a:prstGeom prst="rect">
            <a:avLst/>
          </a:prstGeom>
          <a:solidFill>
            <a:srgbClr val="E8F4F8"/>
          </a:solidFill>
          <a:ln/>
          <a:effectLst>
            <a:outerShdw blurRad="50800" dist="25400" dir="8100000" algn="bl" rotWithShape="0">
              <a:srgbClr val="000000">
                <a:alpha val="10000"/>
              </a:srgbClr>
            </a:outerShdw>
          </a:effectLst>
        </p:spPr>
        <p:txBody>
          <a:bodyPr/>
          <a:lstStyle/>
          <a:p>
            <a:endParaRPr lang="en-US"/>
          </a:p>
        </p:txBody>
      </p:sp>
      <p:sp>
        <p:nvSpPr>
          <p:cNvPr id="7" name="Text 4"/>
          <p:cNvSpPr/>
          <p:nvPr/>
        </p:nvSpPr>
        <p:spPr>
          <a:xfrm>
            <a:off x="457200" y="1051560"/>
            <a:ext cx="2560320" cy="274320"/>
          </a:xfrm>
          <a:prstGeom prst="rect">
            <a:avLst/>
          </a:prstGeom>
          <a:noFill/>
          <a:ln/>
        </p:spPr>
        <p:txBody>
          <a:bodyPr wrap="square" lIns="0" tIns="0" rIns="0" bIns="0" rtlCol="0" anchor="ctr"/>
          <a:lstStyle/>
          <a:p>
            <a:pPr marL="0" indent="0" algn="ctr">
              <a:buNone/>
            </a:pPr>
            <a:r>
              <a:rPr lang="en-US" sz="1000" dirty="0">
                <a:solidFill>
                  <a:srgbClr val="4A5568"/>
                </a:solidFill>
                <a:latin typeface="Arial" pitchFamily="34" charset="0"/>
                <a:ea typeface="Arial" pitchFamily="34" charset="-122"/>
                <a:cs typeface="Arial" pitchFamily="34" charset="-120"/>
              </a:rPr>
              <a:t>Founded</a:t>
            </a:r>
            <a:endParaRPr lang="en-US" sz="1000" dirty="0"/>
          </a:p>
        </p:txBody>
      </p:sp>
      <p:sp>
        <p:nvSpPr>
          <p:cNvPr id="8" name="Text 5"/>
          <p:cNvSpPr/>
          <p:nvPr/>
        </p:nvSpPr>
        <p:spPr>
          <a:xfrm>
            <a:off x="457200" y="1280160"/>
            <a:ext cx="2560320" cy="411480"/>
          </a:xfrm>
          <a:prstGeom prst="rect">
            <a:avLst/>
          </a:prstGeom>
          <a:noFill/>
          <a:ln/>
        </p:spPr>
        <p:txBody>
          <a:bodyPr wrap="square" lIns="0" tIns="0" rIns="0" bIns="0" rtlCol="0" anchor="ctr"/>
          <a:lstStyle/>
          <a:p>
            <a:pPr marL="0" indent="0" algn="ctr">
              <a:buNone/>
            </a:pPr>
            <a:r>
              <a:rPr lang="en-US" sz="2400" b="1" dirty="0">
                <a:solidFill>
                  <a:srgbClr val="1A6F8A"/>
                </a:solidFill>
                <a:latin typeface="Arial" pitchFamily="34" charset="0"/>
                <a:ea typeface="Arial" pitchFamily="34" charset="-122"/>
                <a:cs typeface="Arial" pitchFamily="34" charset="-120"/>
              </a:rPr>
              <a:t>1919</a:t>
            </a:r>
            <a:endParaRPr lang="en-US" sz="2400" dirty="0"/>
          </a:p>
        </p:txBody>
      </p:sp>
      <p:sp>
        <p:nvSpPr>
          <p:cNvPr id="9" name="Text 6"/>
          <p:cNvSpPr/>
          <p:nvPr/>
        </p:nvSpPr>
        <p:spPr>
          <a:xfrm>
            <a:off x="457200" y="1664208"/>
            <a:ext cx="2560320" cy="228600"/>
          </a:xfrm>
          <a:prstGeom prst="rect">
            <a:avLst/>
          </a:prstGeom>
          <a:noFill/>
          <a:ln/>
        </p:spPr>
        <p:txBody>
          <a:bodyPr wrap="square" lIns="0" tIns="0" rIns="0" bIns="0" rtlCol="0" anchor="ctr"/>
          <a:lstStyle/>
          <a:p>
            <a:pPr marL="0" indent="0" algn="ctr">
              <a:buNone/>
            </a:pPr>
            <a:r>
              <a:rPr lang="en-US" sz="900" dirty="0">
                <a:solidFill>
                  <a:srgbClr val="4A5568"/>
                </a:solidFill>
                <a:latin typeface="Arial" pitchFamily="34" charset="0"/>
                <a:ea typeface="Arial" pitchFamily="34" charset="-122"/>
                <a:cs typeface="Arial" pitchFamily="34" charset="-120"/>
              </a:rPr>
              <a:t>Over 100 years of retail</a:t>
            </a:r>
            <a:endParaRPr lang="en-US" sz="900" dirty="0"/>
          </a:p>
        </p:txBody>
      </p:sp>
      <p:sp>
        <p:nvSpPr>
          <p:cNvPr id="10" name="Shape 7"/>
          <p:cNvSpPr/>
          <p:nvPr/>
        </p:nvSpPr>
        <p:spPr>
          <a:xfrm>
            <a:off x="3246120" y="1005840"/>
            <a:ext cx="2560320" cy="1005840"/>
          </a:xfrm>
          <a:prstGeom prst="rect">
            <a:avLst/>
          </a:prstGeom>
          <a:solidFill>
            <a:srgbClr val="E8F4F8"/>
          </a:solidFill>
          <a:ln/>
          <a:effectLst>
            <a:outerShdw blurRad="50800" dist="25400" dir="8100000" algn="bl" rotWithShape="0">
              <a:srgbClr val="000000">
                <a:alpha val="10000"/>
              </a:srgbClr>
            </a:outerShdw>
          </a:effectLst>
        </p:spPr>
        <p:txBody>
          <a:bodyPr/>
          <a:lstStyle/>
          <a:p>
            <a:endParaRPr lang="en-US"/>
          </a:p>
        </p:txBody>
      </p:sp>
      <p:sp>
        <p:nvSpPr>
          <p:cNvPr id="11" name="Text 8"/>
          <p:cNvSpPr/>
          <p:nvPr/>
        </p:nvSpPr>
        <p:spPr>
          <a:xfrm>
            <a:off x="3246120" y="1051560"/>
            <a:ext cx="2560320" cy="274320"/>
          </a:xfrm>
          <a:prstGeom prst="rect">
            <a:avLst/>
          </a:prstGeom>
          <a:noFill/>
          <a:ln/>
        </p:spPr>
        <p:txBody>
          <a:bodyPr wrap="square" lIns="0" tIns="0" rIns="0" bIns="0" rtlCol="0" anchor="ctr"/>
          <a:lstStyle/>
          <a:p>
            <a:pPr marL="0" indent="0" algn="ctr">
              <a:buNone/>
            </a:pPr>
            <a:r>
              <a:rPr lang="en-US" sz="1000" dirty="0">
                <a:solidFill>
                  <a:srgbClr val="4A5568"/>
                </a:solidFill>
                <a:latin typeface="Arial" pitchFamily="34" charset="0"/>
                <a:ea typeface="Arial" pitchFamily="34" charset="-122"/>
                <a:cs typeface="Arial" pitchFamily="34" charset="-120"/>
              </a:rPr>
              <a:t>Employees</a:t>
            </a:r>
            <a:endParaRPr lang="en-US" sz="1000" dirty="0"/>
          </a:p>
        </p:txBody>
      </p:sp>
      <p:sp>
        <p:nvSpPr>
          <p:cNvPr id="12" name="Text 9"/>
          <p:cNvSpPr/>
          <p:nvPr/>
        </p:nvSpPr>
        <p:spPr>
          <a:xfrm>
            <a:off x="3246120" y="1280160"/>
            <a:ext cx="2560320" cy="411480"/>
          </a:xfrm>
          <a:prstGeom prst="rect">
            <a:avLst/>
          </a:prstGeom>
          <a:noFill/>
          <a:ln/>
        </p:spPr>
        <p:txBody>
          <a:bodyPr wrap="square" lIns="0" tIns="0" rIns="0" bIns="0" rtlCol="0" anchor="ctr"/>
          <a:lstStyle/>
          <a:p>
            <a:pPr marL="0" indent="0" algn="ctr">
              <a:buNone/>
            </a:pPr>
            <a:r>
              <a:rPr lang="en-US" sz="2400" b="1" dirty="0">
                <a:solidFill>
                  <a:srgbClr val="1A6F8A"/>
                </a:solidFill>
                <a:latin typeface="Arial" pitchFamily="34" charset="0"/>
                <a:ea typeface="Arial" pitchFamily="34" charset="-122"/>
                <a:cs typeface="Arial" pitchFamily="34" charset="-120"/>
              </a:rPr>
              <a:t>330,000+</a:t>
            </a:r>
            <a:endParaRPr lang="en-US" sz="2400" dirty="0"/>
          </a:p>
        </p:txBody>
      </p:sp>
      <p:sp>
        <p:nvSpPr>
          <p:cNvPr id="13" name="Text 10"/>
          <p:cNvSpPr/>
          <p:nvPr/>
        </p:nvSpPr>
        <p:spPr>
          <a:xfrm>
            <a:off x="3246120" y="1664208"/>
            <a:ext cx="2560320" cy="228600"/>
          </a:xfrm>
          <a:prstGeom prst="rect">
            <a:avLst/>
          </a:prstGeom>
          <a:noFill/>
          <a:ln/>
        </p:spPr>
        <p:txBody>
          <a:bodyPr wrap="square" lIns="0" tIns="0" rIns="0" bIns="0" rtlCol="0" anchor="ctr"/>
          <a:lstStyle/>
          <a:p>
            <a:pPr marL="0" indent="0" algn="ctr">
              <a:buNone/>
            </a:pPr>
            <a:r>
              <a:rPr lang="en-US" sz="900" dirty="0">
                <a:solidFill>
                  <a:srgbClr val="4A5568"/>
                </a:solidFill>
                <a:latin typeface="Arial" pitchFamily="34" charset="0"/>
                <a:ea typeface="Arial" pitchFamily="34" charset="-122"/>
                <a:cs typeface="Arial" pitchFamily="34" charset="-120"/>
              </a:rPr>
              <a:t>Across the UK &amp; globally</a:t>
            </a:r>
            <a:endParaRPr lang="en-US" sz="900" dirty="0"/>
          </a:p>
        </p:txBody>
      </p:sp>
      <p:sp>
        <p:nvSpPr>
          <p:cNvPr id="14" name="Shape 11"/>
          <p:cNvSpPr/>
          <p:nvPr/>
        </p:nvSpPr>
        <p:spPr>
          <a:xfrm>
            <a:off x="6035040" y="1005840"/>
            <a:ext cx="2560320" cy="1005840"/>
          </a:xfrm>
          <a:prstGeom prst="rect">
            <a:avLst/>
          </a:prstGeom>
          <a:solidFill>
            <a:srgbClr val="E8F4F8"/>
          </a:solidFill>
          <a:ln/>
          <a:effectLst>
            <a:outerShdw blurRad="50800" dist="25400" dir="8100000" algn="bl" rotWithShape="0">
              <a:srgbClr val="000000">
                <a:alpha val="10000"/>
              </a:srgbClr>
            </a:outerShdw>
          </a:effectLst>
        </p:spPr>
        <p:txBody>
          <a:bodyPr/>
          <a:lstStyle/>
          <a:p>
            <a:endParaRPr lang="en-US"/>
          </a:p>
        </p:txBody>
      </p:sp>
      <p:sp>
        <p:nvSpPr>
          <p:cNvPr id="15" name="Text 12"/>
          <p:cNvSpPr/>
          <p:nvPr/>
        </p:nvSpPr>
        <p:spPr>
          <a:xfrm>
            <a:off x="6035040" y="1051560"/>
            <a:ext cx="2560320" cy="274320"/>
          </a:xfrm>
          <a:prstGeom prst="rect">
            <a:avLst/>
          </a:prstGeom>
          <a:noFill/>
          <a:ln/>
        </p:spPr>
        <p:txBody>
          <a:bodyPr wrap="square" lIns="0" tIns="0" rIns="0" bIns="0" rtlCol="0" anchor="ctr"/>
          <a:lstStyle/>
          <a:p>
            <a:pPr marL="0" indent="0" algn="ctr">
              <a:buNone/>
            </a:pPr>
            <a:r>
              <a:rPr lang="en-US" sz="1000" dirty="0">
                <a:solidFill>
                  <a:srgbClr val="4A5568"/>
                </a:solidFill>
                <a:latin typeface="Arial" pitchFamily="34" charset="0"/>
                <a:ea typeface="Arial" pitchFamily="34" charset="-122"/>
                <a:cs typeface="Arial" pitchFamily="34" charset="-120"/>
              </a:rPr>
              <a:t>Revenue</a:t>
            </a:r>
            <a:endParaRPr lang="en-US" sz="1000" dirty="0"/>
          </a:p>
        </p:txBody>
      </p:sp>
      <p:sp>
        <p:nvSpPr>
          <p:cNvPr id="16" name="Text 13"/>
          <p:cNvSpPr/>
          <p:nvPr/>
        </p:nvSpPr>
        <p:spPr>
          <a:xfrm>
            <a:off x="6035040" y="1280160"/>
            <a:ext cx="2560320" cy="411480"/>
          </a:xfrm>
          <a:prstGeom prst="rect">
            <a:avLst/>
          </a:prstGeom>
          <a:noFill/>
          <a:ln/>
        </p:spPr>
        <p:txBody>
          <a:bodyPr wrap="square" lIns="0" tIns="0" rIns="0" bIns="0" rtlCol="0" anchor="ctr"/>
          <a:lstStyle/>
          <a:p>
            <a:pPr marL="0" indent="0" algn="ctr">
              <a:buNone/>
            </a:pPr>
            <a:r>
              <a:rPr lang="en-US" sz="2400" b="1" dirty="0">
                <a:solidFill>
                  <a:srgbClr val="1A6F8A"/>
                </a:solidFill>
                <a:latin typeface="Arial" pitchFamily="34" charset="0"/>
                <a:ea typeface="Arial" pitchFamily="34" charset="-122"/>
                <a:cs typeface="Arial" pitchFamily="34" charset="-120"/>
              </a:rPr>
              <a:t>£65.8 Bn</a:t>
            </a:r>
            <a:endParaRPr lang="en-US" sz="2400" dirty="0"/>
          </a:p>
        </p:txBody>
      </p:sp>
      <p:sp>
        <p:nvSpPr>
          <p:cNvPr id="17" name="Text 14"/>
          <p:cNvSpPr/>
          <p:nvPr/>
        </p:nvSpPr>
        <p:spPr>
          <a:xfrm>
            <a:off x="6035040" y="1664208"/>
            <a:ext cx="2560320" cy="228600"/>
          </a:xfrm>
          <a:prstGeom prst="rect">
            <a:avLst/>
          </a:prstGeom>
          <a:noFill/>
          <a:ln/>
        </p:spPr>
        <p:txBody>
          <a:bodyPr wrap="square" lIns="0" tIns="0" rIns="0" bIns="0" rtlCol="0" anchor="ctr"/>
          <a:lstStyle/>
          <a:p>
            <a:pPr marL="0" indent="0" algn="ctr">
              <a:buNone/>
            </a:pPr>
            <a:r>
              <a:rPr lang="en-US" sz="900" dirty="0">
                <a:solidFill>
                  <a:srgbClr val="4A5568"/>
                </a:solidFill>
                <a:latin typeface="Arial" pitchFamily="34" charset="0"/>
                <a:ea typeface="Arial" pitchFamily="34" charset="-122"/>
                <a:cs typeface="Arial" pitchFamily="34" charset="-120"/>
              </a:rPr>
              <a:t>FY 2023/24</a:t>
            </a:r>
            <a:endParaRPr lang="en-US" sz="900" dirty="0"/>
          </a:p>
        </p:txBody>
      </p:sp>
      <p:sp>
        <p:nvSpPr>
          <p:cNvPr id="18" name="Text 15"/>
          <p:cNvSpPr/>
          <p:nvPr/>
        </p:nvSpPr>
        <p:spPr>
          <a:xfrm>
            <a:off x="457200" y="2240280"/>
            <a:ext cx="8229600" cy="731520"/>
          </a:xfrm>
          <a:prstGeom prst="rect">
            <a:avLst/>
          </a:prstGeom>
          <a:noFill/>
          <a:ln/>
        </p:spPr>
        <p:txBody>
          <a:bodyPr wrap="square" lIns="0" tIns="0" rIns="0" bIns="0" rtlCol="0" anchor="ctr"/>
          <a:lstStyle/>
          <a:p>
            <a:pPr marL="0" indent="0">
              <a:lnSpc>
                <a:spcPct val="130000"/>
              </a:lnSpc>
              <a:buNone/>
            </a:pPr>
            <a:r>
              <a:rPr lang="en-US" sz="1100" dirty="0">
                <a:solidFill>
                  <a:srgbClr val="2D3748"/>
                </a:solidFill>
                <a:latin typeface="Arial" pitchFamily="34" charset="0"/>
                <a:ea typeface="Arial" pitchFamily="34" charset="-122"/>
                <a:cs typeface="Arial" pitchFamily="34" charset="-120"/>
              </a:rPr>
              <a:t>Tesco PLC is the United Kingdom's largest grocery retailer and one of the world's leading international retailers. Headquartered in Welwyn Garden City, Hertfordshire, the company operates supermarkets, hypermarkets, convenience stores, and online retail services across multiple countries.</a:t>
            </a:r>
            <a:endParaRPr lang="en-US" sz="1100" dirty="0"/>
          </a:p>
        </p:txBody>
      </p:sp>
      <p:sp>
        <p:nvSpPr>
          <p:cNvPr id="19" name="Shape 16"/>
          <p:cNvSpPr/>
          <p:nvPr/>
        </p:nvSpPr>
        <p:spPr>
          <a:xfrm>
            <a:off x="457200" y="3154680"/>
            <a:ext cx="8229600" cy="502920"/>
          </a:xfrm>
          <a:prstGeom prst="rect">
            <a:avLst/>
          </a:prstGeom>
          <a:solidFill>
            <a:srgbClr val="0B3D5C"/>
          </a:solidFill>
          <a:ln/>
        </p:spPr>
        <p:txBody>
          <a:bodyPr/>
          <a:lstStyle/>
          <a:p>
            <a:endParaRPr lang="en-US"/>
          </a:p>
        </p:txBody>
      </p:sp>
      <p:sp>
        <p:nvSpPr>
          <p:cNvPr id="20" name="Text 17"/>
          <p:cNvSpPr/>
          <p:nvPr/>
        </p:nvSpPr>
        <p:spPr>
          <a:xfrm>
            <a:off x="731520" y="3154680"/>
            <a:ext cx="7772400" cy="502920"/>
          </a:xfrm>
          <a:prstGeom prst="rect">
            <a:avLst/>
          </a:prstGeom>
          <a:noFill/>
          <a:ln/>
        </p:spPr>
        <p:txBody>
          <a:bodyPr wrap="square" lIns="0" tIns="0" rIns="0" bIns="0" rtlCol="0" anchor="ctr"/>
          <a:lstStyle/>
          <a:p>
            <a:pPr marL="0" indent="0">
              <a:buNone/>
            </a:pPr>
            <a:r>
              <a:rPr lang="en-US" sz="1400" b="1" dirty="0">
                <a:solidFill>
                  <a:srgbClr val="FFFFFF"/>
                </a:solidFill>
                <a:latin typeface="Arial" pitchFamily="34" charset="0"/>
                <a:ea typeface="Arial" pitchFamily="34" charset="-122"/>
                <a:cs typeface="Arial" pitchFamily="34" charset="-120"/>
              </a:rPr>
              <a:t>Selected Job Role:  Customer Service Team Leader</a:t>
            </a:r>
            <a:endParaRPr lang="en-US" sz="1400" dirty="0"/>
          </a:p>
        </p:txBody>
      </p:sp>
      <p:sp>
        <p:nvSpPr>
          <p:cNvPr id="21" name="Text 18"/>
          <p:cNvSpPr/>
          <p:nvPr/>
        </p:nvSpPr>
        <p:spPr>
          <a:xfrm>
            <a:off x="457200" y="3840480"/>
            <a:ext cx="8229600" cy="502920"/>
          </a:xfrm>
          <a:prstGeom prst="rect">
            <a:avLst/>
          </a:prstGeom>
          <a:noFill/>
          <a:ln/>
        </p:spPr>
        <p:txBody>
          <a:bodyPr wrap="square" lIns="0" tIns="0" rIns="0" bIns="0" rtlCol="0" anchor="ctr"/>
          <a:lstStyle/>
          <a:p>
            <a:pPr marL="0" indent="0">
              <a:lnSpc>
                <a:spcPct val="130000"/>
              </a:lnSpc>
              <a:buNone/>
            </a:pPr>
            <a:r>
              <a:rPr lang="en-US" sz="1100" dirty="0">
                <a:solidFill>
                  <a:srgbClr val="2D3748"/>
                </a:solidFill>
                <a:latin typeface="Arial" pitchFamily="34" charset="0"/>
                <a:ea typeface="Arial" pitchFamily="34" charset="-122"/>
                <a:cs typeface="Arial" pitchFamily="34" charset="-120"/>
              </a:rPr>
              <a:t>The Customer Service Team Leader is essential for daily store operations, managing a team of 10–15 customer assistants, ensuring high service standards, and resolving escalated customer issues.</a:t>
            </a:r>
            <a:endParaRPr lang="en-US" sz="1100" dirty="0"/>
          </a:p>
        </p:txBody>
      </p:sp>
      <p:sp>
        <p:nvSpPr>
          <p:cNvPr id="22" name="Text 19"/>
          <p:cNvSpPr/>
          <p:nvPr/>
        </p:nvSpPr>
        <p:spPr>
          <a:xfrm>
            <a:off x="457200" y="4663440"/>
            <a:ext cx="8229600" cy="274320"/>
          </a:xfrm>
          <a:prstGeom prst="rect">
            <a:avLst/>
          </a:prstGeom>
          <a:noFill/>
          <a:ln/>
        </p:spPr>
        <p:txBody>
          <a:bodyPr wrap="square" lIns="0" tIns="0" rIns="0" bIns="0" rtlCol="0" anchor="ctr"/>
          <a:lstStyle/>
          <a:p>
            <a:pPr marL="0" indent="0">
              <a:buNone/>
            </a:pPr>
            <a:r>
              <a:rPr lang="en-US" sz="900" i="1" dirty="0">
                <a:solidFill>
                  <a:srgbClr val="4A5568"/>
                </a:solidFill>
                <a:latin typeface="Arial" pitchFamily="34" charset="0"/>
                <a:ea typeface="Arial" pitchFamily="34" charset="-122"/>
                <a:cs typeface="Arial" pitchFamily="34" charset="-120"/>
              </a:rPr>
              <a:t>(Tesco PLC, 2024; Armstrong and Taylor, 2023)</a:t>
            </a:r>
            <a:endParaRPr lang="en-US" sz="900" dirty="0"/>
          </a:p>
        </p:txBody>
      </p:sp>
      <p:sp>
        <p:nvSpPr>
          <p:cNvPr id="23" name="Text 20"/>
          <p:cNvSpPr/>
          <p:nvPr/>
        </p:nvSpPr>
        <p:spPr>
          <a:xfrm>
            <a:off x="8412480" y="4800600"/>
            <a:ext cx="548640" cy="228600"/>
          </a:xfrm>
          <a:prstGeom prst="rect">
            <a:avLst/>
          </a:prstGeom>
          <a:noFill/>
          <a:ln/>
        </p:spPr>
        <p:txBody>
          <a:bodyPr wrap="square" lIns="0" tIns="0" rIns="0" bIns="0" rtlCol="0" anchor="ctr"/>
          <a:lstStyle/>
          <a:p>
            <a:pPr marL="0" indent="0" algn="r">
              <a:buNone/>
            </a:pPr>
            <a:r>
              <a:rPr lang="en-US" sz="800" dirty="0">
                <a:solidFill>
                  <a:srgbClr val="4A5568"/>
                </a:solidFill>
                <a:latin typeface="Arial" pitchFamily="34" charset="0"/>
                <a:ea typeface="Arial" pitchFamily="34" charset="-122"/>
                <a:cs typeface="Arial" pitchFamily="34" charset="-120"/>
              </a:rPr>
              <a:t>Slide 1</a:t>
            </a:r>
            <a:endParaRPr lang="en-US"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22A7B3"/>
          </a:solidFill>
          <a:ln/>
        </p:spPr>
        <p:txBody>
          <a:bodyPr/>
          <a:lstStyle/>
          <a:p>
            <a:endParaRPr lang="en-US"/>
          </a:p>
        </p:txBody>
      </p:sp>
      <p:sp>
        <p:nvSpPr>
          <p:cNvPr id="3" name="Shape 1"/>
          <p:cNvSpPr/>
          <p:nvPr/>
        </p:nvSpPr>
        <p:spPr>
          <a:xfrm>
            <a:off x="365760" y="274320"/>
            <a:ext cx="502920" cy="502920"/>
          </a:xfrm>
          <a:prstGeom prst="ellipse">
            <a:avLst/>
          </a:prstGeom>
          <a:solidFill>
            <a:srgbClr val="1A6F8A"/>
          </a:solid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466344" y="374904"/>
            <a:ext cx="301752" cy="301752"/>
          </a:xfrm>
          <a:prstGeom prst="rect">
            <a:avLst/>
          </a:prstGeom>
        </p:spPr>
      </p:pic>
      <p:sp>
        <p:nvSpPr>
          <p:cNvPr id="5" name="Text 2"/>
          <p:cNvSpPr/>
          <p:nvPr/>
        </p:nvSpPr>
        <p:spPr>
          <a:xfrm>
            <a:off x="1005840" y="274320"/>
            <a:ext cx="7772400" cy="502920"/>
          </a:xfrm>
          <a:prstGeom prst="rect">
            <a:avLst/>
          </a:prstGeom>
          <a:noFill/>
          <a:ln/>
        </p:spPr>
        <p:txBody>
          <a:bodyPr wrap="square" lIns="0" tIns="0" rIns="0" bIns="0" rtlCol="0" anchor="ctr"/>
          <a:lstStyle/>
          <a:p>
            <a:pPr marL="0" indent="0">
              <a:buNone/>
            </a:pPr>
            <a:r>
              <a:rPr lang="en-US" sz="2200" b="1" dirty="0">
                <a:solidFill>
                  <a:srgbClr val="0B3D5C"/>
                </a:solidFill>
                <a:latin typeface="Arial" pitchFamily="34" charset="0"/>
                <a:ea typeface="Arial" pitchFamily="34" charset="-122"/>
                <a:cs typeface="Arial" pitchFamily="34" charset="-120"/>
              </a:rPr>
              <a:t>Steps in the Recruitment Process</a:t>
            </a:r>
            <a:endParaRPr lang="en-US" sz="2200" dirty="0"/>
          </a:p>
        </p:txBody>
      </p:sp>
      <p:sp>
        <p:nvSpPr>
          <p:cNvPr id="6" name="Shape 3"/>
          <p:cNvSpPr/>
          <p:nvPr/>
        </p:nvSpPr>
        <p:spPr>
          <a:xfrm>
            <a:off x="521208" y="1097280"/>
            <a:ext cx="1005840" cy="1005840"/>
          </a:xfrm>
          <a:prstGeom prst="ellipse">
            <a:avLst/>
          </a:prstGeom>
          <a:solidFill>
            <a:srgbClr val="0B3D5C"/>
          </a:solidFill>
          <a:ln/>
          <a:effectLst>
            <a:outerShdw blurRad="50800" dist="25400" dir="8100000" algn="bl" rotWithShape="0">
              <a:srgbClr val="000000">
                <a:alpha val="10000"/>
              </a:srgbClr>
            </a:outerShdw>
          </a:effectLst>
        </p:spPr>
        <p:txBody>
          <a:bodyPr/>
          <a:lstStyle/>
          <a:p>
            <a:endParaRPr lang="en-US"/>
          </a:p>
        </p:txBody>
      </p:sp>
      <p:sp>
        <p:nvSpPr>
          <p:cNvPr id="7" name="Text 4"/>
          <p:cNvSpPr/>
          <p:nvPr/>
        </p:nvSpPr>
        <p:spPr>
          <a:xfrm>
            <a:off x="521208" y="1143000"/>
            <a:ext cx="1005840" cy="100584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1</a:t>
            </a:r>
            <a:endParaRPr lang="en-US" sz="2800" dirty="0"/>
          </a:p>
        </p:txBody>
      </p:sp>
      <p:sp>
        <p:nvSpPr>
          <p:cNvPr id="8" name="Shape 5"/>
          <p:cNvSpPr/>
          <p:nvPr/>
        </p:nvSpPr>
        <p:spPr>
          <a:xfrm>
            <a:off x="1554480" y="1600200"/>
            <a:ext cx="411480" cy="0"/>
          </a:xfrm>
          <a:prstGeom prst="line">
            <a:avLst/>
          </a:prstGeom>
          <a:noFill/>
          <a:ln w="25400">
            <a:solidFill>
              <a:srgbClr val="CBD5E0"/>
            </a:solidFill>
            <a:prstDash val="solid"/>
          </a:ln>
        </p:spPr>
        <p:txBody>
          <a:bodyPr/>
          <a:lstStyle/>
          <a:p>
            <a:endParaRPr lang="en-US"/>
          </a:p>
        </p:txBody>
      </p:sp>
      <p:sp>
        <p:nvSpPr>
          <p:cNvPr id="9" name="Text 6"/>
          <p:cNvSpPr/>
          <p:nvPr/>
        </p:nvSpPr>
        <p:spPr>
          <a:xfrm>
            <a:off x="320040" y="2240280"/>
            <a:ext cx="1417320" cy="502920"/>
          </a:xfrm>
          <a:prstGeom prst="rect">
            <a:avLst/>
          </a:prstGeom>
          <a:noFill/>
          <a:ln/>
        </p:spPr>
        <p:txBody>
          <a:bodyPr wrap="square" lIns="0" tIns="0" rIns="0" bIns="0" rtlCol="0" anchor="ctr"/>
          <a:lstStyle/>
          <a:p>
            <a:pPr marL="0" indent="0" algn="ctr">
              <a:buNone/>
            </a:pPr>
            <a:r>
              <a:rPr lang="en-US" sz="1000" b="1" dirty="0">
                <a:solidFill>
                  <a:srgbClr val="2D3748"/>
                </a:solidFill>
                <a:latin typeface="Arial" pitchFamily="34" charset="0"/>
                <a:ea typeface="Arial" pitchFamily="34" charset="-122"/>
                <a:cs typeface="Arial" pitchFamily="34" charset="-120"/>
              </a:rPr>
              <a:t>Identify</a:t>
            </a:r>
            <a:endParaRPr lang="en-US" sz="1000" dirty="0"/>
          </a:p>
          <a:p>
            <a:pPr marL="0" indent="0" algn="ctr">
              <a:buNone/>
            </a:pPr>
            <a:r>
              <a:rPr lang="en-US" sz="1000" b="1" dirty="0">
                <a:solidFill>
                  <a:srgbClr val="2D3748"/>
                </a:solidFill>
                <a:latin typeface="Arial" pitchFamily="34" charset="0"/>
                <a:ea typeface="Arial" pitchFamily="34" charset="-122"/>
                <a:cs typeface="Arial" pitchFamily="34" charset="-120"/>
              </a:rPr>
              <a:t>Vacancy</a:t>
            </a:r>
            <a:endParaRPr lang="en-US" sz="1000" dirty="0"/>
          </a:p>
        </p:txBody>
      </p:sp>
      <p:sp>
        <p:nvSpPr>
          <p:cNvPr id="10" name="Shape 7"/>
          <p:cNvSpPr/>
          <p:nvPr/>
        </p:nvSpPr>
        <p:spPr>
          <a:xfrm>
            <a:off x="1965960" y="1097280"/>
            <a:ext cx="1005840" cy="1005840"/>
          </a:xfrm>
          <a:prstGeom prst="ellipse">
            <a:avLst/>
          </a:prstGeom>
          <a:solidFill>
            <a:srgbClr val="1A6F8A"/>
          </a:solidFill>
          <a:ln/>
          <a:effectLst>
            <a:outerShdw blurRad="50800" dist="25400" dir="8100000" algn="bl" rotWithShape="0">
              <a:srgbClr val="000000">
                <a:alpha val="10000"/>
              </a:srgbClr>
            </a:outerShdw>
          </a:effectLst>
        </p:spPr>
        <p:txBody>
          <a:bodyPr/>
          <a:lstStyle/>
          <a:p>
            <a:endParaRPr lang="en-US"/>
          </a:p>
        </p:txBody>
      </p:sp>
      <p:sp>
        <p:nvSpPr>
          <p:cNvPr id="11" name="Text 8"/>
          <p:cNvSpPr/>
          <p:nvPr/>
        </p:nvSpPr>
        <p:spPr>
          <a:xfrm>
            <a:off x="1965960" y="1143000"/>
            <a:ext cx="1005840" cy="100584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2</a:t>
            </a:r>
            <a:endParaRPr lang="en-US" sz="2800" dirty="0"/>
          </a:p>
        </p:txBody>
      </p:sp>
      <p:sp>
        <p:nvSpPr>
          <p:cNvPr id="12" name="Shape 9"/>
          <p:cNvSpPr/>
          <p:nvPr/>
        </p:nvSpPr>
        <p:spPr>
          <a:xfrm>
            <a:off x="2999232" y="1600200"/>
            <a:ext cx="411480" cy="0"/>
          </a:xfrm>
          <a:prstGeom prst="line">
            <a:avLst/>
          </a:prstGeom>
          <a:noFill/>
          <a:ln w="25400">
            <a:solidFill>
              <a:srgbClr val="CBD5E0"/>
            </a:solidFill>
            <a:prstDash val="solid"/>
          </a:ln>
        </p:spPr>
        <p:txBody>
          <a:bodyPr/>
          <a:lstStyle/>
          <a:p>
            <a:endParaRPr lang="en-US"/>
          </a:p>
        </p:txBody>
      </p:sp>
      <p:sp>
        <p:nvSpPr>
          <p:cNvPr id="13" name="Text 10"/>
          <p:cNvSpPr/>
          <p:nvPr/>
        </p:nvSpPr>
        <p:spPr>
          <a:xfrm>
            <a:off x="1764792" y="2240280"/>
            <a:ext cx="1417320" cy="502920"/>
          </a:xfrm>
          <a:prstGeom prst="rect">
            <a:avLst/>
          </a:prstGeom>
          <a:noFill/>
          <a:ln/>
        </p:spPr>
        <p:txBody>
          <a:bodyPr wrap="square" lIns="0" tIns="0" rIns="0" bIns="0" rtlCol="0" anchor="ctr"/>
          <a:lstStyle/>
          <a:p>
            <a:pPr marL="0" indent="0" algn="ctr">
              <a:buNone/>
            </a:pPr>
            <a:r>
              <a:rPr lang="en-US" sz="1000" b="1" dirty="0">
                <a:solidFill>
                  <a:srgbClr val="2D3748"/>
                </a:solidFill>
                <a:latin typeface="Arial" pitchFamily="34" charset="0"/>
                <a:ea typeface="Arial" pitchFamily="34" charset="-122"/>
                <a:cs typeface="Arial" pitchFamily="34" charset="-120"/>
              </a:rPr>
              <a:t>Job</a:t>
            </a:r>
            <a:endParaRPr lang="en-US" sz="1000" dirty="0"/>
          </a:p>
          <a:p>
            <a:pPr marL="0" indent="0" algn="ctr">
              <a:buNone/>
            </a:pPr>
            <a:r>
              <a:rPr lang="en-US" sz="1000" b="1" dirty="0">
                <a:solidFill>
                  <a:srgbClr val="2D3748"/>
                </a:solidFill>
                <a:latin typeface="Arial" pitchFamily="34" charset="0"/>
                <a:ea typeface="Arial" pitchFamily="34" charset="-122"/>
                <a:cs typeface="Arial" pitchFamily="34" charset="-120"/>
              </a:rPr>
              <a:t>Analysis</a:t>
            </a:r>
            <a:endParaRPr lang="en-US" sz="1000" dirty="0"/>
          </a:p>
        </p:txBody>
      </p:sp>
      <p:sp>
        <p:nvSpPr>
          <p:cNvPr id="14" name="Shape 11"/>
          <p:cNvSpPr/>
          <p:nvPr/>
        </p:nvSpPr>
        <p:spPr>
          <a:xfrm>
            <a:off x="3410712" y="1097280"/>
            <a:ext cx="1005840" cy="1005840"/>
          </a:xfrm>
          <a:prstGeom prst="ellipse">
            <a:avLst/>
          </a:prstGeom>
          <a:solidFill>
            <a:srgbClr val="22A7B3"/>
          </a:solidFill>
          <a:ln/>
          <a:effectLst>
            <a:outerShdw blurRad="50800" dist="25400" dir="8100000" algn="bl" rotWithShape="0">
              <a:srgbClr val="000000">
                <a:alpha val="10000"/>
              </a:srgbClr>
            </a:outerShdw>
          </a:effectLst>
        </p:spPr>
        <p:txBody>
          <a:bodyPr/>
          <a:lstStyle/>
          <a:p>
            <a:endParaRPr lang="en-US"/>
          </a:p>
        </p:txBody>
      </p:sp>
      <p:sp>
        <p:nvSpPr>
          <p:cNvPr id="15" name="Text 12"/>
          <p:cNvSpPr/>
          <p:nvPr/>
        </p:nvSpPr>
        <p:spPr>
          <a:xfrm>
            <a:off x="3410712" y="1143000"/>
            <a:ext cx="1005840" cy="100584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3</a:t>
            </a:r>
            <a:endParaRPr lang="en-US" sz="2800" dirty="0"/>
          </a:p>
        </p:txBody>
      </p:sp>
      <p:sp>
        <p:nvSpPr>
          <p:cNvPr id="16" name="Shape 13"/>
          <p:cNvSpPr/>
          <p:nvPr/>
        </p:nvSpPr>
        <p:spPr>
          <a:xfrm>
            <a:off x="4443984" y="1600200"/>
            <a:ext cx="411480" cy="0"/>
          </a:xfrm>
          <a:prstGeom prst="line">
            <a:avLst/>
          </a:prstGeom>
          <a:noFill/>
          <a:ln w="25400">
            <a:solidFill>
              <a:srgbClr val="CBD5E0"/>
            </a:solidFill>
            <a:prstDash val="solid"/>
          </a:ln>
        </p:spPr>
        <p:txBody>
          <a:bodyPr/>
          <a:lstStyle/>
          <a:p>
            <a:endParaRPr lang="en-US"/>
          </a:p>
        </p:txBody>
      </p:sp>
      <p:sp>
        <p:nvSpPr>
          <p:cNvPr id="17" name="Text 14"/>
          <p:cNvSpPr/>
          <p:nvPr/>
        </p:nvSpPr>
        <p:spPr>
          <a:xfrm>
            <a:off x="3209544" y="2240280"/>
            <a:ext cx="1417320" cy="502920"/>
          </a:xfrm>
          <a:prstGeom prst="rect">
            <a:avLst/>
          </a:prstGeom>
          <a:noFill/>
          <a:ln/>
        </p:spPr>
        <p:txBody>
          <a:bodyPr wrap="square" lIns="0" tIns="0" rIns="0" bIns="0" rtlCol="0" anchor="ctr"/>
          <a:lstStyle/>
          <a:p>
            <a:pPr marL="0" indent="0" algn="ctr">
              <a:buNone/>
            </a:pPr>
            <a:r>
              <a:rPr lang="en-US" sz="1000" b="1" dirty="0">
                <a:solidFill>
                  <a:srgbClr val="2D3748"/>
                </a:solidFill>
                <a:latin typeface="Arial" pitchFamily="34" charset="0"/>
                <a:ea typeface="Arial" pitchFamily="34" charset="-122"/>
                <a:cs typeface="Arial" pitchFamily="34" charset="-120"/>
              </a:rPr>
              <a:t>Job</a:t>
            </a:r>
            <a:endParaRPr lang="en-US" sz="1000" dirty="0"/>
          </a:p>
          <a:p>
            <a:pPr marL="0" indent="0" algn="ctr">
              <a:buNone/>
            </a:pPr>
            <a:r>
              <a:rPr lang="en-US" sz="1000" b="1" dirty="0">
                <a:solidFill>
                  <a:srgbClr val="2D3748"/>
                </a:solidFill>
                <a:latin typeface="Arial" pitchFamily="34" charset="0"/>
                <a:ea typeface="Arial" pitchFamily="34" charset="-122"/>
                <a:cs typeface="Arial" pitchFamily="34" charset="-120"/>
              </a:rPr>
              <a:t>Description</a:t>
            </a:r>
            <a:endParaRPr lang="en-US" sz="1000" dirty="0"/>
          </a:p>
        </p:txBody>
      </p:sp>
      <p:sp>
        <p:nvSpPr>
          <p:cNvPr id="18" name="Shape 15"/>
          <p:cNvSpPr/>
          <p:nvPr/>
        </p:nvSpPr>
        <p:spPr>
          <a:xfrm>
            <a:off x="4855464" y="1097280"/>
            <a:ext cx="1005840" cy="1005840"/>
          </a:xfrm>
          <a:prstGeom prst="ellipse">
            <a:avLst/>
          </a:prstGeom>
          <a:solidFill>
            <a:srgbClr val="1FA87A"/>
          </a:solidFill>
          <a:ln/>
          <a:effectLst>
            <a:outerShdw blurRad="50800" dist="25400" dir="8100000" algn="bl" rotWithShape="0">
              <a:srgbClr val="000000">
                <a:alpha val="10000"/>
              </a:srgbClr>
            </a:outerShdw>
          </a:effectLst>
        </p:spPr>
        <p:txBody>
          <a:bodyPr/>
          <a:lstStyle/>
          <a:p>
            <a:endParaRPr lang="en-US"/>
          </a:p>
        </p:txBody>
      </p:sp>
      <p:sp>
        <p:nvSpPr>
          <p:cNvPr id="19" name="Text 16"/>
          <p:cNvSpPr/>
          <p:nvPr/>
        </p:nvSpPr>
        <p:spPr>
          <a:xfrm>
            <a:off x="4855464" y="1143000"/>
            <a:ext cx="1005840" cy="100584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4</a:t>
            </a:r>
            <a:endParaRPr lang="en-US" sz="2800" dirty="0"/>
          </a:p>
        </p:txBody>
      </p:sp>
      <p:sp>
        <p:nvSpPr>
          <p:cNvPr id="20" name="Shape 17"/>
          <p:cNvSpPr/>
          <p:nvPr/>
        </p:nvSpPr>
        <p:spPr>
          <a:xfrm>
            <a:off x="5888736" y="1600200"/>
            <a:ext cx="411480" cy="0"/>
          </a:xfrm>
          <a:prstGeom prst="line">
            <a:avLst/>
          </a:prstGeom>
          <a:noFill/>
          <a:ln w="25400">
            <a:solidFill>
              <a:srgbClr val="CBD5E0"/>
            </a:solidFill>
            <a:prstDash val="solid"/>
          </a:ln>
        </p:spPr>
        <p:txBody>
          <a:bodyPr/>
          <a:lstStyle/>
          <a:p>
            <a:endParaRPr lang="en-US"/>
          </a:p>
        </p:txBody>
      </p:sp>
      <p:sp>
        <p:nvSpPr>
          <p:cNvPr id="21" name="Text 18"/>
          <p:cNvSpPr/>
          <p:nvPr/>
        </p:nvSpPr>
        <p:spPr>
          <a:xfrm>
            <a:off x="4654296" y="2240280"/>
            <a:ext cx="1417320" cy="502920"/>
          </a:xfrm>
          <a:prstGeom prst="rect">
            <a:avLst/>
          </a:prstGeom>
          <a:noFill/>
          <a:ln/>
        </p:spPr>
        <p:txBody>
          <a:bodyPr wrap="square" lIns="0" tIns="0" rIns="0" bIns="0" rtlCol="0" anchor="ctr"/>
          <a:lstStyle/>
          <a:p>
            <a:pPr marL="0" indent="0" algn="ctr">
              <a:buNone/>
            </a:pPr>
            <a:r>
              <a:rPr lang="en-US" sz="1000" b="1" dirty="0">
                <a:solidFill>
                  <a:srgbClr val="2D3748"/>
                </a:solidFill>
                <a:latin typeface="Arial" pitchFamily="34" charset="0"/>
                <a:ea typeface="Arial" pitchFamily="34" charset="-122"/>
                <a:cs typeface="Arial" pitchFamily="34" charset="-120"/>
              </a:rPr>
              <a:t>Person</a:t>
            </a:r>
            <a:endParaRPr lang="en-US" sz="1000" dirty="0"/>
          </a:p>
          <a:p>
            <a:pPr marL="0" indent="0" algn="ctr">
              <a:buNone/>
            </a:pPr>
            <a:r>
              <a:rPr lang="en-US" sz="1000" b="1" dirty="0">
                <a:solidFill>
                  <a:srgbClr val="2D3748"/>
                </a:solidFill>
                <a:latin typeface="Arial" pitchFamily="34" charset="0"/>
                <a:ea typeface="Arial" pitchFamily="34" charset="-122"/>
                <a:cs typeface="Arial" pitchFamily="34" charset="-120"/>
              </a:rPr>
              <a:t>Specification</a:t>
            </a:r>
            <a:endParaRPr lang="en-US" sz="1000" dirty="0"/>
          </a:p>
        </p:txBody>
      </p:sp>
      <p:sp>
        <p:nvSpPr>
          <p:cNvPr id="22" name="Shape 19"/>
          <p:cNvSpPr/>
          <p:nvPr/>
        </p:nvSpPr>
        <p:spPr>
          <a:xfrm>
            <a:off x="6300216" y="1097280"/>
            <a:ext cx="1005840" cy="1005840"/>
          </a:xfrm>
          <a:prstGeom prst="ellipse">
            <a:avLst/>
          </a:prstGeom>
          <a:solidFill>
            <a:srgbClr val="E8853D"/>
          </a:solidFill>
          <a:ln/>
          <a:effectLst>
            <a:outerShdw blurRad="50800" dist="25400" dir="8100000" algn="bl" rotWithShape="0">
              <a:srgbClr val="000000">
                <a:alpha val="10000"/>
              </a:srgbClr>
            </a:outerShdw>
          </a:effectLst>
        </p:spPr>
        <p:txBody>
          <a:bodyPr/>
          <a:lstStyle/>
          <a:p>
            <a:endParaRPr lang="en-US"/>
          </a:p>
        </p:txBody>
      </p:sp>
      <p:sp>
        <p:nvSpPr>
          <p:cNvPr id="23" name="Text 20"/>
          <p:cNvSpPr/>
          <p:nvPr/>
        </p:nvSpPr>
        <p:spPr>
          <a:xfrm>
            <a:off x="6300216" y="1143000"/>
            <a:ext cx="1005840" cy="100584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5</a:t>
            </a:r>
            <a:endParaRPr lang="en-US" sz="2800" dirty="0"/>
          </a:p>
        </p:txBody>
      </p:sp>
      <p:sp>
        <p:nvSpPr>
          <p:cNvPr id="24" name="Shape 21"/>
          <p:cNvSpPr/>
          <p:nvPr/>
        </p:nvSpPr>
        <p:spPr>
          <a:xfrm>
            <a:off x="7333488" y="1600200"/>
            <a:ext cx="411480" cy="0"/>
          </a:xfrm>
          <a:prstGeom prst="line">
            <a:avLst/>
          </a:prstGeom>
          <a:noFill/>
          <a:ln w="25400">
            <a:solidFill>
              <a:srgbClr val="CBD5E0"/>
            </a:solidFill>
            <a:prstDash val="solid"/>
          </a:ln>
        </p:spPr>
        <p:txBody>
          <a:bodyPr/>
          <a:lstStyle/>
          <a:p>
            <a:endParaRPr lang="en-US"/>
          </a:p>
        </p:txBody>
      </p:sp>
      <p:sp>
        <p:nvSpPr>
          <p:cNvPr id="25" name="Text 22"/>
          <p:cNvSpPr/>
          <p:nvPr/>
        </p:nvSpPr>
        <p:spPr>
          <a:xfrm>
            <a:off x="6099048" y="2240280"/>
            <a:ext cx="1417320" cy="502920"/>
          </a:xfrm>
          <a:prstGeom prst="rect">
            <a:avLst/>
          </a:prstGeom>
          <a:noFill/>
          <a:ln/>
        </p:spPr>
        <p:txBody>
          <a:bodyPr wrap="square" lIns="0" tIns="0" rIns="0" bIns="0" rtlCol="0" anchor="ctr"/>
          <a:lstStyle/>
          <a:p>
            <a:pPr marL="0" indent="0" algn="ctr">
              <a:buNone/>
            </a:pPr>
            <a:r>
              <a:rPr lang="en-US" sz="1000" b="1" dirty="0">
                <a:solidFill>
                  <a:srgbClr val="2D3748"/>
                </a:solidFill>
                <a:latin typeface="Arial" pitchFamily="34" charset="0"/>
                <a:ea typeface="Arial" pitchFamily="34" charset="-122"/>
                <a:cs typeface="Arial" pitchFamily="34" charset="-120"/>
              </a:rPr>
              <a:t>Advertise &amp;</a:t>
            </a:r>
            <a:endParaRPr lang="en-US" sz="1000" dirty="0"/>
          </a:p>
          <a:p>
            <a:pPr marL="0" indent="0" algn="ctr">
              <a:buNone/>
            </a:pPr>
            <a:r>
              <a:rPr lang="en-US" sz="1000" b="1" dirty="0">
                <a:solidFill>
                  <a:srgbClr val="2D3748"/>
                </a:solidFill>
                <a:latin typeface="Arial" pitchFamily="34" charset="0"/>
                <a:ea typeface="Arial" pitchFamily="34" charset="-122"/>
                <a:cs typeface="Arial" pitchFamily="34" charset="-120"/>
              </a:rPr>
              <a:t>Shortlist</a:t>
            </a:r>
            <a:endParaRPr lang="en-US" sz="1000" dirty="0"/>
          </a:p>
        </p:txBody>
      </p:sp>
      <p:sp>
        <p:nvSpPr>
          <p:cNvPr id="26" name="Shape 23"/>
          <p:cNvSpPr/>
          <p:nvPr/>
        </p:nvSpPr>
        <p:spPr>
          <a:xfrm>
            <a:off x="7744968" y="1097280"/>
            <a:ext cx="1005840" cy="1005840"/>
          </a:xfrm>
          <a:prstGeom prst="ellipse">
            <a:avLst/>
          </a:prstGeom>
          <a:solidFill>
            <a:srgbClr val="2D9C6F"/>
          </a:solidFill>
          <a:ln/>
          <a:effectLst>
            <a:outerShdw blurRad="50800" dist="25400" dir="8100000" algn="bl" rotWithShape="0">
              <a:srgbClr val="000000">
                <a:alpha val="10000"/>
              </a:srgbClr>
            </a:outerShdw>
          </a:effectLst>
        </p:spPr>
        <p:txBody>
          <a:bodyPr/>
          <a:lstStyle/>
          <a:p>
            <a:endParaRPr lang="en-US"/>
          </a:p>
        </p:txBody>
      </p:sp>
      <p:sp>
        <p:nvSpPr>
          <p:cNvPr id="27" name="Text 24"/>
          <p:cNvSpPr/>
          <p:nvPr/>
        </p:nvSpPr>
        <p:spPr>
          <a:xfrm>
            <a:off x="7744968" y="1143000"/>
            <a:ext cx="1005840" cy="100584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6</a:t>
            </a:r>
            <a:endParaRPr lang="en-US" sz="2800" dirty="0"/>
          </a:p>
        </p:txBody>
      </p:sp>
      <p:sp>
        <p:nvSpPr>
          <p:cNvPr id="28" name="Text 25"/>
          <p:cNvSpPr/>
          <p:nvPr/>
        </p:nvSpPr>
        <p:spPr>
          <a:xfrm>
            <a:off x="7543800" y="2240280"/>
            <a:ext cx="1417320" cy="502920"/>
          </a:xfrm>
          <a:prstGeom prst="rect">
            <a:avLst/>
          </a:prstGeom>
          <a:noFill/>
          <a:ln/>
        </p:spPr>
        <p:txBody>
          <a:bodyPr wrap="square" lIns="0" tIns="0" rIns="0" bIns="0" rtlCol="0" anchor="ctr"/>
          <a:lstStyle/>
          <a:p>
            <a:pPr marL="0" indent="0" algn="ctr">
              <a:buNone/>
            </a:pPr>
            <a:r>
              <a:rPr lang="en-US" sz="1000" b="1" dirty="0">
                <a:solidFill>
                  <a:srgbClr val="2D3748"/>
                </a:solidFill>
                <a:latin typeface="Arial" pitchFamily="34" charset="0"/>
                <a:ea typeface="Arial" pitchFamily="34" charset="-122"/>
                <a:cs typeface="Arial" pitchFamily="34" charset="-120"/>
              </a:rPr>
              <a:t>Select &amp;</a:t>
            </a:r>
            <a:endParaRPr lang="en-US" sz="1000" dirty="0"/>
          </a:p>
          <a:p>
            <a:pPr marL="0" indent="0" algn="ctr">
              <a:buNone/>
            </a:pPr>
            <a:r>
              <a:rPr lang="en-US" sz="1000" b="1" dirty="0">
                <a:solidFill>
                  <a:srgbClr val="2D3748"/>
                </a:solidFill>
                <a:latin typeface="Arial" pitchFamily="34" charset="0"/>
                <a:ea typeface="Arial" pitchFamily="34" charset="-122"/>
                <a:cs typeface="Arial" pitchFamily="34" charset="-120"/>
              </a:rPr>
              <a:t>Onboard</a:t>
            </a:r>
            <a:endParaRPr lang="en-US" sz="1000" dirty="0"/>
          </a:p>
        </p:txBody>
      </p:sp>
      <p:sp>
        <p:nvSpPr>
          <p:cNvPr id="29" name="Text 26"/>
          <p:cNvSpPr/>
          <p:nvPr/>
        </p:nvSpPr>
        <p:spPr>
          <a:xfrm>
            <a:off x="457200" y="2926080"/>
            <a:ext cx="8229600" cy="914400"/>
          </a:xfrm>
          <a:prstGeom prst="rect">
            <a:avLst/>
          </a:prstGeom>
          <a:noFill/>
          <a:ln/>
        </p:spPr>
        <p:txBody>
          <a:bodyPr wrap="square" lIns="0" tIns="0" rIns="0" bIns="0" rtlCol="0" anchor="ctr"/>
          <a:lstStyle/>
          <a:p>
            <a:pPr marL="0" indent="0">
              <a:lnSpc>
                <a:spcPct val="135000"/>
              </a:lnSpc>
              <a:buNone/>
            </a:pPr>
            <a:r>
              <a:rPr lang="en-US" sz="1100" dirty="0">
                <a:solidFill>
                  <a:srgbClr val="2D3748"/>
                </a:solidFill>
                <a:latin typeface="Arial" pitchFamily="34" charset="0"/>
                <a:ea typeface="Arial" pitchFamily="34" charset="-122"/>
                <a:cs typeface="Arial" pitchFamily="34" charset="-120"/>
              </a:rPr>
              <a:t>The recruitment process is a systematic series of activities designed to attract, assess, and appoint the most suitable candidate for a role. Taylor (2023) defines recruitment as the process of identifying the need for a new employee, defining the requirements of the role, attracting candidates, and selecting the most appropriate individual. At Tesco, the HR department follows a structured approach aligned with the Chartered Institute of Personnel and Development (CIPD, 2024) best practice guidelines.</a:t>
            </a:r>
            <a:endParaRPr lang="en-US" sz="1100" dirty="0"/>
          </a:p>
        </p:txBody>
      </p:sp>
      <p:sp>
        <p:nvSpPr>
          <p:cNvPr id="30" name="Shape 27"/>
          <p:cNvSpPr/>
          <p:nvPr/>
        </p:nvSpPr>
        <p:spPr>
          <a:xfrm>
            <a:off x="457200" y="3977640"/>
            <a:ext cx="8229600" cy="594360"/>
          </a:xfrm>
          <a:prstGeom prst="rect">
            <a:avLst/>
          </a:prstGeom>
          <a:solidFill>
            <a:srgbClr val="E8F4F8"/>
          </a:solidFill>
          <a:ln/>
        </p:spPr>
        <p:txBody>
          <a:bodyPr/>
          <a:lstStyle/>
          <a:p>
            <a:endParaRPr lang="en-US"/>
          </a:p>
        </p:txBody>
      </p:sp>
      <p:sp>
        <p:nvSpPr>
          <p:cNvPr id="31" name="Text 28"/>
          <p:cNvSpPr/>
          <p:nvPr/>
        </p:nvSpPr>
        <p:spPr>
          <a:xfrm>
            <a:off x="640080" y="4005072"/>
            <a:ext cx="7863840" cy="548640"/>
          </a:xfrm>
          <a:prstGeom prst="rect">
            <a:avLst/>
          </a:prstGeom>
          <a:noFill/>
          <a:ln/>
        </p:spPr>
        <p:txBody>
          <a:bodyPr wrap="square" lIns="0" tIns="0" rIns="0" bIns="0" rtlCol="0" anchor="ctr"/>
          <a:lstStyle/>
          <a:p>
            <a:pPr marL="0" indent="0">
              <a:lnSpc>
                <a:spcPct val="130000"/>
              </a:lnSpc>
              <a:buNone/>
            </a:pPr>
            <a:r>
              <a:rPr lang="en-US" sz="1050" b="1" dirty="0">
                <a:solidFill>
                  <a:srgbClr val="1A6F8A"/>
                </a:solidFill>
                <a:latin typeface="Arial" pitchFamily="34" charset="0"/>
                <a:ea typeface="Arial" pitchFamily="34" charset="-122"/>
                <a:cs typeface="Arial" pitchFamily="34" charset="-120"/>
              </a:rPr>
              <a:t>Key Principle: </a:t>
            </a:r>
            <a:r>
              <a:rPr lang="en-US" sz="1050" dirty="0">
                <a:solidFill>
                  <a:srgbClr val="2D3748"/>
                </a:solidFill>
                <a:latin typeface="Arial" pitchFamily="34" charset="0"/>
                <a:ea typeface="Arial" pitchFamily="34" charset="-122"/>
                <a:cs typeface="Arial" pitchFamily="34" charset="-120"/>
              </a:rPr>
              <a:t>Effective recruitment ensures that organisations attract candidates whose skills, values, and aspirations align with the company's strategic objectives and culture (Armstrong and Taylor, 2023).</a:t>
            </a:r>
            <a:endParaRPr lang="en-US" sz="1050" dirty="0"/>
          </a:p>
        </p:txBody>
      </p:sp>
      <p:sp>
        <p:nvSpPr>
          <p:cNvPr id="32" name="Text 29"/>
          <p:cNvSpPr/>
          <p:nvPr/>
        </p:nvSpPr>
        <p:spPr>
          <a:xfrm>
            <a:off x="457200" y="4663440"/>
            <a:ext cx="8229600" cy="274320"/>
          </a:xfrm>
          <a:prstGeom prst="rect">
            <a:avLst/>
          </a:prstGeom>
          <a:noFill/>
          <a:ln/>
        </p:spPr>
        <p:txBody>
          <a:bodyPr wrap="square" lIns="0" tIns="0" rIns="0" bIns="0" rtlCol="0" anchor="ctr"/>
          <a:lstStyle/>
          <a:p>
            <a:pPr marL="0" indent="0">
              <a:buNone/>
            </a:pPr>
            <a:r>
              <a:rPr lang="en-US" sz="900" i="1" dirty="0">
                <a:solidFill>
                  <a:srgbClr val="4A5568"/>
                </a:solidFill>
                <a:latin typeface="Arial" pitchFamily="34" charset="0"/>
                <a:ea typeface="Arial" pitchFamily="34" charset="-122"/>
                <a:cs typeface="Arial" pitchFamily="34" charset="-120"/>
              </a:rPr>
              <a:t>(Taylor, 2023; CIPD, 2024; Armstrong and Taylor, 2023)</a:t>
            </a:r>
            <a:endParaRPr lang="en-US" sz="900" dirty="0"/>
          </a:p>
        </p:txBody>
      </p:sp>
      <p:sp>
        <p:nvSpPr>
          <p:cNvPr id="33" name="Text 30"/>
          <p:cNvSpPr/>
          <p:nvPr/>
        </p:nvSpPr>
        <p:spPr>
          <a:xfrm>
            <a:off x="8412480" y="4800600"/>
            <a:ext cx="548640" cy="228600"/>
          </a:xfrm>
          <a:prstGeom prst="rect">
            <a:avLst/>
          </a:prstGeom>
          <a:noFill/>
          <a:ln/>
        </p:spPr>
        <p:txBody>
          <a:bodyPr wrap="square" lIns="0" tIns="0" rIns="0" bIns="0" rtlCol="0" anchor="ctr"/>
          <a:lstStyle/>
          <a:p>
            <a:pPr marL="0" indent="0" algn="r">
              <a:buNone/>
            </a:pPr>
            <a:r>
              <a:rPr lang="en-US" sz="800" dirty="0">
                <a:solidFill>
                  <a:srgbClr val="4A5568"/>
                </a:solidFill>
                <a:latin typeface="Arial" pitchFamily="34" charset="0"/>
                <a:ea typeface="Arial" pitchFamily="34" charset="-122"/>
                <a:cs typeface="Arial" pitchFamily="34" charset="-120"/>
              </a:rPr>
              <a:t>Slide 2</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22A7B3"/>
          </a:solidFill>
          <a:ln/>
        </p:spPr>
        <p:txBody>
          <a:bodyPr/>
          <a:lstStyle/>
          <a:p>
            <a:endParaRPr lang="en-US"/>
          </a:p>
        </p:txBody>
      </p:sp>
      <p:sp>
        <p:nvSpPr>
          <p:cNvPr id="3" name="Shape 1"/>
          <p:cNvSpPr/>
          <p:nvPr/>
        </p:nvSpPr>
        <p:spPr>
          <a:xfrm>
            <a:off x="365760" y="274320"/>
            <a:ext cx="502920" cy="502920"/>
          </a:xfrm>
          <a:prstGeom prst="ellipse">
            <a:avLst/>
          </a:prstGeom>
          <a:solidFill>
            <a:srgbClr val="1A6F8A"/>
          </a:solid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466344" y="374904"/>
            <a:ext cx="301752" cy="301752"/>
          </a:xfrm>
          <a:prstGeom prst="rect">
            <a:avLst/>
          </a:prstGeom>
        </p:spPr>
      </p:pic>
      <p:sp>
        <p:nvSpPr>
          <p:cNvPr id="5" name="Text 2"/>
          <p:cNvSpPr/>
          <p:nvPr/>
        </p:nvSpPr>
        <p:spPr>
          <a:xfrm>
            <a:off x="1005840" y="274320"/>
            <a:ext cx="7772400" cy="502920"/>
          </a:xfrm>
          <a:prstGeom prst="rect">
            <a:avLst/>
          </a:prstGeom>
          <a:noFill/>
          <a:ln/>
        </p:spPr>
        <p:txBody>
          <a:bodyPr wrap="square" lIns="0" tIns="0" rIns="0" bIns="0" rtlCol="0" anchor="ctr"/>
          <a:lstStyle/>
          <a:p>
            <a:pPr marL="0" indent="0">
              <a:buNone/>
            </a:pPr>
            <a:r>
              <a:rPr lang="en-US" sz="2200" b="1" dirty="0">
                <a:solidFill>
                  <a:srgbClr val="0B3D5C"/>
                </a:solidFill>
                <a:latin typeface="Arial" pitchFamily="34" charset="0"/>
                <a:ea typeface="Arial" pitchFamily="34" charset="-122"/>
                <a:cs typeface="Arial" pitchFamily="34" charset="-120"/>
              </a:rPr>
              <a:t>Step 1: Job Analysis</a:t>
            </a:r>
            <a:endParaRPr lang="en-US" sz="2200" dirty="0"/>
          </a:p>
        </p:txBody>
      </p:sp>
      <p:sp>
        <p:nvSpPr>
          <p:cNvPr id="6" name="Text 3"/>
          <p:cNvSpPr/>
          <p:nvPr/>
        </p:nvSpPr>
        <p:spPr>
          <a:xfrm>
            <a:off x="457200" y="914400"/>
            <a:ext cx="8229600" cy="594360"/>
          </a:xfrm>
          <a:prstGeom prst="rect">
            <a:avLst/>
          </a:prstGeom>
          <a:noFill/>
          <a:ln/>
        </p:spPr>
        <p:txBody>
          <a:bodyPr wrap="square" lIns="0" tIns="0" rIns="0" bIns="0" rtlCol="0" anchor="ctr"/>
          <a:lstStyle/>
          <a:p>
            <a:pPr marL="0" indent="0">
              <a:lnSpc>
                <a:spcPct val="130000"/>
              </a:lnSpc>
              <a:buNone/>
            </a:pPr>
            <a:r>
              <a:rPr lang="en-US" sz="1100" dirty="0">
                <a:solidFill>
                  <a:srgbClr val="2D3748"/>
                </a:solidFill>
                <a:latin typeface="Arial" pitchFamily="34" charset="0"/>
                <a:ea typeface="Arial" pitchFamily="34" charset="-122"/>
                <a:cs typeface="Arial" pitchFamily="34" charset="-120"/>
              </a:rPr>
              <a:t>Job analysis is the systematic process of collecting and analysing information about the content, context, and human requirements of a job. It forms the foundation for writing accurate job descriptions and person specifications (Armstrong and Taylor, 2023).</a:t>
            </a:r>
            <a:endParaRPr lang="en-US" sz="1100" dirty="0"/>
          </a:p>
        </p:txBody>
      </p:sp>
      <p:graphicFrame>
        <p:nvGraphicFramePr>
          <p:cNvPr id="7" name="Table 0"/>
          <p:cNvGraphicFramePr>
            <a:graphicFrameLocks noGrp="1"/>
          </p:cNvGraphicFramePr>
          <p:nvPr>
            <p:extLst>
              <p:ext uri="{D42A27DB-BD31-4B8C-83A1-F6EECF244321}">
                <p14:modId xmlns:p14="http://schemas.microsoft.com/office/powerpoint/2010/main" val="1579011935"/>
              </p:ext>
            </p:extLst>
          </p:nvPr>
        </p:nvGraphicFramePr>
        <p:xfrm>
          <a:off x="457200" y="1645920"/>
          <a:ext cx="8229600" cy="2011680"/>
        </p:xfrm>
        <a:graphic>
          <a:graphicData uri="http://schemas.openxmlformats.org/drawingml/2006/table">
            <a:tbl>
              <a:tblPr/>
              <a:tblGrid>
                <a:gridCol w="1645920">
                  <a:extLst>
                    <a:ext uri="{9D8B030D-6E8A-4147-A177-3AD203B41FA5}">
                      <a16:colId xmlns:a16="http://schemas.microsoft.com/office/drawing/2014/main" val="20000"/>
                    </a:ext>
                  </a:extLst>
                </a:gridCol>
                <a:gridCol w="3291840">
                  <a:extLst>
                    <a:ext uri="{9D8B030D-6E8A-4147-A177-3AD203B41FA5}">
                      <a16:colId xmlns:a16="http://schemas.microsoft.com/office/drawing/2014/main" val="20001"/>
                    </a:ext>
                  </a:extLst>
                </a:gridCol>
                <a:gridCol w="3291840">
                  <a:extLst>
                    <a:ext uri="{9D8B030D-6E8A-4147-A177-3AD203B41FA5}">
                      <a16:colId xmlns:a16="http://schemas.microsoft.com/office/drawing/2014/main" val="20002"/>
                    </a:ext>
                  </a:extLst>
                </a:gridCol>
              </a:tblGrid>
              <a:tr h="365760">
                <a:tc>
                  <a:txBody>
                    <a:bodyPr/>
                    <a:lstStyle/>
                    <a:p>
                      <a:pPr marL="0" indent="0" algn="ctr">
                        <a:buNone/>
                      </a:pPr>
                      <a:r>
                        <a:rPr lang="en-US" sz="1100" b="1" dirty="0">
                          <a:solidFill>
                            <a:srgbClr val="FFFFFF"/>
                          </a:solidFill>
                          <a:latin typeface="Arial" pitchFamily="34" charset="0"/>
                          <a:ea typeface="Arial" pitchFamily="34" charset="-122"/>
                          <a:cs typeface="Arial" pitchFamily="34" charset="-120"/>
                        </a:rPr>
                        <a:t>Method</a:t>
                      </a:r>
                      <a:endParaRPr lang="en-US" sz="1100" dirty="0">
                        <a:latin typeface="Arial" charset="0"/>
                        <a:ea typeface="Arial" charset="0"/>
                        <a:cs typeface="Arial" charset="0"/>
                      </a:endParaRPr>
                    </a:p>
                  </a:txBody>
                  <a:tcPr anchor="ct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0B3D5C"/>
                    </a:solidFill>
                  </a:tcPr>
                </a:tc>
                <a:tc>
                  <a:txBody>
                    <a:bodyPr/>
                    <a:lstStyle/>
                    <a:p>
                      <a:pPr marL="0" indent="0" algn="ctr">
                        <a:buNone/>
                      </a:pPr>
                      <a:r>
                        <a:rPr lang="en-US" sz="1100" b="1" dirty="0">
                          <a:solidFill>
                            <a:srgbClr val="FFFFFF"/>
                          </a:solidFill>
                          <a:latin typeface="Arial" pitchFamily="34" charset="0"/>
                          <a:ea typeface="Arial" pitchFamily="34" charset="-122"/>
                          <a:cs typeface="Arial" pitchFamily="34" charset="-120"/>
                        </a:rPr>
                        <a:t>Description</a:t>
                      </a:r>
                      <a:endParaRPr lang="en-US" sz="1100" dirty="0">
                        <a:latin typeface="Arial" charset="0"/>
                        <a:ea typeface="Arial" charset="0"/>
                        <a:cs typeface="Arial" charset="0"/>
                      </a:endParaRPr>
                    </a:p>
                  </a:txBody>
                  <a:tcPr anchor="ct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0B3D5C"/>
                    </a:solidFill>
                  </a:tcPr>
                </a:tc>
                <a:tc>
                  <a:txBody>
                    <a:bodyPr/>
                    <a:lstStyle/>
                    <a:p>
                      <a:pPr marL="0" indent="0" algn="ctr">
                        <a:buNone/>
                      </a:pPr>
                      <a:r>
                        <a:rPr lang="en-US" sz="1100" b="1" dirty="0">
                          <a:solidFill>
                            <a:srgbClr val="FFFFFF"/>
                          </a:solidFill>
                          <a:latin typeface="Arial" pitchFamily="34" charset="0"/>
                          <a:ea typeface="Arial" pitchFamily="34" charset="-122"/>
                          <a:cs typeface="Arial" pitchFamily="34" charset="-120"/>
                        </a:rPr>
                        <a:t>Application at Tesco</a:t>
                      </a:r>
                      <a:endParaRPr lang="en-US" sz="1100" dirty="0">
                        <a:latin typeface="Arial" charset="0"/>
                        <a:ea typeface="Arial" charset="0"/>
                        <a:cs typeface="Arial" charset="0"/>
                      </a:endParaRPr>
                    </a:p>
                  </a:txBody>
                  <a:tcPr anchor="ct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0B3D5C"/>
                    </a:solidFill>
                  </a:tcPr>
                </a:tc>
                <a:extLst>
                  <a:ext uri="{0D108BD9-81ED-4DB2-BD59-A6C34878D82A}">
                    <a16:rowId xmlns:a16="http://schemas.microsoft.com/office/drawing/2014/main" val="10000"/>
                  </a:ext>
                </a:extLst>
              </a:tr>
              <a:tr h="411480">
                <a:tc>
                  <a:txBody>
                    <a:bodyPr/>
                    <a:lstStyle/>
                    <a:p>
                      <a:pPr marL="0" indent="0">
                        <a:buNone/>
                      </a:pPr>
                      <a:r>
                        <a:rPr lang="en-US" sz="1000" b="1" dirty="0">
                          <a:solidFill>
                            <a:srgbClr val="2D3748"/>
                          </a:solidFill>
                          <a:latin typeface="Arial" pitchFamily="34" charset="0"/>
                          <a:ea typeface="Arial" pitchFamily="34" charset="-122"/>
                          <a:cs typeface="Arial" pitchFamily="34" charset="-120"/>
                        </a:rPr>
                        <a:t>Observation</a:t>
                      </a:r>
                      <a:endParaRPr lang="en-US" sz="10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tc>
                  <a:txBody>
                    <a:bodyPr/>
                    <a:lstStyle/>
                    <a:p>
                      <a:pPr marL="0" indent="0">
                        <a:buNone/>
                      </a:pPr>
                      <a:r>
                        <a:rPr lang="en-US" sz="1000" dirty="0">
                          <a:solidFill>
                            <a:srgbClr val="2D3748"/>
                          </a:solidFill>
                          <a:latin typeface="Arial" pitchFamily="34" charset="0"/>
                          <a:ea typeface="Arial" pitchFamily="34" charset="-122"/>
                          <a:cs typeface="Arial" pitchFamily="34" charset="-120"/>
                        </a:rPr>
                        <a:t>Watching employees perform the role to understand daily tasks</a:t>
                      </a:r>
                      <a:endParaRPr lang="en-US" sz="10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tc>
                  <a:txBody>
                    <a:bodyPr/>
                    <a:lstStyle/>
                    <a:p>
                      <a:pPr marL="0" indent="0">
                        <a:buNone/>
                      </a:pPr>
                      <a:r>
                        <a:rPr lang="en-US" sz="1000" dirty="0">
                          <a:solidFill>
                            <a:srgbClr val="2D3748"/>
                          </a:solidFill>
                          <a:latin typeface="Arial" pitchFamily="34" charset="0"/>
                          <a:ea typeface="Arial" pitchFamily="34" charset="-122"/>
                          <a:cs typeface="Arial" pitchFamily="34" charset="-120"/>
                        </a:rPr>
                        <a:t>Observing Team Leaders during peak trading hours</a:t>
                      </a:r>
                      <a:endParaRPr lang="en-US" sz="10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extLst>
                  <a:ext uri="{0D108BD9-81ED-4DB2-BD59-A6C34878D82A}">
                    <a16:rowId xmlns:a16="http://schemas.microsoft.com/office/drawing/2014/main" val="10001"/>
                  </a:ext>
                </a:extLst>
              </a:tr>
              <a:tr h="411480">
                <a:tc>
                  <a:txBody>
                    <a:bodyPr/>
                    <a:lstStyle/>
                    <a:p>
                      <a:pPr marL="0" indent="0">
                        <a:buNone/>
                      </a:pPr>
                      <a:r>
                        <a:rPr lang="en-US" sz="1000" b="1" dirty="0">
                          <a:solidFill>
                            <a:srgbClr val="2D3748"/>
                          </a:solidFill>
                          <a:latin typeface="Arial" pitchFamily="34" charset="0"/>
                          <a:ea typeface="Arial" pitchFamily="34" charset="-122"/>
                          <a:cs typeface="Arial" pitchFamily="34" charset="-120"/>
                        </a:rPr>
                        <a:t>Interviews</a:t>
                      </a:r>
                      <a:endParaRPr lang="en-US" sz="10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tc>
                  <a:txBody>
                    <a:bodyPr/>
                    <a:lstStyle/>
                    <a:p>
                      <a:pPr marL="0" indent="0">
                        <a:buNone/>
                      </a:pPr>
                      <a:r>
                        <a:rPr lang="en-US" sz="1000" dirty="0">
                          <a:solidFill>
                            <a:srgbClr val="2D3748"/>
                          </a:solidFill>
                          <a:latin typeface="Arial" pitchFamily="34" charset="0"/>
                          <a:ea typeface="Arial" pitchFamily="34" charset="-122"/>
                          <a:cs typeface="Arial" pitchFamily="34" charset="-120"/>
                        </a:rPr>
                        <a:t>Structured conversations with current role holders and managers</a:t>
                      </a:r>
                      <a:endParaRPr lang="en-US" sz="10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tc>
                  <a:txBody>
                    <a:bodyPr/>
                    <a:lstStyle/>
                    <a:p>
                      <a:pPr marL="0" indent="0">
                        <a:buNone/>
                      </a:pPr>
                      <a:r>
                        <a:rPr lang="en-US" sz="1000" dirty="0">
                          <a:solidFill>
                            <a:srgbClr val="2D3748"/>
                          </a:solidFill>
                          <a:latin typeface="Arial" pitchFamily="34" charset="0"/>
                          <a:ea typeface="Arial" pitchFamily="34" charset="-122"/>
                          <a:cs typeface="Arial" pitchFamily="34" charset="-120"/>
                        </a:rPr>
                        <a:t>Interviewing existing Team Leaders about challenges and key competencies</a:t>
                      </a:r>
                      <a:endParaRPr lang="en-US" sz="10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extLst>
                  <a:ext uri="{0D108BD9-81ED-4DB2-BD59-A6C34878D82A}">
                    <a16:rowId xmlns:a16="http://schemas.microsoft.com/office/drawing/2014/main" val="10002"/>
                  </a:ext>
                </a:extLst>
              </a:tr>
              <a:tr h="411480">
                <a:tc>
                  <a:txBody>
                    <a:bodyPr/>
                    <a:lstStyle/>
                    <a:p>
                      <a:pPr marL="0" indent="0">
                        <a:buNone/>
                      </a:pPr>
                      <a:r>
                        <a:rPr lang="en-US" sz="1000" b="1" dirty="0">
                          <a:solidFill>
                            <a:srgbClr val="2D3748"/>
                          </a:solidFill>
                          <a:latin typeface="Arial" pitchFamily="34" charset="0"/>
                          <a:ea typeface="Arial" pitchFamily="34" charset="-122"/>
                          <a:cs typeface="Arial" pitchFamily="34" charset="-120"/>
                        </a:rPr>
                        <a:t>Questionnaires</a:t>
                      </a:r>
                      <a:endParaRPr lang="en-US" sz="10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tc>
                  <a:txBody>
                    <a:bodyPr/>
                    <a:lstStyle/>
                    <a:p>
                      <a:pPr marL="0" indent="0">
                        <a:buNone/>
                      </a:pPr>
                      <a:r>
                        <a:rPr lang="en-US" sz="1000" dirty="0">
                          <a:solidFill>
                            <a:srgbClr val="2D3748"/>
                          </a:solidFill>
                          <a:latin typeface="Arial" pitchFamily="34" charset="0"/>
                          <a:ea typeface="Arial" pitchFamily="34" charset="-122"/>
                          <a:cs typeface="Arial" pitchFamily="34" charset="-120"/>
                        </a:rPr>
                        <a:t>Surveys completed by employees to gather role data at scale</a:t>
                      </a:r>
                      <a:endParaRPr lang="en-US" sz="10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tc>
                  <a:txBody>
                    <a:bodyPr/>
                    <a:lstStyle/>
                    <a:p>
                      <a:pPr marL="0" indent="0">
                        <a:buNone/>
                      </a:pPr>
                      <a:r>
                        <a:rPr lang="en-US" sz="1000" dirty="0">
                          <a:solidFill>
                            <a:srgbClr val="2D3748"/>
                          </a:solidFill>
                          <a:latin typeface="Arial" pitchFamily="34" charset="0"/>
                          <a:ea typeface="Arial" pitchFamily="34" charset="-122"/>
                          <a:cs typeface="Arial" pitchFamily="34" charset="-120"/>
                        </a:rPr>
                        <a:t>Distributing surveys to multiple stores for consistency</a:t>
                      </a:r>
                      <a:endParaRPr lang="en-US" sz="10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extLst>
                  <a:ext uri="{0D108BD9-81ED-4DB2-BD59-A6C34878D82A}">
                    <a16:rowId xmlns:a16="http://schemas.microsoft.com/office/drawing/2014/main" val="10003"/>
                  </a:ext>
                </a:extLst>
              </a:tr>
              <a:tr h="411480">
                <a:tc>
                  <a:txBody>
                    <a:bodyPr/>
                    <a:lstStyle/>
                    <a:p>
                      <a:pPr marL="0" indent="0">
                        <a:buNone/>
                      </a:pPr>
                      <a:r>
                        <a:rPr lang="en-US" sz="1000" b="1" dirty="0">
                          <a:solidFill>
                            <a:srgbClr val="2D3748"/>
                          </a:solidFill>
                          <a:latin typeface="Arial" pitchFamily="34" charset="0"/>
                          <a:ea typeface="Arial" pitchFamily="34" charset="-122"/>
                          <a:cs typeface="Arial" pitchFamily="34" charset="-120"/>
                        </a:rPr>
                        <a:t>Work Diaries</a:t>
                      </a:r>
                      <a:endParaRPr lang="en-US" sz="10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tc>
                  <a:txBody>
                    <a:bodyPr/>
                    <a:lstStyle/>
                    <a:p>
                      <a:pPr marL="0" indent="0">
                        <a:buNone/>
                      </a:pPr>
                      <a:r>
                        <a:rPr lang="en-US" sz="1000" dirty="0">
                          <a:solidFill>
                            <a:srgbClr val="2D3748"/>
                          </a:solidFill>
                          <a:latin typeface="Arial" pitchFamily="34" charset="0"/>
                          <a:ea typeface="Arial" pitchFamily="34" charset="-122"/>
                          <a:cs typeface="Arial" pitchFamily="34" charset="-120"/>
                        </a:rPr>
                        <a:t>Employees log daily activities over a set period</a:t>
                      </a:r>
                      <a:endParaRPr lang="en-US" sz="10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tc>
                  <a:txBody>
                    <a:bodyPr/>
                    <a:lstStyle/>
                    <a:p>
                      <a:pPr marL="0" indent="0">
                        <a:buNone/>
                      </a:pPr>
                      <a:r>
                        <a:rPr lang="en-US" sz="1000" dirty="0">
                          <a:solidFill>
                            <a:srgbClr val="2D3748"/>
                          </a:solidFill>
                          <a:latin typeface="Arial" pitchFamily="34" charset="0"/>
                          <a:ea typeface="Arial" pitchFamily="34" charset="-122"/>
                          <a:cs typeface="Arial" pitchFamily="34" charset="-120"/>
                        </a:rPr>
                        <a:t>Team Leaders record tasks over two weeks to map role scope</a:t>
                      </a:r>
                      <a:endParaRPr lang="en-US" sz="10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extLst>
                  <a:ext uri="{0D108BD9-81ED-4DB2-BD59-A6C34878D82A}">
                    <a16:rowId xmlns:a16="http://schemas.microsoft.com/office/drawing/2014/main" val="10004"/>
                  </a:ext>
                </a:extLst>
              </a:tr>
            </a:tbl>
          </a:graphicData>
        </a:graphic>
      </p:graphicFrame>
      <p:sp>
        <p:nvSpPr>
          <p:cNvPr id="8" name="Text 4"/>
          <p:cNvSpPr/>
          <p:nvPr/>
        </p:nvSpPr>
        <p:spPr>
          <a:xfrm>
            <a:off x="457200" y="4663440"/>
            <a:ext cx="8229600" cy="274320"/>
          </a:xfrm>
          <a:prstGeom prst="rect">
            <a:avLst/>
          </a:prstGeom>
          <a:noFill/>
          <a:ln/>
        </p:spPr>
        <p:txBody>
          <a:bodyPr wrap="square" lIns="0" tIns="0" rIns="0" bIns="0" rtlCol="0" anchor="ctr"/>
          <a:lstStyle/>
          <a:p>
            <a:pPr marL="0" indent="0">
              <a:buNone/>
            </a:pPr>
            <a:r>
              <a:rPr lang="en-US" sz="900" i="1" dirty="0">
                <a:solidFill>
                  <a:srgbClr val="4A5568"/>
                </a:solidFill>
                <a:latin typeface="Arial" pitchFamily="34" charset="0"/>
                <a:ea typeface="Arial" pitchFamily="34" charset="-122"/>
                <a:cs typeface="Arial" pitchFamily="34" charset="-120"/>
              </a:rPr>
              <a:t>(Armstrong and Taylor, 2023; CIPD, 2024; Torrington et al., 2020)</a:t>
            </a:r>
            <a:endParaRPr lang="en-US" sz="900" dirty="0"/>
          </a:p>
        </p:txBody>
      </p:sp>
      <p:sp>
        <p:nvSpPr>
          <p:cNvPr id="9" name="Text 5"/>
          <p:cNvSpPr/>
          <p:nvPr/>
        </p:nvSpPr>
        <p:spPr>
          <a:xfrm>
            <a:off x="8412480" y="4800600"/>
            <a:ext cx="548640" cy="228600"/>
          </a:xfrm>
          <a:prstGeom prst="rect">
            <a:avLst/>
          </a:prstGeom>
          <a:noFill/>
          <a:ln/>
        </p:spPr>
        <p:txBody>
          <a:bodyPr wrap="square" lIns="0" tIns="0" rIns="0" bIns="0" rtlCol="0" anchor="ctr"/>
          <a:lstStyle/>
          <a:p>
            <a:pPr marL="0" indent="0" algn="r">
              <a:buNone/>
            </a:pPr>
            <a:r>
              <a:rPr lang="en-US" sz="800" dirty="0">
                <a:solidFill>
                  <a:srgbClr val="4A5568"/>
                </a:solidFill>
                <a:latin typeface="Arial" pitchFamily="34" charset="0"/>
                <a:ea typeface="Arial" pitchFamily="34" charset="-122"/>
                <a:cs typeface="Arial" pitchFamily="34" charset="-120"/>
              </a:rPr>
              <a:t>Slide 3</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22A7B3"/>
          </a:solidFill>
          <a:ln/>
        </p:spPr>
        <p:txBody>
          <a:bodyPr/>
          <a:lstStyle/>
          <a:p>
            <a:endParaRPr lang="en-US"/>
          </a:p>
        </p:txBody>
      </p:sp>
      <p:sp>
        <p:nvSpPr>
          <p:cNvPr id="3" name="Shape 1"/>
          <p:cNvSpPr/>
          <p:nvPr/>
        </p:nvSpPr>
        <p:spPr>
          <a:xfrm>
            <a:off x="365760" y="274320"/>
            <a:ext cx="502920" cy="502920"/>
          </a:xfrm>
          <a:prstGeom prst="ellipse">
            <a:avLst/>
          </a:prstGeom>
          <a:solidFill>
            <a:srgbClr val="1A6F8A"/>
          </a:solid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466344" y="374904"/>
            <a:ext cx="301752" cy="301752"/>
          </a:xfrm>
          <a:prstGeom prst="rect">
            <a:avLst/>
          </a:prstGeom>
        </p:spPr>
      </p:pic>
      <p:sp>
        <p:nvSpPr>
          <p:cNvPr id="5" name="Text 2"/>
          <p:cNvSpPr/>
          <p:nvPr/>
        </p:nvSpPr>
        <p:spPr>
          <a:xfrm>
            <a:off x="1005840" y="274320"/>
            <a:ext cx="7772400" cy="502920"/>
          </a:xfrm>
          <a:prstGeom prst="rect">
            <a:avLst/>
          </a:prstGeom>
          <a:noFill/>
          <a:ln/>
        </p:spPr>
        <p:txBody>
          <a:bodyPr wrap="square" lIns="0" tIns="0" rIns="0" bIns="0" rtlCol="0" anchor="ctr"/>
          <a:lstStyle/>
          <a:p>
            <a:pPr marL="0" indent="0">
              <a:buNone/>
            </a:pPr>
            <a:r>
              <a:rPr lang="en-US" sz="2200" b="1" dirty="0">
                <a:solidFill>
                  <a:srgbClr val="0B3D5C"/>
                </a:solidFill>
                <a:latin typeface="Arial" pitchFamily="34" charset="0"/>
                <a:ea typeface="Arial" pitchFamily="34" charset="-122"/>
                <a:cs typeface="Arial" pitchFamily="34" charset="-120"/>
              </a:rPr>
              <a:t>Step 2: Job Description</a:t>
            </a:r>
            <a:endParaRPr lang="en-US" sz="2200" dirty="0"/>
          </a:p>
        </p:txBody>
      </p:sp>
      <p:sp>
        <p:nvSpPr>
          <p:cNvPr id="6" name="Shape 3"/>
          <p:cNvSpPr/>
          <p:nvPr/>
        </p:nvSpPr>
        <p:spPr>
          <a:xfrm>
            <a:off x="457200" y="914400"/>
            <a:ext cx="8229600" cy="3749040"/>
          </a:xfrm>
          <a:prstGeom prst="rect">
            <a:avLst/>
          </a:prstGeom>
          <a:solidFill>
            <a:srgbClr val="F5FAFB"/>
          </a:solidFill>
          <a:ln/>
          <a:effectLst>
            <a:outerShdw blurRad="50800" dist="25400" dir="8100000" algn="bl" rotWithShape="0">
              <a:srgbClr val="000000">
                <a:alpha val="10000"/>
              </a:srgbClr>
            </a:outerShdw>
          </a:effectLst>
        </p:spPr>
        <p:txBody>
          <a:bodyPr/>
          <a:lstStyle/>
          <a:p>
            <a:endParaRPr lang="en-US"/>
          </a:p>
        </p:txBody>
      </p:sp>
      <p:sp>
        <p:nvSpPr>
          <p:cNvPr id="7" name="Shape 4"/>
          <p:cNvSpPr/>
          <p:nvPr/>
        </p:nvSpPr>
        <p:spPr>
          <a:xfrm>
            <a:off x="457200" y="914400"/>
            <a:ext cx="8229600" cy="457200"/>
          </a:xfrm>
          <a:prstGeom prst="rect">
            <a:avLst/>
          </a:prstGeom>
          <a:solidFill>
            <a:srgbClr val="0B3D5C"/>
          </a:solidFill>
          <a:ln/>
        </p:spPr>
        <p:txBody>
          <a:bodyPr/>
          <a:lstStyle/>
          <a:p>
            <a:endParaRPr lang="en-US"/>
          </a:p>
        </p:txBody>
      </p:sp>
      <p:sp>
        <p:nvSpPr>
          <p:cNvPr id="8" name="Text 5"/>
          <p:cNvSpPr/>
          <p:nvPr/>
        </p:nvSpPr>
        <p:spPr>
          <a:xfrm>
            <a:off x="640080" y="914400"/>
            <a:ext cx="7863840" cy="457200"/>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TESCO PLC — JOB DESCRIPTION</a:t>
            </a:r>
            <a:endParaRPr lang="en-US" sz="1300" dirty="0"/>
          </a:p>
        </p:txBody>
      </p:sp>
      <p:sp>
        <p:nvSpPr>
          <p:cNvPr id="9" name="Text 6"/>
          <p:cNvSpPr/>
          <p:nvPr/>
        </p:nvSpPr>
        <p:spPr>
          <a:xfrm>
            <a:off x="731520" y="1463040"/>
            <a:ext cx="1645920" cy="274320"/>
          </a:xfrm>
          <a:prstGeom prst="rect">
            <a:avLst/>
          </a:prstGeom>
          <a:noFill/>
          <a:ln/>
        </p:spPr>
        <p:txBody>
          <a:bodyPr wrap="square" lIns="0" tIns="0" rIns="0" bIns="0" rtlCol="0" anchor="ctr"/>
          <a:lstStyle/>
          <a:p>
            <a:pPr marL="0" indent="0">
              <a:buNone/>
            </a:pPr>
            <a:r>
              <a:rPr lang="en-US" sz="1000" b="1" dirty="0">
                <a:solidFill>
                  <a:srgbClr val="1A6F8A"/>
                </a:solidFill>
                <a:latin typeface="Arial" pitchFamily="34" charset="0"/>
                <a:ea typeface="Arial" pitchFamily="34" charset="-122"/>
                <a:cs typeface="Arial" pitchFamily="34" charset="-120"/>
              </a:rPr>
              <a:t>Job Title:</a:t>
            </a:r>
            <a:endParaRPr lang="en-US" sz="1000" dirty="0"/>
          </a:p>
        </p:txBody>
      </p:sp>
      <p:sp>
        <p:nvSpPr>
          <p:cNvPr id="10" name="Text 7"/>
          <p:cNvSpPr/>
          <p:nvPr/>
        </p:nvSpPr>
        <p:spPr>
          <a:xfrm>
            <a:off x="2377440" y="1463040"/>
            <a:ext cx="5943600" cy="274320"/>
          </a:xfrm>
          <a:prstGeom prst="rect">
            <a:avLst/>
          </a:prstGeom>
          <a:noFill/>
          <a:ln/>
        </p:spPr>
        <p:txBody>
          <a:bodyPr wrap="square" lIns="0" tIns="0" rIns="0" bIns="0" rtlCol="0" anchor="ctr"/>
          <a:lstStyle/>
          <a:p>
            <a:pPr marL="0" indent="0">
              <a:buNone/>
            </a:pPr>
            <a:r>
              <a:rPr lang="en-US" sz="1000" dirty="0">
                <a:solidFill>
                  <a:srgbClr val="2D3748"/>
                </a:solidFill>
                <a:latin typeface="Arial" pitchFamily="34" charset="0"/>
                <a:ea typeface="Arial" pitchFamily="34" charset="-122"/>
                <a:cs typeface="Arial" pitchFamily="34" charset="-120"/>
              </a:rPr>
              <a:t>Customer Service Team Leader</a:t>
            </a:r>
            <a:endParaRPr lang="en-US" sz="1000" dirty="0"/>
          </a:p>
        </p:txBody>
      </p:sp>
      <p:sp>
        <p:nvSpPr>
          <p:cNvPr id="11" name="Text 8"/>
          <p:cNvSpPr/>
          <p:nvPr/>
        </p:nvSpPr>
        <p:spPr>
          <a:xfrm>
            <a:off x="731520" y="1755648"/>
            <a:ext cx="1645920" cy="274320"/>
          </a:xfrm>
          <a:prstGeom prst="rect">
            <a:avLst/>
          </a:prstGeom>
          <a:noFill/>
          <a:ln/>
        </p:spPr>
        <p:txBody>
          <a:bodyPr wrap="square" lIns="0" tIns="0" rIns="0" bIns="0" rtlCol="0" anchor="ctr"/>
          <a:lstStyle/>
          <a:p>
            <a:pPr marL="0" indent="0">
              <a:buNone/>
            </a:pPr>
            <a:r>
              <a:rPr lang="en-US" sz="1000" b="1" dirty="0">
                <a:solidFill>
                  <a:srgbClr val="1A6F8A"/>
                </a:solidFill>
                <a:latin typeface="Arial" pitchFamily="34" charset="0"/>
                <a:ea typeface="Arial" pitchFamily="34" charset="-122"/>
                <a:cs typeface="Arial" pitchFamily="34" charset="-120"/>
              </a:rPr>
              <a:t>Department:</a:t>
            </a:r>
            <a:endParaRPr lang="en-US" sz="1000" dirty="0"/>
          </a:p>
        </p:txBody>
      </p:sp>
      <p:sp>
        <p:nvSpPr>
          <p:cNvPr id="12" name="Text 9"/>
          <p:cNvSpPr/>
          <p:nvPr/>
        </p:nvSpPr>
        <p:spPr>
          <a:xfrm>
            <a:off x="2377440" y="1755648"/>
            <a:ext cx="5943600" cy="274320"/>
          </a:xfrm>
          <a:prstGeom prst="rect">
            <a:avLst/>
          </a:prstGeom>
          <a:noFill/>
          <a:ln/>
        </p:spPr>
        <p:txBody>
          <a:bodyPr wrap="square" lIns="0" tIns="0" rIns="0" bIns="0" rtlCol="0" anchor="ctr"/>
          <a:lstStyle/>
          <a:p>
            <a:pPr marL="0" indent="0">
              <a:buNone/>
            </a:pPr>
            <a:r>
              <a:rPr lang="en-US" sz="1000" dirty="0">
                <a:solidFill>
                  <a:srgbClr val="2D3748"/>
                </a:solidFill>
                <a:latin typeface="Arial" pitchFamily="34" charset="0"/>
                <a:ea typeface="Arial" pitchFamily="34" charset="-122"/>
                <a:cs typeface="Arial" pitchFamily="34" charset="-120"/>
              </a:rPr>
              <a:t>Customer Service / Store Operations</a:t>
            </a:r>
            <a:endParaRPr lang="en-US" sz="1000" dirty="0"/>
          </a:p>
        </p:txBody>
      </p:sp>
      <p:sp>
        <p:nvSpPr>
          <p:cNvPr id="13" name="Text 10"/>
          <p:cNvSpPr/>
          <p:nvPr/>
        </p:nvSpPr>
        <p:spPr>
          <a:xfrm>
            <a:off x="731520" y="2048256"/>
            <a:ext cx="1645920" cy="274320"/>
          </a:xfrm>
          <a:prstGeom prst="rect">
            <a:avLst/>
          </a:prstGeom>
          <a:noFill/>
          <a:ln/>
        </p:spPr>
        <p:txBody>
          <a:bodyPr wrap="square" lIns="0" tIns="0" rIns="0" bIns="0" rtlCol="0" anchor="ctr"/>
          <a:lstStyle/>
          <a:p>
            <a:pPr marL="0" indent="0">
              <a:buNone/>
            </a:pPr>
            <a:r>
              <a:rPr lang="en-US" sz="1000" b="1" dirty="0">
                <a:solidFill>
                  <a:srgbClr val="1A6F8A"/>
                </a:solidFill>
                <a:latin typeface="Arial" pitchFamily="34" charset="0"/>
                <a:ea typeface="Arial" pitchFamily="34" charset="-122"/>
                <a:cs typeface="Arial" pitchFamily="34" charset="-120"/>
              </a:rPr>
              <a:t>Location:</a:t>
            </a:r>
            <a:endParaRPr lang="en-US" sz="1000" dirty="0"/>
          </a:p>
        </p:txBody>
      </p:sp>
      <p:sp>
        <p:nvSpPr>
          <p:cNvPr id="14" name="Text 11"/>
          <p:cNvSpPr/>
          <p:nvPr/>
        </p:nvSpPr>
        <p:spPr>
          <a:xfrm>
            <a:off x="2377440" y="2048256"/>
            <a:ext cx="5943600" cy="274320"/>
          </a:xfrm>
          <a:prstGeom prst="rect">
            <a:avLst/>
          </a:prstGeom>
          <a:noFill/>
          <a:ln/>
        </p:spPr>
        <p:txBody>
          <a:bodyPr wrap="square" lIns="0" tIns="0" rIns="0" bIns="0" rtlCol="0" anchor="ctr"/>
          <a:lstStyle/>
          <a:p>
            <a:pPr marL="0" indent="0">
              <a:buNone/>
            </a:pPr>
            <a:r>
              <a:rPr lang="en-US" sz="1000" dirty="0">
                <a:solidFill>
                  <a:srgbClr val="2D3748"/>
                </a:solidFill>
                <a:latin typeface="Arial" pitchFamily="34" charset="0"/>
                <a:ea typeface="Arial" pitchFamily="34" charset="-122"/>
                <a:cs typeface="Arial" pitchFamily="34" charset="-120"/>
              </a:rPr>
              <a:t>Tesco Superstore, Birmingham</a:t>
            </a:r>
            <a:endParaRPr lang="en-US" sz="1000" dirty="0"/>
          </a:p>
        </p:txBody>
      </p:sp>
      <p:sp>
        <p:nvSpPr>
          <p:cNvPr id="15" name="Text 12"/>
          <p:cNvSpPr/>
          <p:nvPr/>
        </p:nvSpPr>
        <p:spPr>
          <a:xfrm>
            <a:off x="731520" y="2340864"/>
            <a:ext cx="1645920" cy="274320"/>
          </a:xfrm>
          <a:prstGeom prst="rect">
            <a:avLst/>
          </a:prstGeom>
          <a:noFill/>
          <a:ln/>
        </p:spPr>
        <p:txBody>
          <a:bodyPr wrap="square" lIns="0" tIns="0" rIns="0" bIns="0" rtlCol="0" anchor="ctr"/>
          <a:lstStyle/>
          <a:p>
            <a:pPr marL="0" indent="0">
              <a:buNone/>
            </a:pPr>
            <a:r>
              <a:rPr lang="en-US" sz="1000" b="1" dirty="0">
                <a:solidFill>
                  <a:srgbClr val="1A6F8A"/>
                </a:solidFill>
                <a:latin typeface="Arial" pitchFamily="34" charset="0"/>
                <a:ea typeface="Arial" pitchFamily="34" charset="-122"/>
                <a:cs typeface="Arial" pitchFamily="34" charset="-120"/>
              </a:rPr>
              <a:t>Reporting To:</a:t>
            </a:r>
            <a:endParaRPr lang="en-US" sz="1000" dirty="0"/>
          </a:p>
        </p:txBody>
      </p:sp>
      <p:sp>
        <p:nvSpPr>
          <p:cNvPr id="16" name="Text 13"/>
          <p:cNvSpPr/>
          <p:nvPr/>
        </p:nvSpPr>
        <p:spPr>
          <a:xfrm>
            <a:off x="2377440" y="2340864"/>
            <a:ext cx="5943600" cy="274320"/>
          </a:xfrm>
          <a:prstGeom prst="rect">
            <a:avLst/>
          </a:prstGeom>
          <a:noFill/>
          <a:ln/>
        </p:spPr>
        <p:txBody>
          <a:bodyPr wrap="square" lIns="0" tIns="0" rIns="0" bIns="0" rtlCol="0" anchor="ctr"/>
          <a:lstStyle/>
          <a:p>
            <a:pPr marL="0" indent="0">
              <a:buNone/>
            </a:pPr>
            <a:r>
              <a:rPr lang="en-US" sz="1000" dirty="0">
                <a:solidFill>
                  <a:srgbClr val="2D3748"/>
                </a:solidFill>
                <a:latin typeface="Arial" pitchFamily="34" charset="0"/>
                <a:ea typeface="Arial" pitchFamily="34" charset="-122"/>
                <a:cs typeface="Arial" pitchFamily="34" charset="-120"/>
              </a:rPr>
              <a:t>Store Manager</a:t>
            </a:r>
            <a:endParaRPr lang="en-US" sz="1000" dirty="0"/>
          </a:p>
        </p:txBody>
      </p:sp>
      <p:sp>
        <p:nvSpPr>
          <p:cNvPr id="17" name="Text 14"/>
          <p:cNvSpPr/>
          <p:nvPr/>
        </p:nvSpPr>
        <p:spPr>
          <a:xfrm>
            <a:off x="731520" y="2633472"/>
            <a:ext cx="1645920" cy="274320"/>
          </a:xfrm>
          <a:prstGeom prst="rect">
            <a:avLst/>
          </a:prstGeom>
          <a:noFill/>
          <a:ln/>
        </p:spPr>
        <p:txBody>
          <a:bodyPr wrap="square" lIns="0" tIns="0" rIns="0" bIns="0" rtlCol="0" anchor="ctr"/>
          <a:lstStyle/>
          <a:p>
            <a:pPr marL="0" indent="0">
              <a:buNone/>
            </a:pPr>
            <a:r>
              <a:rPr lang="en-US" sz="1000" b="1" dirty="0">
                <a:solidFill>
                  <a:srgbClr val="1A6F8A"/>
                </a:solidFill>
                <a:latin typeface="Arial" pitchFamily="34" charset="0"/>
                <a:ea typeface="Arial" pitchFamily="34" charset="-122"/>
                <a:cs typeface="Arial" pitchFamily="34" charset="-120"/>
              </a:rPr>
              <a:t>Salary:</a:t>
            </a:r>
            <a:endParaRPr lang="en-US" sz="1000" dirty="0"/>
          </a:p>
        </p:txBody>
      </p:sp>
      <p:sp>
        <p:nvSpPr>
          <p:cNvPr id="18" name="Text 15"/>
          <p:cNvSpPr/>
          <p:nvPr/>
        </p:nvSpPr>
        <p:spPr>
          <a:xfrm>
            <a:off x="2377440" y="2633472"/>
            <a:ext cx="5943600" cy="274320"/>
          </a:xfrm>
          <a:prstGeom prst="rect">
            <a:avLst/>
          </a:prstGeom>
          <a:noFill/>
          <a:ln/>
        </p:spPr>
        <p:txBody>
          <a:bodyPr wrap="square" lIns="0" tIns="0" rIns="0" bIns="0" rtlCol="0" anchor="ctr"/>
          <a:lstStyle/>
          <a:p>
            <a:pPr marL="0" indent="0">
              <a:buNone/>
            </a:pPr>
            <a:r>
              <a:rPr lang="en-US" sz="1000" dirty="0">
                <a:solidFill>
                  <a:srgbClr val="2D3748"/>
                </a:solidFill>
                <a:latin typeface="Arial" pitchFamily="34" charset="0"/>
                <a:ea typeface="Arial" pitchFamily="34" charset="-122"/>
                <a:cs typeface="Arial" pitchFamily="34" charset="-120"/>
              </a:rPr>
              <a:t>£24,000 – £28,000 per annum</a:t>
            </a:r>
            <a:endParaRPr lang="en-US" sz="1000" dirty="0"/>
          </a:p>
        </p:txBody>
      </p:sp>
      <p:sp>
        <p:nvSpPr>
          <p:cNvPr id="19" name="Text 16"/>
          <p:cNvSpPr/>
          <p:nvPr/>
        </p:nvSpPr>
        <p:spPr>
          <a:xfrm>
            <a:off x="731520" y="2926080"/>
            <a:ext cx="1645920" cy="274320"/>
          </a:xfrm>
          <a:prstGeom prst="rect">
            <a:avLst/>
          </a:prstGeom>
          <a:noFill/>
          <a:ln/>
        </p:spPr>
        <p:txBody>
          <a:bodyPr wrap="square" lIns="0" tIns="0" rIns="0" bIns="0" rtlCol="0" anchor="ctr"/>
          <a:lstStyle/>
          <a:p>
            <a:pPr marL="0" indent="0">
              <a:buNone/>
            </a:pPr>
            <a:r>
              <a:rPr lang="en-US" sz="1000" b="1" dirty="0">
                <a:solidFill>
                  <a:srgbClr val="1A6F8A"/>
                </a:solidFill>
                <a:latin typeface="Arial" pitchFamily="34" charset="0"/>
                <a:ea typeface="Arial" pitchFamily="34" charset="-122"/>
                <a:cs typeface="Arial" pitchFamily="34" charset="-120"/>
              </a:rPr>
              <a:t>Hours:</a:t>
            </a:r>
            <a:endParaRPr lang="en-US" sz="1000" dirty="0"/>
          </a:p>
        </p:txBody>
      </p:sp>
      <p:sp>
        <p:nvSpPr>
          <p:cNvPr id="20" name="Text 17"/>
          <p:cNvSpPr/>
          <p:nvPr/>
        </p:nvSpPr>
        <p:spPr>
          <a:xfrm>
            <a:off x="2377440" y="2926080"/>
            <a:ext cx="5943600" cy="274320"/>
          </a:xfrm>
          <a:prstGeom prst="rect">
            <a:avLst/>
          </a:prstGeom>
          <a:noFill/>
          <a:ln/>
        </p:spPr>
        <p:txBody>
          <a:bodyPr wrap="square" lIns="0" tIns="0" rIns="0" bIns="0" rtlCol="0" anchor="ctr"/>
          <a:lstStyle/>
          <a:p>
            <a:pPr marL="0" indent="0">
              <a:buNone/>
            </a:pPr>
            <a:r>
              <a:rPr lang="en-US" sz="1000" dirty="0">
                <a:solidFill>
                  <a:srgbClr val="2D3748"/>
                </a:solidFill>
                <a:latin typeface="Arial" pitchFamily="34" charset="0"/>
                <a:ea typeface="Arial" pitchFamily="34" charset="-122"/>
                <a:cs typeface="Arial" pitchFamily="34" charset="-120"/>
              </a:rPr>
              <a:t>39 hours per week (shift-based, including weekends)</a:t>
            </a:r>
            <a:endParaRPr lang="en-US" sz="1000" dirty="0"/>
          </a:p>
        </p:txBody>
      </p:sp>
      <p:sp>
        <p:nvSpPr>
          <p:cNvPr id="21" name="Shape 18"/>
          <p:cNvSpPr/>
          <p:nvPr/>
        </p:nvSpPr>
        <p:spPr>
          <a:xfrm>
            <a:off x="731520" y="3246120"/>
            <a:ext cx="7680960" cy="0"/>
          </a:xfrm>
          <a:prstGeom prst="line">
            <a:avLst/>
          </a:prstGeom>
          <a:noFill/>
          <a:ln w="6350">
            <a:solidFill>
              <a:srgbClr val="D0E0E8"/>
            </a:solidFill>
            <a:prstDash val="solid"/>
          </a:ln>
        </p:spPr>
        <p:txBody>
          <a:bodyPr/>
          <a:lstStyle/>
          <a:p>
            <a:endParaRPr lang="en-US"/>
          </a:p>
        </p:txBody>
      </p:sp>
      <p:sp>
        <p:nvSpPr>
          <p:cNvPr id="22" name="Text 19"/>
          <p:cNvSpPr/>
          <p:nvPr/>
        </p:nvSpPr>
        <p:spPr>
          <a:xfrm>
            <a:off x="731520" y="3291840"/>
            <a:ext cx="7772400" cy="274320"/>
          </a:xfrm>
          <a:prstGeom prst="rect">
            <a:avLst/>
          </a:prstGeom>
          <a:noFill/>
          <a:ln/>
        </p:spPr>
        <p:txBody>
          <a:bodyPr wrap="square" lIns="0" tIns="0" rIns="0" bIns="0" rtlCol="0" anchor="ctr"/>
          <a:lstStyle/>
          <a:p>
            <a:pPr marL="0" indent="0">
              <a:buNone/>
            </a:pPr>
            <a:r>
              <a:rPr lang="en-US" sz="1000" b="1" dirty="0">
                <a:solidFill>
                  <a:srgbClr val="0B3D5C"/>
                </a:solidFill>
                <a:latin typeface="Arial" pitchFamily="34" charset="0"/>
                <a:ea typeface="Arial" pitchFamily="34" charset="-122"/>
                <a:cs typeface="Arial" pitchFamily="34" charset="-120"/>
              </a:rPr>
              <a:t>Key Responsibilities:</a:t>
            </a:r>
            <a:endParaRPr lang="en-US" sz="1000" dirty="0"/>
          </a:p>
        </p:txBody>
      </p:sp>
      <p:sp>
        <p:nvSpPr>
          <p:cNvPr id="23" name="Text 20"/>
          <p:cNvSpPr/>
          <p:nvPr/>
        </p:nvSpPr>
        <p:spPr>
          <a:xfrm>
            <a:off x="731520" y="3566160"/>
            <a:ext cx="7772400" cy="1005840"/>
          </a:xfrm>
          <a:prstGeom prst="rect">
            <a:avLst/>
          </a:prstGeom>
          <a:noFill/>
          <a:ln/>
        </p:spPr>
        <p:txBody>
          <a:bodyPr wrap="square" lIns="0" tIns="0" rIns="0" bIns="0" rtlCol="0" anchor="ctr"/>
          <a:lstStyle/>
          <a:p>
            <a:pPr marL="342900" indent="-342900">
              <a:buSzPct val="100000"/>
              <a:buChar char="•"/>
            </a:pPr>
            <a:r>
              <a:rPr lang="en-US" sz="1000" dirty="0">
                <a:solidFill>
                  <a:srgbClr val="2D3748"/>
                </a:solidFill>
                <a:latin typeface="Arial" pitchFamily="34" charset="0"/>
                <a:ea typeface="Arial" pitchFamily="34" charset="-122"/>
                <a:cs typeface="Arial" pitchFamily="34" charset="-120"/>
              </a:rPr>
              <a:t>Lead and motivate a team of 10–15 customer assistants</a:t>
            </a:r>
            <a:endParaRPr lang="en-US" sz="1000" dirty="0"/>
          </a:p>
          <a:p>
            <a:pPr marL="342900" indent="-342900">
              <a:buSzPct val="100000"/>
              <a:buChar char="•"/>
            </a:pPr>
            <a:r>
              <a:rPr lang="en-US" sz="1000" dirty="0">
                <a:solidFill>
                  <a:srgbClr val="2D3748"/>
                </a:solidFill>
                <a:latin typeface="Arial" pitchFamily="34" charset="0"/>
                <a:ea typeface="Arial" pitchFamily="34" charset="-122"/>
                <a:cs typeface="Arial" pitchFamily="34" charset="-120"/>
              </a:rPr>
              <a:t>Ensure excellent customer service standards and resolve escalated complaints</a:t>
            </a:r>
            <a:endParaRPr lang="en-US" sz="1000" dirty="0"/>
          </a:p>
          <a:p>
            <a:pPr marL="342900" indent="-342900">
              <a:buSzPct val="100000"/>
              <a:buChar char="•"/>
            </a:pPr>
            <a:r>
              <a:rPr lang="en-US" sz="1000" dirty="0">
                <a:solidFill>
                  <a:srgbClr val="2D3748"/>
                </a:solidFill>
                <a:latin typeface="Arial" pitchFamily="34" charset="0"/>
                <a:ea typeface="Arial" pitchFamily="34" charset="-122"/>
                <a:cs typeface="Arial" pitchFamily="34" charset="-120"/>
              </a:rPr>
              <a:t>Manage daily task delegation, break schedules, and team performance</a:t>
            </a:r>
            <a:endParaRPr lang="en-US" sz="1000" dirty="0"/>
          </a:p>
          <a:p>
            <a:pPr marL="342900" indent="-342900">
              <a:buSzPct val="100000"/>
              <a:buChar char="•"/>
            </a:pPr>
            <a:r>
              <a:rPr lang="en-US" sz="1000" dirty="0">
                <a:solidFill>
                  <a:srgbClr val="2D3748"/>
                </a:solidFill>
                <a:latin typeface="Arial" pitchFamily="34" charset="0"/>
                <a:ea typeface="Arial" pitchFamily="34" charset="-122"/>
                <a:cs typeface="Arial" pitchFamily="34" charset="-120"/>
              </a:rPr>
              <a:t>Conduct team briefings, training sessions, and performance reviews</a:t>
            </a:r>
            <a:endParaRPr lang="en-US" sz="1000" dirty="0"/>
          </a:p>
        </p:txBody>
      </p:sp>
      <p:sp>
        <p:nvSpPr>
          <p:cNvPr id="24" name="Text 21"/>
          <p:cNvSpPr/>
          <p:nvPr/>
        </p:nvSpPr>
        <p:spPr>
          <a:xfrm>
            <a:off x="457200" y="4663440"/>
            <a:ext cx="8229600" cy="274320"/>
          </a:xfrm>
          <a:prstGeom prst="rect">
            <a:avLst/>
          </a:prstGeom>
          <a:noFill/>
          <a:ln/>
        </p:spPr>
        <p:txBody>
          <a:bodyPr wrap="square" lIns="0" tIns="0" rIns="0" bIns="0" rtlCol="0" anchor="ctr"/>
          <a:lstStyle/>
          <a:p>
            <a:pPr marL="0" indent="0">
              <a:buNone/>
            </a:pPr>
            <a:r>
              <a:rPr lang="en-US" sz="900" i="1" dirty="0">
                <a:solidFill>
                  <a:srgbClr val="4A5568"/>
                </a:solidFill>
                <a:latin typeface="Arial" pitchFamily="34" charset="0"/>
                <a:ea typeface="Arial" pitchFamily="34" charset="-122"/>
                <a:cs typeface="Arial" pitchFamily="34" charset="-120"/>
              </a:rPr>
              <a:t>(Armstrong and Taylor, 2023; Taylor, 2023)</a:t>
            </a:r>
            <a:endParaRPr lang="en-US" sz="900" dirty="0"/>
          </a:p>
        </p:txBody>
      </p:sp>
      <p:sp>
        <p:nvSpPr>
          <p:cNvPr id="25" name="Text 22"/>
          <p:cNvSpPr/>
          <p:nvPr/>
        </p:nvSpPr>
        <p:spPr>
          <a:xfrm>
            <a:off x="8412480" y="4800600"/>
            <a:ext cx="548640" cy="228600"/>
          </a:xfrm>
          <a:prstGeom prst="rect">
            <a:avLst/>
          </a:prstGeom>
          <a:noFill/>
          <a:ln/>
        </p:spPr>
        <p:txBody>
          <a:bodyPr wrap="square" lIns="0" tIns="0" rIns="0" bIns="0" rtlCol="0" anchor="ctr"/>
          <a:lstStyle/>
          <a:p>
            <a:pPr marL="0" indent="0" algn="r">
              <a:buNone/>
            </a:pPr>
            <a:r>
              <a:rPr lang="en-US" sz="800" dirty="0">
                <a:solidFill>
                  <a:srgbClr val="4A5568"/>
                </a:solidFill>
                <a:latin typeface="Arial" pitchFamily="34" charset="0"/>
                <a:ea typeface="Arial" pitchFamily="34" charset="-122"/>
                <a:cs typeface="Arial" pitchFamily="34" charset="-120"/>
              </a:rPr>
              <a:t>Slide 4</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22A7B3"/>
          </a:solidFill>
          <a:ln/>
        </p:spPr>
        <p:txBody>
          <a:bodyPr/>
          <a:lstStyle/>
          <a:p>
            <a:endParaRPr lang="en-US"/>
          </a:p>
        </p:txBody>
      </p:sp>
      <p:sp>
        <p:nvSpPr>
          <p:cNvPr id="3" name="Shape 1"/>
          <p:cNvSpPr/>
          <p:nvPr/>
        </p:nvSpPr>
        <p:spPr>
          <a:xfrm>
            <a:off x="365760" y="274320"/>
            <a:ext cx="502920" cy="502920"/>
          </a:xfrm>
          <a:prstGeom prst="ellipse">
            <a:avLst/>
          </a:prstGeom>
          <a:solidFill>
            <a:srgbClr val="1A6F8A"/>
          </a:solid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466344" y="374904"/>
            <a:ext cx="301752" cy="301752"/>
          </a:xfrm>
          <a:prstGeom prst="rect">
            <a:avLst/>
          </a:prstGeom>
        </p:spPr>
      </p:pic>
      <p:sp>
        <p:nvSpPr>
          <p:cNvPr id="5" name="Text 2"/>
          <p:cNvSpPr/>
          <p:nvPr/>
        </p:nvSpPr>
        <p:spPr>
          <a:xfrm>
            <a:off x="1005840" y="274320"/>
            <a:ext cx="7772400" cy="502920"/>
          </a:xfrm>
          <a:prstGeom prst="rect">
            <a:avLst/>
          </a:prstGeom>
          <a:noFill/>
          <a:ln/>
        </p:spPr>
        <p:txBody>
          <a:bodyPr wrap="square" lIns="0" tIns="0" rIns="0" bIns="0" rtlCol="0" anchor="ctr"/>
          <a:lstStyle/>
          <a:p>
            <a:pPr marL="0" indent="0">
              <a:buNone/>
            </a:pPr>
            <a:r>
              <a:rPr lang="en-US" sz="2200" b="1" dirty="0">
                <a:solidFill>
                  <a:srgbClr val="0B3D5C"/>
                </a:solidFill>
                <a:latin typeface="Arial" pitchFamily="34" charset="0"/>
                <a:ea typeface="Arial" pitchFamily="34" charset="-122"/>
                <a:cs typeface="Arial" pitchFamily="34" charset="-120"/>
              </a:rPr>
              <a:t>Step 3: Person Specification</a:t>
            </a:r>
            <a:endParaRPr lang="en-US" sz="2200" dirty="0"/>
          </a:p>
        </p:txBody>
      </p:sp>
      <p:sp>
        <p:nvSpPr>
          <p:cNvPr id="6" name="Text 3"/>
          <p:cNvSpPr/>
          <p:nvPr/>
        </p:nvSpPr>
        <p:spPr>
          <a:xfrm>
            <a:off x="457200" y="868680"/>
            <a:ext cx="8229600" cy="457200"/>
          </a:xfrm>
          <a:prstGeom prst="rect">
            <a:avLst/>
          </a:prstGeom>
          <a:noFill/>
          <a:ln/>
        </p:spPr>
        <p:txBody>
          <a:bodyPr wrap="square" lIns="0" tIns="0" rIns="0" bIns="0" rtlCol="0" anchor="ctr"/>
          <a:lstStyle/>
          <a:p>
            <a:pPr marL="0" indent="0">
              <a:lnSpc>
                <a:spcPct val="130000"/>
              </a:lnSpc>
              <a:buNone/>
            </a:pPr>
            <a:r>
              <a:rPr lang="en-US" sz="1100" dirty="0">
                <a:solidFill>
                  <a:srgbClr val="2D3748"/>
                </a:solidFill>
                <a:latin typeface="Arial" pitchFamily="34" charset="0"/>
                <a:ea typeface="Arial" pitchFamily="34" charset="-122"/>
                <a:cs typeface="Arial" pitchFamily="34" charset="-120"/>
              </a:rPr>
              <a:t>The person specification describes the ideal candidate's qualifications, skills, experience, and personal attributes. It distinguishes between essential and desirable criteria (Torrington et al., 2020).</a:t>
            </a:r>
            <a:endParaRPr lang="en-US" sz="1100" dirty="0"/>
          </a:p>
        </p:txBody>
      </p:sp>
      <p:graphicFrame>
        <p:nvGraphicFramePr>
          <p:cNvPr id="8" name="Table 0"/>
          <p:cNvGraphicFramePr>
            <a:graphicFrameLocks noGrp="1"/>
          </p:cNvGraphicFramePr>
          <p:nvPr>
            <p:extLst>
              <p:ext uri="{D42A27DB-BD31-4B8C-83A1-F6EECF244321}">
                <p14:modId xmlns:p14="http://schemas.microsoft.com/office/powerpoint/2010/main" val="1579011935"/>
              </p:ext>
            </p:extLst>
          </p:nvPr>
        </p:nvGraphicFramePr>
        <p:xfrm>
          <a:off x="457200" y="1463040"/>
          <a:ext cx="8229600" cy="2331720"/>
        </p:xfrm>
        <a:graphic>
          <a:graphicData uri="http://schemas.openxmlformats.org/drawingml/2006/table">
            <a:tbl>
              <a:tblPr/>
              <a:tblGrid>
                <a:gridCol w="1645920">
                  <a:extLst>
                    <a:ext uri="{9D8B030D-6E8A-4147-A177-3AD203B41FA5}">
                      <a16:colId xmlns:a16="http://schemas.microsoft.com/office/drawing/2014/main" val="20000"/>
                    </a:ext>
                  </a:extLst>
                </a:gridCol>
                <a:gridCol w="3474720">
                  <a:extLst>
                    <a:ext uri="{9D8B030D-6E8A-4147-A177-3AD203B41FA5}">
                      <a16:colId xmlns:a16="http://schemas.microsoft.com/office/drawing/2014/main" val="20001"/>
                    </a:ext>
                  </a:extLst>
                </a:gridCol>
                <a:gridCol w="3108960">
                  <a:extLst>
                    <a:ext uri="{9D8B030D-6E8A-4147-A177-3AD203B41FA5}">
                      <a16:colId xmlns:a16="http://schemas.microsoft.com/office/drawing/2014/main" val="20002"/>
                    </a:ext>
                  </a:extLst>
                </a:gridCol>
              </a:tblGrid>
              <a:tr h="320040">
                <a:tc>
                  <a:txBody>
                    <a:bodyPr/>
                    <a:lstStyle/>
                    <a:p>
                      <a:pPr marL="0" indent="0" algn="ctr">
                        <a:buNone/>
                      </a:pPr>
                      <a:r>
                        <a:rPr lang="en-US" sz="1000" b="1" dirty="0">
                          <a:solidFill>
                            <a:srgbClr val="FFFFFF"/>
                          </a:solidFill>
                          <a:latin typeface="Arial" pitchFamily="34" charset="0"/>
                          <a:ea typeface="Arial" pitchFamily="34" charset="-122"/>
                          <a:cs typeface="Arial" pitchFamily="34" charset="-120"/>
                        </a:rPr>
                        <a:t>Criteria</a:t>
                      </a:r>
                      <a:endParaRPr lang="en-US" sz="1000" dirty="0">
                        <a:latin typeface="Arial" charset="0"/>
                        <a:ea typeface="Arial" charset="0"/>
                        <a:cs typeface="Arial" charset="0"/>
                      </a:endParaRPr>
                    </a:p>
                  </a:txBody>
                  <a:tcPr anchor="ct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0B3D5C"/>
                    </a:solidFill>
                  </a:tcPr>
                </a:tc>
                <a:tc>
                  <a:txBody>
                    <a:bodyPr/>
                    <a:lstStyle/>
                    <a:p>
                      <a:pPr marL="0" indent="0" algn="ctr">
                        <a:buNone/>
                      </a:pPr>
                      <a:r>
                        <a:rPr lang="en-US" sz="1000" b="1" dirty="0">
                          <a:solidFill>
                            <a:srgbClr val="FFFFFF"/>
                          </a:solidFill>
                          <a:latin typeface="Arial" pitchFamily="34" charset="0"/>
                          <a:ea typeface="Arial" pitchFamily="34" charset="-122"/>
                          <a:cs typeface="Arial" pitchFamily="34" charset="-120"/>
                        </a:rPr>
                        <a:t>Essential</a:t>
                      </a:r>
                      <a:endParaRPr lang="en-US" sz="1000" dirty="0">
                        <a:latin typeface="Arial" charset="0"/>
                        <a:ea typeface="Arial" charset="0"/>
                        <a:cs typeface="Arial" charset="0"/>
                      </a:endParaRPr>
                    </a:p>
                  </a:txBody>
                  <a:tcPr anchor="ct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0B3D5C"/>
                    </a:solidFill>
                  </a:tcPr>
                </a:tc>
                <a:tc>
                  <a:txBody>
                    <a:bodyPr/>
                    <a:lstStyle/>
                    <a:p>
                      <a:pPr marL="0" indent="0" algn="ctr">
                        <a:buNone/>
                      </a:pPr>
                      <a:r>
                        <a:rPr lang="en-US" sz="1000" b="1" dirty="0">
                          <a:solidFill>
                            <a:srgbClr val="FFFFFF"/>
                          </a:solidFill>
                          <a:latin typeface="Arial" pitchFamily="34" charset="0"/>
                          <a:ea typeface="Arial" pitchFamily="34" charset="-122"/>
                          <a:cs typeface="Arial" pitchFamily="34" charset="-120"/>
                        </a:rPr>
                        <a:t>Desirable</a:t>
                      </a:r>
                      <a:endParaRPr lang="en-US" sz="1000" dirty="0">
                        <a:latin typeface="Arial" charset="0"/>
                        <a:ea typeface="Arial" charset="0"/>
                        <a:cs typeface="Arial" charset="0"/>
                      </a:endParaRPr>
                    </a:p>
                  </a:txBody>
                  <a:tcPr anchor="ct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0B3D5C"/>
                    </a:solidFill>
                  </a:tcPr>
                </a:tc>
                <a:extLst>
                  <a:ext uri="{0D108BD9-81ED-4DB2-BD59-A6C34878D82A}">
                    <a16:rowId xmlns:a16="http://schemas.microsoft.com/office/drawing/2014/main" val="10000"/>
                  </a:ext>
                </a:extLst>
              </a:tr>
              <a:tr h="502920">
                <a:tc>
                  <a:txBody>
                    <a:bodyPr/>
                    <a:lstStyle/>
                    <a:p>
                      <a:pPr marL="0" indent="0">
                        <a:buNone/>
                      </a:pPr>
                      <a:r>
                        <a:rPr lang="en-US" sz="950" b="1" dirty="0">
                          <a:solidFill>
                            <a:srgbClr val="1A6F8A"/>
                          </a:solidFill>
                          <a:latin typeface="Arial" pitchFamily="34" charset="0"/>
                          <a:ea typeface="Arial" pitchFamily="34" charset="-122"/>
                          <a:cs typeface="Arial" pitchFamily="34" charset="-120"/>
                        </a:rPr>
                        <a:t>Qualifications</a:t>
                      </a:r>
                      <a:endParaRPr lang="en-US" sz="95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tc>
                  <a:txBody>
                    <a:bodyPr/>
                    <a:lstStyle/>
                    <a:p>
                      <a:pPr marL="0" indent="0">
                        <a:buNone/>
                      </a:pPr>
                      <a:r>
                        <a:rPr lang="en-US" sz="950" dirty="0">
                          <a:solidFill>
                            <a:srgbClr val="2D3748"/>
                          </a:solidFill>
                          <a:latin typeface="Arial" pitchFamily="34" charset="0"/>
                          <a:ea typeface="Arial" pitchFamily="34" charset="-122"/>
                          <a:cs typeface="Arial" pitchFamily="34" charset="-120"/>
                        </a:rPr>
                        <a:t>GCSEs in English &amp; Maths (Grade C/4+); Level 2 qualification in retail or equivalent</a:t>
                      </a:r>
                      <a:endParaRPr lang="en-US" sz="95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tc>
                  <a:txBody>
                    <a:bodyPr/>
                    <a:lstStyle/>
                    <a:p>
                      <a:pPr marL="0" indent="0">
                        <a:buNone/>
                      </a:pPr>
                      <a:r>
                        <a:rPr lang="en-US" sz="950" dirty="0">
                          <a:solidFill>
                            <a:srgbClr val="2D3748"/>
                          </a:solidFill>
                          <a:latin typeface="Arial" pitchFamily="34" charset="0"/>
                          <a:ea typeface="Arial" pitchFamily="34" charset="-122"/>
                          <a:cs typeface="Arial" pitchFamily="34" charset="-120"/>
                        </a:rPr>
                        <a:t>Level 3 Team Leading qualification; Customer service NVQ</a:t>
                      </a:r>
                      <a:endParaRPr lang="en-US" sz="95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extLst>
                  <a:ext uri="{0D108BD9-81ED-4DB2-BD59-A6C34878D82A}">
                    <a16:rowId xmlns:a16="http://schemas.microsoft.com/office/drawing/2014/main" val="10001"/>
                  </a:ext>
                </a:extLst>
              </a:tr>
              <a:tr h="502920">
                <a:tc>
                  <a:txBody>
                    <a:bodyPr/>
                    <a:lstStyle/>
                    <a:p>
                      <a:pPr marL="0" indent="0">
                        <a:buNone/>
                      </a:pPr>
                      <a:r>
                        <a:rPr lang="en-US" sz="950" b="1" dirty="0">
                          <a:solidFill>
                            <a:srgbClr val="1A6F8A"/>
                          </a:solidFill>
                          <a:latin typeface="Arial" pitchFamily="34" charset="0"/>
                          <a:ea typeface="Arial" pitchFamily="34" charset="-122"/>
                          <a:cs typeface="Arial" pitchFamily="34" charset="-120"/>
                        </a:rPr>
                        <a:t>Experience</a:t>
                      </a:r>
                      <a:endParaRPr lang="en-US" sz="95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tc>
                  <a:txBody>
                    <a:bodyPr/>
                    <a:lstStyle/>
                    <a:p>
                      <a:pPr marL="0" indent="0">
                        <a:buNone/>
                      </a:pPr>
                      <a:r>
                        <a:rPr lang="en-US" sz="950" dirty="0">
                          <a:solidFill>
                            <a:srgbClr val="2D3748"/>
                          </a:solidFill>
                          <a:latin typeface="Arial" pitchFamily="34" charset="0"/>
                          <a:ea typeface="Arial" pitchFamily="34" charset="-122"/>
                          <a:cs typeface="Arial" pitchFamily="34" charset="-120"/>
                        </a:rPr>
                        <a:t>Minimum 1 year supervisory experience in retail; experience handling customer complaints</a:t>
                      </a:r>
                      <a:endParaRPr lang="en-US" sz="95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tc>
                  <a:txBody>
                    <a:bodyPr/>
                    <a:lstStyle/>
                    <a:p>
                      <a:pPr marL="0" indent="0">
                        <a:buNone/>
                      </a:pPr>
                      <a:r>
                        <a:rPr lang="en-US" sz="950" dirty="0">
                          <a:solidFill>
                            <a:srgbClr val="2D3748"/>
                          </a:solidFill>
                          <a:latin typeface="Arial" pitchFamily="34" charset="0"/>
                          <a:ea typeface="Arial" pitchFamily="34" charset="-122"/>
                          <a:cs typeface="Arial" pitchFamily="34" charset="-120"/>
                        </a:rPr>
                        <a:t>Experience in a fast-paced, high-volume retail environment</a:t>
                      </a:r>
                      <a:endParaRPr lang="en-US" sz="95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extLst>
                  <a:ext uri="{0D108BD9-81ED-4DB2-BD59-A6C34878D82A}">
                    <a16:rowId xmlns:a16="http://schemas.microsoft.com/office/drawing/2014/main" val="10002"/>
                  </a:ext>
                </a:extLst>
              </a:tr>
              <a:tr h="502920">
                <a:tc>
                  <a:txBody>
                    <a:bodyPr/>
                    <a:lstStyle/>
                    <a:p>
                      <a:pPr marL="0" indent="0">
                        <a:buNone/>
                      </a:pPr>
                      <a:r>
                        <a:rPr lang="en-US" sz="950" b="1" dirty="0">
                          <a:solidFill>
                            <a:srgbClr val="1A6F8A"/>
                          </a:solidFill>
                          <a:latin typeface="Arial" pitchFamily="34" charset="0"/>
                          <a:ea typeface="Arial" pitchFamily="34" charset="-122"/>
                          <a:cs typeface="Arial" pitchFamily="34" charset="-120"/>
                        </a:rPr>
                        <a:t>Skills</a:t>
                      </a:r>
                      <a:endParaRPr lang="en-US" sz="95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tc>
                  <a:txBody>
                    <a:bodyPr/>
                    <a:lstStyle/>
                    <a:p>
                      <a:pPr marL="0" indent="0">
                        <a:buNone/>
                      </a:pPr>
                      <a:r>
                        <a:rPr lang="en-US" sz="950" dirty="0">
                          <a:solidFill>
                            <a:srgbClr val="2D3748"/>
                          </a:solidFill>
                          <a:latin typeface="Arial" pitchFamily="34" charset="0"/>
                          <a:ea typeface="Arial" pitchFamily="34" charset="-122"/>
                          <a:cs typeface="Arial" pitchFamily="34" charset="-120"/>
                        </a:rPr>
                        <a:t>Strong communication; conflict resolution; ability to motivate a team; basic IT skills</a:t>
                      </a:r>
                      <a:endParaRPr lang="en-US" sz="95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tc>
                  <a:txBody>
                    <a:bodyPr/>
                    <a:lstStyle/>
                    <a:p>
                      <a:pPr marL="0" indent="0">
                        <a:buNone/>
                      </a:pPr>
                      <a:r>
                        <a:rPr lang="en-US" sz="950" dirty="0">
                          <a:solidFill>
                            <a:srgbClr val="2D3748"/>
                          </a:solidFill>
                          <a:latin typeface="Arial" pitchFamily="34" charset="0"/>
                          <a:ea typeface="Arial" pitchFamily="34" charset="-122"/>
                          <a:cs typeface="Arial" pitchFamily="34" charset="-120"/>
                        </a:rPr>
                        <a:t>Data analysis skills; proficiency in workforce management systems</a:t>
                      </a:r>
                      <a:endParaRPr lang="en-US" sz="95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extLst>
                  <a:ext uri="{0D108BD9-81ED-4DB2-BD59-A6C34878D82A}">
                    <a16:rowId xmlns:a16="http://schemas.microsoft.com/office/drawing/2014/main" val="10003"/>
                  </a:ext>
                </a:extLst>
              </a:tr>
              <a:tr h="502920">
                <a:tc>
                  <a:txBody>
                    <a:bodyPr/>
                    <a:lstStyle/>
                    <a:p>
                      <a:pPr marL="0" indent="0">
                        <a:buNone/>
                      </a:pPr>
                      <a:r>
                        <a:rPr lang="en-US" sz="950" b="1" dirty="0">
                          <a:solidFill>
                            <a:srgbClr val="1A6F8A"/>
                          </a:solidFill>
                          <a:latin typeface="Arial" pitchFamily="34" charset="0"/>
                          <a:ea typeface="Arial" pitchFamily="34" charset="-122"/>
                          <a:cs typeface="Arial" pitchFamily="34" charset="-120"/>
                        </a:rPr>
                        <a:t>Personal Attributes</a:t>
                      </a:r>
                      <a:endParaRPr lang="en-US" sz="95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tc>
                  <a:txBody>
                    <a:bodyPr/>
                    <a:lstStyle/>
                    <a:p>
                      <a:pPr marL="0" indent="0">
                        <a:buNone/>
                      </a:pPr>
                      <a:r>
                        <a:rPr lang="en-US" sz="950" dirty="0">
                          <a:solidFill>
                            <a:srgbClr val="2D3748"/>
                          </a:solidFill>
                          <a:latin typeface="Arial" pitchFamily="34" charset="0"/>
                          <a:ea typeface="Arial" pitchFamily="34" charset="-122"/>
                          <a:cs typeface="Arial" pitchFamily="34" charset="-120"/>
                        </a:rPr>
                        <a:t>Customer-focused; resilient under pressure; strong work ethic; team player</a:t>
                      </a:r>
                      <a:endParaRPr lang="en-US" sz="95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tc>
                  <a:txBody>
                    <a:bodyPr/>
                    <a:lstStyle/>
                    <a:p>
                      <a:pPr marL="0" indent="0">
                        <a:buNone/>
                      </a:pPr>
                      <a:r>
                        <a:rPr lang="en-US" sz="950" dirty="0">
                          <a:solidFill>
                            <a:srgbClr val="2D3748"/>
                          </a:solidFill>
                          <a:latin typeface="Arial" pitchFamily="34" charset="0"/>
                          <a:ea typeface="Arial" pitchFamily="34" charset="-122"/>
                          <a:cs typeface="Arial" pitchFamily="34" charset="-120"/>
                        </a:rPr>
                        <a:t>Proactive problem-solver; adaptable to change; growth mindset</a:t>
                      </a:r>
                      <a:endParaRPr lang="en-US" sz="95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extLst>
                  <a:ext uri="{0D108BD9-81ED-4DB2-BD59-A6C34878D82A}">
                    <a16:rowId xmlns:a16="http://schemas.microsoft.com/office/drawing/2014/main" val="10004"/>
                  </a:ext>
                </a:extLst>
              </a:tr>
            </a:tbl>
          </a:graphicData>
        </a:graphic>
      </p:graphicFrame>
      <p:sp>
        <p:nvSpPr>
          <p:cNvPr id="7" name="Text 4"/>
          <p:cNvSpPr/>
          <p:nvPr/>
        </p:nvSpPr>
        <p:spPr>
          <a:xfrm>
            <a:off x="457200" y="4023360"/>
            <a:ext cx="8229600" cy="548640"/>
          </a:xfrm>
          <a:prstGeom prst="rect">
            <a:avLst/>
          </a:prstGeom>
          <a:noFill/>
          <a:ln/>
        </p:spPr>
        <p:txBody>
          <a:bodyPr wrap="square" lIns="0" tIns="0" rIns="0" bIns="0" rtlCol="0" anchor="ctr"/>
          <a:lstStyle/>
          <a:p>
            <a:pPr marL="0" indent="0">
              <a:lnSpc>
                <a:spcPct val="130000"/>
              </a:lnSpc>
              <a:buNone/>
            </a:pPr>
            <a:r>
              <a:rPr lang="en-US" sz="1000" b="1" dirty="0">
                <a:solidFill>
                  <a:srgbClr val="1A6F8A"/>
                </a:solidFill>
                <a:latin typeface="Arial" pitchFamily="34" charset="0"/>
                <a:ea typeface="Arial" pitchFamily="34" charset="-122"/>
                <a:cs typeface="Arial" pitchFamily="34" charset="-120"/>
              </a:rPr>
              <a:t>Framework: </a:t>
            </a:r>
            <a:r>
              <a:rPr lang="en-US" sz="1000" dirty="0">
                <a:solidFill>
                  <a:srgbClr val="2D3748"/>
                </a:solidFill>
                <a:latin typeface="Arial" pitchFamily="34" charset="0"/>
                <a:ea typeface="Arial" pitchFamily="34" charset="-122"/>
                <a:cs typeface="Arial" pitchFamily="34" charset="-120"/>
              </a:rPr>
              <a:t>This specification follows Rodger's Seven-Point Plan, which categorises candidate requirements into physical make-up, attainments, general intelligence, special aptitudes, interests, disposition, and circumstances (Torrington et al., 2020). This structured approach ensures fairness and reduces bias in the selection process.</a:t>
            </a:r>
            <a:endParaRPr lang="en-US" sz="1000" dirty="0"/>
          </a:p>
        </p:txBody>
      </p:sp>
      <p:sp>
        <p:nvSpPr>
          <p:cNvPr id="9" name="Text 5"/>
          <p:cNvSpPr/>
          <p:nvPr/>
        </p:nvSpPr>
        <p:spPr>
          <a:xfrm>
            <a:off x="457200" y="4663440"/>
            <a:ext cx="8229600" cy="274320"/>
          </a:xfrm>
          <a:prstGeom prst="rect">
            <a:avLst/>
          </a:prstGeom>
          <a:noFill/>
          <a:ln/>
        </p:spPr>
        <p:txBody>
          <a:bodyPr wrap="square" lIns="0" tIns="0" rIns="0" bIns="0" rtlCol="0" anchor="ctr"/>
          <a:lstStyle/>
          <a:p>
            <a:pPr marL="0" indent="0">
              <a:buNone/>
            </a:pPr>
            <a:r>
              <a:rPr lang="en-US" sz="900" i="1" dirty="0">
                <a:solidFill>
                  <a:srgbClr val="4A5568"/>
                </a:solidFill>
                <a:latin typeface="Arial" pitchFamily="34" charset="0"/>
                <a:ea typeface="Arial" pitchFamily="34" charset="-122"/>
                <a:cs typeface="Arial" pitchFamily="34" charset="-120"/>
              </a:rPr>
              <a:t>(Torrington et al., 2020; Armstrong and Taylor, 2023)</a:t>
            </a:r>
            <a:endParaRPr lang="en-US" sz="900" dirty="0"/>
          </a:p>
        </p:txBody>
      </p:sp>
      <p:sp>
        <p:nvSpPr>
          <p:cNvPr id="10" name="Text 6"/>
          <p:cNvSpPr/>
          <p:nvPr/>
        </p:nvSpPr>
        <p:spPr>
          <a:xfrm>
            <a:off x="8412480" y="4800600"/>
            <a:ext cx="548640" cy="228600"/>
          </a:xfrm>
          <a:prstGeom prst="rect">
            <a:avLst/>
          </a:prstGeom>
          <a:noFill/>
          <a:ln/>
        </p:spPr>
        <p:txBody>
          <a:bodyPr wrap="square" lIns="0" tIns="0" rIns="0" bIns="0" rtlCol="0" anchor="ctr"/>
          <a:lstStyle/>
          <a:p>
            <a:pPr marL="0" indent="0" algn="r">
              <a:buNone/>
            </a:pPr>
            <a:r>
              <a:rPr lang="en-US" sz="800" dirty="0">
                <a:solidFill>
                  <a:srgbClr val="4A5568"/>
                </a:solidFill>
                <a:latin typeface="Arial" pitchFamily="34" charset="0"/>
                <a:ea typeface="Arial" pitchFamily="34" charset="-122"/>
                <a:cs typeface="Arial" pitchFamily="34" charset="-120"/>
              </a:rPr>
              <a:t>Slide 5</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22A7B3"/>
          </a:solidFill>
          <a:ln/>
        </p:spPr>
        <p:txBody>
          <a:bodyPr/>
          <a:lstStyle/>
          <a:p>
            <a:endParaRPr lang="en-US"/>
          </a:p>
        </p:txBody>
      </p:sp>
      <p:sp>
        <p:nvSpPr>
          <p:cNvPr id="3" name="Shape 1"/>
          <p:cNvSpPr/>
          <p:nvPr/>
        </p:nvSpPr>
        <p:spPr>
          <a:xfrm>
            <a:off x="365760" y="274320"/>
            <a:ext cx="502920" cy="502920"/>
          </a:xfrm>
          <a:prstGeom prst="ellipse">
            <a:avLst/>
          </a:prstGeom>
          <a:solidFill>
            <a:srgbClr val="1A6F8A"/>
          </a:solid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466344" y="374904"/>
            <a:ext cx="301752" cy="301752"/>
          </a:xfrm>
          <a:prstGeom prst="rect">
            <a:avLst/>
          </a:prstGeom>
        </p:spPr>
      </p:pic>
      <p:sp>
        <p:nvSpPr>
          <p:cNvPr id="5" name="Text 2"/>
          <p:cNvSpPr/>
          <p:nvPr/>
        </p:nvSpPr>
        <p:spPr>
          <a:xfrm>
            <a:off x="1005840" y="274320"/>
            <a:ext cx="7772400" cy="502920"/>
          </a:xfrm>
          <a:prstGeom prst="rect">
            <a:avLst/>
          </a:prstGeom>
          <a:noFill/>
          <a:ln/>
        </p:spPr>
        <p:txBody>
          <a:bodyPr wrap="square" lIns="0" tIns="0" rIns="0" bIns="0" rtlCol="0" anchor="ctr"/>
          <a:lstStyle/>
          <a:p>
            <a:pPr marL="0" indent="0">
              <a:buNone/>
            </a:pPr>
            <a:r>
              <a:rPr lang="en-US" sz="2000" b="1" dirty="0">
                <a:solidFill>
                  <a:srgbClr val="0B3D5C"/>
                </a:solidFill>
                <a:latin typeface="Arial" pitchFamily="34" charset="0"/>
                <a:ea typeface="Arial" pitchFamily="34" charset="-122"/>
                <a:cs typeface="Arial" pitchFamily="34" charset="-120"/>
              </a:rPr>
              <a:t>Steps 4–6: Selection, Appointment &amp; Onboarding</a:t>
            </a:r>
            <a:endParaRPr lang="en-US" sz="2000" dirty="0"/>
          </a:p>
        </p:txBody>
      </p:sp>
      <p:sp>
        <p:nvSpPr>
          <p:cNvPr id="6" name="Shape 3"/>
          <p:cNvSpPr/>
          <p:nvPr/>
        </p:nvSpPr>
        <p:spPr>
          <a:xfrm>
            <a:off x="365760" y="960120"/>
            <a:ext cx="2606040" cy="3566160"/>
          </a:xfrm>
          <a:prstGeom prst="rect">
            <a:avLst/>
          </a:prstGeom>
          <a:solidFill>
            <a:srgbClr val="F5FAFB"/>
          </a:solidFill>
          <a:ln/>
          <a:effectLst>
            <a:outerShdw blurRad="50800" dist="25400" dir="8100000" algn="bl" rotWithShape="0">
              <a:srgbClr val="000000">
                <a:alpha val="10000"/>
              </a:srgbClr>
            </a:outerShdw>
          </a:effectLst>
        </p:spPr>
        <p:txBody>
          <a:bodyPr/>
          <a:lstStyle/>
          <a:p>
            <a:endParaRPr lang="en-US"/>
          </a:p>
        </p:txBody>
      </p:sp>
      <p:sp>
        <p:nvSpPr>
          <p:cNvPr id="7" name="Shape 4"/>
          <p:cNvSpPr/>
          <p:nvPr/>
        </p:nvSpPr>
        <p:spPr>
          <a:xfrm>
            <a:off x="365760" y="960120"/>
            <a:ext cx="2606040" cy="594360"/>
          </a:xfrm>
          <a:prstGeom prst="rect">
            <a:avLst/>
          </a:prstGeom>
          <a:solidFill>
            <a:srgbClr val="1A6F8A"/>
          </a:solidFill>
          <a:ln/>
        </p:spPr>
        <p:txBody>
          <a:bodyPr/>
          <a:lstStyle/>
          <a:p>
            <a:endParaRPr lang="en-US"/>
          </a:p>
        </p:txBody>
      </p:sp>
      <p:sp>
        <p:nvSpPr>
          <p:cNvPr id="8" name="Text 5"/>
          <p:cNvSpPr/>
          <p:nvPr/>
        </p:nvSpPr>
        <p:spPr>
          <a:xfrm>
            <a:off x="365760" y="960120"/>
            <a:ext cx="2606040" cy="594360"/>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Advertising &amp;</a:t>
            </a:r>
            <a:endParaRPr lang="en-US" sz="1200" dirty="0"/>
          </a:p>
          <a:p>
            <a:pPr marL="0" indent="0" algn="ctr">
              <a:buNone/>
            </a:pPr>
            <a:r>
              <a:rPr lang="en-US" sz="1200" b="1" dirty="0">
                <a:solidFill>
                  <a:srgbClr val="FFFFFF"/>
                </a:solidFill>
                <a:latin typeface="Arial" pitchFamily="34" charset="0"/>
                <a:ea typeface="Arial" pitchFamily="34" charset="-122"/>
                <a:cs typeface="Arial" pitchFamily="34" charset="-120"/>
              </a:rPr>
              <a:t>Shortlisting</a:t>
            </a:r>
            <a:endParaRPr lang="en-US" sz="1200" dirty="0"/>
          </a:p>
        </p:txBody>
      </p:sp>
      <p:sp>
        <p:nvSpPr>
          <p:cNvPr id="9" name="Text 6"/>
          <p:cNvSpPr/>
          <p:nvPr/>
        </p:nvSpPr>
        <p:spPr>
          <a:xfrm>
            <a:off x="502920" y="1691640"/>
            <a:ext cx="2331720" cy="2651760"/>
          </a:xfrm>
          <a:prstGeom prst="rect">
            <a:avLst/>
          </a:prstGeom>
          <a:noFill/>
          <a:ln/>
        </p:spPr>
        <p:txBody>
          <a:bodyPr wrap="square" lIns="0" tIns="0" rIns="0" bIns="0" rtlCol="0" anchor="t"/>
          <a:lstStyle/>
          <a:p>
            <a:pPr marL="342900" indent="-342900">
              <a:spcAft>
                <a:spcPts val="600"/>
              </a:spcAft>
              <a:buSzPct val="100000"/>
              <a:buChar char="•"/>
            </a:pPr>
            <a:r>
              <a:rPr lang="en-US" sz="1000" dirty="0">
                <a:solidFill>
                  <a:srgbClr val="2D3748"/>
                </a:solidFill>
                <a:latin typeface="Arial" pitchFamily="34" charset="0"/>
                <a:ea typeface="Arial" pitchFamily="34" charset="-122"/>
                <a:cs typeface="Arial" pitchFamily="34" charset="-120"/>
              </a:rPr>
              <a:t>Post on Tesco Careers portal, Indeed, LinkedIn, and in-store</a:t>
            </a:r>
            <a:endParaRPr lang="en-US" sz="1000" dirty="0"/>
          </a:p>
          <a:p>
            <a:pPr marL="342900" indent="-342900">
              <a:spcAft>
                <a:spcPts val="600"/>
              </a:spcAft>
              <a:buSzPct val="100000"/>
              <a:buChar char="•"/>
            </a:pPr>
            <a:r>
              <a:rPr lang="en-US" sz="1000" dirty="0">
                <a:solidFill>
                  <a:srgbClr val="2D3748"/>
                </a:solidFill>
                <a:latin typeface="Arial" pitchFamily="34" charset="0"/>
                <a:ea typeface="Arial" pitchFamily="34" charset="-122"/>
                <a:cs typeface="Arial" pitchFamily="34" charset="-120"/>
              </a:rPr>
              <a:t>Screen applications against person specification criteria</a:t>
            </a:r>
            <a:endParaRPr lang="en-US" sz="1000" dirty="0"/>
          </a:p>
          <a:p>
            <a:pPr marL="342900" indent="-342900">
              <a:spcAft>
                <a:spcPts val="600"/>
              </a:spcAft>
              <a:buSzPct val="100000"/>
              <a:buChar char="•"/>
            </a:pPr>
            <a:r>
              <a:rPr lang="en-US" sz="1000" dirty="0">
                <a:solidFill>
                  <a:srgbClr val="2D3748"/>
                </a:solidFill>
                <a:latin typeface="Arial" pitchFamily="34" charset="0"/>
                <a:ea typeface="Arial" pitchFamily="34" charset="-122"/>
                <a:cs typeface="Arial" pitchFamily="34" charset="-120"/>
              </a:rPr>
              <a:t>Use blind screening to reduce unconscious bias</a:t>
            </a:r>
            <a:endParaRPr lang="en-US" sz="1000" dirty="0"/>
          </a:p>
          <a:p>
            <a:pPr marL="342900" indent="-342900">
              <a:spcAft>
                <a:spcPts val="600"/>
              </a:spcAft>
              <a:buSzPct val="100000"/>
              <a:buChar char="•"/>
            </a:pPr>
            <a:r>
              <a:rPr lang="en-US" sz="1000" dirty="0">
                <a:solidFill>
                  <a:srgbClr val="2D3748"/>
                </a:solidFill>
                <a:latin typeface="Arial" pitchFamily="34" charset="0"/>
                <a:ea typeface="Arial" pitchFamily="34" charset="-122"/>
                <a:cs typeface="Arial" pitchFamily="34" charset="-120"/>
              </a:rPr>
              <a:t>Shortlist 6–8 candidates for interview</a:t>
            </a:r>
            <a:endParaRPr lang="en-US" sz="1000" dirty="0"/>
          </a:p>
        </p:txBody>
      </p:sp>
      <p:sp>
        <p:nvSpPr>
          <p:cNvPr id="10" name="Shape 7"/>
          <p:cNvSpPr/>
          <p:nvPr/>
        </p:nvSpPr>
        <p:spPr>
          <a:xfrm>
            <a:off x="3246120" y="960120"/>
            <a:ext cx="2606040" cy="3566160"/>
          </a:xfrm>
          <a:prstGeom prst="rect">
            <a:avLst/>
          </a:prstGeom>
          <a:solidFill>
            <a:srgbClr val="F5FAFB"/>
          </a:solidFill>
          <a:ln/>
          <a:effectLst>
            <a:outerShdw blurRad="50800" dist="25400" dir="8100000" algn="bl" rotWithShape="0">
              <a:srgbClr val="000000">
                <a:alpha val="10000"/>
              </a:srgbClr>
            </a:outerShdw>
          </a:effectLst>
        </p:spPr>
        <p:txBody>
          <a:bodyPr/>
          <a:lstStyle/>
          <a:p>
            <a:endParaRPr lang="en-US"/>
          </a:p>
        </p:txBody>
      </p:sp>
      <p:sp>
        <p:nvSpPr>
          <p:cNvPr id="11" name="Shape 8"/>
          <p:cNvSpPr/>
          <p:nvPr/>
        </p:nvSpPr>
        <p:spPr>
          <a:xfrm>
            <a:off x="3246120" y="960120"/>
            <a:ext cx="2606040" cy="594360"/>
          </a:xfrm>
          <a:prstGeom prst="rect">
            <a:avLst/>
          </a:prstGeom>
          <a:solidFill>
            <a:srgbClr val="22A7B3"/>
          </a:solidFill>
          <a:ln/>
        </p:spPr>
        <p:txBody>
          <a:bodyPr/>
          <a:lstStyle/>
          <a:p>
            <a:endParaRPr lang="en-US"/>
          </a:p>
        </p:txBody>
      </p:sp>
      <p:sp>
        <p:nvSpPr>
          <p:cNvPr id="12" name="Text 9"/>
          <p:cNvSpPr/>
          <p:nvPr/>
        </p:nvSpPr>
        <p:spPr>
          <a:xfrm>
            <a:off x="3246120" y="960120"/>
            <a:ext cx="2606040" cy="594360"/>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Selection</a:t>
            </a:r>
            <a:endParaRPr lang="en-US" sz="1200" dirty="0"/>
          </a:p>
          <a:p>
            <a:pPr marL="0" indent="0" algn="ctr">
              <a:buNone/>
            </a:pPr>
            <a:r>
              <a:rPr lang="en-US" sz="1200" b="1" dirty="0">
                <a:solidFill>
                  <a:srgbClr val="FFFFFF"/>
                </a:solidFill>
                <a:latin typeface="Arial" pitchFamily="34" charset="0"/>
                <a:ea typeface="Arial" pitchFamily="34" charset="-122"/>
                <a:cs typeface="Arial" pitchFamily="34" charset="-120"/>
              </a:rPr>
              <a:t>Process</a:t>
            </a:r>
            <a:endParaRPr lang="en-US" sz="1200" dirty="0"/>
          </a:p>
        </p:txBody>
      </p:sp>
      <p:sp>
        <p:nvSpPr>
          <p:cNvPr id="13" name="Text 10"/>
          <p:cNvSpPr/>
          <p:nvPr/>
        </p:nvSpPr>
        <p:spPr>
          <a:xfrm>
            <a:off x="3383280" y="1691640"/>
            <a:ext cx="2331720" cy="2651760"/>
          </a:xfrm>
          <a:prstGeom prst="rect">
            <a:avLst/>
          </a:prstGeom>
          <a:noFill/>
          <a:ln/>
        </p:spPr>
        <p:txBody>
          <a:bodyPr wrap="square" lIns="0" tIns="0" rIns="0" bIns="0" rtlCol="0" anchor="t"/>
          <a:lstStyle/>
          <a:p>
            <a:pPr marL="342900" indent="-342900">
              <a:spcAft>
                <a:spcPts val="600"/>
              </a:spcAft>
              <a:buSzPct val="100000"/>
              <a:buChar char="•"/>
            </a:pPr>
            <a:r>
              <a:rPr lang="en-US" sz="1000" dirty="0">
                <a:solidFill>
                  <a:srgbClr val="2D3748"/>
                </a:solidFill>
                <a:latin typeface="Arial" pitchFamily="34" charset="0"/>
                <a:ea typeface="Arial" pitchFamily="34" charset="-122"/>
                <a:cs typeface="Arial" pitchFamily="34" charset="-120"/>
              </a:rPr>
              <a:t>Competency-based interview (STAR method)</a:t>
            </a:r>
            <a:endParaRPr lang="en-US" sz="1000" dirty="0"/>
          </a:p>
          <a:p>
            <a:pPr marL="342900" indent="-342900">
              <a:spcAft>
                <a:spcPts val="600"/>
              </a:spcAft>
              <a:buSzPct val="100000"/>
              <a:buChar char="•"/>
            </a:pPr>
            <a:r>
              <a:rPr lang="en-US" sz="1000" dirty="0">
                <a:solidFill>
                  <a:srgbClr val="2D3748"/>
                </a:solidFill>
                <a:latin typeface="Arial" pitchFamily="34" charset="0"/>
                <a:ea typeface="Arial" pitchFamily="34" charset="-122"/>
                <a:cs typeface="Arial" pitchFamily="34" charset="-120"/>
              </a:rPr>
              <a:t>Situational judgement assessment</a:t>
            </a:r>
            <a:endParaRPr lang="en-US" sz="1000" dirty="0"/>
          </a:p>
          <a:p>
            <a:pPr marL="342900" indent="-342900">
              <a:spcAft>
                <a:spcPts val="600"/>
              </a:spcAft>
              <a:buSzPct val="100000"/>
              <a:buChar char="•"/>
            </a:pPr>
            <a:r>
              <a:rPr lang="en-US" sz="1000" dirty="0">
                <a:solidFill>
                  <a:srgbClr val="2D3748"/>
                </a:solidFill>
                <a:latin typeface="Arial" pitchFamily="34" charset="0"/>
                <a:ea typeface="Arial" pitchFamily="34" charset="-122"/>
                <a:cs typeface="Arial" pitchFamily="34" charset="-120"/>
              </a:rPr>
              <a:t>Group exercise simulating team leadership</a:t>
            </a:r>
            <a:endParaRPr lang="en-US" sz="1000" dirty="0"/>
          </a:p>
          <a:p>
            <a:pPr marL="342900" indent="-342900">
              <a:spcAft>
                <a:spcPts val="600"/>
              </a:spcAft>
              <a:buSzPct val="100000"/>
              <a:buChar char="•"/>
            </a:pPr>
            <a:r>
              <a:rPr lang="en-US" sz="1000" dirty="0">
                <a:solidFill>
                  <a:srgbClr val="2D3748"/>
                </a:solidFill>
                <a:latin typeface="Arial" pitchFamily="34" charset="0"/>
                <a:ea typeface="Arial" pitchFamily="34" charset="-122"/>
                <a:cs typeface="Arial" pitchFamily="34" charset="-120"/>
              </a:rPr>
              <a:t>Reference checks and right-to-work verification</a:t>
            </a:r>
            <a:endParaRPr lang="en-US" sz="1000" dirty="0"/>
          </a:p>
        </p:txBody>
      </p:sp>
      <p:sp>
        <p:nvSpPr>
          <p:cNvPr id="14" name="Shape 11"/>
          <p:cNvSpPr/>
          <p:nvPr/>
        </p:nvSpPr>
        <p:spPr>
          <a:xfrm>
            <a:off x="6126480" y="960120"/>
            <a:ext cx="2606040" cy="3566160"/>
          </a:xfrm>
          <a:prstGeom prst="rect">
            <a:avLst/>
          </a:prstGeom>
          <a:solidFill>
            <a:srgbClr val="F5FAFB"/>
          </a:solidFill>
          <a:ln/>
          <a:effectLst>
            <a:outerShdw blurRad="50800" dist="25400" dir="8100000" algn="bl" rotWithShape="0">
              <a:srgbClr val="000000">
                <a:alpha val="10000"/>
              </a:srgbClr>
            </a:outerShdw>
          </a:effectLst>
        </p:spPr>
        <p:txBody>
          <a:bodyPr/>
          <a:lstStyle/>
          <a:p>
            <a:endParaRPr lang="en-US"/>
          </a:p>
        </p:txBody>
      </p:sp>
      <p:sp>
        <p:nvSpPr>
          <p:cNvPr id="15" name="Shape 12"/>
          <p:cNvSpPr/>
          <p:nvPr/>
        </p:nvSpPr>
        <p:spPr>
          <a:xfrm>
            <a:off x="6126480" y="960120"/>
            <a:ext cx="2606040" cy="594360"/>
          </a:xfrm>
          <a:prstGeom prst="rect">
            <a:avLst/>
          </a:prstGeom>
          <a:solidFill>
            <a:srgbClr val="2D9C6F"/>
          </a:solidFill>
          <a:ln/>
        </p:spPr>
        <p:txBody>
          <a:bodyPr/>
          <a:lstStyle/>
          <a:p>
            <a:endParaRPr lang="en-US"/>
          </a:p>
        </p:txBody>
      </p:sp>
      <p:sp>
        <p:nvSpPr>
          <p:cNvPr id="16" name="Text 13"/>
          <p:cNvSpPr/>
          <p:nvPr/>
        </p:nvSpPr>
        <p:spPr>
          <a:xfrm>
            <a:off x="6126480" y="960120"/>
            <a:ext cx="2606040" cy="594360"/>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Onboarding &amp;</a:t>
            </a:r>
            <a:endParaRPr lang="en-US" sz="1200" dirty="0"/>
          </a:p>
          <a:p>
            <a:pPr marL="0" indent="0" algn="ctr">
              <a:buNone/>
            </a:pPr>
            <a:r>
              <a:rPr lang="en-US" sz="1200" b="1" dirty="0">
                <a:solidFill>
                  <a:srgbClr val="FFFFFF"/>
                </a:solidFill>
                <a:latin typeface="Arial" pitchFamily="34" charset="0"/>
                <a:ea typeface="Arial" pitchFamily="34" charset="-122"/>
                <a:cs typeface="Arial" pitchFamily="34" charset="-120"/>
              </a:rPr>
              <a:t>Induction</a:t>
            </a:r>
            <a:endParaRPr lang="en-US" sz="1200" dirty="0"/>
          </a:p>
        </p:txBody>
      </p:sp>
      <p:sp>
        <p:nvSpPr>
          <p:cNvPr id="17" name="Text 14"/>
          <p:cNvSpPr/>
          <p:nvPr/>
        </p:nvSpPr>
        <p:spPr>
          <a:xfrm>
            <a:off x="6263640" y="1691640"/>
            <a:ext cx="2331720" cy="2651760"/>
          </a:xfrm>
          <a:prstGeom prst="rect">
            <a:avLst/>
          </a:prstGeom>
          <a:noFill/>
          <a:ln/>
        </p:spPr>
        <p:txBody>
          <a:bodyPr wrap="square" lIns="0" tIns="0" rIns="0" bIns="0" rtlCol="0" anchor="t"/>
          <a:lstStyle/>
          <a:p>
            <a:pPr marL="342900" indent="-342900">
              <a:spcAft>
                <a:spcPts val="600"/>
              </a:spcAft>
              <a:buSzPct val="100000"/>
              <a:buChar char="•"/>
            </a:pPr>
            <a:r>
              <a:rPr lang="en-US" sz="1000" dirty="0">
                <a:solidFill>
                  <a:srgbClr val="2D3748"/>
                </a:solidFill>
                <a:latin typeface="Arial" pitchFamily="34" charset="0"/>
                <a:ea typeface="Arial" pitchFamily="34" charset="-122"/>
                <a:cs typeface="Arial" pitchFamily="34" charset="-120"/>
              </a:rPr>
              <a:t>Structured 4-week induction programme</a:t>
            </a:r>
            <a:endParaRPr lang="en-US" sz="1000" dirty="0"/>
          </a:p>
          <a:p>
            <a:pPr marL="342900" indent="-342900">
              <a:spcAft>
                <a:spcPts val="600"/>
              </a:spcAft>
              <a:buSzPct val="100000"/>
              <a:buChar char="•"/>
            </a:pPr>
            <a:r>
              <a:rPr lang="en-US" sz="1000" dirty="0">
                <a:solidFill>
                  <a:srgbClr val="2D3748"/>
                </a:solidFill>
                <a:latin typeface="Arial" pitchFamily="34" charset="0"/>
                <a:ea typeface="Arial" pitchFamily="34" charset="-122"/>
                <a:cs typeface="Arial" pitchFamily="34" charset="-120"/>
              </a:rPr>
              <a:t>Buddy system pairing with experienced Team Leader</a:t>
            </a:r>
            <a:endParaRPr lang="en-US" sz="1000" dirty="0"/>
          </a:p>
          <a:p>
            <a:pPr marL="342900" indent="-342900">
              <a:spcAft>
                <a:spcPts val="600"/>
              </a:spcAft>
              <a:buSzPct val="100000"/>
              <a:buChar char="•"/>
            </a:pPr>
            <a:r>
              <a:rPr lang="en-US" sz="1000" dirty="0">
                <a:solidFill>
                  <a:srgbClr val="2D3748"/>
                </a:solidFill>
                <a:latin typeface="Arial" pitchFamily="34" charset="0"/>
                <a:ea typeface="Arial" pitchFamily="34" charset="-122"/>
                <a:cs typeface="Arial" pitchFamily="34" charset="-120"/>
              </a:rPr>
              <a:t>Introduction to Tesco values and systems</a:t>
            </a:r>
            <a:endParaRPr lang="en-US" sz="1000" dirty="0"/>
          </a:p>
          <a:p>
            <a:pPr marL="342900" indent="-342900">
              <a:spcAft>
                <a:spcPts val="600"/>
              </a:spcAft>
              <a:buSzPct val="100000"/>
              <a:buChar char="•"/>
            </a:pPr>
            <a:r>
              <a:rPr lang="en-US" sz="1000" dirty="0">
                <a:solidFill>
                  <a:srgbClr val="2D3748"/>
                </a:solidFill>
                <a:latin typeface="Arial" pitchFamily="34" charset="0"/>
                <a:ea typeface="Arial" pitchFamily="34" charset="-122"/>
                <a:cs typeface="Arial" pitchFamily="34" charset="-120"/>
              </a:rPr>
              <a:t>Performance milestones at 30, 60, and 90 days</a:t>
            </a:r>
            <a:endParaRPr lang="en-US" sz="1000" dirty="0"/>
          </a:p>
        </p:txBody>
      </p:sp>
      <p:sp>
        <p:nvSpPr>
          <p:cNvPr id="18" name="Text 15"/>
          <p:cNvSpPr/>
          <p:nvPr/>
        </p:nvSpPr>
        <p:spPr>
          <a:xfrm>
            <a:off x="457200" y="4663440"/>
            <a:ext cx="8229600" cy="274320"/>
          </a:xfrm>
          <a:prstGeom prst="rect">
            <a:avLst/>
          </a:prstGeom>
          <a:noFill/>
          <a:ln/>
        </p:spPr>
        <p:txBody>
          <a:bodyPr wrap="square" lIns="0" tIns="0" rIns="0" bIns="0" rtlCol="0" anchor="ctr"/>
          <a:lstStyle/>
          <a:p>
            <a:pPr marL="0" indent="0">
              <a:buNone/>
            </a:pPr>
            <a:r>
              <a:rPr lang="en-US" sz="900" i="1" dirty="0">
                <a:solidFill>
                  <a:srgbClr val="4A5568"/>
                </a:solidFill>
                <a:latin typeface="Arial" pitchFamily="34" charset="0"/>
                <a:ea typeface="Arial" pitchFamily="34" charset="-122"/>
                <a:cs typeface="Arial" pitchFamily="34" charset="-120"/>
              </a:rPr>
              <a:t>(Taylor, 2023; CIPD, 2024; Bratton and Gold, 2022)</a:t>
            </a:r>
            <a:endParaRPr lang="en-US" sz="900" dirty="0"/>
          </a:p>
        </p:txBody>
      </p:sp>
      <p:sp>
        <p:nvSpPr>
          <p:cNvPr id="19" name="Text 16"/>
          <p:cNvSpPr/>
          <p:nvPr/>
        </p:nvSpPr>
        <p:spPr>
          <a:xfrm>
            <a:off x="8412480" y="4800600"/>
            <a:ext cx="548640" cy="228600"/>
          </a:xfrm>
          <a:prstGeom prst="rect">
            <a:avLst/>
          </a:prstGeom>
          <a:noFill/>
          <a:ln/>
        </p:spPr>
        <p:txBody>
          <a:bodyPr wrap="square" lIns="0" tIns="0" rIns="0" bIns="0" rtlCol="0" anchor="ctr"/>
          <a:lstStyle/>
          <a:p>
            <a:pPr marL="0" indent="0" algn="r">
              <a:buNone/>
            </a:pPr>
            <a:r>
              <a:rPr lang="en-US" sz="800" dirty="0">
                <a:solidFill>
                  <a:srgbClr val="4A5568"/>
                </a:solidFill>
                <a:latin typeface="Arial" pitchFamily="34" charset="0"/>
                <a:ea typeface="Arial" pitchFamily="34" charset="-122"/>
                <a:cs typeface="Arial" pitchFamily="34" charset="-120"/>
              </a:rPr>
              <a:t>Slide 6</a:t>
            </a:r>
            <a:endParaRPr lang="en-US" sz="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22A7B3"/>
          </a:solidFill>
          <a:ln/>
        </p:spPr>
        <p:txBody>
          <a:bodyPr/>
          <a:lstStyle/>
          <a:p>
            <a:endParaRPr lang="en-US"/>
          </a:p>
        </p:txBody>
      </p:sp>
      <p:sp>
        <p:nvSpPr>
          <p:cNvPr id="3" name="Shape 1"/>
          <p:cNvSpPr/>
          <p:nvPr/>
        </p:nvSpPr>
        <p:spPr>
          <a:xfrm>
            <a:off x="365760" y="274320"/>
            <a:ext cx="502920" cy="502920"/>
          </a:xfrm>
          <a:prstGeom prst="ellipse">
            <a:avLst/>
          </a:prstGeom>
          <a:solidFill>
            <a:srgbClr val="1A6F8A"/>
          </a:solid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466344" y="374904"/>
            <a:ext cx="301752" cy="301752"/>
          </a:xfrm>
          <a:prstGeom prst="rect">
            <a:avLst/>
          </a:prstGeom>
        </p:spPr>
      </p:pic>
      <p:sp>
        <p:nvSpPr>
          <p:cNvPr id="5" name="Text 2"/>
          <p:cNvSpPr/>
          <p:nvPr/>
        </p:nvSpPr>
        <p:spPr>
          <a:xfrm>
            <a:off x="1005840" y="274320"/>
            <a:ext cx="7772400" cy="502920"/>
          </a:xfrm>
          <a:prstGeom prst="rect">
            <a:avLst/>
          </a:prstGeom>
          <a:noFill/>
          <a:ln/>
        </p:spPr>
        <p:txBody>
          <a:bodyPr wrap="square" lIns="0" tIns="0" rIns="0" bIns="0" rtlCol="0" anchor="ctr"/>
          <a:lstStyle/>
          <a:p>
            <a:pPr marL="0" indent="0">
              <a:buNone/>
            </a:pPr>
            <a:r>
              <a:rPr lang="en-US" sz="2200" b="1" dirty="0">
                <a:solidFill>
                  <a:srgbClr val="0B3D5C"/>
                </a:solidFill>
                <a:latin typeface="Arial" pitchFamily="34" charset="0"/>
                <a:ea typeface="Arial" pitchFamily="34" charset="-122"/>
                <a:cs typeface="Arial" pitchFamily="34" charset="-120"/>
              </a:rPr>
              <a:t>Identifying Learning &amp; Development Needs</a:t>
            </a:r>
            <a:endParaRPr lang="en-US" sz="2200" dirty="0"/>
          </a:p>
        </p:txBody>
      </p:sp>
      <p:sp>
        <p:nvSpPr>
          <p:cNvPr id="6" name="Text 3"/>
          <p:cNvSpPr/>
          <p:nvPr/>
        </p:nvSpPr>
        <p:spPr>
          <a:xfrm>
            <a:off x="457200" y="868680"/>
            <a:ext cx="8229600" cy="548640"/>
          </a:xfrm>
          <a:prstGeom prst="rect">
            <a:avLst/>
          </a:prstGeom>
          <a:noFill/>
          <a:ln/>
        </p:spPr>
        <p:txBody>
          <a:bodyPr wrap="square" lIns="0" tIns="0" rIns="0" bIns="0" rtlCol="0" anchor="ctr"/>
          <a:lstStyle/>
          <a:p>
            <a:pPr marL="0" indent="0">
              <a:lnSpc>
                <a:spcPct val="130000"/>
              </a:lnSpc>
              <a:buNone/>
            </a:pPr>
            <a:r>
              <a:rPr lang="en-US" sz="1100" dirty="0">
                <a:solidFill>
                  <a:srgbClr val="2D3748"/>
                </a:solidFill>
                <a:latin typeface="Arial" pitchFamily="34" charset="0"/>
                <a:ea typeface="Arial" pitchFamily="34" charset="-122"/>
                <a:cs typeface="Arial" pitchFamily="34" charset="-120"/>
              </a:rPr>
              <a:t>A Training Needs Analysis (TNA) identifies the gap between current performance and desired performance, enabling targeted interventions (CIPD, 2024). For the newly recruited Customer Service Team Leader, the following development areas have been identified:</a:t>
            </a:r>
            <a:endParaRPr lang="en-US" sz="1100" dirty="0"/>
          </a:p>
        </p:txBody>
      </p:sp>
      <p:graphicFrame>
        <p:nvGraphicFramePr>
          <p:cNvPr id="7" name="Chart 0"/>
          <p:cNvGraphicFramePr/>
          <p:nvPr/>
        </p:nvGraphicFramePr>
        <p:xfrm>
          <a:off x="274320" y="1554480"/>
          <a:ext cx="5029200" cy="2926080"/>
        </p:xfrm>
        <a:graphic>
          <a:graphicData uri="http://schemas.openxmlformats.org/drawingml/2006/chart">
            <c:chart xmlns:c="http://schemas.openxmlformats.org/drawingml/2006/chart" xmlns:r="http://schemas.openxmlformats.org/officeDocument/2006/relationships" r:id="rId4"/>
          </a:graphicData>
        </a:graphic>
      </p:graphicFrame>
      <p:sp>
        <p:nvSpPr>
          <p:cNvPr id="8" name="Shape 4"/>
          <p:cNvSpPr/>
          <p:nvPr/>
        </p:nvSpPr>
        <p:spPr>
          <a:xfrm>
            <a:off x="5577840" y="1554480"/>
            <a:ext cx="3291840" cy="2926080"/>
          </a:xfrm>
          <a:prstGeom prst="rect">
            <a:avLst/>
          </a:prstGeom>
          <a:solidFill>
            <a:srgbClr val="E8F4F8"/>
          </a:solidFill>
          <a:ln/>
          <a:effectLst>
            <a:outerShdw blurRad="50800" dist="25400" dir="8100000" algn="bl" rotWithShape="0">
              <a:srgbClr val="000000">
                <a:alpha val="10000"/>
              </a:srgbClr>
            </a:outerShdw>
          </a:effectLst>
        </p:spPr>
        <p:txBody>
          <a:bodyPr/>
          <a:lstStyle/>
          <a:p>
            <a:endParaRPr lang="en-US"/>
          </a:p>
        </p:txBody>
      </p:sp>
      <p:sp>
        <p:nvSpPr>
          <p:cNvPr id="9" name="Text 5"/>
          <p:cNvSpPr/>
          <p:nvPr/>
        </p:nvSpPr>
        <p:spPr>
          <a:xfrm>
            <a:off x="5760720" y="1645920"/>
            <a:ext cx="2926080" cy="320040"/>
          </a:xfrm>
          <a:prstGeom prst="rect">
            <a:avLst/>
          </a:prstGeom>
          <a:noFill/>
          <a:ln/>
        </p:spPr>
        <p:txBody>
          <a:bodyPr wrap="square" lIns="0" tIns="0" rIns="0" bIns="0" rtlCol="0" anchor="ctr"/>
          <a:lstStyle/>
          <a:p>
            <a:pPr marL="0" indent="0">
              <a:buNone/>
            </a:pPr>
            <a:r>
              <a:rPr lang="en-US" sz="1200" b="1" dirty="0">
                <a:solidFill>
                  <a:srgbClr val="0B3D5C"/>
                </a:solidFill>
                <a:latin typeface="Arial" pitchFamily="34" charset="0"/>
                <a:ea typeface="Arial" pitchFamily="34" charset="-122"/>
                <a:cs typeface="Arial" pitchFamily="34" charset="-120"/>
              </a:rPr>
              <a:t>Key Development Areas</a:t>
            </a:r>
            <a:endParaRPr lang="en-US" sz="1200" dirty="0"/>
          </a:p>
        </p:txBody>
      </p:sp>
      <p:sp>
        <p:nvSpPr>
          <p:cNvPr id="10" name="Text 6"/>
          <p:cNvSpPr/>
          <p:nvPr/>
        </p:nvSpPr>
        <p:spPr>
          <a:xfrm>
            <a:off x="5760720" y="2057400"/>
            <a:ext cx="2926080" cy="182880"/>
          </a:xfrm>
          <a:prstGeom prst="rect">
            <a:avLst/>
          </a:prstGeom>
          <a:noFill/>
          <a:ln/>
        </p:spPr>
        <p:txBody>
          <a:bodyPr wrap="square" lIns="0" tIns="0" rIns="0" bIns="0" rtlCol="0" anchor="ctr"/>
          <a:lstStyle/>
          <a:p>
            <a:pPr marL="0" indent="0">
              <a:buNone/>
            </a:pPr>
            <a:r>
              <a:rPr lang="en-US" sz="1000" b="1" dirty="0">
                <a:solidFill>
                  <a:srgbClr val="1A6F8A"/>
                </a:solidFill>
                <a:latin typeface="Arial" pitchFamily="34" charset="0"/>
                <a:ea typeface="Arial" pitchFamily="34" charset="-122"/>
                <a:cs typeface="Arial" pitchFamily="34" charset="-120"/>
              </a:rPr>
              <a:t>Performance Management</a:t>
            </a:r>
            <a:endParaRPr lang="en-US" sz="1000" dirty="0"/>
          </a:p>
        </p:txBody>
      </p:sp>
      <p:sp>
        <p:nvSpPr>
          <p:cNvPr id="11" name="Text 7"/>
          <p:cNvSpPr/>
          <p:nvPr/>
        </p:nvSpPr>
        <p:spPr>
          <a:xfrm>
            <a:off x="5760720" y="2221992"/>
            <a:ext cx="2926080" cy="164592"/>
          </a:xfrm>
          <a:prstGeom prst="rect">
            <a:avLst/>
          </a:prstGeom>
          <a:noFill/>
          <a:ln/>
        </p:spPr>
        <p:txBody>
          <a:bodyPr wrap="square" lIns="0" tIns="0" rIns="0" bIns="0" rtlCol="0" anchor="ctr"/>
          <a:lstStyle/>
          <a:p>
            <a:pPr marL="0" indent="0">
              <a:buNone/>
            </a:pPr>
            <a:r>
              <a:rPr lang="en-US" sz="900" b="1" dirty="0">
                <a:solidFill>
                  <a:srgbClr val="E8853D"/>
                </a:solidFill>
                <a:latin typeface="Arial" pitchFamily="34" charset="0"/>
                <a:ea typeface="Arial" pitchFamily="34" charset="-122"/>
                <a:cs typeface="Arial" pitchFamily="34" charset="-120"/>
              </a:rPr>
              <a:t>Gap: 3 points</a:t>
            </a:r>
            <a:endParaRPr lang="en-US" sz="900" dirty="0"/>
          </a:p>
        </p:txBody>
      </p:sp>
      <p:sp>
        <p:nvSpPr>
          <p:cNvPr id="12" name="Text 8"/>
          <p:cNvSpPr/>
          <p:nvPr/>
        </p:nvSpPr>
        <p:spPr>
          <a:xfrm>
            <a:off x="5760720" y="2359152"/>
            <a:ext cx="2926080" cy="201168"/>
          </a:xfrm>
          <a:prstGeom prst="rect">
            <a:avLst/>
          </a:prstGeom>
          <a:noFill/>
          <a:ln/>
        </p:spPr>
        <p:txBody>
          <a:bodyPr wrap="square" lIns="0" tIns="0" rIns="0" bIns="0" rtlCol="0" anchor="ctr"/>
          <a:lstStyle/>
          <a:p>
            <a:pPr marL="0" indent="0">
              <a:buNone/>
            </a:pPr>
            <a:r>
              <a:rPr lang="en-US" sz="850" dirty="0">
                <a:solidFill>
                  <a:srgbClr val="4A5568"/>
                </a:solidFill>
                <a:latin typeface="Arial" pitchFamily="34" charset="0"/>
                <a:ea typeface="Arial" pitchFamily="34" charset="-122"/>
                <a:cs typeface="Arial" pitchFamily="34" charset="-120"/>
              </a:rPr>
              <a:t>No formal experience in appraisals or target-setting</a:t>
            </a:r>
            <a:endParaRPr lang="en-US" sz="850" dirty="0"/>
          </a:p>
        </p:txBody>
      </p:sp>
      <p:sp>
        <p:nvSpPr>
          <p:cNvPr id="13" name="Text 9"/>
          <p:cNvSpPr/>
          <p:nvPr/>
        </p:nvSpPr>
        <p:spPr>
          <a:xfrm>
            <a:off x="5760720" y="2624328"/>
            <a:ext cx="2926080" cy="182880"/>
          </a:xfrm>
          <a:prstGeom prst="rect">
            <a:avLst/>
          </a:prstGeom>
          <a:noFill/>
          <a:ln/>
        </p:spPr>
        <p:txBody>
          <a:bodyPr wrap="square" lIns="0" tIns="0" rIns="0" bIns="0" rtlCol="0" anchor="ctr"/>
          <a:lstStyle/>
          <a:p>
            <a:pPr marL="0" indent="0">
              <a:buNone/>
            </a:pPr>
            <a:r>
              <a:rPr lang="en-US" sz="1000" b="1" dirty="0">
                <a:solidFill>
                  <a:srgbClr val="1A6F8A"/>
                </a:solidFill>
                <a:latin typeface="Arial" pitchFamily="34" charset="0"/>
                <a:ea typeface="Arial" pitchFamily="34" charset="-122"/>
                <a:cs typeface="Arial" pitchFamily="34" charset="-120"/>
              </a:rPr>
              <a:t>Conflict Resolution</a:t>
            </a:r>
            <a:endParaRPr lang="en-US" sz="1000" dirty="0"/>
          </a:p>
        </p:txBody>
      </p:sp>
      <p:sp>
        <p:nvSpPr>
          <p:cNvPr id="14" name="Text 10"/>
          <p:cNvSpPr/>
          <p:nvPr/>
        </p:nvSpPr>
        <p:spPr>
          <a:xfrm>
            <a:off x="5760720" y="2788920"/>
            <a:ext cx="2926080" cy="164592"/>
          </a:xfrm>
          <a:prstGeom prst="rect">
            <a:avLst/>
          </a:prstGeom>
          <a:noFill/>
          <a:ln/>
        </p:spPr>
        <p:txBody>
          <a:bodyPr wrap="square" lIns="0" tIns="0" rIns="0" bIns="0" rtlCol="0" anchor="ctr"/>
          <a:lstStyle/>
          <a:p>
            <a:pPr marL="0" indent="0">
              <a:buNone/>
            </a:pPr>
            <a:r>
              <a:rPr lang="en-US" sz="900" b="1" dirty="0">
                <a:solidFill>
                  <a:srgbClr val="E8853D"/>
                </a:solidFill>
                <a:latin typeface="Arial" pitchFamily="34" charset="0"/>
                <a:ea typeface="Arial" pitchFamily="34" charset="-122"/>
                <a:cs typeface="Arial" pitchFamily="34" charset="-120"/>
              </a:rPr>
              <a:t>Gap: 3 points</a:t>
            </a:r>
            <a:endParaRPr lang="en-US" sz="900" dirty="0"/>
          </a:p>
        </p:txBody>
      </p:sp>
      <p:sp>
        <p:nvSpPr>
          <p:cNvPr id="15" name="Text 11"/>
          <p:cNvSpPr/>
          <p:nvPr/>
        </p:nvSpPr>
        <p:spPr>
          <a:xfrm>
            <a:off x="5760720" y="2926080"/>
            <a:ext cx="2926080" cy="201168"/>
          </a:xfrm>
          <a:prstGeom prst="rect">
            <a:avLst/>
          </a:prstGeom>
          <a:noFill/>
          <a:ln/>
        </p:spPr>
        <p:txBody>
          <a:bodyPr wrap="square" lIns="0" tIns="0" rIns="0" bIns="0" rtlCol="0" anchor="ctr"/>
          <a:lstStyle/>
          <a:p>
            <a:pPr marL="0" indent="0">
              <a:buNone/>
            </a:pPr>
            <a:r>
              <a:rPr lang="en-US" sz="850" dirty="0">
                <a:solidFill>
                  <a:srgbClr val="4A5568"/>
                </a:solidFill>
                <a:latin typeface="Arial" pitchFamily="34" charset="0"/>
                <a:ea typeface="Arial" pitchFamily="34" charset="-122"/>
                <a:cs typeface="Arial" pitchFamily="34" charset="-120"/>
              </a:rPr>
              <a:t>Limited training in de-escalation techniques</a:t>
            </a:r>
            <a:endParaRPr lang="en-US" sz="850" dirty="0"/>
          </a:p>
        </p:txBody>
      </p:sp>
      <p:sp>
        <p:nvSpPr>
          <p:cNvPr id="16" name="Text 12"/>
          <p:cNvSpPr/>
          <p:nvPr/>
        </p:nvSpPr>
        <p:spPr>
          <a:xfrm>
            <a:off x="5760720" y="3191256"/>
            <a:ext cx="2926080" cy="182880"/>
          </a:xfrm>
          <a:prstGeom prst="rect">
            <a:avLst/>
          </a:prstGeom>
          <a:noFill/>
          <a:ln/>
        </p:spPr>
        <p:txBody>
          <a:bodyPr wrap="square" lIns="0" tIns="0" rIns="0" bIns="0" rtlCol="0" anchor="ctr"/>
          <a:lstStyle/>
          <a:p>
            <a:pPr marL="0" indent="0">
              <a:buNone/>
            </a:pPr>
            <a:r>
              <a:rPr lang="en-US" sz="1000" b="1" dirty="0">
                <a:solidFill>
                  <a:srgbClr val="1A6F8A"/>
                </a:solidFill>
                <a:latin typeface="Arial" pitchFamily="34" charset="0"/>
                <a:ea typeface="Arial" pitchFamily="34" charset="-122"/>
                <a:cs typeface="Arial" pitchFamily="34" charset="-120"/>
              </a:rPr>
              <a:t>IT/Systems</a:t>
            </a:r>
            <a:endParaRPr lang="en-US" sz="1000" dirty="0"/>
          </a:p>
        </p:txBody>
      </p:sp>
      <p:sp>
        <p:nvSpPr>
          <p:cNvPr id="17" name="Text 13"/>
          <p:cNvSpPr/>
          <p:nvPr/>
        </p:nvSpPr>
        <p:spPr>
          <a:xfrm>
            <a:off x="5760720" y="3355848"/>
            <a:ext cx="2926080" cy="164592"/>
          </a:xfrm>
          <a:prstGeom prst="rect">
            <a:avLst/>
          </a:prstGeom>
          <a:noFill/>
          <a:ln/>
        </p:spPr>
        <p:txBody>
          <a:bodyPr wrap="square" lIns="0" tIns="0" rIns="0" bIns="0" rtlCol="0" anchor="ctr"/>
          <a:lstStyle/>
          <a:p>
            <a:pPr marL="0" indent="0">
              <a:buNone/>
            </a:pPr>
            <a:r>
              <a:rPr lang="en-US" sz="900" b="1" dirty="0">
                <a:solidFill>
                  <a:srgbClr val="E8853D"/>
                </a:solidFill>
                <a:latin typeface="Arial" pitchFamily="34" charset="0"/>
                <a:ea typeface="Arial" pitchFamily="34" charset="-122"/>
                <a:cs typeface="Arial" pitchFamily="34" charset="-120"/>
              </a:rPr>
              <a:t>Gap: 2 points</a:t>
            </a:r>
            <a:endParaRPr lang="en-US" sz="900" dirty="0"/>
          </a:p>
        </p:txBody>
      </p:sp>
      <p:sp>
        <p:nvSpPr>
          <p:cNvPr id="18" name="Text 14"/>
          <p:cNvSpPr/>
          <p:nvPr/>
        </p:nvSpPr>
        <p:spPr>
          <a:xfrm>
            <a:off x="5760720" y="3493008"/>
            <a:ext cx="2926080" cy="201168"/>
          </a:xfrm>
          <a:prstGeom prst="rect">
            <a:avLst/>
          </a:prstGeom>
          <a:noFill/>
          <a:ln/>
        </p:spPr>
        <p:txBody>
          <a:bodyPr wrap="square" lIns="0" tIns="0" rIns="0" bIns="0" rtlCol="0" anchor="ctr"/>
          <a:lstStyle/>
          <a:p>
            <a:pPr marL="0" indent="0">
              <a:buNone/>
            </a:pPr>
            <a:r>
              <a:rPr lang="en-US" sz="850" dirty="0">
                <a:solidFill>
                  <a:srgbClr val="4A5568"/>
                </a:solidFill>
                <a:latin typeface="Arial" pitchFamily="34" charset="0"/>
                <a:ea typeface="Arial" pitchFamily="34" charset="-122"/>
                <a:cs typeface="Arial" pitchFamily="34" charset="-120"/>
              </a:rPr>
              <a:t>Needs training on Tesco workforce management tools</a:t>
            </a:r>
            <a:endParaRPr lang="en-US" sz="850" dirty="0"/>
          </a:p>
        </p:txBody>
      </p:sp>
      <p:sp>
        <p:nvSpPr>
          <p:cNvPr id="19" name="Text 15"/>
          <p:cNvSpPr/>
          <p:nvPr/>
        </p:nvSpPr>
        <p:spPr>
          <a:xfrm>
            <a:off x="5760720" y="3758184"/>
            <a:ext cx="2926080" cy="182880"/>
          </a:xfrm>
          <a:prstGeom prst="rect">
            <a:avLst/>
          </a:prstGeom>
          <a:noFill/>
          <a:ln/>
        </p:spPr>
        <p:txBody>
          <a:bodyPr wrap="square" lIns="0" tIns="0" rIns="0" bIns="0" rtlCol="0" anchor="ctr"/>
          <a:lstStyle/>
          <a:p>
            <a:pPr marL="0" indent="0">
              <a:buNone/>
            </a:pPr>
            <a:r>
              <a:rPr lang="en-US" sz="1000" b="1" dirty="0">
                <a:solidFill>
                  <a:srgbClr val="1A6F8A"/>
                </a:solidFill>
                <a:latin typeface="Arial" pitchFamily="34" charset="0"/>
                <a:ea typeface="Arial" pitchFamily="34" charset="-122"/>
                <a:cs typeface="Arial" pitchFamily="34" charset="-120"/>
              </a:rPr>
              <a:t>Leadership Skills</a:t>
            </a:r>
            <a:endParaRPr lang="en-US" sz="1000" dirty="0"/>
          </a:p>
        </p:txBody>
      </p:sp>
      <p:sp>
        <p:nvSpPr>
          <p:cNvPr id="20" name="Text 16"/>
          <p:cNvSpPr/>
          <p:nvPr/>
        </p:nvSpPr>
        <p:spPr>
          <a:xfrm>
            <a:off x="5760720" y="3922776"/>
            <a:ext cx="2926080" cy="164592"/>
          </a:xfrm>
          <a:prstGeom prst="rect">
            <a:avLst/>
          </a:prstGeom>
          <a:noFill/>
          <a:ln/>
        </p:spPr>
        <p:txBody>
          <a:bodyPr wrap="square" lIns="0" tIns="0" rIns="0" bIns="0" rtlCol="0" anchor="ctr"/>
          <a:lstStyle/>
          <a:p>
            <a:pPr marL="0" indent="0">
              <a:buNone/>
            </a:pPr>
            <a:r>
              <a:rPr lang="en-US" sz="900" b="1" dirty="0">
                <a:solidFill>
                  <a:srgbClr val="E8853D"/>
                </a:solidFill>
                <a:latin typeface="Arial" pitchFamily="34" charset="0"/>
                <a:ea typeface="Arial" pitchFamily="34" charset="-122"/>
                <a:cs typeface="Arial" pitchFamily="34" charset="-120"/>
              </a:rPr>
              <a:t>Gap: 2 points</a:t>
            </a:r>
            <a:endParaRPr lang="en-US" sz="900" dirty="0"/>
          </a:p>
        </p:txBody>
      </p:sp>
      <p:sp>
        <p:nvSpPr>
          <p:cNvPr id="21" name="Text 17"/>
          <p:cNvSpPr/>
          <p:nvPr/>
        </p:nvSpPr>
        <p:spPr>
          <a:xfrm>
            <a:off x="5760720" y="4059936"/>
            <a:ext cx="2926080" cy="201168"/>
          </a:xfrm>
          <a:prstGeom prst="rect">
            <a:avLst/>
          </a:prstGeom>
          <a:noFill/>
          <a:ln/>
        </p:spPr>
        <p:txBody>
          <a:bodyPr wrap="square" lIns="0" tIns="0" rIns="0" bIns="0" rtlCol="0" anchor="ctr"/>
          <a:lstStyle/>
          <a:p>
            <a:pPr marL="0" indent="0">
              <a:buNone/>
            </a:pPr>
            <a:r>
              <a:rPr lang="en-US" sz="850" dirty="0">
                <a:solidFill>
                  <a:srgbClr val="4A5568"/>
                </a:solidFill>
                <a:latin typeface="Arial" pitchFamily="34" charset="0"/>
                <a:ea typeface="Arial" pitchFamily="34" charset="-122"/>
                <a:cs typeface="Arial" pitchFamily="34" charset="-120"/>
              </a:rPr>
              <a:t>Needs to develop motivational and delegation skills</a:t>
            </a:r>
            <a:endParaRPr lang="en-US" sz="850" dirty="0"/>
          </a:p>
        </p:txBody>
      </p:sp>
      <p:sp>
        <p:nvSpPr>
          <p:cNvPr id="22" name="Text 18"/>
          <p:cNvSpPr/>
          <p:nvPr/>
        </p:nvSpPr>
        <p:spPr>
          <a:xfrm>
            <a:off x="457200" y="4663440"/>
            <a:ext cx="8229600" cy="274320"/>
          </a:xfrm>
          <a:prstGeom prst="rect">
            <a:avLst/>
          </a:prstGeom>
          <a:noFill/>
          <a:ln/>
        </p:spPr>
        <p:txBody>
          <a:bodyPr wrap="square" lIns="0" tIns="0" rIns="0" bIns="0" rtlCol="0" anchor="ctr"/>
          <a:lstStyle/>
          <a:p>
            <a:pPr marL="0" indent="0">
              <a:buNone/>
            </a:pPr>
            <a:r>
              <a:rPr lang="en-US" sz="900" i="1" dirty="0">
                <a:solidFill>
                  <a:srgbClr val="4A5568"/>
                </a:solidFill>
                <a:latin typeface="Arial" pitchFamily="34" charset="0"/>
                <a:ea typeface="Arial" pitchFamily="34" charset="-122"/>
                <a:cs typeface="Arial" pitchFamily="34" charset="-120"/>
              </a:rPr>
              <a:t>(CIPD, 2024; Bee and Bee, 2020; Armstrong and Taylor, 2023)</a:t>
            </a:r>
            <a:endParaRPr lang="en-US" sz="900" dirty="0"/>
          </a:p>
        </p:txBody>
      </p:sp>
      <p:sp>
        <p:nvSpPr>
          <p:cNvPr id="23" name="Text 19"/>
          <p:cNvSpPr/>
          <p:nvPr/>
        </p:nvSpPr>
        <p:spPr>
          <a:xfrm>
            <a:off x="8412480" y="4800600"/>
            <a:ext cx="548640" cy="228600"/>
          </a:xfrm>
          <a:prstGeom prst="rect">
            <a:avLst/>
          </a:prstGeom>
          <a:noFill/>
          <a:ln/>
        </p:spPr>
        <p:txBody>
          <a:bodyPr wrap="square" lIns="0" tIns="0" rIns="0" bIns="0" rtlCol="0" anchor="ctr"/>
          <a:lstStyle/>
          <a:p>
            <a:pPr marL="0" indent="0" algn="r">
              <a:buNone/>
            </a:pPr>
            <a:r>
              <a:rPr lang="en-US" sz="800" dirty="0">
                <a:solidFill>
                  <a:srgbClr val="4A5568"/>
                </a:solidFill>
                <a:latin typeface="Arial" pitchFamily="34" charset="0"/>
                <a:ea typeface="Arial" pitchFamily="34" charset="-122"/>
                <a:cs typeface="Arial" pitchFamily="34" charset="-120"/>
              </a:rPr>
              <a:t>Slide 7</a:t>
            </a:r>
            <a:endParaRPr lang="en-US"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22A7B3"/>
          </a:solidFill>
          <a:ln/>
        </p:spPr>
        <p:txBody>
          <a:bodyPr/>
          <a:lstStyle/>
          <a:p>
            <a:endParaRPr lang="en-US"/>
          </a:p>
        </p:txBody>
      </p:sp>
      <p:sp>
        <p:nvSpPr>
          <p:cNvPr id="3" name="Shape 1"/>
          <p:cNvSpPr/>
          <p:nvPr/>
        </p:nvSpPr>
        <p:spPr>
          <a:xfrm>
            <a:off x="365760" y="274320"/>
            <a:ext cx="502920" cy="502920"/>
          </a:xfrm>
          <a:prstGeom prst="ellipse">
            <a:avLst/>
          </a:prstGeom>
          <a:solidFill>
            <a:srgbClr val="1A6F8A"/>
          </a:solid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466344" y="374904"/>
            <a:ext cx="301752" cy="301752"/>
          </a:xfrm>
          <a:prstGeom prst="rect">
            <a:avLst/>
          </a:prstGeom>
        </p:spPr>
      </p:pic>
      <p:sp>
        <p:nvSpPr>
          <p:cNvPr id="5" name="Text 2"/>
          <p:cNvSpPr/>
          <p:nvPr/>
        </p:nvSpPr>
        <p:spPr>
          <a:xfrm>
            <a:off x="1005840" y="274320"/>
            <a:ext cx="7772400" cy="502920"/>
          </a:xfrm>
          <a:prstGeom prst="rect">
            <a:avLst/>
          </a:prstGeom>
          <a:noFill/>
          <a:ln/>
        </p:spPr>
        <p:txBody>
          <a:bodyPr wrap="square" lIns="0" tIns="0" rIns="0" bIns="0" rtlCol="0" anchor="ctr"/>
          <a:lstStyle/>
          <a:p>
            <a:pPr marL="0" indent="0">
              <a:buNone/>
            </a:pPr>
            <a:r>
              <a:rPr lang="en-US" sz="2200" b="1" dirty="0">
                <a:solidFill>
                  <a:srgbClr val="0B3D5C"/>
                </a:solidFill>
                <a:latin typeface="Arial" pitchFamily="34" charset="0"/>
                <a:ea typeface="Arial" pitchFamily="34" charset="-122"/>
                <a:cs typeface="Arial" pitchFamily="34" charset="-120"/>
              </a:rPr>
              <a:t>Behaviourist Learning Theory</a:t>
            </a:r>
            <a:endParaRPr lang="en-US" sz="2200" dirty="0"/>
          </a:p>
        </p:txBody>
      </p:sp>
      <p:sp>
        <p:nvSpPr>
          <p:cNvPr id="6" name="Shape 3"/>
          <p:cNvSpPr/>
          <p:nvPr/>
        </p:nvSpPr>
        <p:spPr>
          <a:xfrm>
            <a:off x="457200" y="914400"/>
            <a:ext cx="3931920" cy="3200400"/>
          </a:xfrm>
          <a:prstGeom prst="rect">
            <a:avLst/>
          </a:prstGeom>
          <a:solidFill>
            <a:srgbClr val="E8F4F8"/>
          </a:solidFill>
          <a:ln/>
          <a:effectLst>
            <a:outerShdw blurRad="50800" dist="25400" dir="8100000" algn="bl" rotWithShape="0">
              <a:srgbClr val="000000">
                <a:alpha val="10000"/>
              </a:srgbClr>
            </a:outerShdw>
          </a:effectLst>
        </p:spPr>
        <p:txBody>
          <a:bodyPr/>
          <a:lstStyle/>
          <a:p>
            <a:endParaRPr lang="en-US"/>
          </a:p>
        </p:txBody>
      </p:sp>
      <p:sp>
        <p:nvSpPr>
          <p:cNvPr id="7" name="Text 4"/>
          <p:cNvSpPr/>
          <p:nvPr/>
        </p:nvSpPr>
        <p:spPr>
          <a:xfrm>
            <a:off x="640080" y="1005840"/>
            <a:ext cx="3566160" cy="320040"/>
          </a:xfrm>
          <a:prstGeom prst="rect">
            <a:avLst/>
          </a:prstGeom>
          <a:noFill/>
          <a:ln/>
        </p:spPr>
        <p:txBody>
          <a:bodyPr wrap="square" lIns="0" tIns="0" rIns="0" bIns="0" rtlCol="0" anchor="ctr"/>
          <a:lstStyle/>
          <a:p>
            <a:pPr marL="0" indent="0">
              <a:buNone/>
            </a:pPr>
            <a:r>
              <a:rPr lang="en-US" sz="1300" b="1" dirty="0">
                <a:solidFill>
                  <a:srgbClr val="0B3D5C"/>
                </a:solidFill>
                <a:latin typeface="Arial" pitchFamily="34" charset="0"/>
                <a:ea typeface="Arial" pitchFamily="34" charset="-122"/>
                <a:cs typeface="Arial" pitchFamily="34" charset="-120"/>
              </a:rPr>
              <a:t>Theory Overview</a:t>
            </a:r>
            <a:endParaRPr lang="en-US" sz="1300" dirty="0"/>
          </a:p>
        </p:txBody>
      </p:sp>
      <p:sp>
        <p:nvSpPr>
          <p:cNvPr id="8" name="Text 5"/>
          <p:cNvSpPr/>
          <p:nvPr/>
        </p:nvSpPr>
        <p:spPr>
          <a:xfrm>
            <a:off x="640080" y="1371600"/>
            <a:ext cx="3566160" cy="914400"/>
          </a:xfrm>
          <a:prstGeom prst="rect">
            <a:avLst/>
          </a:prstGeom>
          <a:noFill/>
          <a:ln/>
        </p:spPr>
        <p:txBody>
          <a:bodyPr wrap="square" lIns="0" tIns="0" rIns="0" bIns="0" rtlCol="0" anchor="ctr"/>
          <a:lstStyle/>
          <a:p>
            <a:pPr marL="0" indent="0">
              <a:lnSpc>
                <a:spcPct val="130000"/>
              </a:lnSpc>
              <a:buNone/>
            </a:pPr>
            <a:r>
              <a:rPr lang="en-US" sz="1000" dirty="0">
                <a:solidFill>
                  <a:srgbClr val="2D3748"/>
                </a:solidFill>
                <a:latin typeface="Arial" pitchFamily="34" charset="0"/>
                <a:ea typeface="Arial" pitchFamily="34" charset="-122"/>
                <a:cs typeface="Arial" pitchFamily="34" charset="-120"/>
              </a:rPr>
              <a:t>Behaviourism, associated with Pavlov, Skinner, and Watson, posits that learning occurs through observable changes in behaviour resulting from stimulus-response associations. Key principles include positive reinforcement, negative reinforcement, and conditioning.</a:t>
            </a:r>
            <a:endParaRPr lang="en-US" sz="1000" dirty="0"/>
          </a:p>
        </p:txBody>
      </p:sp>
      <p:sp>
        <p:nvSpPr>
          <p:cNvPr id="9" name="Text 6"/>
          <p:cNvSpPr/>
          <p:nvPr/>
        </p:nvSpPr>
        <p:spPr>
          <a:xfrm>
            <a:off x="640080" y="2377440"/>
            <a:ext cx="3566160" cy="594360"/>
          </a:xfrm>
          <a:prstGeom prst="rect">
            <a:avLst/>
          </a:prstGeom>
          <a:noFill/>
          <a:ln/>
        </p:spPr>
        <p:txBody>
          <a:bodyPr wrap="square" lIns="0" tIns="0" rIns="0" bIns="0" rtlCol="0" anchor="ctr"/>
          <a:lstStyle/>
          <a:p>
            <a:pPr marL="0" indent="0">
              <a:lnSpc>
                <a:spcPct val="130000"/>
              </a:lnSpc>
              <a:buNone/>
            </a:pPr>
            <a:r>
              <a:rPr lang="en-US" sz="1000" i="1" dirty="0">
                <a:solidFill>
                  <a:srgbClr val="2D3748"/>
                </a:solidFill>
                <a:latin typeface="Arial" pitchFamily="34" charset="0"/>
                <a:ea typeface="Arial" pitchFamily="34" charset="-122"/>
                <a:cs typeface="Arial" pitchFamily="34" charset="-120"/>
              </a:rPr>
              <a:t>Skinner's operant conditioning suggests that behaviours followed by positive outcomes are more likely to be repeated (Pritchard, 2022).</a:t>
            </a:r>
            <a:endParaRPr lang="en-US" sz="1000" dirty="0"/>
          </a:p>
        </p:txBody>
      </p:sp>
      <p:sp>
        <p:nvSpPr>
          <p:cNvPr id="10" name="Shape 7"/>
          <p:cNvSpPr/>
          <p:nvPr/>
        </p:nvSpPr>
        <p:spPr>
          <a:xfrm>
            <a:off x="731520" y="3108960"/>
            <a:ext cx="1097280" cy="822960"/>
          </a:xfrm>
          <a:prstGeom prst="rect">
            <a:avLst/>
          </a:prstGeom>
          <a:solidFill>
            <a:srgbClr val="E8853D"/>
          </a:solidFill>
          <a:ln/>
        </p:spPr>
        <p:txBody>
          <a:bodyPr/>
          <a:lstStyle/>
          <a:p>
            <a:endParaRPr lang="en-US"/>
          </a:p>
        </p:txBody>
      </p:sp>
      <p:sp>
        <p:nvSpPr>
          <p:cNvPr id="11" name="Text 8"/>
          <p:cNvSpPr/>
          <p:nvPr/>
        </p:nvSpPr>
        <p:spPr>
          <a:xfrm>
            <a:off x="731520" y="3127248"/>
            <a:ext cx="1097280" cy="36576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Stimulus</a:t>
            </a:r>
            <a:endParaRPr lang="en-US" sz="900" dirty="0"/>
          </a:p>
        </p:txBody>
      </p:sp>
      <p:sp>
        <p:nvSpPr>
          <p:cNvPr id="12" name="Text 9"/>
          <p:cNvSpPr/>
          <p:nvPr/>
        </p:nvSpPr>
        <p:spPr>
          <a:xfrm>
            <a:off x="731520" y="3456432"/>
            <a:ext cx="1097280" cy="438912"/>
          </a:xfrm>
          <a:prstGeom prst="rect">
            <a:avLst/>
          </a:prstGeom>
          <a:noFill/>
          <a:ln/>
        </p:spPr>
        <p:txBody>
          <a:bodyPr wrap="square" lIns="25400" tIns="25400" rIns="25400" bIns="25400" rtlCol="0" anchor="ctr"/>
          <a:lstStyle/>
          <a:p>
            <a:pPr marL="0" indent="0" algn="ctr">
              <a:buNone/>
            </a:pPr>
            <a:r>
              <a:rPr lang="en-US" sz="750" dirty="0">
                <a:solidFill>
                  <a:srgbClr val="FFFFFF"/>
                </a:solidFill>
                <a:latin typeface="Arial" pitchFamily="34" charset="0"/>
                <a:ea typeface="Arial" pitchFamily="34" charset="-122"/>
                <a:cs typeface="Arial" pitchFamily="34" charset="-120"/>
              </a:rPr>
              <a:t>Customer complaint scenario</a:t>
            </a:r>
            <a:endParaRPr lang="en-US" sz="750" dirty="0"/>
          </a:p>
        </p:txBody>
      </p:sp>
      <p:sp>
        <p:nvSpPr>
          <p:cNvPr id="13" name="Text 10"/>
          <p:cNvSpPr/>
          <p:nvPr/>
        </p:nvSpPr>
        <p:spPr>
          <a:xfrm>
            <a:off x="1810512" y="3246120"/>
            <a:ext cx="274320" cy="365760"/>
          </a:xfrm>
          <a:prstGeom prst="rect">
            <a:avLst/>
          </a:prstGeom>
          <a:noFill/>
          <a:ln/>
        </p:spPr>
        <p:txBody>
          <a:bodyPr wrap="square" lIns="0" tIns="0" rIns="0" bIns="0" rtlCol="0" anchor="ctr"/>
          <a:lstStyle/>
          <a:p>
            <a:pPr marL="0" indent="0" algn="ctr">
              <a:buNone/>
            </a:pPr>
            <a:r>
              <a:rPr lang="en-US" sz="1800" b="1" dirty="0">
                <a:solidFill>
                  <a:srgbClr val="4A5568"/>
                </a:solidFill>
                <a:latin typeface="Arial" pitchFamily="34" charset="0"/>
                <a:ea typeface="Arial" pitchFamily="34" charset="-122"/>
                <a:cs typeface="Arial" pitchFamily="34" charset="-120"/>
              </a:rPr>
              <a:t>→</a:t>
            </a:r>
            <a:endParaRPr lang="en-US" sz="1800" dirty="0"/>
          </a:p>
        </p:txBody>
      </p:sp>
      <p:sp>
        <p:nvSpPr>
          <p:cNvPr id="14" name="Shape 11"/>
          <p:cNvSpPr/>
          <p:nvPr/>
        </p:nvSpPr>
        <p:spPr>
          <a:xfrm>
            <a:off x="1965960" y="3108960"/>
            <a:ext cx="1097280" cy="822960"/>
          </a:xfrm>
          <a:prstGeom prst="rect">
            <a:avLst/>
          </a:prstGeom>
          <a:solidFill>
            <a:srgbClr val="1A6F8A"/>
          </a:solidFill>
          <a:ln/>
        </p:spPr>
        <p:txBody>
          <a:bodyPr/>
          <a:lstStyle/>
          <a:p>
            <a:endParaRPr lang="en-US"/>
          </a:p>
        </p:txBody>
      </p:sp>
      <p:sp>
        <p:nvSpPr>
          <p:cNvPr id="15" name="Text 12"/>
          <p:cNvSpPr/>
          <p:nvPr/>
        </p:nvSpPr>
        <p:spPr>
          <a:xfrm>
            <a:off x="1965960" y="3127248"/>
            <a:ext cx="1097280" cy="36576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Response</a:t>
            </a:r>
            <a:endParaRPr lang="en-US" sz="900" dirty="0"/>
          </a:p>
        </p:txBody>
      </p:sp>
      <p:sp>
        <p:nvSpPr>
          <p:cNvPr id="16" name="Text 13"/>
          <p:cNvSpPr/>
          <p:nvPr/>
        </p:nvSpPr>
        <p:spPr>
          <a:xfrm>
            <a:off x="1965960" y="3456432"/>
            <a:ext cx="1097280" cy="438912"/>
          </a:xfrm>
          <a:prstGeom prst="rect">
            <a:avLst/>
          </a:prstGeom>
          <a:noFill/>
          <a:ln/>
        </p:spPr>
        <p:txBody>
          <a:bodyPr wrap="square" lIns="25400" tIns="25400" rIns="25400" bIns="25400" rtlCol="0" anchor="ctr"/>
          <a:lstStyle/>
          <a:p>
            <a:pPr marL="0" indent="0" algn="ctr">
              <a:buNone/>
            </a:pPr>
            <a:r>
              <a:rPr lang="en-US" sz="750" dirty="0">
                <a:solidFill>
                  <a:srgbClr val="FFFFFF"/>
                </a:solidFill>
                <a:latin typeface="Arial" pitchFamily="34" charset="0"/>
                <a:ea typeface="Arial" pitchFamily="34" charset="-122"/>
                <a:cs typeface="Arial" pitchFamily="34" charset="-120"/>
              </a:rPr>
              <a:t>Team Leader applies de-escalation</a:t>
            </a:r>
            <a:endParaRPr lang="en-US" sz="750" dirty="0"/>
          </a:p>
        </p:txBody>
      </p:sp>
      <p:sp>
        <p:nvSpPr>
          <p:cNvPr id="17" name="Text 14"/>
          <p:cNvSpPr/>
          <p:nvPr/>
        </p:nvSpPr>
        <p:spPr>
          <a:xfrm>
            <a:off x="3044952" y="3246120"/>
            <a:ext cx="274320" cy="365760"/>
          </a:xfrm>
          <a:prstGeom prst="rect">
            <a:avLst/>
          </a:prstGeom>
          <a:noFill/>
          <a:ln/>
        </p:spPr>
        <p:txBody>
          <a:bodyPr wrap="square" lIns="0" tIns="0" rIns="0" bIns="0" rtlCol="0" anchor="ctr"/>
          <a:lstStyle/>
          <a:p>
            <a:pPr marL="0" indent="0" algn="ctr">
              <a:buNone/>
            </a:pPr>
            <a:r>
              <a:rPr lang="en-US" sz="1800" b="1" dirty="0">
                <a:solidFill>
                  <a:srgbClr val="4A5568"/>
                </a:solidFill>
                <a:latin typeface="Arial" pitchFamily="34" charset="0"/>
                <a:ea typeface="Arial" pitchFamily="34" charset="-122"/>
                <a:cs typeface="Arial" pitchFamily="34" charset="-120"/>
              </a:rPr>
              <a:t>→</a:t>
            </a:r>
            <a:endParaRPr lang="en-US" sz="1800" dirty="0"/>
          </a:p>
        </p:txBody>
      </p:sp>
      <p:sp>
        <p:nvSpPr>
          <p:cNvPr id="18" name="Shape 15"/>
          <p:cNvSpPr/>
          <p:nvPr/>
        </p:nvSpPr>
        <p:spPr>
          <a:xfrm>
            <a:off x="3200400" y="3108960"/>
            <a:ext cx="1097280" cy="822960"/>
          </a:xfrm>
          <a:prstGeom prst="rect">
            <a:avLst/>
          </a:prstGeom>
          <a:solidFill>
            <a:srgbClr val="2D9C6F"/>
          </a:solidFill>
          <a:ln/>
        </p:spPr>
        <p:txBody>
          <a:bodyPr/>
          <a:lstStyle/>
          <a:p>
            <a:endParaRPr lang="en-US"/>
          </a:p>
        </p:txBody>
      </p:sp>
      <p:sp>
        <p:nvSpPr>
          <p:cNvPr id="19" name="Text 16"/>
          <p:cNvSpPr/>
          <p:nvPr/>
        </p:nvSpPr>
        <p:spPr>
          <a:xfrm>
            <a:off x="3200400" y="3127248"/>
            <a:ext cx="1097280" cy="36576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Reinforcement</a:t>
            </a:r>
            <a:endParaRPr lang="en-US" sz="900" dirty="0"/>
          </a:p>
        </p:txBody>
      </p:sp>
      <p:sp>
        <p:nvSpPr>
          <p:cNvPr id="20" name="Text 17"/>
          <p:cNvSpPr/>
          <p:nvPr/>
        </p:nvSpPr>
        <p:spPr>
          <a:xfrm>
            <a:off x="3200400" y="3456432"/>
            <a:ext cx="1097280" cy="438912"/>
          </a:xfrm>
          <a:prstGeom prst="rect">
            <a:avLst/>
          </a:prstGeom>
          <a:noFill/>
          <a:ln/>
        </p:spPr>
        <p:txBody>
          <a:bodyPr wrap="square" lIns="25400" tIns="25400" rIns="25400" bIns="25400" rtlCol="0" anchor="ctr"/>
          <a:lstStyle/>
          <a:p>
            <a:pPr marL="0" indent="0" algn="ctr">
              <a:buNone/>
            </a:pPr>
            <a:r>
              <a:rPr lang="en-US" sz="750" dirty="0">
                <a:solidFill>
                  <a:srgbClr val="FFFFFF"/>
                </a:solidFill>
                <a:latin typeface="Arial" pitchFamily="34" charset="0"/>
                <a:ea typeface="Arial" pitchFamily="34" charset="-122"/>
                <a:cs typeface="Arial" pitchFamily="34" charset="-120"/>
              </a:rPr>
              <a:t>Praise from manager; bonus points</a:t>
            </a:r>
            <a:endParaRPr lang="en-US" sz="750" dirty="0"/>
          </a:p>
        </p:txBody>
      </p:sp>
      <p:sp>
        <p:nvSpPr>
          <p:cNvPr id="21" name="Shape 18"/>
          <p:cNvSpPr/>
          <p:nvPr/>
        </p:nvSpPr>
        <p:spPr>
          <a:xfrm>
            <a:off x="4754880" y="914400"/>
            <a:ext cx="4114800" cy="3200400"/>
          </a:xfrm>
          <a:prstGeom prst="rect">
            <a:avLst/>
          </a:prstGeom>
          <a:solidFill>
            <a:srgbClr val="F5FAFB"/>
          </a:solidFill>
          <a:ln/>
          <a:effectLst>
            <a:outerShdw blurRad="50800" dist="25400" dir="8100000" algn="bl" rotWithShape="0">
              <a:srgbClr val="000000">
                <a:alpha val="10000"/>
              </a:srgbClr>
            </a:outerShdw>
          </a:effectLst>
        </p:spPr>
        <p:txBody>
          <a:bodyPr/>
          <a:lstStyle/>
          <a:p>
            <a:endParaRPr lang="en-US"/>
          </a:p>
        </p:txBody>
      </p:sp>
      <p:sp>
        <p:nvSpPr>
          <p:cNvPr id="22" name="Text 19"/>
          <p:cNvSpPr/>
          <p:nvPr/>
        </p:nvSpPr>
        <p:spPr>
          <a:xfrm>
            <a:off x="4937760" y="1005840"/>
            <a:ext cx="3749040" cy="320040"/>
          </a:xfrm>
          <a:prstGeom prst="rect">
            <a:avLst/>
          </a:prstGeom>
          <a:noFill/>
          <a:ln/>
        </p:spPr>
        <p:txBody>
          <a:bodyPr wrap="square" lIns="0" tIns="0" rIns="0" bIns="0" rtlCol="0" anchor="ctr"/>
          <a:lstStyle/>
          <a:p>
            <a:pPr marL="0" indent="0">
              <a:buNone/>
            </a:pPr>
            <a:r>
              <a:rPr lang="en-US" sz="1300" b="1" dirty="0">
                <a:solidFill>
                  <a:srgbClr val="0B3D5C"/>
                </a:solidFill>
                <a:latin typeface="Arial" pitchFamily="34" charset="0"/>
                <a:ea typeface="Arial" pitchFamily="34" charset="-122"/>
                <a:cs typeface="Arial" pitchFamily="34" charset="-120"/>
              </a:rPr>
              <a:t>Application at Tesco</a:t>
            </a:r>
            <a:endParaRPr lang="en-US" sz="1300" dirty="0"/>
          </a:p>
        </p:txBody>
      </p:sp>
      <p:sp>
        <p:nvSpPr>
          <p:cNvPr id="23" name="Text 20"/>
          <p:cNvSpPr/>
          <p:nvPr/>
        </p:nvSpPr>
        <p:spPr>
          <a:xfrm>
            <a:off x="4937760" y="1417320"/>
            <a:ext cx="3749040" cy="2468880"/>
          </a:xfrm>
          <a:prstGeom prst="rect">
            <a:avLst/>
          </a:prstGeom>
          <a:noFill/>
          <a:ln/>
        </p:spPr>
        <p:txBody>
          <a:bodyPr wrap="square" lIns="0" tIns="0" rIns="0" bIns="0" rtlCol="0" anchor="ctr"/>
          <a:lstStyle/>
          <a:p>
            <a:pPr marL="342900" indent="-342900">
              <a:spcAft>
                <a:spcPts val="800"/>
              </a:spcAft>
              <a:buSzPct val="100000"/>
              <a:buChar char="•"/>
            </a:pPr>
            <a:r>
              <a:rPr lang="en-US" sz="1000" dirty="0">
                <a:solidFill>
                  <a:srgbClr val="2D3748"/>
                </a:solidFill>
                <a:latin typeface="Arial" pitchFamily="34" charset="0"/>
                <a:ea typeface="Arial" pitchFamily="34" charset="-122"/>
                <a:cs typeface="Arial" pitchFamily="34" charset="-120"/>
              </a:rPr>
              <a:t>Structured role-play training: Team Leader practises handling customer complaints in simulated scenarios with immediate feedback</a:t>
            </a:r>
            <a:endParaRPr lang="en-US" sz="1000" dirty="0"/>
          </a:p>
          <a:p>
            <a:pPr marL="342900" indent="-342900">
              <a:spcAft>
                <a:spcPts val="800"/>
              </a:spcAft>
              <a:buSzPct val="100000"/>
              <a:buChar char="•"/>
            </a:pPr>
            <a:r>
              <a:rPr lang="en-US" sz="1000" dirty="0">
                <a:solidFill>
                  <a:srgbClr val="2D3748"/>
                </a:solidFill>
                <a:latin typeface="Arial" pitchFamily="34" charset="0"/>
                <a:ea typeface="Arial" pitchFamily="34" charset="-122"/>
                <a:cs typeface="Arial" pitchFamily="34" charset="-120"/>
              </a:rPr>
              <a:t>Positive reinforcement: Manager recognition, performance bonuses, and praise when correct procedures are followed</a:t>
            </a:r>
            <a:endParaRPr lang="en-US" sz="1000" dirty="0"/>
          </a:p>
          <a:p>
            <a:pPr marL="342900" indent="-342900">
              <a:spcAft>
                <a:spcPts val="800"/>
              </a:spcAft>
              <a:buSzPct val="100000"/>
              <a:buChar char="•"/>
            </a:pPr>
            <a:r>
              <a:rPr lang="en-US" sz="1000" dirty="0">
                <a:solidFill>
                  <a:srgbClr val="2D3748"/>
                </a:solidFill>
                <a:latin typeface="Arial" pitchFamily="34" charset="0"/>
                <a:ea typeface="Arial" pitchFamily="34" charset="-122"/>
                <a:cs typeface="Arial" pitchFamily="34" charset="-120"/>
              </a:rPr>
              <a:t>Repetition and drill: Regular practice of till operations, refund procedures, and system navigation until they become automatic</a:t>
            </a:r>
            <a:endParaRPr lang="en-US" sz="1000" dirty="0"/>
          </a:p>
          <a:p>
            <a:pPr marL="342900" indent="-342900">
              <a:buSzPct val="100000"/>
              <a:buChar char="•"/>
            </a:pPr>
            <a:r>
              <a:rPr lang="en-US" sz="1000" b="1" dirty="0">
                <a:solidFill>
                  <a:srgbClr val="1A6F8A"/>
                </a:solidFill>
                <a:latin typeface="Arial" pitchFamily="34" charset="0"/>
                <a:ea typeface="Arial" pitchFamily="34" charset="-122"/>
                <a:cs typeface="Arial" pitchFamily="34" charset="-120"/>
              </a:rPr>
              <a:t>Addresses: Conflict resolution and IT systems proficiency gaps</a:t>
            </a:r>
            <a:endParaRPr lang="en-US" sz="1000" dirty="0"/>
          </a:p>
        </p:txBody>
      </p:sp>
      <p:sp>
        <p:nvSpPr>
          <p:cNvPr id="24" name="Text 21"/>
          <p:cNvSpPr/>
          <p:nvPr/>
        </p:nvSpPr>
        <p:spPr>
          <a:xfrm>
            <a:off x="457200" y="4663440"/>
            <a:ext cx="8229600" cy="274320"/>
          </a:xfrm>
          <a:prstGeom prst="rect">
            <a:avLst/>
          </a:prstGeom>
          <a:noFill/>
          <a:ln/>
        </p:spPr>
        <p:txBody>
          <a:bodyPr wrap="square" lIns="0" tIns="0" rIns="0" bIns="0" rtlCol="0" anchor="ctr"/>
          <a:lstStyle/>
          <a:p>
            <a:pPr marL="0" indent="0">
              <a:buNone/>
            </a:pPr>
            <a:r>
              <a:rPr lang="en-US" sz="900" i="1" dirty="0">
                <a:solidFill>
                  <a:srgbClr val="4A5568"/>
                </a:solidFill>
                <a:latin typeface="Arial" pitchFamily="34" charset="0"/>
                <a:ea typeface="Arial" pitchFamily="34" charset="-122"/>
                <a:cs typeface="Arial" pitchFamily="34" charset="-120"/>
              </a:rPr>
              <a:t>(Pritchard, 2022; Wilson, 2020; CIPD, 2024)</a:t>
            </a:r>
            <a:endParaRPr lang="en-US" sz="900" dirty="0"/>
          </a:p>
        </p:txBody>
      </p:sp>
      <p:sp>
        <p:nvSpPr>
          <p:cNvPr id="25" name="Text 22"/>
          <p:cNvSpPr/>
          <p:nvPr/>
        </p:nvSpPr>
        <p:spPr>
          <a:xfrm>
            <a:off x="8412480" y="4800600"/>
            <a:ext cx="548640" cy="228600"/>
          </a:xfrm>
          <a:prstGeom prst="rect">
            <a:avLst/>
          </a:prstGeom>
          <a:noFill/>
          <a:ln/>
        </p:spPr>
        <p:txBody>
          <a:bodyPr wrap="square" lIns="0" tIns="0" rIns="0" bIns="0" rtlCol="0" anchor="ctr"/>
          <a:lstStyle/>
          <a:p>
            <a:pPr marL="0" indent="0" algn="r">
              <a:buNone/>
            </a:pPr>
            <a:r>
              <a:rPr lang="en-US" sz="800" dirty="0">
                <a:solidFill>
                  <a:srgbClr val="4A5568"/>
                </a:solidFill>
                <a:latin typeface="Arial" pitchFamily="34" charset="0"/>
                <a:ea typeface="Arial" pitchFamily="34" charset="-122"/>
                <a:cs typeface="Arial" pitchFamily="34" charset="-120"/>
              </a:rPr>
              <a:t>Slide 8</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22A7B3"/>
          </a:solidFill>
          <a:ln/>
        </p:spPr>
        <p:txBody>
          <a:bodyPr/>
          <a:lstStyle/>
          <a:p>
            <a:endParaRPr lang="en-US"/>
          </a:p>
        </p:txBody>
      </p:sp>
      <p:sp>
        <p:nvSpPr>
          <p:cNvPr id="3" name="Shape 1"/>
          <p:cNvSpPr/>
          <p:nvPr/>
        </p:nvSpPr>
        <p:spPr>
          <a:xfrm>
            <a:off x="365760" y="274320"/>
            <a:ext cx="502920" cy="502920"/>
          </a:xfrm>
          <a:prstGeom prst="ellipse">
            <a:avLst/>
          </a:prstGeom>
          <a:solidFill>
            <a:srgbClr val="1A6F8A"/>
          </a:solid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466344" y="374904"/>
            <a:ext cx="301752" cy="301752"/>
          </a:xfrm>
          <a:prstGeom prst="rect">
            <a:avLst/>
          </a:prstGeom>
        </p:spPr>
      </p:pic>
      <p:sp>
        <p:nvSpPr>
          <p:cNvPr id="5" name="Text 2"/>
          <p:cNvSpPr/>
          <p:nvPr/>
        </p:nvSpPr>
        <p:spPr>
          <a:xfrm>
            <a:off x="1005840" y="274320"/>
            <a:ext cx="7772400" cy="502920"/>
          </a:xfrm>
          <a:prstGeom prst="rect">
            <a:avLst/>
          </a:prstGeom>
          <a:noFill/>
          <a:ln/>
        </p:spPr>
        <p:txBody>
          <a:bodyPr wrap="square" lIns="0" tIns="0" rIns="0" bIns="0" rtlCol="0" anchor="ctr"/>
          <a:lstStyle/>
          <a:p>
            <a:pPr marL="0" indent="0">
              <a:buNone/>
            </a:pPr>
            <a:r>
              <a:rPr lang="en-US" sz="2200" b="1" dirty="0">
                <a:solidFill>
                  <a:srgbClr val="0B3D5C"/>
                </a:solidFill>
                <a:latin typeface="Arial" pitchFamily="34" charset="0"/>
                <a:ea typeface="Arial" pitchFamily="34" charset="-122"/>
                <a:cs typeface="Arial" pitchFamily="34" charset="-120"/>
              </a:rPr>
              <a:t>Cognitivist Learning Theory</a:t>
            </a:r>
            <a:endParaRPr lang="en-US" sz="2200" dirty="0"/>
          </a:p>
        </p:txBody>
      </p:sp>
      <p:sp>
        <p:nvSpPr>
          <p:cNvPr id="6" name="Text 3"/>
          <p:cNvSpPr/>
          <p:nvPr/>
        </p:nvSpPr>
        <p:spPr>
          <a:xfrm>
            <a:off x="457200" y="868680"/>
            <a:ext cx="8229600" cy="548640"/>
          </a:xfrm>
          <a:prstGeom prst="rect">
            <a:avLst/>
          </a:prstGeom>
          <a:noFill/>
          <a:ln/>
        </p:spPr>
        <p:txBody>
          <a:bodyPr wrap="square" lIns="0" tIns="0" rIns="0" bIns="0" rtlCol="0" anchor="ctr"/>
          <a:lstStyle/>
          <a:p>
            <a:pPr marL="0" indent="0">
              <a:lnSpc>
                <a:spcPct val="130000"/>
              </a:lnSpc>
              <a:buNone/>
            </a:pPr>
            <a:r>
              <a:rPr lang="en-US" sz="1100" dirty="0">
                <a:solidFill>
                  <a:srgbClr val="2D3748"/>
                </a:solidFill>
                <a:latin typeface="Arial" pitchFamily="34" charset="0"/>
                <a:ea typeface="Arial" pitchFamily="34" charset="-122"/>
                <a:cs typeface="Arial" pitchFamily="34" charset="-120"/>
              </a:rPr>
              <a:t>Cognitivism focuses on internal mental processes: how learners perceive, organise, store, and retrieve information. Key theorists include Piaget, Bruner, and Vygotsky. Learning is viewed as an active process of constructing knowledge schemas (Illeris, 2020).</a:t>
            </a:r>
            <a:endParaRPr lang="en-US" sz="1100" dirty="0"/>
          </a:p>
        </p:txBody>
      </p:sp>
      <p:sp>
        <p:nvSpPr>
          <p:cNvPr id="7" name="Shape 4"/>
          <p:cNvSpPr/>
          <p:nvPr/>
        </p:nvSpPr>
        <p:spPr>
          <a:xfrm>
            <a:off x="320040" y="1600200"/>
            <a:ext cx="2011680" cy="2377440"/>
          </a:xfrm>
          <a:prstGeom prst="rect">
            <a:avLst/>
          </a:prstGeom>
          <a:solidFill>
            <a:srgbClr val="F5FAFB"/>
          </a:solidFill>
          <a:ln/>
          <a:effectLst>
            <a:outerShdw blurRad="50800" dist="25400" dir="8100000" algn="bl" rotWithShape="0">
              <a:srgbClr val="000000">
                <a:alpha val="10000"/>
              </a:srgbClr>
            </a:outerShdw>
          </a:effectLst>
        </p:spPr>
        <p:txBody>
          <a:bodyPr/>
          <a:lstStyle/>
          <a:p>
            <a:endParaRPr lang="en-US"/>
          </a:p>
        </p:txBody>
      </p:sp>
      <p:sp>
        <p:nvSpPr>
          <p:cNvPr id="8" name="Shape 5"/>
          <p:cNvSpPr/>
          <p:nvPr/>
        </p:nvSpPr>
        <p:spPr>
          <a:xfrm>
            <a:off x="320040" y="1600200"/>
            <a:ext cx="2011680" cy="502920"/>
          </a:xfrm>
          <a:prstGeom prst="rect">
            <a:avLst/>
          </a:prstGeom>
          <a:solidFill>
            <a:srgbClr val="0B3D5C"/>
          </a:solidFill>
          <a:ln/>
        </p:spPr>
        <p:txBody>
          <a:bodyPr/>
          <a:lstStyle/>
          <a:p>
            <a:endParaRPr lang="en-US"/>
          </a:p>
        </p:txBody>
      </p:sp>
      <p:sp>
        <p:nvSpPr>
          <p:cNvPr id="9" name="Text 6"/>
          <p:cNvSpPr/>
          <p:nvPr/>
        </p:nvSpPr>
        <p:spPr>
          <a:xfrm>
            <a:off x="320040" y="1618488"/>
            <a:ext cx="2011680" cy="502920"/>
          </a:xfrm>
          <a:prstGeom prst="rect">
            <a:avLst/>
          </a:prstGeom>
          <a:noFill/>
          <a:ln/>
        </p:spPr>
        <p:txBody>
          <a:bodyPr wrap="square" lIns="25400" tIns="25400" rIns="25400" bIns="2540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Information</a:t>
            </a:r>
            <a:endParaRPr lang="en-US" sz="1050" dirty="0"/>
          </a:p>
          <a:p>
            <a:pPr marL="0" indent="0" algn="ctr">
              <a:buNone/>
            </a:pPr>
            <a:r>
              <a:rPr lang="en-US" sz="1050" b="1" dirty="0">
                <a:solidFill>
                  <a:srgbClr val="FFFFFF"/>
                </a:solidFill>
                <a:latin typeface="Arial" pitchFamily="34" charset="0"/>
                <a:ea typeface="Arial" pitchFamily="34" charset="-122"/>
                <a:cs typeface="Arial" pitchFamily="34" charset="-120"/>
              </a:rPr>
              <a:t>Processing</a:t>
            </a:r>
            <a:endParaRPr lang="en-US" sz="1050" dirty="0"/>
          </a:p>
        </p:txBody>
      </p:sp>
      <p:sp>
        <p:nvSpPr>
          <p:cNvPr id="10" name="Text 7"/>
          <p:cNvSpPr/>
          <p:nvPr/>
        </p:nvSpPr>
        <p:spPr>
          <a:xfrm>
            <a:off x="429768" y="2240280"/>
            <a:ext cx="1792224" cy="1554480"/>
          </a:xfrm>
          <a:prstGeom prst="rect">
            <a:avLst/>
          </a:prstGeom>
          <a:noFill/>
          <a:ln/>
        </p:spPr>
        <p:txBody>
          <a:bodyPr wrap="square" lIns="0" tIns="0" rIns="0" bIns="0" rtlCol="0" anchor="ctr"/>
          <a:lstStyle/>
          <a:p>
            <a:pPr marL="0" indent="0">
              <a:lnSpc>
                <a:spcPct val="130000"/>
              </a:lnSpc>
              <a:buNone/>
            </a:pPr>
            <a:r>
              <a:rPr lang="en-US" sz="950" dirty="0">
                <a:solidFill>
                  <a:srgbClr val="2D3748"/>
                </a:solidFill>
                <a:latin typeface="Arial" pitchFamily="34" charset="0"/>
                <a:ea typeface="Arial" pitchFamily="34" charset="-122"/>
                <a:cs typeface="Arial" pitchFamily="34" charset="-120"/>
              </a:rPr>
              <a:t>Structured e-learning modules on performance management frameworks broken into manageable chunks</a:t>
            </a:r>
            <a:endParaRPr lang="en-US" sz="950" dirty="0"/>
          </a:p>
        </p:txBody>
      </p:sp>
      <p:sp>
        <p:nvSpPr>
          <p:cNvPr id="11" name="Shape 8"/>
          <p:cNvSpPr/>
          <p:nvPr/>
        </p:nvSpPr>
        <p:spPr>
          <a:xfrm>
            <a:off x="2514600" y="1600200"/>
            <a:ext cx="2011680" cy="2377440"/>
          </a:xfrm>
          <a:prstGeom prst="rect">
            <a:avLst/>
          </a:prstGeom>
          <a:solidFill>
            <a:srgbClr val="F5FAFB"/>
          </a:solidFill>
          <a:ln/>
          <a:effectLst>
            <a:outerShdw blurRad="50800" dist="25400" dir="8100000" algn="bl" rotWithShape="0">
              <a:srgbClr val="000000">
                <a:alpha val="10000"/>
              </a:srgbClr>
            </a:outerShdw>
          </a:effectLst>
        </p:spPr>
        <p:txBody>
          <a:bodyPr/>
          <a:lstStyle/>
          <a:p>
            <a:endParaRPr lang="en-US"/>
          </a:p>
        </p:txBody>
      </p:sp>
      <p:sp>
        <p:nvSpPr>
          <p:cNvPr id="12" name="Shape 9"/>
          <p:cNvSpPr/>
          <p:nvPr/>
        </p:nvSpPr>
        <p:spPr>
          <a:xfrm>
            <a:off x="2514600" y="1600200"/>
            <a:ext cx="2011680" cy="502920"/>
          </a:xfrm>
          <a:prstGeom prst="rect">
            <a:avLst/>
          </a:prstGeom>
          <a:solidFill>
            <a:srgbClr val="1A6F8A"/>
          </a:solidFill>
          <a:ln/>
        </p:spPr>
        <p:txBody>
          <a:bodyPr/>
          <a:lstStyle/>
          <a:p>
            <a:endParaRPr lang="en-US"/>
          </a:p>
        </p:txBody>
      </p:sp>
      <p:sp>
        <p:nvSpPr>
          <p:cNvPr id="13" name="Text 10"/>
          <p:cNvSpPr/>
          <p:nvPr/>
        </p:nvSpPr>
        <p:spPr>
          <a:xfrm>
            <a:off x="2514600" y="1618488"/>
            <a:ext cx="2011680" cy="502920"/>
          </a:xfrm>
          <a:prstGeom prst="rect">
            <a:avLst/>
          </a:prstGeom>
          <a:noFill/>
          <a:ln/>
        </p:spPr>
        <p:txBody>
          <a:bodyPr wrap="square" lIns="25400" tIns="25400" rIns="25400" bIns="2540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Schema</a:t>
            </a:r>
            <a:endParaRPr lang="en-US" sz="1050" dirty="0"/>
          </a:p>
          <a:p>
            <a:pPr marL="0" indent="0" algn="ctr">
              <a:buNone/>
            </a:pPr>
            <a:r>
              <a:rPr lang="en-US" sz="1050" b="1" dirty="0">
                <a:solidFill>
                  <a:srgbClr val="FFFFFF"/>
                </a:solidFill>
                <a:latin typeface="Arial" pitchFamily="34" charset="0"/>
                <a:ea typeface="Arial" pitchFamily="34" charset="-122"/>
                <a:cs typeface="Arial" pitchFamily="34" charset="-120"/>
              </a:rPr>
              <a:t>Building</a:t>
            </a:r>
            <a:endParaRPr lang="en-US" sz="1050" dirty="0"/>
          </a:p>
        </p:txBody>
      </p:sp>
      <p:sp>
        <p:nvSpPr>
          <p:cNvPr id="14" name="Text 11"/>
          <p:cNvSpPr/>
          <p:nvPr/>
        </p:nvSpPr>
        <p:spPr>
          <a:xfrm>
            <a:off x="2624328" y="2240280"/>
            <a:ext cx="1792224" cy="1554480"/>
          </a:xfrm>
          <a:prstGeom prst="rect">
            <a:avLst/>
          </a:prstGeom>
          <a:noFill/>
          <a:ln/>
        </p:spPr>
        <p:txBody>
          <a:bodyPr wrap="square" lIns="0" tIns="0" rIns="0" bIns="0" rtlCol="0" anchor="ctr"/>
          <a:lstStyle/>
          <a:p>
            <a:pPr marL="0" indent="0">
              <a:lnSpc>
                <a:spcPct val="130000"/>
              </a:lnSpc>
              <a:buNone/>
            </a:pPr>
            <a:r>
              <a:rPr lang="en-US" sz="950" dirty="0">
                <a:solidFill>
                  <a:srgbClr val="2D3748"/>
                </a:solidFill>
                <a:latin typeface="Arial" pitchFamily="34" charset="0"/>
                <a:ea typeface="Arial" pitchFamily="34" charset="-122"/>
                <a:cs typeface="Arial" pitchFamily="34" charset="-120"/>
              </a:rPr>
              <a:t>Linking new concepts (e.g. SMART targets) to existing knowledge of team coordination</a:t>
            </a:r>
            <a:endParaRPr lang="en-US" sz="950" dirty="0"/>
          </a:p>
        </p:txBody>
      </p:sp>
      <p:sp>
        <p:nvSpPr>
          <p:cNvPr id="15" name="Shape 12"/>
          <p:cNvSpPr/>
          <p:nvPr/>
        </p:nvSpPr>
        <p:spPr>
          <a:xfrm>
            <a:off x="4709160" y="1600200"/>
            <a:ext cx="2011680" cy="2377440"/>
          </a:xfrm>
          <a:prstGeom prst="rect">
            <a:avLst/>
          </a:prstGeom>
          <a:solidFill>
            <a:srgbClr val="F5FAFB"/>
          </a:solidFill>
          <a:ln/>
          <a:effectLst>
            <a:outerShdw blurRad="50800" dist="25400" dir="8100000" algn="bl" rotWithShape="0">
              <a:srgbClr val="000000">
                <a:alpha val="10000"/>
              </a:srgbClr>
            </a:outerShdw>
          </a:effectLst>
        </p:spPr>
        <p:txBody>
          <a:bodyPr/>
          <a:lstStyle/>
          <a:p>
            <a:endParaRPr lang="en-US"/>
          </a:p>
        </p:txBody>
      </p:sp>
      <p:sp>
        <p:nvSpPr>
          <p:cNvPr id="16" name="Shape 13"/>
          <p:cNvSpPr/>
          <p:nvPr/>
        </p:nvSpPr>
        <p:spPr>
          <a:xfrm>
            <a:off x="4709160" y="1600200"/>
            <a:ext cx="2011680" cy="502920"/>
          </a:xfrm>
          <a:prstGeom prst="rect">
            <a:avLst/>
          </a:prstGeom>
          <a:solidFill>
            <a:srgbClr val="22A7B3"/>
          </a:solidFill>
          <a:ln/>
        </p:spPr>
        <p:txBody>
          <a:bodyPr/>
          <a:lstStyle/>
          <a:p>
            <a:endParaRPr lang="en-US"/>
          </a:p>
        </p:txBody>
      </p:sp>
      <p:sp>
        <p:nvSpPr>
          <p:cNvPr id="17" name="Text 14"/>
          <p:cNvSpPr/>
          <p:nvPr/>
        </p:nvSpPr>
        <p:spPr>
          <a:xfrm>
            <a:off x="4709160" y="1618488"/>
            <a:ext cx="2011680" cy="502920"/>
          </a:xfrm>
          <a:prstGeom prst="rect">
            <a:avLst/>
          </a:prstGeom>
          <a:noFill/>
          <a:ln/>
        </p:spPr>
        <p:txBody>
          <a:bodyPr wrap="square" lIns="25400" tIns="25400" rIns="25400" bIns="2540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Scaffolding</a:t>
            </a:r>
            <a:endParaRPr lang="en-US" sz="1050" dirty="0"/>
          </a:p>
          <a:p>
            <a:pPr marL="0" indent="0" algn="ctr">
              <a:buNone/>
            </a:pPr>
            <a:r>
              <a:rPr lang="en-US" sz="1050" b="1" dirty="0">
                <a:solidFill>
                  <a:srgbClr val="FFFFFF"/>
                </a:solidFill>
                <a:latin typeface="Arial" pitchFamily="34" charset="0"/>
                <a:ea typeface="Arial" pitchFamily="34" charset="-122"/>
                <a:cs typeface="Arial" pitchFamily="34" charset="-120"/>
              </a:rPr>
              <a:t>(Vygotsky)</a:t>
            </a:r>
            <a:endParaRPr lang="en-US" sz="1050" dirty="0"/>
          </a:p>
        </p:txBody>
      </p:sp>
      <p:sp>
        <p:nvSpPr>
          <p:cNvPr id="18" name="Text 15"/>
          <p:cNvSpPr/>
          <p:nvPr/>
        </p:nvSpPr>
        <p:spPr>
          <a:xfrm>
            <a:off x="4818888" y="2240280"/>
            <a:ext cx="1792224" cy="1554480"/>
          </a:xfrm>
          <a:prstGeom prst="rect">
            <a:avLst/>
          </a:prstGeom>
          <a:noFill/>
          <a:ln/>
        </p:spPr>
        <p:txBody>
          <a:bodyPr wrap="square" lIns="0" tIns="0" rIns="0" bIns="0" rtlCol="0" anchor="ctr"/>
          <a:lstStyle/>
          <a:p>
            <a:pPr marL="0" indent="0">
              <a:lnSpc>
                <a:spcPct val="130000"/>
              </a:lnSpc>
              <a:buNone/>
            </a:pPr>
            <a:r>
              <a:rPr lang="en-US" sz="950" dirty="0">
                <a:solidFill>
                  <a:srgbClr val="2D3748"/>
                </a:solidFill>
                <a:latin typeface="Arial" pitchFamily="34" charset="0"/>
                <a:ea typeface="Arial" pitchFamily="34" charset="-122"/>
                <a:cs typeface="Arial" pitchFamily="34" charset="-120"/>
              </a:rPr>
              <a:t>Store Manager provides guided support during first three appraisals, gradually reducing help</a:t>
            </a:r>
            <a:endParaRPr lang="en-US" sz="950" dirty="0"/>
          </a:p>
        </p:txBody>
      </p:sp>
      <p:sp>
        <p:nvSpPr>
          <p:cNvPr id="19" name="Shape 16"/>
          <p:cNvSpPr/>
          <p:nvPr/>
        </p:nvSpPr>
        <p:spPr>
          <a:xfrm>
            <a:off x="6903720" y="1600200"/>
            <a:ext cx="2011680" cy="2377440"/>
          </a:xfrm>
          <a:prstGeom prst="rect">
            <a:avLst/>
          </a:prstGeom>
          <a:solidFill>
            <a:srgbClr val="F5FAFB"/>
          </a:solidFill>
          <a:ln/>
          <a:effectLst>
            <a:outerShdw blurRad="50800" dist="25400" dir="8100000" algn="bl" rotWithShape="0">
              <a:srgbClr val="000000">
                <a:alpha val="10000"/>
              </a:srgbClr>
            </a:outerShdw>
          </a:effectLst>
        </p:spPr>
        <p:txBody>
          <a:bodyPr/>
          <a:lstStyle/>
          <a:p>
            <a:endParaRPr lang="en-US"/>
          </a:p>
        </p:txBody>
      </p:sp>
      <p:sp>
        <p:nvSpPr>
          <p:cNvPr id="20" name="Shape 17"/>
          <p:cNvSpPr/>
          <p:nvPr/>
        </p:nvSpPr>
        <p:spPr>
          <a:xfrm>
            <a:off x="6903720" y="1600200"/>
            <a:ext cx="2011680" cy="502920"/>
          </a:xfrm>
          <a:prstGeom prst="rect">
            <a:avLst/>
          </a:prstGeom>
          <a:solidFill>
            <a:srgbClr val="2D9C6F"/>
          </a:solidFill>
          <a:ln/>
        </p:spPr>
        <p:txBody>
          <a:bodyPr/>
          <a:lstStyle/>
          <a:p>
            <a:endParaRPr lang="en-US"/>
          </a:p>
        </p:txBody>
      </p:sp>
      <p:sp>
        <p:nvSpPr>
          <p:cNvPr id="21" name="Text 18"/>
          <p:cNvSpPr/>
          <p:nvPr/>
        </p:nvSpPr>
        <p:spPr>
          <a:xfrm>
            <a:off x="6903720" y="1618488"/>
            <a:ext cx="2011680" cy="502920"/>
          </a:xfrm>
          <a:prstGeom prst="rect">
            <a:avLst/>
          </a:prstGeom>
          <a:noFill/>
          <a:ln/>
        </p:spPr>
        <p:txBody>
          <a:bodyPr wrap="square" lIns="25400" tIns="25400" rIns="25400" bIns="2540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Problem-Based</a:t>
            </a:r>
            <a:endParaRPr lang="en-US" sz="1050" dirty="0"/>
          </a:p>
          <a:p>
            <a:pPr marL="0" indent="0" algn="ctr">
              <a:buNone/>
            </a:pPr>
            <a:r>
              <a:rPr lang="en-US" sz="1050" b="1" dirty="0">
                <a:solidFill>
                  <a:srgbClr val="FFFFFF"/>
                </a:solidFill>
                <a:latin typeface="Arial" pitchFamily="34" charset="0"/>
                <a:ea typeface="Arial" pitchFamily="34" charset="-122"/>
                <a:cs typeface="Arial" pitchFamily="34" charset="-120"/>
              </a:rPr>
              <a:t>Learning</a:t>
            </a:r>
            <a:endParaRPr lang="en-US" sz="1050" dirty="0"/>
          </a:p>
        </p:txBody>
      </p:sp>
      <p:sp>
        <p:nvSpPr>
          <p:cNvPr id="22" name="Text 19"/>
          <p:cNvSpPr/>
          <p:nvPr/>
        </p:nvSpPr>
        <p:spPr>
          <a:xfrm>
            <a:off x="7013448" y="2240280"/>
            <a:ext cx="1792224" cy="1554480"/>
          </a:xfrm>
          <a:prstGeom prst="rect">
            <a:avLst/>
          </a:prstGeom>
          <a:noFill/>
          <a:ln/>
        </p:spPr>
        <p:txBody>
          <a:bodyPr wrap="square" lIns="0" tIns="0" rIns="0" bIns="0" rtlCol="0" anchor="ctr"/>
          <a:lstStyle/>
          <a:p>
            <a:pPr marL="0" indent="0">
              <a:lnSpc>
                <a:spcPct val="130000"/>
              </a:lnSpc>
              <a:buNone/>
            </a:pPr>
            <a:r>
              <a:rPr lang="en-US" sz="950" dirty="0">
                <a:solidFill>
                  <a:srgbClr val="2D3748"/>
                </a:solidFill>
                <a:latin typeface="Arial" pitchFamily="34" charset="0"/>
                <a:ea typeface="Arial" pitchFamily="34" charset="-122"/>
                <a:cs typeface="Arial" pitchFamily="34" charset="-120"/>
              </a:rPr>
              <a:t>Case studies analysing real performance management scenarios at Tesco</a:t>
            </a:r>
            <a:endParaRPr lang="en-US" sz="950" dirty="0"/>
          </a:p>
        </p:txBody>
      </p:sp>
      <p:sp>
        <p:nvSpPr>
          <p:cNvPr id="23" name="Shape 20"/>
          <p:cNvSpPr/>
          <p:nvPr/>
        </p:nvSpPr>
        <p:spPr>
          <a:xfrm>
            <a:off x="457200" y="4160520"/>
            <a:ext cx="8229600" cy="411480"/>
          </a:xfrm>
          <a:prstGeom prst="rect">
            <a:avLst/>
          </a:prstGeom>
          <a:solidFill>
            <a:srgbClr val="E8F4F8"/>
          </a:solidFill>
          <a:ln/>
        </p:spPr>
        <p:txBody>
          <a:bodyPr/>
          <a:lstStyle/>
          <a:p>
            <a:endParaRPr lang="en-US"/>
          </a:p>
        </p:txBody>
      </p:sp>
      <p:sp>
        <p:nvSpPr>
          <p:cNvPr id="24" name="Text 21"/>
          <p:cNvSpPr/>
          <p:nvPr/>
        </p:nvSpPr>
        <p:spPr>
          <a:xfrm>
            <a:off x="640080" y="4160520"/>
            <a:ext cx="7863840" cy="411480"/>
          </a:xfrm>
          <a:prstGeom prst="rect">
            <a:avLst/>
          </a:prstGeom>
          <a:noFill/>
          <a:ln/>
        </p:spPr>
        <p:txBody>
          <a:bodyPr wrap="square" lIns="0" tIns="0" rIns="0" bIns="0" rtlCol="0" anchor="ctr"/>
          <a:lstStyle/>
          <a:p>
            <a:pPr marL="0" indent="0">
              <a:buNone/>
            </a:pPr>
            <a:r>
              <a:rPr lang="en-US" sz="1000" b="1" dirty="0">
                <a:solidFill>
                  <a:srgbClr val="1A6F8A"/>
                </a:solidFill>
                <a:latin typeface="Arial" pitchFamily="34" charset="0"/>
                <a:ea typeface="Arial" pitchFamily="34" charset="-122"/>
                <a:cs typeface="Arial" pitchFamily="34" charset="-120"/>
              </a:rPr>
              <a:t>Addresses: </a:t>
            </a:r>
            <a:r>
              <a:rPr lang="en-US" sz="1000" dirty="0">
                <a:solidFill>
                  <a:srgbClr val="2D3748"/>
                </a:solidFill>
                <a:latin typeface="Arial" pitchFamily="34" charset="0"/>
                <a:ea typeface="Arial" pitchFamily="34" charset="-122"/>
                <a:cs typeface="Arial" pitchFamily="34" charset="-120"/>
              </a:rPr>
              <a:t>Performance management gap (strongest) and leadership skills gap. Cognitivism enables the Team Leader to understand the 'why' behind processes, not just the 'how' (Illeris, 2020).</a:t>
            </a:r>
            <a:endParaRPr lang="en-US" sz="1000" dirty="0"/>
          </a:p>
        </p:txBody>
      </p:sp>
      <p:sp>
        <p:nvSpPr>
          <p:cNvPr id="25" name="Text 22"/>
          <p:cNvSpPr/>
          <p:nvPr/>
        </p:nvSpPr>
        <p:spPr>
          <a:xfrm>
            <a:off x="457200" y="4663440"/>
            <a:ext cx="8229600" cy="274320"/>
          </a:xfrm>
          <a:prstGeom prst="rect">
            <a:avLst/>
          </a:prstGeom>
          <a:noFill/>
          <a:ln/>
        </p:spPr>
        <p:txBody>
          <a:bodyPr wrap="square" lIns="0" tIns="0" rIns="0" bIns="0" rtlCol="0" anchor="ctr"/>
          <a:lstStyle/>
          <a:p>
            <a:pPr marL="0" indent="0">
              <a:buNone/>
            </a:pPr>
            <a:r>
              <a:rPr lang="en-US" sz="900" i="1" dirty="0">
                <a:solidFill>
                  <a:srgbClr val="4A5568"/>
                </a:solidFill>
                <a:latin typeface="Arial" pitchFamily="34" charset="0"/>
                <a:ea typeface="Arial" pitchFamily="34" charset="-122"/>
                <a:cs typeface="Arial" pitchFamily="34" charset="-120"/>
              </a:rPr>
              <a:t>(Illeris, 2020; Pritchard, 2022; Wilson, 2020)</a:t>
            </a:r>
            <a:endParaRPr lang="en-US" sz="900" dirty="0"/>
          </a:p>
        </p:txBody>
      </p:sp>
      <p:sp>
        <p:nvSpPr>
          <p:cNvPr id="26" name="Text 23"/>
          <p:cNvSpPr/>
          <p:nvPr/>
        </p:nvSpPr>
        <p:spPr>
          <a:xfrm>
            <a:off x="8412480" y="4800600"/>
            <a:ext cx="548640" cy="228600"/>
          </a:xfrm>
          <a:prstGeom prst="rect">
            <a:avLst/>
          </a:prstGeom>
          <a:noFill/>
          <a:ln/>
        </p:spPr>
        <p:txBody>
          <a:bodyPr wrap="square" lIns="0" tIns="0" rIns="0" bIns="0" rtlCol="0" anchor="ctr"/>
          <a:lstStyle/>
          <a:p>
            <a:pPr marL="0" indent="0" algn="r">
              <a:buNone/>
            </a:pPr>
            <a:r>
              <a:rPr lang="en-US" sz="800" dirty="0">
                <a:solidFill>
                  <a:srgbClr val="4A5568"/>
                </a:solidFill>
                <a:latin typeface="Arial" pitchFamily="34" charset="0"/>
                <a:ea typeface="Arial" pitchFamily="34" charset="-122"/>
                <a:cs typeface="Arial" pitchFamily="34" charset="-120"/>
              </a:rPr>
              <a:t>Slide 9</a:t>
            </a:r>
            <a:endParaRPr lang="en-US"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22A7B3"/>
          </a:solidFill>
          <a:ln/>
        </p:spPr>
        <p:txBody>
          <a:bodyPr/>
          <a:lstStyle/>
          <a:p>
            <a:endParaRPr lang="en-US"/>
          </a:p>
        </p:txBody>
      </p:sp>
      <p:sp>
        <p:nvSpPr>
          <p:cNvPr id="3" name="Shape 1"/>
          <p:cNvSpPr/>
          <p:nvPr/>
        </p:nvSpPr>
        <p:spPr>
          <a:xfrm>
            <a:off x="365760" y="274320"/>
            <a:ext cx="502920" cy="502920"/>
          </a:xfrm>
          <a:prstGeom prst="ellipse">
            <a:avLst/>
          </a:prstGeom>
          <a:solidFill>
            <a:srgbClr val="1A6F8A"/>
          </a:solid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466344" y="374904"/>
            <a:ext cx="301752" cy="301752"/>
          </a:xfrm>
          <a:prstGeom prst="rect">
            <a:avLst/>
          </a:prstGeom>
        </p:spPr>
      </p:pic>
      <p:sp>
        <p:nvSpPr>
          <p:cNvPr id="5" name="Text 2"/>
          <p:cNvSpPr/>
          <p:nvPr/>
        </p:nvSpPr>
        <p:spPr>
          <a:xfrm>
            <a:off x="1005840" y="274320"/>
            <a:ext cx="7772400" cy="502920"/>
          </a:xfrm>
          <a:prstGeom prst="rect">
            <a:avLst/>
          </a:prstGeom>
          <a:noFill/>
          <a:ln/>
        </p:spPr>
        <p:txBody>
          <a:bodyPr wrap="square" lIns="0" tIns="0" rIns="0" bIns="0" rtlCol="0" anchor="ctr"/>
          <a:lstStyle/>
          <a:p>
            <a:pPr marL="0" indent="0">
              <a:buNone/>
            </a:pPr>
            <a:r>
              <a:rPr lang="en-US" sz="2200" b="1" dirty="0">
                <a:solidFill>
                  <a:srgbClr val="0B3D5C"/>
                </a:solidFill>
                <a:latin typeface="Arial" pitchFamily="34" charset="0"/>
                <a:ea typeface="Arial" pitchFamily="34" charset="-122"/>
                <a:cs typeface="Arial" pitchFamily="34" charset="-120"/>
              </a:rPr>
              <a:t>Humanist &amp; Experiential Learning Theory</a:t>
            </a:r>
            <a:endParaRPr lang="en-US" sz="2200" dirty="0"/>
          </a:p>
        </p:txBody>
      </p:sp>
      <p:sp>
        <p:nvSpPr>
          <p:cNvPr id="6" name="Text 3"/>
          <p:cNvSpPr/>
          <p:nvPr/>
        </p:nvSpPr>
        <p:spPr>
          <a:xfrm>
            <a:off x="457200" y="868680"/>
            <a:ext cx="4114800" cy="320040"/>
          </a:xfrm>
          <a:prstGeom prst="rect">
            <a:avLst/>
          </a:prstGeom>
          <a:noFill/>
          <a:ln/>
        </p:spPr>
        <p:txBody>
          <a:bodyPr wrap="square" lIns="0" tIns="0" rIns="0" bIns="0" rtlCol="0" anchor="ctr"/>
          <a:lstStyle/>
          <a:p>
            <a:pPr marL="0" indent="0">
              <a:buNone/>
            </a:pPr>
            <a:r>
              <a:rPr lang="en-US" sz="1200" b="1" dirty="0">
                <a:solidFill>
                  <a:srgbClr val="0B3D5C"/>
                </a:solidFill>
                <a:latin typeface="Arial" pitchFamily="34" charset="0"/>
                <a:ea typeface="Arial" pitchFamily="34" charset="-122"/>
                <a:cs typeface="Arial" pitchFamily="34" charset="-120"/>
              </a:rPr>
              <a:t>Kolb's Experiential Learning Cycle (1984)</a:t>
            </a:r>
            <a:endParaRPr lang="en-US" sz="1200" dirty="0"/>
          </a:p>
        </p:txBody>
      </p:sp>
      <p:sp>
        <p:nvSpPr>
          <p:cNvPr id="7" name="Shape 4"/>
          <p:cNvSpPr/>
          <p:nvPr/>
        </p:nvSpPr>
        <p:spPr>
          <a:xfrm>
            <a:off x="1645920" y="1325880"/>
            <a:ext cx="1371600" cy="822960"/>
          </a:xfrm>
          <a:prstGeom prst="rect">
            <a:avLst/>
          </a:prstGeom>
          <a:solidFill>
            <a:srgbClr val="E8853D"/>
          </a:solidFill>
          <a:ln/>
          <a:effectLst>
            <a:outerShdw blurRad="50800" dist="25400" dir="8100000" algn="bl" rotWithShape="0">
              <a:srgbClr val="000000">
                <a:alpha val="10000"/>
              </a:srgbClr>
            </a:outerShdw>
          </a:effectLst>
        </p:spPr>
        <p:txBody>
          <a:bodyPr/>
          <a:lstStyle/>
          <a:p>
            <a:endParaRPr lang="en-US"/>
          </a:p>
        </p:txBody>
      </p:sp>
      <p:sp>
        <p:nvSpPr>
          <p:cNvPr id="8" name="Text 5"/>
          <p:cNvSpPr/>
          <p:nvPr/>
        </p:nvSpPr>
        <p:spPr>
          <a:xfrm>
            <a:off x="1645920" y="1344168"/>
            <a:ext cx="1371600" cy="384048"/>
          </a:xfrm>
          <a:prstGeom prst="rect">
            <a:avLst/>
          </a:prstGeom>
          <a:noFill/>
          <a:ln/>
        </p:spPr>
        <p:txBody>
          <a:bodyPr wrap="square" lIns="25400" tIns="25400" rIns="25400" bIns="25400" rtlCol="0" anchor="ctr"/>
          <a:lstStyle/>
          <a:p>
            <a:pPr marL="0" indent="0" algn="ctr">
              <a:buNone/>
            </a:pPr>
            <a:r>
              <a:rPr lang="en-US" sz="850" b="1" dirty="0">
                <a:solidFill>
                  <a:srgbClr val="FFFFFF"/>
                </a:solidFill>
                <a:latin typeface="Arial" pitchFamily="34" charset="0"/>
                <a:ea typeface="Arial" pitchFamily="34" charset="-122"/>
                <a:cs typeface="Arial" pitchFamily="34" charset="-120"/>
              </a:rPr>
              <a:t>Concrete</a:t>
            </a:r>
            <a:endParaRPr lang="en-US" sz="850" dirty="0"/>
          </a:p>
          <a:p>
            <a:pPr marL="0" indent="0" algn="ctr">
              <a:buNone/>
            </a:pPr>
            <a:r>
              <a:rPr lang="en-US" sz="850" b="1" dirty="0">
                <a:solidFill>
                  <a:srgbClr val="FFFFFF"/>
                </a:solidFill>
                <a:latin typeface="Arial" pitchFamily="34" charset="0"/>
                <a:ea typeface="Arial" pitchFamily="34" charset="-122"/>
                <a:cs typeface="Arial" pitchFamily="34" charset="-120"/>
              </a:rPr>
              <a:t>Experience</a:t>
            </a:r>
            <a:endParaRPr lang="en-US" sz="850" dirty="0"/>
          </a:p>
        </p:txBody>
      </p:sp>
      <p:sp>
        <p:nvSpPr>
          <p:cNvPr id="9" name="Text 6"/>
          <p:cNvSpPr/>
          <p:nvPr/>
        </p:nvSpPr>
        <p:spPr>
          <a:xfrm>
            <a:off x="1645920" y="1737360"/>
            <a:ext cx="1371600" cy="384048"/>
          </a:xfrm>
          <a:prstGeom prst="rect">
            <a:avLst/>
          </a:prstGeom>
          <a:noFill/>
          <a:ln/>
        </p:spPr>
        <p:txBody>
          <a:bodyPr wrap="square" lIns="25400" tIns="25400" rIns="25400" bIns="25400" rtlCol="0" anchor="ctr"/>
          <a:lstStyle/>
          <a:p>
            <a:pPr marL="0" indent="0" algn="ctr">
              <a:buNone/>
            </a:pPr>
            <a:r>
              <a:rPr lang="en-US" sz="750" dirty="0">
                <a:solidFill>
                  <a:srgbClr val="FFFFFF"/>
                </a:solidFill>
                <a:latin typeface="Arial" pitchFamily="34" charset="0"/>
                <a:ea typeface="Arial" pitchFamily="34" charset="-122"/>
                <a:cs typeface="Arial" pitchFamily="34" charset="-120"/>
              </a:rPr>
              <a:t>Leading a team</a:t>
            </a:r>
            <a:endParaRPr lang="en-US" sz="750" dirty="0"/>
          </a:p>
          <a:p>
            <a:pPr marL="0" indent="0" algn="ctr">
              <a:buNone/>
            </a:pPr>
            <a:r>
              <a:rPr lang="en-US" sz="750" dirty="0">
                <a:solidFill>
                  <a:srgbClr val="FFFFFF"/>
                </a:solidFill>
                <a:latin typeface="Arial" pitchFamily="34" charset="0"/>
                <a:ea typeface="Arial" pitchFamily="34" charset="-122"/>
                <a:cs typeface="Arial" pitchFamily="34" charset="-120"/>
              </a:rPr>
              <a:t>during peak hours</a:t>
            </a:r>
            <a:endParaRPr lang="en-US" sz="750" dirty="0"/>
          </a:p>
        </p:txBody>
      </p:sp>
      <p:sp>
        <p:nvSpPr>
          <p:cNvPr id="10" name="Shape 7"/>
          <p:cNvSpPr/>
          <p:nvPr/>
        </p:nvSpPr>
        <p:spPr>
          <a:xfrm>
            <a:off x="3108960" y="2377440"/>
            <a:ext cx="1371600" cy="822960"/>
          </a:xfrm>
          <a:prstGeom prst="rect">
            <a:avLst/>
          </a:prstGeom>
          <a:solidFill>
            <a:srgbClr val="1A6F8A"/>
          </a:solidFill>
          <a:ln/>
          <a:effectLst>
            <a:outerShdw blurRad="50800" dist="25400" dir="8100000" algn="bl" rotWithShape="0">
              <a:srgbClr val="000000">
                <a:alpha val="10000"/>
              </a:srgbClr>
            </a:outerShdw>
          </a:effectLst>
        </p:spPr>
        <p:txBody>
          <a:bodyPr/>
          <a:lstStyle/>
          <a:p>
            <a:endParaRPr lang="en-US"/>
          </a:p>
        </p:txBody>
      </p:sp>
      <p:sp>
        <p:nvSpPr>
          <p:cNvPr id="11" name="Text 8"/>
          <p:cNvSpPr/>
          <p:nvPr/>
        </p:nvSpPr>
        <p:spPr>
          <a:xfrm>
            <a:off x="3108960" y="2395728"/>
            <a:ext cx="1371600" cy="384048"/>
          </a:xfrm>
          <a:prstGeom prst="rect">
            <a:avLst/>
          </a:prstGeom>
          <a:noFill/>
          <a:ln/>
        </p:spPr>
        <p:txBody>
          <a:bodyPr wrap="square" lIns="25400" tIns="25400" rIns="25400" bIns="25400" rtlCol="0" anchor="ctr"/>
          <a:lstStyle/>
          <a:p>
            <a:pPr marL="0" indent="0" algn="ctr">
              <a:buNone/>
            </a:pPr>
            <a:r>
              <a:rPr lang="en-US" sz="850" b="1" dirty="0">
                <a:solidFill>
                  <a:srgbClr val="FFFFFF"/>
                </a:solidFill>
                <a:latin typeface="Arial" pitchFamily="34" charset="0"/>
                <a:ea typeface="Arial" pitchFamily="34" charset="-122"/>
                <a:cs typeface="Arial" pitchFamily="34" charset="-120"/>
              </a:rPr>
              <a:t>Reflective</a:t>
            </a:r>
            <a:endParaRPr lang="en-US" sz="850" dirty="0"/>
          </a:p>
          <a:p>
            <a:pPr marL="0" indent="0" algn="ctr">
              <a:buNone/>
            </a:pPr>
            <a:r>
              <a:rPr lang="en-US" sz="850" b="1" dirty="0">
                <a:solidFill>
                  <a:srgbClr val="FFFFFF"/>
                </a:solidFill>
                <a:latin typeface="Arial" pitchFamily="34" charset="0"/>
                <a:ea typeface="Arial" pitchFamily="34" charset="-122"/>
                <a:cs typeface="Arial" pitchFamily="34" charset="-120"/>
              </a:rPr>
              <a:t>Observation</a:t>
            </a:r>
            <a:endParaRPr lang="en-US" sz="850" dirty="0"/>
          </a:p>
        </p:txBody>
      </p:sp>
      <p:sp>
        <p:nvSpPr>
          <p:cNvPr id="12" name="Text 9"/>
          <p:cNvSpPr/>
          <p:nvPr/>
        </p:nvSpPr>
        <p:spPr>
          <a:xfrm>
            <a:off x="3108960" y="2788920"/>
            <a:ext cx="1371600" cy="384048"/>
          </a:xfrm>
          <a:prstGeom prst="rect">
            <a:avLst/>
          </a:prstGeom>
          <a:noFill/>
          <a:ln/>
        </p:spPr>
        <p:txBody>
          <a:bodyPr wrap="square" lIns="25400" tIns="25400" rIns="25400" bIns="25400" rtlCol="0" anchor="ctr"/>
          <a:lstStyle/>
          <a:p>
            <a:pPr marL="0" indent="0" algn="ctr">
              <a:buNone/>
            </a:pPr>
            <a:r>
              <a:rPr lang="en-US" sz="750" dirty="0">
                <a:solidFill>
                  <a:srgbClr val="FFFFFF"/>
                </a:solidFill>
                <a:latin typeface="Arial" pitchFamily="34" charset="0"/>
                <a:ea typeface="Arial" pitchFamily="34" charset="-122"/>
                <a:cs typeface="Arial" pitchFamily="34" charset="-120"/>
              </a:rPr>
              <a:t>Reviewing what</a:t>
            </a:r>
            <a:endParaRPr lang="en-US" sz="750" dirty="0"/>
          </a:p>
          <a:p>
            <a:pPr marL="0" indent="0" algn="ctr">
              <a:buNone/>
            </a:pPr>
            <a:r>
              <a:rPr lang="en-US" sz="750" dirty="0">
                <a:solidFill>
                  <a:srgbClr val="FFFFFF"/>
                </a:solidFill>
                <a:latin typeface="Arial" pitchFamily="34" charset="0"/>
                <a:ea typeface="Arial" pitchFamily="34" charset="-122"/>
                <a:cs typeface="Arial" pitchFamily="34" charset="-120"/>
              </a:rPr>
              <a:t>worked and what didn't</a:t>
            </a:r>
            <a:endParaRPr lang="en-US" sz="750" dirty="0"/>
          </a:p>
        </p:txBody>
      </p:sp>
      <p:sp>
        <p:nvSpPr>
          <p:cNvPr id="13" name="Shape 10"/>
          <p:cNvSpPr/>
          <p:nvPr/>
        </p:nvSpPr>
        <p:spPr>
          <a:xfrm>
            <a:off x="1645920" y="3383280"/>
            <a:ext cx="1371600" cy="822960"/>
          </a:xfrm>
          <a:prstGeom prst="rect">
            <a:avLst/>
          </a:prstGeom>
          <a:solidFill>
            <a:srgbClr val="0B3D5C"/>
          </a:solidFill>
          <a:ln/>
          <a:effectLst>
            <a:outerShdw blurRad="50800" dist="25400" dir="8100000" algn="bl" rotWithShape="0">
              <a:srgbClr val="000000">
                <a:alpha val="10000"/>
              </a:srgbClr>
            </a:outerShdw>
          </a:effectLst>
        </p:spPr>
        <p:txBody>
          <a:bodyPr/>
          <a:lstStyle/>
          <a:p>
            <a:endParaRPr lang="en-US"/>
          </a:p>
        </p:txBody>
      </p:sp>
      <p:sp>
        <p:nvSpPr>
          <p:cNvPr id="14" name="Text 11"/>
          <p:cNvSpPr/>
          <p:nvPr/>
        </p:nvSpPr>
        <p:spPr>
          <a:xfrm>
            <a:off x="1645920" y="3401568"/>
            <a:ext cx="1371600" cy="384048"/>
          </a:xfrm>
          <a:prstGeom prst="rect">
            <a:avLst/>
          </a:prstGeom>
          <a:noFill/>
          <a:ln/>
        </p:spPr>
        <p:txBody>
          <a:bodyPr wrap="square" lIns="25400" tIns="25400" rIns="25400" bIns="25400" rtlCol="0" anchor="ctr"/>
          <a:lstStyle/>
          <a:p>
            <a:pPr marL="0" indent="0" algn="ctr">
              <a:buNone/>
            </a:pPr>
            <a:r>
              <a:rPr lang="en-US" sz="850" b="1" dirty="0">
                <a:solidFill>
                  <a:srgbClr val="FFFFFF"/>
                </a:solidFill>
                <a:latin typeface="Arial" pitchFamily="34" charset="0"/>
                <a:ea typeface="Arial" pitchFamily="34" charset="-122"/>
                <a:cs typeface="Arial" pitchFamily="34" charset="-120"/>
              </a:rPr>
              <a:t>Abstract</a:t>
            </a:r>
            <a:endParaRPr lang="en-US" sz="850" dirty="0"/>
          </a:p>
          <a:p>
            <a:pPr marL="0" indent="0" algn="ctr">
              <a:buNone/>
            </a:pPr>
            <a:r>
              <a:rPr lang="en-US" sz="850" b="1" dirty="0">
                <a:solidFill>
                  <a:srgbClr val="FFFFFF"/>
                </a:solidFill>
                <a:latin typeface="Arial" pitchFamily="34" charset="0"/>
                <a:ea typeface="Arial" pitchFamily="34" charset="-122"/>
                <a:cs typeface="Arial" pitchFamily="34" charset="-120"/>
              </a:rPr>
              <a:t>Conceptualisation</a:t>
            </a:r>
            <a:endParaRPr lang="en-US" sz="850" dirty="0"/>
          </a:p>
        </p:txBody>
      </p:sp>
      <p:sp>
        <p:nvSpPr>
          <p:cNvPr id="15" name="Text 12"/>
          <p:cNvSpPr/>
          <p:nvPr/>
        </p:nvSpPr>
        <p:spPr>
          <a:xfrm>
            <a:off x="1645920" y="3794760"/>
            <a:ext cx="1371600" cy="384048"/>
          </a:xfrm>
          <a:prstGeom prst="rect">
            <a:avLst/>
          </a:prstGeom>
          <a:noFill/>
          <a:ln/>
        </p:spPr>
        <p:txBody>
          <a:bodyPr wrap="square" lIns="25400" tIns="25400" rIns="25400" bIns="25400" rtlCol="0" anchor="ctr"/>
          <a:lstStyle/>
          <a:p>
            <a:pPr marL="0" indent="0" algn="ctr">
              <a:buNone/>
            </a:pPr>
            <a:r>
              <a:rPr lang="en-US" sz="750" dirty="0">
                <a:solidFill>
                  <a:srgbClr val="FFFFFF"/>
                </a:solidFill>
                <a:latin typeface="Arial" pitchFamily="34" charset="0"/>
                <a:ea typeface="Arial" pitchFamily="34" charset="-122"/>
                <a:cs typeface="Arial" pitchFamily="34" charset="-120"/>
              </a:rPr>
              <a:t>Developing new</a:t>
            </a:r>
            <a:endParaRPr lang="en-US" sz="750" dirty="0"/>
          </a:p>
          <a:p>
            <a:pPr marL="0" indent="0" algn="ctr">
              <a:buNone/>
            </a:pPr>
            <a:r>
              <a:rPr lang="en-US" sz="750" dirty="0">
                <a:solidFill>
                  <a:srgbClr val="FFFFFF"/>
                </a:solidFill>
                <a:latin typeface="Arial" pitchFamily="34" charset="0"/>
                <a:ea typeface="Arial" pitchFamily="34" charset="-122"/>
                <a:cs typeface="Arial" pitchFamily="34" charset="-120"/>
              </a:rPr>
              <a:t>leadership strategies</a:t>
            </a:r>
            <a:endParaRPr lang="en-US" sz="750" dirty="0"/>
          </a:p>
        </p:txBody>
      </p:sp>
      <p:sp>
        <p:nvSpPr>
          <p:cNvPr id="16" name="Shape 13"/>
          <p:cNvSpPr/>
          <p:nvPr/>
        </p:nvSpPr>
        <p:spPr>
          <a:xfrm>
            <a:off x="182880" y="2377440"/>
            <a:ext cx="1371600" cy="822960"/>
          </a:xfrm>
          <a:prstGeom prst="rect">
            <a:avLst/>
          </a:prstGeom>
          <a:solidFill>
            <a:srgbClr val="2D9C6F"/>
          </a:solidFill>
          <a:ln/>
          <a:effectLst>
            <a:outerShdw blurRad="50800" dist="25400" dir="8100000" algn="bl" rotWithShape="0">
              <a:srgbClr val="000000">
                <a:alpha val="10000"/>
              </a:srgbClr>
            </a:outerShdw>
          </a:effectLst>
        </p:spPr>
        <p:txBody>
          <a:bodyPr/>
          <a:lstStyle/>
          <a:p>
            <a:endParaRPr lang="en-US"/>
          </a:p>
        </p:txBody>
      </p:sp>
      <p:sp>
        <p:nvSpPr>
          <p:cNvPr id="17" name="Text 14"/>
          <p:cNvSpPr/>
          <p:nvPr/>
        </p:nvSpPr>
        <p:spPr>
          <a:xfrm>
            <a:off x="182880" y="2395728"/>
            <a:ext cx="1371600" cy="384048"/>
          </a:xfrm>
          <a:prstGeom prst="rect">
            <a:avLst/>
          </a:prstGeom>
          <a:noFill/>
          <a:ln/>
        </p:spPr>
        <p:txBody>
          <a:bodyPr wrap="square" lIns="25400" tIns="25400" rIns="25400" bIns="25400" rtlCol="0" anchor="ctr"/>
          <a:lstStyle/>
          <a:p>
            <a:pPr marL="0" indent="0" algn="ctr">
              <a:buNone/>
            </a:pPr>
            <a:r>
              <a:rPr lang="en-US" sz="850" b="1" dirty="0">
                <a:solidFill>
                  <a:srgbClr val="FFFFFF"/>
                </a:solidFill>
                <a:latin typeface="Arial" pitchFamily="34" charset="0"/>
                <a:ea typeface="Arial" pitchFamily="34" charset="-122"/>
                <a:cs typeface="Arial" pitchFamily="34" charset="-120"/>
              </a:rPr>
              <a:t>Active</a:t>
            </a:r>
            <a:endParaRPr lang="en-US" sz="850" dirty="0"/>
          </a:p>
          <a:p>
            <a:pPr marL="0" indent="0" algn="ctr">
              <a:buNone/>
            </a:pPr>
            <a:r>
              <a:rPr lang="en-US" sz="850" b="1" dirty="0">
                <a:solidFill>
                  <a:srgbClr val="FFFFFF"/>
                </a:solidFill>
                <a:latin typeface="Arial" pitchFamily="34" charset="0"/>
                <a:ea typeface="Arial" pitchFamily="34" charset="-122"/>
                <a:cs typeface="Arial" pitchFamily="34" charset="-120"/>
              </a:rPr>
              <a:t>Experimentation</a:t>
            </a:r>
            <a:endParaRPr lang="en-US" sz="850" dirty="0"/>
          </a:p>
        </p:txBody>
      </p:sp>
      <p:sp>
        <p:nvSpPr>
          <p:cNvPr id="18" name="Text 15"/>
          <p:cNvSpPr/>
          <p:nvPr/>
        </p:nvSpPr>
        <p:spPr>
          <a:xfrm>
            <a:off x="182880" y="2788920"/>
            <a:ext cx="1371600" cy="384048"/>
          </a:xfrm>
          <a:prstGeom prst="rect">
            <a:avLst/>
          </a:prstGeom>
          <a:noFill/>
          <a:ln/>
        </p:spPr>
        <p:txBody>
          <a:bodyPr wrap="square" lIns="25400" tIns="25400" rIns="25400" bIns="25400" rtlCol="0" anchor="ctr"/>
          <a:lstStyle/>
          <a:p>
            <a:pPr marL="0" indent="0" algn="ctr">
              <a:buNone/>
            </a:pPr>
            <a:r>
              <a:rPr lang="en-US" sz="750" dirty="0">
                <a:solidFill>
                  <a:srgbClr val="FFFFFF"/>
                </a:solidFill>
                <a:latin typeface="Arial" pitchFamily="34" charset="0"/>
                <a:ea typeface="Arial" pitchFamily="34" charset="-122"/>
                <a:cs typeface="Arial" pitchFamily="34" charset="-120"/>
              </a:rPr>
              <a:t>Applying new</a:t>
            </a:r>
            <a:endParaRPr lang="en-US" sz="750" dirty="0"/>
          </a:p>
          <a:p>
            <a:pPr marL="0" indent="0" algn="ctr">
              <a:buNone/>
            </a:pPr>
            <a:r>
              <a:rPr lang="en-US" sz="750" dirty="0">
                <a:solidFill>
                  <a:srgbClr val="FFFFFF"/>
                </a:solidFill>
                <a:latin typeface="Arial" pitchFamily="34" charset="0"/>
                <a:ea typeface="Arial" pitchFamily="34" charset="-122"/>
                <a:cs typeface="Arial" pitchFamily="34" charset="-120"/>
              </a:rPr>
              <a:t>approach next shift</a:t>
            </a:r>
            <a:endParaRPr lang="en-US" sz="750" dirty="0"/>
          </a:p>
        </p:txBody>
      </p:sp>
      <p:sp>
        <p:nvSpPr>
          <p:cNvPr id="19" name="Text 16"/>
          <p:cNvSpPr/>
          <p:nvPr/>
        </p:nvSpPr>
        <p:spPr>
          <a:xfrm>
            <a:off x="2834640" y="1600200"/>
            <a:ext cx="457200" cy="457200"/>
          </a:xfrm>
          <a:prstGeom prst="rect">
            <a:avLst/>
          </a:prstGeom>
          <a:noFill/>
          <a:ln/>
        </p:spPr>
        <p:txBody>
          <a:bodyPr wrap="square" rtlCol="0" anchor="ctr"/>
          <a:lstStyle/>
          <a:p>
            <a:pPr marL="0" indent="0" algn="ctr">
              <a:buNone/>
            </a:pPr>
            <a:r>
              <a:rPr lang="en-US" sz="2000" dirty="0">
                <a:solidFill>
                  <a:srgbClr val="4A5568"/>
                </a:solidFill>
                <a:latin typeface="Arial" pitchFamily="34" charset="0"/>
                <a:ea typeface="Arial" pitchFamily="34" charset="-122"/>
                <a:cs typeface="Arial" pitchFamily="34" charset="-120"/>
              </a:rPr>
              <a:t>→</a:t>
            </a:r>
            <a:endParaRPr lang="en-US" sz="2000" dirty="0"/>
          </a:p>
        </p:txBody>
      </p:sp>
      <p:sp>
        <p:nvSpPr>
          <p:cNvPr id="20" name="Text 17"/>
          <p:cNvSpPr/>
          <p:nvPr/>
        </p:nvSpPr>
        <p:spPr>
          <a:xfrm>
            <a:off x="3520440" y="3063240"/>
            <a:ext cx="457200" cy="457200"/>
          </a:xfrm>
          <a:prstGeom prst="rect">
            <a:avLst/>
          </a:prstGeom>
          <a:noFill/>
          <a:ln/>
        </p:spPr>
        <p:txBody>
          <a:bodyPr wrap="square" rtlCol="0" anchor="ctr"/>
          <a:lstStyle/>
          <a:p>
            <a:pPr marL="0" indent="0" algn="ctr">
              <a:buNone/>
            </a:pPr>
            <a:r>
              <a:rPr lang="en-US" sz="2000" dirty="0">
                <a:solidFill>
                  <a:srgbClr val="4A5568"/>
                </a:solidFill>
                <a:latin typeface="Arial" pitchFamily="34" charset="0"/>
                <a:ea typeface="Arial" pitchFamily="34" charset="-122"/>
                <a:cs typeface="Arial" pitchFamily="34" charset="-120"/>
              </a:rPr>
              <a:t>↓</a:t>
            </a:r>
            <a:endParaRPr lang="en-US" sz="2000" dirty="0"/>
          </a:p>
        </p:txBody>
      </p:sp>
      <p:sp>
        <p:nvSpPr>
          <p:cNvPr id="21" name="Text 18"/>
          <p:cNvSpPr/>
          <p:nvPr/>
        </p:nvSpPr>
        <p:spPr>
          <a:xfrm>
            <a:off x="1325880" y="3611880"/>
            <a:ext cx="457200" cy="457200"/>
          </a:xfrm>
          <a:prstGeom prst="rect">
            <a:avLst/>
          </a:prstGeom>
          <a:noFill/>
          <a:ln/>
        </p:spPr>
        <p:txBody>
          <a:bodyPr wrap="square" rtlCol="0" anchor="ctr"/>
          <a:lstStyle/>
          <a:p>
            <a:pPr marL="0" indent="0" algn="ctr">
              <a:buNone/>
            </a:pPr>
            <a:r>
              <a:rPr lang="en-US" sz="2000" dirty="0">
                <a:solidFill>
                  <a:srgbClr val="4A5568"/>
                </a:solidFill>
                <a:latin typeface="Arial" pitchFamily="34" charset="0"/>
                <a:ea typeface="Arial" pitchFamily="34" charset="-122"/>
                <a:cs typeface="Arial" pitchFamily="34" charset="-120"/>
              </a:rPr>
              <a:t>←</a:t>
            </a:r>
            <a:endParaRPr lang="en-US" sz="2000" dirty="0"/>
          </a:p>
        </p:txBody>
      </p:sp>
      <p:sp>
        <p:nvSpPr>
          <p:cNvPr id="22" name="Text 19"/>
          <p:cNvSpPr/>
          <p:nvPr/>
        </p:nvSpPr>
        <p:spPr>
          <a:xfrm>
            <a:off x="411480" y="1783080"/>
            <a:ext cx="457200" cy="457200"/>
          </a:xfrm>
          <a:prstGeom prst="rect">
            <a:avLst/>
          </a:prstGeom>
          <a:noFill/>
          <a:ln/>
        </p:spPr>
        <p:txBody>
          <a:bodyPr wrap="square" rtlCol="0" anchor="ctr"/>
          <a:lstStyle/>
          <a:p>
            <a:pPr marL="0" indent="0" algn="ctr">
              <a:buNone/>
            </a:pPr>
            <a:r>
              <a:rPr lang="en-US" sz="2000" dirty="0">
                <a:solidFill>
                  <a:srgbClr val="4A5568"/>
                </a:solidFill>
                <a:latin typeface="Arial" pitchFamily="34" charset="0"/>
                <a:ea typeface="Arial" pitchFamily="34" charset="-122"/>
                <a:cs typeface="Arial" pitchFamily="34" charset="-120"/>
              </a:rPr>
              <a:t>↑</a:t>
            </a:r>
            <a:endParaRPr lang="en-US" sz="2000" dirty="0"/>
          </a:p>
        </p:txBody>
      </p:sp>
      <p:sp>
        <p:nvSpPr>
          <p:cNvPr id="23" name="Shape 20"/>
          <p:cNvSpPr/>
          <p:nvPr/>
        </p:nvSpPr>
        <p:spPr>
          <a:xfrm>
            <a:off x="4846320" y="914400"/>
            <a:ext cx="4023360" cy="3566160"/>
          </a:xfrm>
          <a:prstGeom prst="rect">
            <a:avLst/>
          </a:prstGeom>
          <a:solidFill>
            <a:srgbClr val="F5FAFB"/>
          </a:solidFill>
          <a:ln/>
          <a:effectLst>
            <a:outerShdw blurRad="50800" dist="25400" dir="8100000" algn="bl" rotWithShape="0">
              <a:srgbClr val="000000">
                <a:alpha val="10000"/>
              </a:srgbClr>
            </a:outerShdw>
          </a:effectLst>
        </p:spPr>
        <p:txBody>
          <a:bodyPr/>
          <a:lstStyle/>
          <a:p>
            <a:endParaRPr lang="en-US"/>
          </a:p>
        </p:txBody>
      </p:sp>
      <p:sp>
        <p:nvSpPr>
          <p:cNvPr id="24" name="Text 21"/>
          <p:cNvSpPr/>
          <p:nvPr/>
        </p:nvSpPr>
        <p:spPr>
          <a:xfrm>
            <a:off x="5029200" y="1005840"/>
            <a:ext cx="3657600" cy="320040"/>
          </a:xfrm>
          <a:prstGeom prst="rect">
            <a:avLst/>
          </a:prstGeom>
          <a:noFill/>
          <a:ln/>
        </p:spPr>
        <p:txBody>
          <a:bodyPr wrap="square" lIns="0" tIns="0" rIns="0" bIns="0" rtlCol="0" anchor="ctr"/>
          <a:lstStyle/>
          <a:p>
            <a:pPr marL="0" indent="0">
              <a:buNone/>
            </a:pPr>
            <a:r>
              <a:rPr lang="en-US" sz="1300" b="1" dirty="0">
                <a:solidFill>
                  <a:srgbClr val="0B3D5C"/>
                </a:solidFill>
                <a:latin typeface="Arial" pitchFamily="34" charset="0"/>
                <a:ea typeface="Arial" pitchFamily="34" charset="-122"/>
                <a:cs typeface="Arial" pitchFamily="34" charset="-120"/>
              </a:rPr>
              <a:t>Application at Tesco</a:t>
            </a:r>
            <a:endParaRPr lang="en-US" sz="1300" dirty="0"/>
          </a:p>
        </p:txBody>
      </p:sp>
      <p:sp>
        <p:nvSpPr>
          <p:cNvPr id="25" name="Text 22"/>
          <p:cNvSpPr/>
          <p:nvPr/>
        </p:nvSpPr>
        <p:spPr>
          <a:xfrm>
            <a:off x="5029200" y="1371600"/>
            <a:ext cx="3657600" cy="502920"/>
          </a:xfrm>
          <a:prstGeom prst="rect">
            <a:avLst/>
          </a:prstGeom>
          <a:noFill/>
          <a:ln/>
        </p:spPr>
        <p:txBody>
          <a:bodyPr wrap="square" lIns="0" tIns="0" rIns="0" bIns="0" rtlCol="0" anchor="ctr"/>
          <a:lstStyle/>
          <a:p>
            <a:pPr marL="0" indent="0">
              <a:lnSpc>
                <a:spcPct val="125000"/>
              </a:lnSpc>
              <a:buNone/>
            </a:pPr>
            <a:r>
              <a:rPr lang="en-US" sz="1000" dirty="0">
                <a:solidFill>
                  <a:srgbClr val="2D3748"/>
                </a:solidFill>
                <a:latin typeface="Arial" pitchFamily="34" charset="0"/>
                <a:ea typeface="Arial" pitchFamily="34" charset="-122"/>
                <a:cs typeface="Arial" pitchFamily="34" charset="-120"/>
              </a:rPr>
              <a:t>Humanist theory (Maslow, Rogers) emphasises self-directed learning, personal growth, and motivation. Combined with Kolb's cycle:</a:t>
            </a:r>
            <a:endParaRPr lang="en-US" sz="1000" dirty="0"/>
          </a:p>
        </p:txBody>
      </p:sp>
      <p:sp>
        <p:nvSpPr>
          <p:cNvPr id="26" name="Text 23"/>
          <p:cNvSpPr/>
          <p:nvPr/>
        </p:nvSpPr>
        <p:spPr>
          <a:xfrm>
            <a:off x="5029200" y="1965960"/>
            <a:ext cx="3657600" cy="2331720"/>
          </a:xfrm>
          <a:prstGeom prst="rect">
            <a:avLst/>
          </a:prstGeom>
          <a:noFill/>
          <a:ln/>
        </p:spPr>
        <p:txBody>
          <a:bodyPr wrap="square" lIns="0" tIns="0" rIns="0" bIns="0" rtlCol="0" anchor="ctr"/>
          <a:lstStyle/>
          <a:p>
            <a:pPr marL="342900" indent="-342900">
              <a:spcAft>
                <a:spcPts val="600"/>
              </a:spcAft>
              <a:buSzPct val="100000"/>
              <a:buChar char="•"/>
            </a:pPr>
            <a:r>
              <a:rPr lang="en-US" sz="950" dirty="0">
                <a:solidFill>
                  <a:srgbClr val="2D3748"/>
                </a:solidFill>
                <a:latin typeface="Arial" pitchFamily="34" charset="0"/>
                <a:ea typeface="Arial" pitchFamily="34" charset="-122"/>
                <a:cs typeface="Arial" pitchFamily="34" charset="-120"/>
              </a:rPr>
              <a:t>Job shadowing: Team Leader shadows experienced leaders across different Tesco stores to gain concrete experience</a:t>
            </a:r>
            <a:endParaRPr lang="en-US" sz="950" dirty="0"/>
          </a:p>
          <a:p>
            <a:pPr marL="342900" indent="-342900">
              <a:spcAft>
                <a:spcPts val="600"/>
              </a:spcAft>
              <a:buSzPct val="100000"/>
              <a:buChar char="•"/>
            </a:pPr>
            <a:r>
              <a:rPr lang="en-US" sz="950" dirty="0">
                <a:solidFill>
                  <a:srgbClr val="2D3748"/>
                </a:solidFill>
                <a:latin typeface="Arial" pitchFamily="34" charset="0"/>
                <a:ea typeface="Arial" pitchFamily="34" charset="-122"/>
                <a:cs typeface="Arial" pitchFamily="34" charset="-120"/>
              </a:rPr>
              <a:t>Reflective journals: Maintaining a weekly learning journal to critically analyse leadership decisions and outcomes</a:t>
            </a:r>
            <a:endParaRPr lang="en-US" sz="950" dirty="0"/>
          </a:p>
          <a:p>
            <a:pPr marL="342900" indent="-342900">
              <a:spcAft>
                <a:spcPts val="600"/>
              </a:spcAft>
              <a:buSzPct val="100000"/>
              <a:buChar char="•"/>
            </a:pPr>
            <a:r>
              <a:rPr lang="en-US" sz="950" dirty="0">
                <a:solidFill>
                  <a:srgbClr val="2D3748"/>
                </a:solidFill>
                <a:latin typeface="Arial" pitchFamily="34" charset="0"/>
                <a:ea typeface="Arial" pitchFamily="34" charset="-122"/>
                <a:cs typeface="Arial" pitchFamily="34" charset="-120"/>
              </a:rPr>
              <a:t>Mentoring programme: Paired with a senior Store Manager who facilitates self-discovery rather than directing answers</a:t>
            </a:r>
            <a:endParaRPr lang="en-US" sz="950" dirty="0"/>
          </a:p>
          <a:p>
            <a:pPr marL="342900" indent="-342900">
              <a:spcAft>
                <a:spcPts val="600"/>
              </a:spcAft>
              <a:buSzPct val="100000"/>
              <a:buChar char="•"/>
            </a:pPr>
            <a:r>
              <a:rPr lang="en-US" sz="950" dirty="0">
                <a:solidFill>
                  <a:srgbClr val="2D3748"/>
                </a:solidFill>
                <a:latin typeface="Arial" pitchFamily="34" charset="0"/>
                <a:ea typeface="Arial" pitchFamily="34" charset="-122"/>
                <a:cs typeface="Arial" pitchFamily="34" charset="-120"/>
              </a:rPr>
              <a:t>Personal Development Plans (PDPs): Self-directed goal setting aligned with career aspirations and Maslow's self-actualisation</a:t>
            </a:r>
            <a:endParaRPr lang="en-US" sz="950" dirty="0"/>
          </a:p>
          <a:p>
            <a:pPr marL="342900" indent="-342900">
              <a:buSzPct val="100000"/>
              <a:buChar char="•"/>
            </a:pPr>
            <a:r>
              <a:rPr lang="en-US" sz="950" b="1" dirty="0">
                <a:solidFill>
                  <a:srgbClr val="1A6F8A"/>
                </a:solidFill>
                <a:latin typeface="Arial" pitchFamily="34" charset="0"/>
                <a:ea typeface="Arial" pitchFamily="34" charset="-122"/>
                <a:cs typeface="Arial" pitchFamily="34" charset="-120"/>
              </a:rPr>
              <a:t>Addresses: Leadership skills and performance management gaps through holistic personal growth</a:t>
            </a:r>
            <a:endParaRPr lang="en-US" sz="950" dirty="0"/>
          </a:p>
        </p:txBody>
      </p:sp>
      <p:sp>
        <p:nvSpPr>
          <p:cNvPr id="27" name="Text 24"/>
          <p:cNvSpPr/>
          <p:nvPr/>
        </p:nvSpPr>
        <p:spPr>
          <a:xfrm>
            <a:off x="457200" y="4663440"/>
            <a:ext cx="8229600" cy="274320"/>
          </a:xfrm>
          <a:prstGeom prst="rect">
            <a:avLst/>
          </a:prstGeom>
          <a:noFill/>
          <a:ln/>
        </p:spPr>
        <p:txBody>
          <a:bodyPr wrap="square" lIns="0" tIns="0" rIns="0" bIns="0" rtlCol="0" anchor="ctr"/>
          <a:lstStyle/>
          <a:p>
            <a:pPr marL="0" indent="0">
              <a:buNone/>
            </a:pPr>
            <a:r>
              <a:rPr lang="en-US" sz="900" i="1" dirty="0">
                <a:solidFill>
                  <a:srgbClr val="4A5568"/>
                </a:solidFill>
                <a:latin typeface="Arial" pitchFamily="34" charset="0"/>
                <a:ea typeface="Arial" pitchFamily="34" charset="-122"/>
                <a:cs typeface="Arial" pitchFamily="34" charset="-120"/>
              </a:rPr>
              <a:t>(Kolb, 2015; Pritchard, 2022; Bee and Bee, 2020)</a:t>
            </a:r>
            <a:endParaRPr lang="en-US" sz="900" dirty="0"/>
          </a:p>
        </p:txBody>
      </p:sp>
      <p:sp>
        <p:nvSpPr>
          <p:cNvPr id="28" name="Text 25"/>
          <p:cNvSpPr/>
          <p:nvPr/>
        </p:nvSpPr>
        <p:spPr>
          <a:xfrm>
            <a:off x="8412480" y="4800600"/>
            <a:ext cx="548640" cy="228600"/>
          </a:xfrm>
          <a:prstGeom prst="rect">
            <a:avLst/>
          </a:prstGeom>
          <a:noFill/>
          <a:ln/>
        </p:spPr>
        <p:txBody>
          <a:bodyPr wrap="square" lIns="0" tIns="0" rIns="0" bIns="0" rtlCol="0" anchor="ctr"/>
          <a:lstStyle/>
          <a:p>
            <a:pPr marL="0" indent="0" algn="r">
              <a:buNone/>
            </a:pPr>
            <a:r>
              <a:rPr lang="en-US" sz="800" dirty="0">
                <a:solidFill>
                  <a:srgbClr val="4A5568"/>
                </a:solidFill>
                <a:latin typeface="Arial" pitchFamily="34" charset="0"/>
                <a:ea typeface="Arial" pitchFamily="34" charset="-122"/>
                <a:cs typeface="Arial" pitchFamily="34" charset="-120"/>
              </a:rPr>
              <a:t>Slide 10</a:t>
            </a:r>
            <a:endParaRPr lang="en-US"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22A7B3"/>
          </a:solidFill>
          <a:ln/>
        </p:spPr>
        <p:txBody>
          <a:bodyPr/>
          <a:lstStyle/>
          <a:p>
            <a:endParaRPr lang="en-US"/>
          </a:p>
        </p:txBody>
      </p:sp>
      <p:sp>
        <p:nvSpPr>
          <p:cNvPr id="3" name="Shape 1"/>
          <p:cNvSpPr/>
          <p:nvPr/>
        </p:nvSpPr>
        <p:spPr>
          <a:xfrm>
            <a:off x="365760" y="274320"/>
            <a:ext cx="502920" cy="502920"/>
          </a:xfrm>
          <a:prstGeom prst="ellipse">
            <a:avLst/>
          </a:prstGeom>
          <a:solidFill>
            <a:srgbClr val="1A6F8A"/>
          </a:solid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466344" y="374904"/>
            <a:ext cx="301752" cy="301752"/>
          </a:xfrm>
          <a:prstGeom prst="rect">
            <a:avLst/>
          </a:prstGeom>
        </p:spPr>
      </p:pic>
      <p:sp>
        <p:nvSpPr>
          <p:cNvPr id="5" name="Text 2"/>
          <p:cNvSpPr/>
          <p:nvPr/>
        </p:nvSpPr>
        <p:spPr>
          <a:xfrm>
            <a:off x="1005840" y="274320"/>
            <a:ext cx="7772400" cy="502920"/>
          </a:xfrm>
          <a:prstGeom prst="rect">
            <a:avLst/>
          </a:prstGeom>
          <a:noFill/>
          <a:ln/>
        </p:spPr>
        <p:txBody>
          <a:bodyPr wrap="square" lIns="0" tIns="0" rIns="0" bIns="0" rtlCol="0" anchor="ctr"/>
          <a:lstStyle/>
          <a:p>
            <a:pPr marL="0" indent="0">
              <a:buNone/>
            </a:pPr>
            <a:r>
              <a:rPr lang="en-US" sz="2200" b="1" dirty="0">
                <a:solidFill>
                  <a:srgbClr val="0B3D5C"/>
                </a:solidFill>
                <a:latin typeface="Arial" pitchFamily="34" charset="0"/>
                <a:ea typeface="Arial" pitchFamily="34" charset="-122"/>
                <a:cs typeface="Arial" pitchFamily="34" charset="-120"/>
              </a:rPr>
              <a:t>Integrated L&amp;D Strategy</a:t>
            </a:r>
            <a:endParaRPr lang="en-US" sz="2200" dirty="0"/>
          </a:p>
        </p:txBody>
      </p:sp>
      <p:graphicFrame>
        <p:nvGraphicFramePr>
          <p:cNvPr id="14" name="Table 0"/>
          <p:cNvGraphicFramePr>
            <a:graphicFrameLocks noGrp="1"/>
          </p:cNvGraphicFramePr>
          <p:nvPr>
            <p:extLst>
              <p:ext uri="{D42A27DB-BD31-4B8C-83A1-F6EECF244321}">
                <p14:modId xmlns:p14="http://schemas.microsoft.com/office/powerpoint/2010/main" val="1579011935"/>
              </p:ext>
            </p:extLst>
          </p:nvPr>
        </p:nvGraphicFramePr>
        <p:xfrm>
          <a:off x="457200" y="914400"/>
          <a:ext cx="8229600" cy="1965960"/>
        </p:xfrm>
        <a:graphic>
          <a:graphicData uri="http://schemas.openxmlformats.org/drawingml/2006/table">
            <a:tbl>
              <a:tblPr/>
              <a:tblGrid>
                <a:gridCol w="155448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2103120">
                  <a:extLst>
                    <a:ext uri="{9D8B030D-6E8A-4147-A177-3AD203B41FA5}">
                      <a16:colId xmlns:a16="http://schemas.microsoft.com/office/drawing/2014/main" val="20002"/>
                    </a:ext>
                  </a:extLst>
                </a:gridCol>
                <a:gridCol w="1188720">
                  <a:extLst>
                    <a:ext uri="{9D8B030D-6E8A-4147-A177-3AD203B41FA5}">
                      <a16:colId xmlns:a16="http://schemas.microsoft.com/office/drawing/2014/main" val="20003"/>
                    </a:ext>
                  </a:extLst>
                </a:gridCol>
                <a:gridCol w="2011680">
                  <a:extLst>
                    <a:ext uri="{9D8B030D-6E8A-4147-A177-3AD203B41FA5}">
                      <a16:colId xmlns:a16="http://schemas.microsoft.com/office/drawing/2014/main" val="20004"/>
                    </a:ext>
                  </a:extLst>
                </a:gridCol>
              </a:tblGrid>
              <a:tr h="320040">
                <a:tc>
                  <a:txBody>
                    <a:bodyPr/>
                    <a:lstStyle/>
                    <a:p>
                      <a:pPr marL="0" indent="0" algn="ctr">
                        <a:buNone/>
                      </a:pPr>
                      <a:r>
                        <a:rPr lang="en-US" sz="1000" b="1" dirty="0">
                          <a:solidFill>
                            <a:srgbClr val="FFFFFF"/>
                          </a:solidFill>
                          <a:latin typeface="Arial" pitchFamily="34" charset="0"/>
                          <a:ea typeface="Arial" pitchFamily="34" charset="-122"/>
                          <a:cs typeface="Arial" pitchFamily="34" charset="-120"/>
                        </a:rPr>
                        <a:t>Development Area</a:t>
                      </a:r>
                      <a:endParaRPr lang="en-US" sz="10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0B3D5C"/>
                    </a:solidFill>
                  </a:tcPr>
                </a:tc>
                <a:tc>
                  <a:txBody>
                    <a:bodyPr/>
                    <a:lstStyle/>
                    <a:p>
                      <a:pPr marL="0" indent="0" algn="ctr">
                        <a:buNone/>
                      </a:pPr>
                      <a:r>
                        <a:rPr lang="en-US" sz="1000" b="1" dirty="0">
                          <a:solidFill>
                            <a:srgbClr val="FFFFFF"/>
                          </a:solidFill>
                          <a:latin typeface="Arial" pitchFamily="34" charset="0"/>
                          <a:ea typeface="Arial" pitchFamily="34" charset="-122"/>
                          <a:cs typeface="Arial" pitchFamily="34" charset="-120"/>
                        </a:rPr>
                        <a:t>Theory Applied</a:t>
                      </a:r>
                      <a:endParaRPr lang="en-US" sz="10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0B3D5C"/>
                    </a:solidFill>
                  </a:tcPr>
                </a:tc>
                <a:tc>
                  <a:txBody>
                    <a:bodyPr/>
                    <a:lstStyle/>
                    <a:p>
                      <a:pPr marL="0" indent="0" algn="ctr">
                        <a:buNone/>
                      </a:pPr>
                      <a:r>
                        <a:rPr lang="en-US" sz="1000" b="1" dirty="0">
                          <a:solidFill>
                            <a:srgbClr val="FFFFFF"/>
                          </a:solidFill>
                          <a:latin typeface="Arial" pitchFamily="34" charset="0"/>
                          <a:ea typeface="Arial" pitchFamily="34" charset="-122"/>
                          <a:cs typeface="Arial" pitchFamily="34" charset="-120"/>
                        </a:rPr>
                        <a:t>Training Method</a:t>
                      </a:r>
                      <a:endParaRPr lang="en-US" sz="10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0B3D5C"/>
                    </a:solidFill>
                  </a:tcPr>
                </a:tc>
                <a:tc>
                  <a:txBody>
                    <a:bodyPr/>
                    <a:lstStyle/>
                    <a:p>
                      <a:pPr marL="0" indent="0" algn="ctr">
                        <a:buNone/>
                      </a:pPr>
                      <a:r>
                        <a:rPr lang="en-US" sz="1000" b="1" dirty="0">
                          <a:solidFill>
                            <a:srgbClr val="FFFFFF"/>
                          </a:solidFill>
                          <a:latin typeface="Arial" pitchFamily="34" charset="0"/>
                          <a:ea typeface="Arial" pitchFamily="34" charset="-122"/>
                          <a:cs typeface="Arial" pitchFamily="34" charset="-120"/>
                        </a:rPr>
                        <a:t>Timeline</a:t>
                      </a:r>
                      <a:endParaRPr lang="en-US" sz="10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0B3D5C"/>
                    </a:solidFill>
                  </a:tcPr>
                </a:tc>
                <a:tc>
                  <a:txBody>
                    <a:bodyPr/>
                    <a:lstStyle/>
                    <a:p>
                      <a:pPr marL="0" indent="0" algn="ctr">
                        <a:buNone/>
                      </a:pPr>
                      <a:r>
                        <a:rPr lang="en-US" sz="1000" b="1" dirty="0">
                          <a:solidFill>
                            <a:srgbClr val="FFFFFF"/>
                          </a:solidFill>
                          <a:latin typeface="Arial" pitchFamily="34" charset="0"/>
                          <a:ea typeface="Arial" pitchFamily="34" charset="-122"/>
                          <a:cs typeface="Arial" pitchFamily="34" charset="-120"/>
                        </a:rPr>
                        <a:t>Evaluation</a:t>
                      </a:r>
                      <a:endParaRPr lang="en-US" sz="10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0B3D5C"/>
                    </a:solidFill>
                  </a:tcPr>
                </a:tc>
                <a:extLst>
                  <a:ext uri="{0D108BD9-81ED-4DB2-BD59-A6C34878D82A}">
                    <a16:rowId xmlns:a16="http://schemas.microsoft.com/office/drawing/2014/main" val="10000"/>
                  </a:ext>
                </a:extLst>
              </a:tr>
              <a:tr h="411480">
                <a:tc>
                  <a:txBody>
                    <a:bodyPr/>
                    <a:lstStyle/>
                    <a:p>
                      <a:pPr marL="0" indent="0">
                        <a:buNone/>
                      </a:pPr>
                      <a:r>
                        <a:rPr lang="en-US" sz="900" b="1" dirty="0">
                          <a:solidFill>
                            <a:srgbClr val="1A6F8A"/>
                          </a:solidFill>
                          <a:latin typeface="Arial" pitchFamily="34" charset="0"/>
                          <a:ea typeface="Arial" pitchFamily="34" charset="-122"/>
                          <a:cs typeface="Arial" pitchFamily="34" charset="-120"/>
                        </a:rPr>
                        <a:t>Conflict Resolution</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tc>
                  <a:txBody>
                    <a:bodyPr/>
                    <a:lstStyle/>
                    <a:p>
                      <a:pPr marL="0" indent="0">
                        <a:buNone/>
                      </a:pPr>
                      <a:r>
                        <a:rPr lang="en-US" sz="900" dirty="0">
                          <a:solidFill>
                            <a:srgbClr val="2D3748"/>
                          </a:solidFill>
                          <a:latin typeface="Arial" pitchFamily="34" charset="0"/>
                          <a:ea typeface="Arial" pitchFamily="34" charset="-122"/>
                          <a:cs typeface="Arial" pitchFamily="34" charset="-120"/>
                        </a:rPr>
                        <a:t>Behaviourist</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tc>
                  <a:txBody>
                    <a:bodyPr/>
                    <a:lstStyle/>
                    <a:p>
                      <a:pPr marL="0" indent="0">
                        <a:buNone/>
                      </a:pPr>
                      <a:r>
                        <a:rPr lang="en-US" sz="900" dirty="0">
                          <a:solidFill>
                            <a:srgbClr val="2D3748"/>
                          </a:solidFill>
                          <a:latin typeface="Arial" pitchFamily="34" charset="0"/>
                          <a:ea typeface="Arial" pitchFamily="34" charset="-122"/>
                          <a:cs typeface="Arial" pitchFamily="34" charset="-120"/>
                        </a:rPr>
                        <a:t>Role-play with reinforcement</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tc>
                  <a:txBody>
                    <a:bodyPr/>
                    <a:lstStyle/>
                    <a:p>
                      <a:pPr marL="0" indent="0">
                        <a:buNone/>
                      </a:pPr>
                      <a:r>
                        <a:rPr lang="en-US" sz="900" dirty="0">
                          <a:solidFill>
                            <a:srgbClr val="2D3748"/>
                          </a:solidFill>
                          <a:latin typeface="Arial" pitchFamily="34" charset="0"/>
                          <a:ea typeface="Arial" pitchFamily="34" charset="-122"/>
                          <a:cs typeface="Arial" pitchFamily="34" charset="-120"/>
                        </a:rPr>
                        <a:t>Weeks 1–4</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tc>
                  <a:txBody>
                    <a:bodyPr/>
                    <a:lstStyle/>
                    <a:p>
                      <a:pPr marL="0" indent="0">
                        <a:buNone/>
                      </a:pPr>
                      <a:r>
                        <a:rPr lang="en-US" sz="900" dirty="0">
                          <a:solidFill>
                            <a:srgbClr val="2D3748"/>
                          </a:solidFill>
                          <a:latin typeface="Arial" pitchFamily="34" charset="0"/>
                          <a:ea typeface="Arial" pitchFamily="34" charset="-122"/>
                          <a:cs typeface="Arial" pitchFamily="34" charset="-120"/>
                        </a:rPr>
                        <a:t>Customer satisfaction scores</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extLst>
                  <a:ext uri="{0D108BD9-81ED-4DB2-BD59-A6C34878D82A}">
                    <a16:rowId xmlns:a16="http://schemas.microsoft.com/office/drawing/2014/main" val="10001"/>
                  </a:ext>
                </a:extLst>
              </a:tr>
              <a:tr h="411480">
                <a:tc>
                  <a:txBody>
                    <a:bodyPr/>
                    <a:lstStyle/>
                    <a:p>
                      <a:pPr marL="0" indent="0">
                        <a:buNone/>
                      </a:pPr>
                      <a:r>
                        <a:rPr lang="en-US" sz="900" b="1" dirty="0">
                          <a:solidFill>
                            <a:srgbClr val="1A6F8A"/>
                          </a:solidFill>
                          <a:latin typeface="Arial" pitchFamily="34" charset="0"/>
                          <a:ea typeface="Arial" pitchFamily="34" charset="-122"/>
                          <a:cs typeface="Arial" pitchFamily="34" charset="-120"/>
                        </a:rPr>
                        <a:t>IT/Systems</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tc>
                  <a:txBody>
                    <a:bodyPr/>
                    <a:lstStyle/>
                    <a:p>
                      <a:pPr marL="0" indent="0">
                        <a:buNone/>
                      </a:pPr>
                      <a:r>
                        <a:rPr lang="en-US" sz="900" dirty="0">
                          <a:solidFill>
                            <a:srgbClr val="2D3748"/>
                          </a:solidFill>
                          <a:latin typeface="Arial" pitchFamily="34" charset="0"/>
                          <a:ea typeface="Arial" pitchFamily="34" charset="-122"/>
                          <a:cs typeface="Arial" pitchFamily="34" charset="-120"/>
                        </a:rPr>
                        <a:t>Behaviourist</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tc>
                  <a:txBody>
                    <a:bodyPr/>
                    <a:lstStyle/>
                    <a:p>
                      <a:pPr marL="0" indent="0">
                        <a:buNone/>
                      </a:pPr>
                      <a:r>
                        <a:rPr lang="en-US" sz="900" dirty="0">
                          <a:solidFill>
                            <a:srgbClr val="2D3748"/>
                          </a:solidFill>
                          <a:latin typeface="Arial" pitchFamily="34" charset="0"/>
                          <a:ea typeface="Arial" pitchFamily="34" charset="-122"/>
                          <a:cs typeface="Arial" pitchFamily="34" charset="-120"/>
                        </a:rPr>
                        <a:t>Repetitive drills and practice</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tc>
                  <a:txBody>
                    <a:bodyPr/>
                    <a:lstStyle/>
                    <a:p>
                      <a:pPr marL="0" indent="0">
                        <a:buNone/>
                      </a:pPr>
                      <a:r>
                        <a:rPr lang="en-US" sz="900" dirty="0">
                          <a:solidFill>
                            <a:srgbClr val="2D3748"/>
                          </a:solidFill>
                          <a:latin typeface="Arial" pitchFamily="34" charset="0"/>
                          <a:ea typeface="Arial" pitchFamily="34" charset="-122"/>
                          <a:cs typeface="Arial" pitchFamily="34" charset="-120"/>
                        </a:rPr>
                        <a:t>Weeks 1–3</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tc>
                  <a:txBody>
                    <a:bodyPr/>
                    <a:lstStyle/>
                    <a:p>
                      <a:pPr marL="0" indent="0">
                        <a:buNone/>
                      </a:pPr>
                      <a:r>
                        <a:rPr lang="en-US" sz="900" dirty="0">
                          <a:solidFill>
                            <a:srgbClr val="2D3748"/>
                          </a:solidFill>
                          <a:latin typeface="Arial" pitchFamily="34" charset="0"/>
                          <a:ea typeface="Arial" pitchFamily="34" charset="-122"/>
                          <a:cs typeface="Arial" pitchFamily="34" charset="-120"/>
                        </a:rPr>
                        <a:t>System proficiency test</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extLst>
                  <a:ext uri="{0D108BD9-81ED-4DB2-BD59-A6C34878D82A}">
                    <a16:rowId xmlns:a16="http://schemas.microsoft.com/office/drawing/2014/main" val="10002"/>
                  </a:ext>
                </a:extLst>
              </a:tr>
              <a:tr h="411480">
                <a:tc>
                  <a:txBody>
                    <a:bodyPr/>
                    <a:lstStyle/>
                    <a:p>
                      <a:pPr marL="0" indent="0">
                        <a:buNone/>
                      </a:pPr>
                      <a:r>
                        <a:rPr lang="en-US" sz="900" b="1" dirty="0">
                          <a:solidFill>
                            <a:srgbClr val="1A6F8A"/>
                          </a:solidFill>
                          <a:latin typeface="Arial" pitchFamily="34" charset="0"/>
                          <a:ea typeface="Arial" pitchFamily="34" charset="-122"/>
                          <a:cs typeface="Arial" pitchFamily="34" charset="-120"/>
                        </a:rPr>
                        <a:t>Performance Mgmt</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tc>
                  <a:txBody>
                    <a:bodyPr/>
                    <a:lstStyle/>
                    <a:p>
                      <a:pPr marL="0" indent="0">
                        <a:buNone/>
                      </a:pPr>
                      <a:r>
                        <a:rPr lang="en-US" sz="900" dirty="0">
                          <a:solidFill>
                            <a:srgbClr val="2D3748"/>
                          </a:solidFill>
                          <a:latin typeface="Arial" pitchFamily="34" charset="0"/>
                          <a:ea typeface="Arial" pitchFamily="34" charset="-122"/>
                          <a:cs typeface="Arial" pitchFamily="34" charset="-120"/>
                        </a:rPr>
                        <a:t>Cognitivist</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tc>
                  <a:txBody>
                    <a:bodyPr/>
                    <a:lstStyle/>
                    <a:p>
                      <a:pPr marL="0" indent="0">
                        <a:buNone/>
                      </a:pPr>
                      <a:r>
                        <a:rPr lang="en-US" sz="900" dirty="0">
                          <a:solidFill>
                            <a:srgbClr val="2D3748"/>
                          </a:solidFill>
                          <a:latin typeface="Arial" pitchFamily="34" charset="0"/>
                          <a:ea typeface="Arial" pitchFamily="34" charset="-122"/>
                          <a:cs typeface="Arial" pitchFamily="34" charset="-120"/>
                        </a:rPr>
                        <a:t>E-learning, case studies, scaffolding</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tc>
                  <a:txBody>
                    <a:bodyPr/>
                    <a:lstStyle/>
                    <a:p>
                      <a:pPr marL="0" indent="0">
                        <a:buNone/>
                      </a:pPr>
                      <a:r>
                        <a:rPr lang="en-US" sz="900" dirty="0">
                          <a:solidFill>
                            <a:srgbClr val="2D3748"/>
                          </a:solidFill>
                          <a:latin typeface="Arial" pitchFamily="34" charset="0"/>
                          <a:ea typeface="Arial" pitchFamily="34" charset="-122"/>
                          <a:cs typeface="Arial" pitchFamily="34" charset="-120"/>
                        </a:rPr>
                        <a:t>Weeks 2–8</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tc>
                  <a:txBody>
                    <a:bodyPr/>
                    <a:lstStyle/>
                    <a:p>
                      <a:pPr marL="0" indent="0">
                        <a:buNone/>
                      </a:pPr>
                      <a:r>
                        <a:rPr lang="en-US" sz="900" dirty="0">
                          <a:solidFill>
                            <a:srgbClr val="2D3748"/>
                          </a:solidFill>
                          <a:latin typeface="Arial" pitchFamily="34" charset="0"/>
                          <a:ea typeface="Arial" pitchFamily="34" charset="-122"/>
                          <a:cs typeface="Arial" pitchFamily="34" charset="-120"/>
                        </a:rPr>
                        <a:t>Appraisal quality review</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tcPr>
                </a:tc>
                <a:extLst>
                  <a:ext uri="{0D108BD9-81ED-4DB2-BD59-A6C34878D82A}">
                    <a16:rowId xmlns:a16="http://schemas.microsoft.com/office/drawing/2014/main" val="10003"/>
                  </a:ext>
                </a:extLst>
              </a:tr>
              <a:tr h="411480">
                <a:tc>
                  <a:txBody>
                    <a:bodyPr/>
                    <a:lstStyle/>
                    <a:p>
                      <a:pPr marL="0" indent="0">
                        <a:buNone/>
                      </a:pPr>
                      <a:r>
                        <a:rPr lang="en-US" sz="900" b="1" dirty="0">
                          <a:solidFill>
                            <a:srgbClr val="1A6F8A"/>
                          </a:solidFill>
                          <a:latin typeface="Arial" pitchFamily="34" charset="0"/>
                          <a:ea typeface="Arial" pitchFamily="34" charset="-122"/>
                          <a:cs typeface="Arial" pitchFamily="34" charset="-120"/>
                        </a:rPr>
                        <a:t>Leadership Skills</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tc>
                  <a:txBody>
                    <a:bodyPr/>
                    <a:lstStyle/>
                    <a:p>
                      <a:pPr marL="0" indent="0">
                        <a:buNone/>
                      </a:pPr>
                      <a:r>
                        <a:rPr lang="en-US" sz="900" dirty="0">
                          <a:solidFill>
                            <a:srgbClr val="2D3748"/>
                          </a:solidFill>
                          <a:latin typeface="Arial" pitchFamily="34" charset="0"/>
                          <a:ea typeface="Arial" pitchFamily="34" charset="-122"/>
                          <a:cs typeface="Arial" pitchFamily="34" charset="-120"/>
                        </a:rPr>
                        <a:t>Humanist/Experiential</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tc>
                  <a:txBody>
                    <a:bodyPr/>
                    <a:lstStyle/>
                    <a:p>
                      <a:pPr marL="0" indent="0">
                        <a:buNone/>
                      </a:pPr>
                      <a:r>
                        <a:rPr lang="en-US" sz="900" dirty="0">
                          <a:solidFill>
                            <a:srgbClr val="2D3748"/>
                          </a:solidFill>
                          <a:latin typeface="Arial" pitchFamily="34" charset="0"/>
                          <a:ea typeface="Arial" pitchFamily="34" charset="-122"/>
                          <a:cs typeface="Arial" pitchFamily="34" charset="-120"/>
                        </a:rPr>
                        <a:t>Mentoring, shadowing, reflective journals</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tc>
                  <a:txBody>
                    <a:bodyPr/>
                    <a:lstStyle/>
                    <a:p>
                      <a:pPr marL="0" indent="0">
                        <a:buNone/>
                      </a:pPr>
                      <a:r>
                        <a:rPr lang="en-US" sz="900" dirty="0">
                          <a:solidFill>
                            <a:srgbClr val="2D3748"/>
                          </a:solidFill>
                          <a:latin typeface="Arial" pitchFamily="34" charset="0"/>
                          <a:ea typeface="Arial" pitchFamily="34" charset="-122"/>
                          <a:cs typeface="Arial" pitchFamily="34" charset="-120"/>
                        </a:rPr>
                        <a:t>Ongoing</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tc>
                  <a:txBody>
                    <a:bodyPr/>
                    <a:lstStyle/>
                    <a:p>
                      <a:pPr marL="0" indent="0">
                        <a:buNone/>
                      </a:pPr>
                      <a:r>
                        <a:rPr lang="en-US" sz="900" dirty="0">
                          <a:solidFill>
                            <a:srgbClr val="2D3748"/>
                          </a:solidFill>
                          <a:latin typeface="Arial" pitchFamily="34" charset="0"/>
                          <a:ea typeface="Arial" pitchFamily="34" charset="-122"/>
                          <a:cs typeface="Arial" pitchFamily="34" charset="-120"/>
                        </a:rPr>
                        <a:t>360° feedback; PDP progress</a:t>
                      </a:r>
                      <a:endParaRPr lang="en-US" sz="900" dirty="0">
                        <a:latin typeface="Arial" charset="0"/>
                        <a:ea typeface="Arial" charset="0"/>
                        <a:cs typeface="Arial" charset="0"/>
                      </a:endParaRPr>
                    </a:p>
                  </a:txBody>
                  <a:tcPr>
                    <a:lnL w="6350" cap="flat" cmpd="sng" algn="ctr">
                      <a:solidFill>
                        <a:srgbClr val="CBD5E0"/>
                      </a:solidFill>
                      <a:prstDash val="solid"/>
                      <a:round/>
                      <a:headEnd type="none" w="med" len="med"/>
                      <a:tailEnd type="none" w="med" len="med"/>
                    </a:lnL>
                    <a:lnR w="6350" cap="flat" cmpd="sng" algn="ctr">
                      <a:solidFill>
                        <a:srgbClr val="CBD5E0"/>
                      </a:solidFill>
                      <a:prstDash val="solid"/>
                      <a:round/>
                      <a:headEnd type="none" w="med" len="med"/>
                      <a:tailEnd type="none" w="med" len="med"/>
                    </a:lnR>
                    <a:lnT w="6350" cap="flat" cmpd="sng" algn="ctr">
                      <a:solidFill>
                        <a:srgbClr val="CBD5E0"/>
                      </a:solidFill>
                      <a:prstDash val="solid"/>
                      <a:round/>
                      <a:headEnd type="none" w="med" len="med"/>
                      <a:tailEnd type="none" w="med" len="med"/>
                    </a:lnT>
                    <a:lnB w="6350" cap="flat" cmpd="sng" algn="ctr">
                      <a:solidFill>
                        <a:srgbClr val="CBD5E0"/>
                      </a:solidFill>
                      <a:prstDash val="solid"/>
                      <a:round/>
                      <a:headEnd type="none" w="med" len="med"/>
                      <a:tailEnd type="none" w="med" len="med"/>
                    </a:lnB>
                    <a:solidFill>
                      <a:srgbClr val="F7FAFC"/>
                    </a:solidFill>
                  </a:tcPr>
                </a:tc>
                <a:extLst>
                  <a:ext uri="{0D108BD9-81ED-4DB2-BD59-A6C34878D82A}">
                    <a16:rowId xmlns:a16="http://schemas.microsoft.com/office/drawing/2014/main" val="10004"/>
                  </a:ext>
                </a:extLst>
              </a:tr>
            </a:tbl>
          </a:graphicData>
        </a:graphic>
      </p:graphicFrame>
      <p:graphicFrame>
        <p:nvGraphicFramePr>
          <p:cNvPr id="7" name="Chart 0"/>
          <p:cNvGraphicFramePr/>
          <p:nvPr/>
        </p:nvGraphicFramePr>
        <p:xfrm>
          <a:off x="457200" y="2926080"/>
          <a:ext cx="4114800" cy="1920240"/>
        </p:xfrm>
        <a:graphic>
          <a:graphicData uri="http://schemas.openxmlformats.org/drawingml/2006/chart">
            <c:chart xmlns:c="http://schemas.openxmlformats.org/drawingml/2006/chart" xmlns:r="http://schemas.openxmlformats.org/officeDocument/2006/relationships" r:id="rId4"/>
          </a:graphicData>
        </a:graphic>
      </p:graphicFrame>
      <p:sp>
        <p:nvSpPr>
          <p:cNvPr id="8" name="Shape 3"/>
          <p:cNvSpPr/>
          <p:nvPr/>
        </p:nvSpPr>
        <p:spPr>
          <a:xfrm>
            <a:off x="4846320" y="3017520"/>
            <a:ext cx="4023360" cy="1737360"/>
          </a:xfrm>
          <a:prstGeom prst="rect">
            <a:avLst/>
          </a:prstGeom>
          <a:solidFill>
            <a:srgbClr val="E8F4F8"/>
          </a:solidFill>
          <a:ln/>
          <a:effectLst>
            <a:outerShdw blurRad="50800" dist="25400" dir="8100000" algn="bl" rotWithShape="0">
              <a:srgbClr val="000000">
                <a:alpha val="10000"/>
              </a:srgbClr>
            </a:outerShdw>
          </a:effectLst>
        </p:spPr>
        <p:txBody>
          <a:bodyPr/>
          <a:lstStyle/>
          <a:p>
            <a:endParaRPr lang="en-US"/>
          </a:p>
        </p:txBody>
      </p:sp>
      <p:sp>
        <p:nvSpPr>
          <p:cNvPr id="9" name="Text 4"/>
          <p:cNvSpPr/>
          <p:nvPr/>
        </p:nvSpPr>
        <p:spPr>
          <a:xfrm>
            <a:off x="5029200" y="3108960"/>
            <a:ext cx="3657600" cy="274320"/>
          </a:xfrm>
          <a:prstGeom prst="rect">
            <a:avLst/>
          </a:prstGeom>
          <a:noFill/>
          <a:ln/>
        </p:spPr>
        <p:txBody>
          <a:bodyPr wrap="square" lIns="0" tIns="0" rIns="0" bIns="0" rtlCol="0" anchor="ctr"/>
          <a:lstStyle/>
          <a:p>
            <a:pPr marL="0" indent="0">
              <a:buNone/>
            </a:pPr>
            <a:r>
              <a:rPr lang="en-US" sz="1200" b="1" dirty="0">
                <a:solidFill>
                  <a:srgbClr val="0B3D5C"/>
                </a:solidFill>
                <a:latin typeface="Arial" pitchFamily="34" charset="0"/>
                <a:ea typeface="Arial" pitchFamily="34" charset="-122"/>
                <a:cs typeface="Arial" pitchFamily="34" charset="-120"/>
              </a:rPr>
              <a:t>Key Insight</a:t>
            </a:r>
            <a:endParaRPr lang="en-US" sz="1200" dirty="0"/>
          </a:p>
        </p:txBody>
      </p:sp>
      <p:sp>
        <p:nvSpPr>
          <p:cNvPr id="10" name="Text 5"/>
          <p:cNvSpPr/>
          <p:nvPr/>
        </p:nvSpPr>
        <p:spPr>
          <a:xfrm>
            <a:off x="5029200" y="3429000"/>
            <a:ext cx="3657600" cy="1188720"/>
          </a:xfrm>
          <a:prstGeom prst="rect">
            <a:avLst/>
          </a:prstGeom>
          <a:noFill/>
          <a:ln/>
        </p:spPr>
        <p:txBody>
          <a:bodyPr wrap="square" lIns="0" tIns="0" rIns="0" bIns="0" rtlCol="0" anchor="ctr"/>
          <a:lstStyle/>
          <a:p>
            <a:pPr marL="0" indent="0">
              <a:lnSpc>
                <a:spcPct val="130000"/>
              </a:lnSpc>
              <a:buNone/>
            </a:pPr>
            <a:r>
              <a:rPr lang="en-US" sz="1000" dirty="0">
                <a:solidFill>
                  <a:srgbClr val="2D3748"/>
                </a:solidFill>
                <a:latin typeface="Arial" pitchFamily="34" charset="0"/>
                <a:ea typeface="Arial" pitchFamily="34" charset="-122"/>
                <a:cs typeface="Arial" pitchFamily="34" charset="-120"/>
              </a:rPr>
              <a:t>A blended approach combining all three theories produces the most comprehensive development outcomes. Behaviourism builds procedural skills, cognitivism develops understanding, and experiential learning fosters personal growth. This integrated strategy ensures sustainable business performance through a well-developed, confident, and capable Team Leader (Armstrong and Taylor, 2023).</a:t>
            </a:r>
            <a:endParaRPr lang="en-US" sz="1000" dirty="0"/>
          </a:p>
        </p:txBody>
      </p:sp>
      <p:sp>
        <p:nvSpPr>
          <p:cNvPr id="11" name="Text 6"/>
          <p:cNvSpPr/>
          <p:nvPr/>
        </p:nvSpPr>
        <p:spPr>
          <a:xfrm>
            <a:off x="457200" y="4663440"/>
            <a:ext cx="8229600" cy="274320"/>
          </a:xfrm>
          <a:prstGeom prst="rect">
            <a:avLst/>
          </a:prstGeom>
          <a:noFill/>
          <a:ln/>
        </p:spPr>
        <p:txBody>
          <a:bodyPr wrap="square" lIns="0" tIns="0" rIns="0" bIns="0" rtlCol="0" anchor="ctr"/>
          <a:lstStyle/>
          <a:p>
            <a:pPr marL="0" indent="0">
              <a:buNone/>
            </a:pPr>
            <a:r>
              <a:rPr lang="en-US" sz="900" i="1" dirty="0">
                <a:solidFill>
                  <a:srgbClr val="4A5568"/>
                </a:solidFill>
                <a:latin typeface="Arial" pitchFamily="34" charset="0"/>
                <a:ea typeface="Arial" pitchFamily="34" charset="-122"/>
                <a:cs typeface="Arial" pitchFamily="34" charset="-120"/>
              </a:rPr>
              <a:t>(Armstrong and Taylor, 2023; Bee and Bee, 2020; Wilson, 2020)</a:t>
            </a:r>
            <a:endParaRPr lang="en-US" sz="900" dirty="0"/>
          </a:p>
        </p:txBody>
      </p:sp>
      <p:sp>
        <p:nvSpPr>
          <p:cNvPr id="12" name="Text 7"/>
          <p:cNvSpPr/>
          <p:nvPr/>
        </p:nvSpPr>
        <p:spPr>
          <a:xfrm>
            <a:off x="8412480" y="4800600"/>
            <a:ext cx="548640" cy="228600"/>
          </a:xfrm>
          <a:prstGeom prst="rect">
            <a:avLst/>
          </a:prstGeom>
          <a:noFill/>
          <a:ln/>
        </p:spPr>
        <p:txBody>
          <a:bodyPr wrap="square" lIns="0" tIns="0" rIns="0" bIns="0" rtlCol="0" anchor="ctr"/>
          <a:lstStyle/>
          <a:p>
            <a:pPr marL="0" indent="0" algn="r">
              <a:buNone/>
            </a:pPr>
            <a:r>
              <a:rPr lang="en-US" sz="800" dirty="0">
                <a:solidFill>
                  <a:srgbClr val="4A5568"/>
                </a:solidFill>
                <a:latin typeface="Arial" pitchFamily="34" charset="0"/>
                <a:ea typeface="Arial" pitchFamily="34" charset="-122"/>
                <a:cs typeface="Arial" pitchFamily="34" charset="-120"/>
              </a:rPr>
              <a:t>Slide 11</a:t>
            </a:r>
            <a:endParaRPr lang="en-US" sz="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B3D5C"/>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22A7B3"/>
          </a:solidFill>
          <a:ln/>
        </p:spPr>
        <p:txBody>
          <a:bodyPr/>
          <a:lstStyle/>
          <a:p>
            <a:endParaRPr lang="en-US"/>
          </a:p>
        </p:txBody>
      </p:sp>
      <p:sp>
        <p:nvSpPr>
          <p:cNvPr id="3" name="Shape 1"/>
          <p:cNvSpPr/>
          <p:nvPr/>
        </p:nvSpPr>
        <p:spPr>
          <a:xfrm>
            <a:off x="7772400" y="3474720"/>
            <a:ext cx="1645920" cy="1645920"/>
          </a:xfrm>
          <a:prstGeom prst="ellipse">
            <a:avLst/>
          </a:prstGeom>
          <a:solidFill>
            <a:srgbClr val="1A6F8A">
              <a:alpha val="70000"/>
            </a:srgbClr>
          </a:solid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457200" y="457200"/>
            <a:ext cx="502920" cy="502920"/>
          </a:xfrm>
          <a:prstGeom prst="rect">
            <a:avLst/>
          </a:prstGeom>
        </p:spPr>
      </p:pic>
      <p:sp>
        <p:nvSpPr>
          <p:cNvPr id="5" name="Text 2"/>
          <p:cNvSpPr/>
          <p:nvPr/>
        </p:nvSpPr>
        <p:spPr>
          <a:xfrm>
            <a:off x="1097280" y="457200"/>
            <a:ext cx="7315200" cy="502920"/>
          </a:xfrm>
          <a:prstGeom prst="rect">
            <a:avLst/>
          </a:prstGeom>
          <a:noFill/>
          <a:ln/>
        </p:spPr>
        <p:txBody>
          <a:bodyPr wrap="square" lIns="0" tIns="0" rIns="0" bIns="0" rtlCol="0" anchor="ctr"/>
          <a:lstStyle/>
          <a:p>
            <a:pPr marL="0" indent="0">
              <a:buNone/>
            </a:pPr>
            <a:r>
              <a:rPr lang="en-US" sz="2800" b="1" dirty="0">
                <a:solidFill>
                  <a:srgbClr val="FFFFFF"/>
                </a:solidFill>
                <a:latin typeface="Arial" pitchFamily="34" charset="0"/>
                <a:ea typeface="Arial" pitchFamily="34" charset="-122"/>
                <a:cs typeface="Arial" pitchFamily="34" charset="-120"/>
              </a:rPr>
              <a:t>Conclusion</a:t>
            </a:r>
            <a:endParaRPr lang="en-US" sz="2800" dirty="0"/>
          </a:p>
        </p:txBody>
      </p:sp>
      <p:sp>
        <p:nvSpPr>
          <p:cNvPr id="6" name="Text 3"/>
          <p:cNvSpPr/>
          <p:nvPr/>
        </p:nvSpPr>
        <p:spPr>
          <a:xfrm>
            <a:off x="457200" y="1188720"/>
            <a:ext cx="8229600" cy="3474720"/>
          </a:xfrm>
          <a:prstGeom prst="rect">
            <a:avLst/>
          </a:prstGeom>
          <a:noFill/>
          <a:ln/>
        </p:spPr>
        <p:txBody>
          <a:bodyPr wrap="square" lIns="0" tIns="0" rIns="0" bIns="0" rtlCol="0" anchor="ctr"/>
          <a:lstStyle/>
          <a:p>
            <a:pPr marL="0" indent="0">
              <a:lnSpc>
                <a:spcPct val="130000"/>
              </a:lnSpc>
              <a:buNone/>
            </a:pPr>
            <a:r>
              <a:rPr lang="en-US" sz="1200" b="1" dirty="0">
                <a:solidFill>
                  <a:srgbClr val="22A7B3"/>
                </a:solidFill>
                <a:latin typeface="Arial" pitchFamily="34" charset="0"/>
                <a:ea typeface="Arial" pitchFamily="34" charset="-122"/>
                <a:cs typeface="Arial" pitchFamily="34" charset="-120"/>
              </a:rPr>
              <a:t>Recruitment: </a:t>
            </a:r>
            <a:r>
              <a:rPr lang="en-US" sz="1200" dirty="0">
                <a:solidFill>
                  <a:srgbClr val="D0E8EE"/>
                </a:solidFill>
                <a:latin typeface="Arial" pitchFamily="34" charset="0"/>
                <a:ea typeface="Arial" pitchFamily="34" charset="-122"/>
                <a:cs typeface="Arial" pitchFamily="34" charset="-120"/>
              </a:rPr>
              <a:t>A systematic recruitment process — from job analysis through to onboarding — ensures Tesco attracts and appoints the right Customer Service Team Leader whose skills and values align with the organisation's objectives.</a:t>
            </a:r>
            <a:endParaRPr lang="en-US" sz="1200" dirty="0"/>
          </a:p>
          <a:p>
            <a:pPr marL="0" indent="0">
              <a:lnSpc>
                <a:spcPct val="130000"/>
              </a:lnSpc>
              <a:buNone/>
            </a:pPr>
            <a:endParaRPr lang="en-US" sz="1200" dirty="0"/>
          </a:p>
          <a:p>
            <a:pPr marL="0" indent="0">
              <a:lnSpc>
                <a:spcPct val="130000"/>
              </a:lnSpc>
              <a:buNone/>
            </a:pPr>
            <a:r>
              <a:rPr lang="en-US" sz="1200" b="1" dirty="0">
                <a:solidFill>
                  <a:srgbClr val="22A7B3"/>
                </a:solidFill>
                <a:latin typeface="Arial" pitchFamily="34" charset="0"/>
                <a:ea typeface="Arial" pitchFamily="34" charset="-122"/>
                <a:cs typeface="Arial" pitchFamily="34" charset="-120"/>
              </a:rPr>
              <a:t>Learning &amp; Development: </a:t>
            </a:r>
            <a:r>
              <a:rPr lang="en-US" sz="1200" dirty="0">
                <a:solidFill>
                  <a:srgbClr val="D0E8EE"/>
                </a:solidFill>
                <a:latin typeface="Arial" pitchFamily="34" charset="0"/>
                <a:ea typeface="Arial" pitchFamily="34" charset="-122"/>
                <a:cs typeface="Arial" pitchFamily="34" charset="-120"/>
              </a:rPr>
              <a:t>A structured Training Needs Analysis identified critical skills gaps. Applying behaviourist, cognitivist, and humanist/experiential learning theories enables a holistic development programme that addresses both technical competencies and leadership capability.</a:t>
            </a:r>
            <a:endParaRPr lang="en-US" sz="1200" dirty="0"/>
          </a:p>
          <a:p>
            <a:pPr marL="0" indent="0">
              <a:lnSpc>
                <a:spcPct val="130000"/>
              </a:lnSpc>
              <a:buNone/>
            </a:pPr>
            <a:endParaRPr lang="en-US" sz="1200" dirty="0"/>
          </a:p>
          <a:p>
            <a:pPr marL="0" indent="0">
              <a:lnSpc>
                <a:spcPct val="130000"/>
              </a:lnSpc>
              <a:buNone/>
            </a:pPr>
            <a:r>
              <a:rPr lang="en-US" sz="1200" b="1" dirty="0">
                <a:solidFill>
                  <a:srgbClr val="22A7B3"/>
                </a:solidFill>
                <a:latin typeface="Arial" pitchFamily="34" charset="0"/>
                <a:ea typeface="Arial" pitchFamily="34" charset="-122"/>
                <a:cs typeface="Arial" pitchFamily="34" charset="-120"/>
              </a:rPr>
              <a:t>Integration: </a:t>
            </a:r>
            <a:r>
              <a:rPr lang="en-US" sz="1200" dirty="0">
                <a:solidFill>
                  <a:srgbClr val="D0E8EE"/>
                </a:solidFill>
                <a:latin typeface="Arial" pitchFamily="34" charset="0"/>
                <a:ea typeface="Arial" pitchFamily="34" charset="-122"/>
                <a:cs typeface="Arial" pitchFamily="34" charset="-120"/>
              </a:rPr>
              <a:t>Effective recruitment and targeted L&amp;D are interdependent. Recruiting the right individual is only the first step — investing in their ongoing development is what drives sustained business performance, employee satisfaction, and organisational growth.</a:t>
            </a:r>
            <a:endParaRPr lang="en-US" sz="1200" dirty="0"/>
          </a:p>
          <a:p>
            <a:pPr marL="0" indent="0">
              <a:lnSpc>
                <a:spcPct val="130000"/>
              </a:lnSpc>
              <a:buNone/>
            </a:pPr>
            <a:endParaRPr lang="en-US" sz="1200" dirty="0"/>
          </a:p>
          <a:p>
            <a:pPr marL="0" indent="0">
              <a:lnSpc>
                <a:spcPct val="130000"/>
              </a:lnSpc>
              <a:buNone/>
            </a:pPr>
            <a:r>
              <a:rPr lang="en-US" sz="1200" b="1" dirty="0">
                <a:solidFill>
                  <a:srgbClr val="22A7B3"/>
                </a:solidFill>
                <a:latin typeface="Arial" pitchFamily="34" charset="0"/>
                <a:ea typeface="Arial" pitchFamily="34" charset="-122"/>
                <a:cs typeface="Arial" pitchFamily="34" charset="-120"/>
              </a:rPr>
              <a:t>Key Takeaway: </a:t>
            </a:r>
            <a:r>
              <a:rPr lang="en-US" sz="1200" dirty="0">
                <a:solidFill>
                  <a:srgbClr val="FFFFFF"/>
                </a:solidFill>
                <a:latin typeface="Arial" pitchFamily="34" charset="0"/>
                <a:ea typeface="Arial" pitchFamily="34" charset="-122"/>
                <a:cs typeface="Arial" pitchFamily="34" charset="-120"/>
              </a:rPr>
              <a:t>Organisations that combine rigorous HR planning with evidence-based L&amp;D strategies build stronger teams and achieve sustainable competitive advantage (Armstrong and Taylor, 2023; CIPD, 2024).</a:t>
            </a:r>
            <a:endParaRPr lang="en-US" sz="1200" dirty="0"/>
          </a:p>
        </p:txBody>
      </p:sp>
      <p:sp>
        <p:nvSpPr>
          <p:cNvPr id="7" name="Text 4"/>
          <p:cNvSpPr/>
          <p:nvPr/>
        </p:nvSpPr>
        <p:spPr>
          <a:xfrm>
            <a:off x="8412480" y="4800600"/>
            <a:ext cx="548640" cy="228600"/>
          </a:xfrm>
          <a:prstGeom prst="rect">
            <a:avLst/>
          </a:prstGeom>
          <a:noFill/>
          <a:ln/>
        </p:spPr>
        <p:txBody>
          <a:bodyPr wrap="square" lIns="0" tIns="0" rIns="0" bIns="0" rtlCol="0" anchor="ctr"/>
          <a:lstStyle/>
          <a:p>
            <a:pPr marL="0" indent="0" algn="r">
              <a:buNone/>
            </a:pPr>
            <a:r>
              <a:rPr lang="en-US" sz="800" dirty="0">
                <a:solidFill>
                  <a:srgbClr val="A8D8E0"/>
                </a:solidFill>
                <a:latin typeface="Arial" pitchFamily="34" charset="0"/>
                <a:ea typeface="Arial" pitchFamily="34" charset="-122"/>
                <a:cs typeface="Arial" pitchFamily="34" charset="-120"/>
              </a:rPr>
              <a:t>Slide 12</a:t>
            </a:r>
            <a:endParaRPr lang="en-US"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22A7B3"/>
          </a:solidFill>
          <a:ln/>
        </p:spPr>
        <p:txBody>
          <a:bodyPr/>
          <a:lstStyle/>
          <a:p>
            <a:endParaRPr lang="en-US"/>
          </a:p>
        </p:txBody>
      </p:sp>
      <p:sp>
        <p:nvSpPr>
          <p:cNvPr id="3" name="Shape 1"/>
          <p:cNvSpPr/>
          <p:nvPr/>
        </p:nvSpPr>
        <p:spPr>
          <a:xfrm>
            <a:off x="365760" y="228600"/>
            <a:ext cx="457200" cy="457200"/>
          </a:xfrm>
          <a:prstGeom prst="ellipse">
            <a:avLst/>
          </a:prstGeom>
          <a:solidFill>
            <a:srgbClr val="1A6F8A"/>
          </a:solid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448056" y="310896"/>
            <a:ext cx="292608" cy="292608"/>
          </a:xfrm>
          <a:prstGeom prst="rect">
            <a:avLst/>
          </a:prstGeom>
        </p:spPr>
      </p:pic>
      <p:sp>
        <p:nvSpPr>
          <p:cNvPr id="5" name="Text 2"/>
          <p:cNvSpPr/>
          <p:nvPr/>
        </p:nvSpPr>
        <p:spPr>
          <a:xfrm>
            <a:off x="960120" y="228600"/>
            <a:ext cx="7772400" cy="457200"/>
          </a:xfrm>
          <a:prstGeom prst="rect">
            <a:avLst/>
          </a:prstGeom>
          <a:noFill/>
          <a:ln/>
        </p:spPr>
        <p:txBody>
          <a:bodyPr wrap="square" lIns="0" tIns="0" rIns="0" bIns="0" rtlCol="0" anchor="ctr"/>
          <a:lstStyle/>
          <a:p>
            <a:pPr marL="0" indent="0">
              <a:buNone/>
            </a:pPr>
            <a:r>
              <a:rPr lang="en-US" sz="2200" b="1" dirty="0">
                <a:solidFill>
                  <a:srgbClr val="0B3D5C"/>
                </a:solidFill>
                <a:latin typeface="Arial" pitchFamily="34" charset="0"/>
                <a:ea typeface="Arial" pitchFamily="34" charset="-122"/>
                <a:cs typeface="Arial" pitchFamily="34" charset="-120"/>
              </a:rPr>
              <a:t>Reference List</a:t>
            </a:r>
            <a:endParaRPr lang="en-US" sz="2200" dirty="0"/>
          </a:p>
        </p:txBody>
      </p:sp>
      <p:sp>
        <p:nvSpPr>
          <p:cNvPr id="6" name="Text 3"/>
          <p:cNvSpPr/>
          <p:nvPr/>
        </p:nvSpPr>
        <p:spPr>
          <a:xfrm>
            <a:off x="457200" y="822960"/>
            <a:ext cx="8229600" cy="347472"/>
          </a:xfrm>
          <a:prstGeom prst="rect">
            <a:avLst/>
          </a:prstGeom>
          <a:noFill/>
          <a:ln/>
        </p:spPr>
        <p:txBody>
          <a:bodyPr wrap="square" lIns="0" tIns="0" rIns="0" bIns="0" rtlCol="0" anchor="t"/>
          <a:lstStyle/>
          <a:p>
            <a:pPr marL="0" indent="0">
              <a:lnSpc>
                <a:spcPct val="115000"/>
              </a:lnSpc>
              <a:buNone/>
            </a:pPr>
            <a:r>
              <a:rPr lang="en-US" sz="850" dirty="0">
                <a:solidFill>
                  <a:srgbClr val="2D3748"/>
                </a:solidFill>
                <a:latin typeface="Arial" pitchFamily="34" charset="0"/>
                <a:ea typeface="Arial" pitchFamily="34" charset="-122"/>
                <a:cs typeface="Arial" pitchFamily="34" charset="-120"/>
              </a:rPr>
              <a:t>Armstrong, M. and Taylor, S. (2023) Armstrong's Handbook of Human Resource Management Practice. 16th edn. London: Kogan Page.</a:t>
            </a:r>
            <a:endParaRPr lang="en-US" sz="850" dirty="0"/>
          </a:p>
        </p:txBody>
      </p:sp>
      <p:sp>
        <p:nvSpPr>
          <p:cNvPr id="7" name="Text 4"/>
          <p:cNvSpPr/>
          <p:nvPr/>
        </p:nvSpPr>
        <p:spPr>
          <a:xfrm>
            <a:off x="457200" y="1179576"/>
            <a:ext cx="8229600" cy="347472"/>
          </a:xfrm>
          <a:prstGeom prst="rect">
            <a:avLst/>
          </a:prstGeom>
          <a:noFill/>
          <a:ln/>
        </p:spPr>
        <p:txBody>
          <a:bodyPr wrap="square" lIns="0" tIns="0" rIns="0" bIns="0" rtlCol="0" anchor="t"/>
          <a:lstStyle/>
          <a:p>
            <a:pPr marL="0" indent="0">
              <a:lnSpc>
                <a:spcPct val="115000"/>
              </a:lnSpc>
              <a:buNone/>
            </a:pPr>
            <a:r>
              <a:rPr lang="en-US" sz="850" dirty="0">
                <a:solidFill>
                  <a:srgbClr val="2D3748"/>
                </a:solidFill>
                <a:latin typeface="Arial" pitchFamily="34" charset="0"/>
                <a:ea typeface="Arial" pitchFamily="34" charset="-122"/>
                <a:cs typeface="Arial" pitchFamily="34" charset="-120"/>
              </a:rPr>
              <a:t>Bee, F. and Bee, R. (2020) Learning Needs Analysis and Evaluation. 3rd edn. London: CIPD Publishing.</a:t>
            </a:r>
            <a:endParaRPr lang="en-US" sz="850" dirty="0"/>
          </a:p>
        </p:txBody>
      </p:sp>
      <p:sp>
        <p:nvSpPr>
          <p:cNvPr id="8" name="Text 5"/>
          <p:cNvSpPr/>
          <p:nvPr/>
        </p:nvSpPr>
        <p:spPr>
          <a:xfrm>
            <a:off x="457200" y="1536192"/>
            <a:ext cx="8229600" cy="347472"/>
          </a:xfrm>
          <a:prstGeom prst="rect">
            <a:avLst/>
          </a:prstGeom>
          <a:noFill/>
          <a:ln/>
        </p:spPr>
        <p:txBody>
          <a:bodyPr wrap="square" lIns="0" tIns="0" rIns="0" bIns="0" rtlCol="0" anchor="t"/>
          <a:lstStyle/>
          <a:p>
            <a:pPr marL="0" indent="0">
              <a:lnSpc>
                <a:spcPct val="115000"/>
              </a:lnSpc>
              <a:buNone/>
            </a:pPr>
            <a:r>
              <a:rPr lang="en-US" sz="850" dirty="0">
                <a:solidFill>
                  <a:srgbClr val="2D3748"/>
                </a:solidFill>
                <a:latin typeface="Arial" pitchFamily="34" charset="0"/>
                <a:ea typeface="Arial" pitchFamily="34" charset="-122"/>
                <a:cs typeface="Arial" pitchFamily="34" charset="-120"/>
              </a:rPr>
              <a:t>Bratton, J. and Gold, J. (2022) Human Resource Management: A Critical Approach. 7th edn. London: Red Globe Press.</a:t>
            </a:r>
            <a:endParaRPr lang="en-US" sz="850" dirty="0"/>
          </a:p>
        </p:txBody>
      </p:sp>
      <p:sp>
        <p:nvSpPr>
          <p:cNvPr id="9" name="Text 6"/>
          <p:cNvSpPr/>
          <p:nvPr/>
        </p:nvSpPr>
        <p:spPr>
          <a:xfrm>
            <a:off x="457200" y="1892808"/>
            <a:ext cx="8229600" cy="347472"/>
          </a:xfrm>
          <a:prstGeom prst="rect">
            <a:avLst/>
          </a:prstGeom>
          <a:noFill/>
          <a:ln/>
        </p:spPr>
        <p:txBody>
          <a:bodyPr wrap="square" lIns="0" tIns="0" rIns="0" bIns="0" rtlCol="0" anchor="t"/>
          <a:lstStyle/>
          <a:p>
            <a:pPr marL="0" indent="0">
              <a:lnSpc>
                <a:spcPct val="115000"/>
              </a:lnSpc>
              <a:buNone/>
            </a:pPr>
            <a:r>
              <a:rPr lang="en-US" sz="850" dirty="0">
                <a:solidFill>
                  <a:srgbClr val="2D3748"/>
                </a:solidFill>
                <a:latin typeface="Arial" pitchFamily="34" charset="0"/>
                <a:ea typeface="Arial" pitchFamily="34" charset="-122"/>
                <a:cs typeface="Arial" pitchFamily="34" charset="-120"/>
              </a:rPr>
              <a:t>CIPD (2024) Recruitment: An Introduction. Factsheet. London: Chartered Institute of Personnel and Development. Available at: https://www.cipd.co.uk (Accessed: 10 January 2026).</a:t>
            </a:r>
            <a:endParaRPr lang="en-US" sz="850" dirty="0"/>
          </a:p>
        </p:txBody>
      </p:sp>
      <p:sp>
        <p:nvSpPr>
          <p:cNvPr id="10" name="Text 7"/>
          <p:cNvSpPr/>
          <p:nvPr/>
        </p:nvSpPr>
        <p:spPr>
          <a:xfrm>
            <a:off x="457200" y="2249424"/>
            <a:ext cx="8229600" cy="347472"/>
          </a:xfrm>
          <a:prstGeom prst="rect">
            <a:avLst/>
          </a:prstGeom>
          <a:noFill/>
          <a:ln/>
        </p:spPr>
        <p:txBody>
          <a:bodyPr wrap="square" lIns="0" tIns="0" rIns="0" bIns="0" rtlCol="0" anchor="t"/>
          <a:lstStyle/>
          <a:p>
            <a:pPr marL="0" indent="0">
              <a:lnSpc>
                <a:spcPct val="115000"/>
              </a:lnSpc>
              <a:buNone/>
            </a:pPr>
            <a:r>
              <a:rPr lang="en-US" sz="850" dirty="0">
                <a:solidFill>
                  <a:srgbClr val="2D3748"/>
                </a:solidFill>
                <a:latin typeface="Arial" pitchFamily="34" charset="0"/>
                <a:ea typeface="Arial" pitchFamily="34" charset="-122"/>
                <a:cs typeface="Arial" pitchFamily="34" charset="-120"/>
              </a:rPr>
              <a:t>Illeris, K. (2020) Contemporary Theories of Learning: Learning Theorists... In Their Own Words. 3rd edn. Abingdon: Routledge.</a:t>
            </a:r>
            <a:endParaRPr lang="en-US" sz="850" dirty="0"/>
          </a:p>
        </p:txBody>
      </p:sp>
      <p:sp>
        <p:nvSpPr>
          <p:cNvPr id="11" name="Text 8"/>
          <p:cNvSpPr/>
          <p:nvPr/>
        </p:nvSpPr>
        <p:spPr>
          <a:xfrm>
            <a:off x="457200" y="2606040"/>
            <a:ext cx="8229600" cy="347472"/>
          </a:xfrm>
          <a:prstGeom prst="rect">
            <a:avLst/>
          </a:prstGeom>
          <a:noFill/>
          <a:ln/>
        </p:spPr>
        <p:txBody>
          <a:bodyPr wrap="square" lIns="0" tIns="0" rIns="0" bIns="0" rtlCol="0" anchor="t"/>
          <a:lstStyle/>
          <a:p>
            <a:pPr marL="0" indent="0">
              <a:lnSpc>
                <a:spcPct val="115000"/>
              </a:lnSpc>
              <a:buNone/>
            </a:pPr>
            <a:r>
              <a:rPr lang="en-US" sz="850" dirty="0">
                <a:solidFill>
                  <a:srgbClr val="2D3748"/>
                </a:solidFill>
                <a:latin typeface="Arial" pitchFamily="34" charset="0"/>
                <a:ea typeface="Arial" pitchFamily="34" charset="-122"/>
                <a:cs typeface="Arial" pitchFamily="34" charset="-120"/>
              </a:rPr>
              <a:t>Kolb, D.A. (2015) Experiential Learning: Experience as the Source of Learning and Development. 2nd edn. Upper Saddle River: Pearson Education.</a:t>
            </a:r>
            <a:endParaRPr lang="en-US" sz="850" dirty="0"/>
          </a:p>
        </p:txBody>
      </p:sp>
      <p:sp>
        <p:nvSpPr>
          <p:cNvPr id="12" name="Text 9"/>
          <p:cNvSpPr/>
          <p:nvPr/>
        </p:nvSpPr>
        <p:spPr>
          <a:xfrm>
            <a:off x="457200" y="2962656"/>
            <a:ext cx="8229600" cy="347472"/>
          </a:xfrm>
          <a:prstGeom prst="rect">
            <a:avLst/>
          </a:prstGeom>
          <a:noFill/>
          <a:ln/>
        </p:spPr>
        <p:txBody>
          <a:bodyPr wrap="square" lIns="0" tIns="0" rIns="0" bIns="0" rtlCol="0" anchor="t"/>
          <a:lstStyle/>
          <a:p>
            <a:pPr marL="0" indent="0">
              <a:lnSpc>
                <a:spcPct val="115000"/>
              </a:lnSpc>
              <a:buNone/>
            </a:pPr>
            <a:r>
              <a:rPr lang="en-US" sz="850" dirty="0">
                <a:solidFill>
                  <a:srgbClr val="2D3748"/>
                </a:solidFill>
                <a:latin typeface="Arial" pitchFamily="34" charset="0"/>
                <a:ea typeface="Arial" pitchFamily="34" charset="-122"/>
                <a:cs typeface="Arial" pitchFamily="34" charset="-120"/>
              </a:rPr>
              <a:t>Pritchard, A. (2022) Ways of Learning: Learning Theories for the Classroom. 5th edn. Abingdon: Routledge.</a:t>
            </a:r>
            <a:endParaRPr lang="en-US" sz="850" dirty="0"/>
          </a:p>
        </p:txBody>
      </p:sp>
      <p:sp>
        <p:nvSpPr>
          <p:cNvPr id="13" name="Text 10"/>
          <p:cNvSpPr/>
          <p:nvPr/>
        </p:nvSpPr>
        <p:spPr>
          <a:xfrm>
            <a:off x="457200" y="3319272"/>
            <a:ext cx="8229600" cy="347472"/>
          </a:xfrm>
          <a:prstGeom prst="rect">
            <a:avLst/>
          </a:prstGeom>
          <a:noFill/>
          <a:ln/>
        </p:spPr>
        <p:txBody>
          <a:bodyPr wrap="square" lIns="0" tIns="0" rIns="0" bIns="0" rtlCol="0" anchor="t"/>
          <a:lstStyle/>
          <a:p>
            <a:pPr marL="0" indent="0">
              <a:lnSpc>
                <a:spcPct val="115000"/>
              </a:lnSpc>
              <a:buNone/>
            </a:pPr>
            <a:r>
              <a:rPr lang="en-US" sz="850" dirty="0">
                <a:solidFill>
                  <a:srgbClr val="2D3748"/>
                </a:solidFill>
                <a:latin typeface="Arial" pitchFamily="34" charset="0"/>
                <a:ea typeface="Arial" pitchFamily="34" charset="-122"/>
                <a:cs typeface="Arial" pitchFamily="34" charset="-120"/>
              </a:rPr>
              <a:t>Taylor, S. (2023) Resourcing and Talent Management. 8th edn. London: CIPD Publishing.</a:t>
            </a:r>
            <a:endParaRPr lang="en-US" sz="850" dirty="0"/>
          </a:p>
        </p:txBody>
      </p:sp>
      <p:sp>
        <p:nvSpPr>
          <p:cNvPr id="14" name="Text 11"/>
          <p:cNvSpPr/>
          <p:nvPr/>
        </p:nvSpPr>
        <p:spPr>
          <a:xfrm>
            <a:off x="457200" y="3675888"/>
            <a:ext cx="8229600" cy="347472"/>
          </a:xfrm>
          <a:prstGeom prst="rect">
            <a:avLst/>
          </a:prstGeom>
          <a:noFill/>
          <a:ln/>
        </p:spPr>
        <p:txBody>
          <a:bodyPr wrap="square" lIns="0" tIns="0" rIns="0" bIns="0" rtlCol="0" anchor="t"/>
          <a:lstStyle/>
          <a:p>
            <a:pPr marL="0" indent="0">
              <a:lnSpc>
                <a:spcPct val="115000"/>
              </a:lnSpc>
              <a:buNone/>
            </a:pPr>
            <a:r>
              <a:rPr lang="en-US" sz="850" dirty="0">
                <a:solidFill>
                  <a:srgbClr val="2D3748"/>
                </a:solidFill>
                <a:latin typeface="Arial" pitchFamily="34" charset="0"/>
                <a:ea typeface="Arial" pitchFamily="34" charset="-122"/>
                <a:cs typeface="Arial" pitchFamily="34" charset="-120"/>
              </a:rPr>
              <a:t>Tesco PLC (2024) Annual Report and Financial Statements 2024. Welwyn Garden City: Tesco PLC.</a:t>
            </a:r>
            <a:endParaRPr lang="en-US" sz="850" dirty="0"/>
          </a:p>
        </p:txBody>
      </p:sp>
      <p:sp>
        <p:nvSpPr>
          <p:cNvPr id="15" name="Text 12"/>
          <p:cNvSpPr/>
          <p:nvPr/>
        </p:nvSpPr>
        <p:spPr>
          <a:xfrm>
            <a:off x="457200" y="4032504"/>
            <a:ext cx="8229600" cy="347472"/>
          </a:xfrm>
          <a:prstGeom prst="rect">
            <a:avLst/>
          </a:prstGeom>
          <a:noFill/>
          <a:ln/>
        </p:spPr>
        <p:txBody>
          <a:bodyPr wrap="square" lIns="0" tIns="0" rIns="0" bIns="0" rtlCol="0" anchor="t"/>
          <a:lstStyle/>
          <a:p>
            <a:pPr marL="0" indent="0">
              <a:lnSpc>
                <a:spcPct val="115000"/>
              </a:lnSpc>
              <a:buNone/>
            </a:pPr>
            <a:r>
              <a:rPr lang="en-US" sz="850" dirty="0">
                <a:solidFill>
                  <a:srgbClr val="2D3748"/>
                </a:solidFill>
                <a:latin typeface="Arial" pitchFamily="34" charset="0"/>
                <a:ea typeface="Arial" pitchFamily="34" charset="-122"/>
                <a:cs typeface="Arial" pitchFamily="34" charset="-120"/>
              </a:rPr>
              <a:t>Torrington, D., Hall, L., Taylor, S. and Atkinson, C. (2020) Human Resource Management. 11th edn. Harlow: Pearson Education.</a:t>
            </a:r>
            <a:endParaRPr lang="en-US" sz="850" dirty="0"/>
          </a:p>
        </p:txBody>
      </p:sp>
      <p:sp>
        <p:nvSpPr>
          <p:cNvPr id="16" name="Text 13"/>
          <p:cNvSpPr/>
          <p:nvPr/>
        </p:nvSpPr>
        <p:spPr>
          <a:xfrm>
            <a:off x="457200" y="4389120"/>
            <a:ext cx="8229600" cy="347472"/>
          </a:xfrm>
          <a:prstGeom prst="rect">
            <a:avLst/>
          </a:prstGeom>
          <a:noFill/>
          <a:ln/>
        </p:spPr>
        <p:txBody>
          <a:bodyPr wrap="square" lIns="0" tIns="0" rIns="0" bIns="0" rtlCol="0" anchor="t"/>
          <a:lstStyle/>
          <a:p>
            <a:pPr marL="0" indent="0">
              <a:lnSpc>
                <a:spcPct val="115000"/>
              </a:lnSpc>
              <a:buNone/>
            </a:pPr>
            <a:r>
              <a:rPr lang="en-US" sz="850" dirty="0">
                <a:solidFill>
                  <a:srgbClr val="2D3748"/>
                </a:solidFill>
                <a:latin typeface="Arial" pitchFamily="34" charset="0"/>
                <a:ea typeface="Arial" pitchFamily="34" charset="-122"/>
                <a:cs typeface="Arial" pitchFamily="34" charset="-120"/>
              </a:rPr>
              <a:t>Wilson, J.P. (2020) Human Resource Development: Learning and Training for Individuals and Organisations. 4th edn. London: Kogan Page.</a:t>
            </a:r>
            <a:endParaRPr lang="en-US" sz="850" dirty="0"/>
          </a:p>
        </p:txBody>
      </p:sp>
      <p:sp>
        <p:nvSpPr>
          <p:cNvPr id="17" name="Text 14"/>
          <p:cNvSpPr/>
          <p:nvPr/>
        </p:nvSpPr>
        <p:spPr>
          <a:xfrm>
            <a:off x="8412480" y="4800600"/>
            <a:ext cx="548640" cy="228600"/>
          </a:xfrm>
          <a:prstGeom prst="rect">
            <a:avLst/>
          </a:prstGeom>
          <a:noFill/>
          <a:ln/>
        </p:spPr>
        <p:txBody>
          <a:bodyPr wrap="square" lIns="0" tIns="0" rIns="0" bIns="0" rtlCol="0" anchor="ctr"/>
          <a:lstStyle/>
          <a:p>
            <a:pPr marL="0" indent="0" algn="r">
              <a:buNone/>
            </a:pPr>
            <a:r>
              <a:rPr lang="en-US" sz="800" dirty="0">
                <a:solidFill>
                  <a:srgbClr val="4A5568"/>
                </a:solidFill>
                <a:latin typeface="Arial" pitchFamily="34" charset="0"/>
                <a:ea typeface="Arial" pitchFamily="34" charset="-122"/>
                <a:cs typeface="Arial" pitchFamily="34" charset="-120"/>
              </a:rPr>
              <a:t>Slide 13</a:t>
            </a:r>
            <a:endParaRPr lang="en-US" sz="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TotalTime>
  <Words>4472</Words>
  <Application>Microsoft Macintosh PowerPoint</Application>
  <PresentationFormat>On-screen Show (16:9)</PresentationFormat>
  <Paragraphs>323</Paragraphs>
  <Slides>15</Slides>
  <Notes>15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-webkit-standard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Recruiting the Right Team &amp; Developing Individuals at Tesco PLC</dc:title>
  <dc:subject>PptxGenJS Presentation</dc:subject>
  <dc:creator>[Your Name]</dc:creator>
  <cp:lastModifiedBy>ADMIN</cp:lastModifiedBy>
  <cp:revision>4</cp:revision>
  <dcterms:created xsi:type="dcterms:W3CDTF">2026-02-09T21:17:23Z</dcterms:created>
  <dcterms:modified xsi:type="dcterms:W3CDTF">2026-02-15T23:17:41Z</dcterms:modified>
</cp:coreProperties>
</file>