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8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6-10T13:59:49.900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6-23T18:59:39.785"/>
    </inkml:context>
    <inkml:brush xml:id="br0">
      <inkml:brushProperty name="width" value="0.1" units="cm"/>
      <inkml:brushProperty name="height" value="0.1" units="cm"/>
      <inkml:brushProperty name="color" value="#66CC00"/>
      <inkml:brushProperty name="ignorePressure" value="1"/>
    </inkml:brush>
  </inkml:definitions>
  <inkml:trace contextRef="#ctx0" brushRef="#br0">1 0,'0'0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5CA14F-F4FF-47AD-94B1-B56B0E866CA7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CC734-1687-444A-A2CA-AFD2FB5CC2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529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31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BF027-92E5-421F-A6ED-372A56C6AB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EB8AC-1D9B-40F9-9B2E-94C4E91697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9B997-8803-4392-9071-3ACFCB528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65E91-9A39-4E74-A77F-E5BF93896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3B286-1936-46B4-A980-D2BEF5808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614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4939E-1E47-4149-9DD5-8FD702892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984B2-E4B0-43CF-B038-D159A448D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A9463-C044-4D8A-ABBA-D856B27FB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4E052C-A9CF-48AB-ADAB-051309577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F0784C-B503-4708-B7E8-91A9A81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82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1CD7E-A268-4AC2-9916-E86C05C9D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B48B71-E8BC-4F42-BEB6-2D560F3EC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90B8B-F673-479D-9683-E439AE10C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30AEF-DFAC-44EC-84CF-4AB6467FC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47C72-0B07-4335-A97E-921C1033B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577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3ABD6-EDC5-4EC9-9BB2-1D4F99415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7F7F4-03EA-4D88-B26C-78B9BC79F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654B0D-3028-49B4-830D-8FB9432237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63C6B9-3C94-4656-98DB-BAC1209ED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4234B-F785-461E-9FFE-BEFF3F074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238E63-7C44-4008-9763-582DC1AD7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718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0237D-54F8-4AC1-972F-536ABB9BB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3A909B-38DA-46BB-8E52-3BE109FA5A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6B6D0-D7D2-4D7E-A5FF-0F171B8FC7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80A4BA-D8BE-44C4-8134-9248B95A43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619990-CCA3-492C-8C08-1B5E934C7A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8C50E0-125B-4BE3-9BFB-BDA748A4E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F7B5DB-9D63-4475-A812-D586F09BD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954E2A-2441-4173-977F-C4F87C10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097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273FC-4C67-41B1-8AAC-B5DC56E92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B7C400-0070-4ECF-80C8-32757A529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6E6EC2-B1C0-4C17-B174-2E3D7B40B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5F577-5219-4399-A9A3-C75080A4C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24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64090B-BA92-4D7F-B589-576CD8EAB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702423-662C-40DF-A83A-1F5E6D1ED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4C40EF-3F06-4EF5-AFDF-89FE67806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178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CF61-E055-4623-ACE4-2989834F4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9F96A-4D00-4D24-A5BF-94858B37B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93C64-C49F-464A-88E3-F749168D3C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337D9B-8A10-439F-A395-331F417FA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E6971-C5E1-49B7-BB2B-A0E7030B1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301FAC-2BB0-4509-B808-E6C2D3F3E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651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9F99B-374C-4BB9-A1C7-0F09A0C3D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784E58-3B38-46B2-A78A-67C9D38724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78066D-4F94-470B-B1E0-9BB63B3076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EB5CF-45E1-4CAD-9DCD-94399B90B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DCD4EF-B7B5-4B2B-8F74-71592C7D7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6421FD-B6C7-4A53-8A40-319D16369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86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B0C1E-1F84-400E-8245-98A6571CF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A37F35-9200-4008-8310-706189672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BA7E8-E0CE-47C2-BEBF-9DE57D8E4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C48B6-2E13-4F37-AFEF-AC58DF6D1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87CA5C-DD69-429A-922B-12FA48DDA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653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753CD9-918D-43DD-A6C3-C0766C4086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B85240-EC44-4DC6-A6A3-9199213410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EDC86-CEB6-4AF0-AB51-7B64F9B84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7385A-2BC7-4C6B-8E55-24045A571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DD51F-3005-4BE0-B93D-6B187ADAF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13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AB86D-5C7D-499F-B095-5B683031D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96C3A-3A5B-4E2A-9ADF-FEA622F1F5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B61B2-C30B-4AF9-A4C7-039E60E1FE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62D6BB-5759-455D-B569-58B78D1740EA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A8409-A833-4CF1-A34F-6715FEEDDD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F1397-0C09-4977-8BAF-01ED5FC898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34214-6E9C-4EEA-A770-C19DA49C2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973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customXml" Target="../ink/ink2.xml"/><Relationship Id="rId5" Type="http://schemas.openxmlformats.org/officeDocument/2006/relationships/image" Target="../media/image1.png"/><Relationship Id="rId4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4C8C10-810A-4649-A75A-80ED68068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33278-8D2C-46E9-9145-8061F8ED03C5}" type="slidenum">
              <a:rPr lang="en-GB" smtClean="0"/>
              <a:t>1</a:t>
            </a:fld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1631504" y="141374"/>
          <a:ext cx="3672408" cy="494995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434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44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44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6589">
                <a:tc grid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Summarised Income Statement</a:t>
                      </a:r>
                    </a:p>
                    <a:p>
                      <a:pPr algn="ctr"/>
                      <a:endParaRPr lang="en-GB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75">
                <a:tc>
                  <a:txBody>
                    <a:bodyPr/>
                    <a:lstStyle/>
                    <a:p>
                      <a:endParaRPr lang="en-GB" sz="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/>
                        <a:t>2019 (£000s)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/>
                        <a:t>2018 (£000s)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123">
                <a:tc>
                  <a:txBody>
                    <a:bodyPr/>
                    <a:lstStyle/>
                    <a:p>
                      <a:r>
                        <a:rPr lang="en-GB" sz="900" dirty="0"/>
                        <a:t>Sales revenue ( 80% credit, 20% cash)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300,000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250,000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Cost of sales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204,000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175,000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Gross profit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96,000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75,000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Operating costs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67,450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38,500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Operating profit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28,550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36,500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98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Other income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3,450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3,500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9613"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32,000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40,000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98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dirty="0">
                          <a:effectLst/>
                        </a:rPr>
                        <a:t> Finance costs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u="sng" dirty="0">
                          <a:effectLst/>
                        </a:rPr>
                        <a:t>15,000 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u="sng" dirty="0">
                          <a:effectLst/>
                        </a:rPr>
                        <a:t>10,000 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6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Profit before taxation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17,000 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30,000 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Taxation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5,000</a:t>
                      </a:r>
                      <a:endParaRPr lang="en-GB" sz="900" u="sng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6,000</a:t>
                      </a:r>
                      <a:endParaRPr lang="en-GB" sz="900" u="sng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Profit</a:t>
                      </a:r>
                      <a:r>
                        <a:rPr lang="en-GB" sz="900" baseline="0" dirty="0"/>
                        <a:t> for year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12,000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effectLst/>
                        </a:rPr>
                        <a:t>24,000</a:t>
                      </a: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1766066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Other information: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900" u="sng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5155996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r>
                        <a:rPr lang="en-GB" sz="900" dirty="0"/>
                        <a:t>Average share price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dirty="0">
                          <a:effectLst/>
                        </a:rPr>
                        <a:t>162</a:t>
                      </a:r>
                      <a:endParaRPr lang="en-GB" sz="900" u="none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dirty="0">
                          <a:effectLst/>
                        </a:rPr>
                        <a:t>144</a:t>
                      </a:r>
                      <a:endParaRPr lang="en-GB" sz="900" u="none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16417498"/>
                  </a:ext>
                </a:extLst>
              </a:tr>
              <a:tr h="256589">
                <a:tc>
                  <a:txBody>
                    <a:bodyPr/>
                    <a:lstStyle/>
                    <a:p>
                      <a:r>
                        <a:rPr lang="en-GB" sz="900" dirty="0"/>
                        <a:t>Dividends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dirty="0">
                          <a:effectLst/>
                        </a:rPr>
                        <a:t>0</a:t>
                      </a:r>
                      <a:endParaRPr lang="en-GB" sz="900" u="none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dirty="0">
                          <a:effectLst/>
                        </a:rPr>
                        <a:t>12,000</a:t>
                      </a:r>
                      <a:endParaRPr lang="en-GB" sz="900" u="none" dirty="0">
                        <a:effectLst/>
                        <a:latin typeface="Times New Roman" panose="02020603050405020304" pitchFamily="18" charset="0"/>
                        <a:ea typeface="Calibri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8089812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4C789FE-E9A7-4836-AE67-BCE5A241F6F7}"/>
              </a:ext>
            </a:extLst>
          </p:cNvPr>
          <p:cNvGraphicFramePr>
            <a:graphicFrameLocks noGrp="1"/>
          </p:cNvGraphicFramePr>
          <p:nvPr/>
        </p:nvGraphicFramePr>
        <p:xfrm>
          <a:off x="5447929" y="136525"/>
          <a:ext cx="4968553" cy="551597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42138">
                  <a:extLst>
                    <a:ext uri="{9D8B030D-6E8A-4147-A177-3AD203B41FA5}">
                      <a16:colId xmlns:a16="http://schemas.microsoft.com/office/drawing/2014/main" val="2751562107"/>
                    </a:ext>
                  </a:extLst>
                </a:gridCol>
                <a:gridCol w="674456">
                  <a:extLst>
                    <a:ext uri="{9D8B030D-6E8A-4147-A177-3AD203B41FA5}">
                      <a16:colId xmlns:a16="http://schemas.microsoft.com/office/drawing/2014/main" val="2359951726"/>
                    </a:ext>
                  </a:extLst>
                </a:gridCol>
                <a:gridCol w="728804">
                  <a:extLst>
                    <a:ext uri="{9D8B030D-6E8A-4147-A177-3AD203B41FA5}">
                      <a16:colId xmlns:a16="http://schemas.microsoft.com/office/drawing/2014/main" val="3897176053"/>
                    </a:ext>
                  </a:extLst>
                </a:gridCol>
                <a:gridCol w="861816">
                  <a:extLst>
                    <a:ext uri="{9D8B030D-6E8A-4147-A177-3AD203B41FA5}">
                      <a16:colId xmlns:a16="http://schemas.microsoft.com/office/drawing/2014/main" val="92323180"/>
                    </a:ext>
                  </a:extLst>
                </a:gridCol>
                <a:gridCol w="711123">
                  <a:extLst>
                    <a:ext uri="{9D8B030D-6E8A-4147-A177-3AD203B41FA5}">
                      <a16:colId xmlns:a16="http://schemas.microsoft.com/office/drawing/2014/main" val="206685154"/>
                    </a:ext>
                  </a:extLst>
                </a:gridCol>
                <a:gridCol w="750216">
                  <a:extLst>
                    <a:ext uri="{9D8B030D-6E8A-4147-A177-3AD203B41FA5}">
                      <a16:colId xmlns:a16="http://schemas.microsoft.com/office/drawing/2014/main" val="3167688021"/>
                    </a:ext>
                  </a:extLst>
                </a:gridCol>
              </a:tblGrid>
              <a:tr h="380870">
                <a:tc gridSpan="6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Summarised Statement of Financial Position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3500841"/>
                  </a:ext>
                </a:extLst>
              </a:tr>
              <a:tr h="442229"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/>
                        <a:t>2019</a:t>
                      </a:r>
                    </a:p>
                    <a:p>
                      <a:pPr algn="ctr"/>
                      <a:r>
                        <a:rPr lang="en-GB" sz="900" dirty="0"/>
                        <a:t>    £000s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/>
                        <a:t>2018</a:t>
                      </a:r>
                    </a:p>
                    <a:p>
                      <a:pPr algn="ctr"/>
                      <a:r>
                        <a:rPr lang="en-GB" sz="900" dirty="0"/>
                        <a:t>    £000s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/>
                        <a:t>2019</a:t>
                      </a:r>
                    </a:p>
                    <a:p>
                      <a:pPr algn="ctr"/>
                      <a:r>
                        <a:rPr lang="en-GB" sz="900" dirty="0"/>
                        <a:t>    £000s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/>
                        <a:t>2018</a:t>
                      </a:r>
                    </a:p>
                    <a:p>
                      <a:pPr algn="ctr"/>
                      <a:r>
                        <a:rPr lang="en-GB" sz="900" dirty="0"/>
                        <a:t>    £000s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323731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r>
                        <a:rPr lang="en-GB" sz="900" dirty="0"/>
                        <a:t>Non-current assets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612,727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528,500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Non-current liabilities: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1445076"/>
                  </a:ext>
                </a:extLst>
              </a:tr>
              <a:tr h="279792">
                <a:tc>
                  <a:txBody>
                    <a:bodyPr/>
                    <a:lstStyle/>
                    <a:p>
                      <a:r>
                        <a:rPr lang="en-GB" sz="900" dirty="0"/>
                        <a:t>Current assets: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Bank loan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100,000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80,000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007375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r>
                        <a:rPr lang="en-GB" sz="900" dirty="0"/>
                        <a:t>Inventories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32,000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18,000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10% Debentures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50,000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u="sng" dirty="0"/>
                        <a:t>20,000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9133511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r>
                        <a:rPr lang="en-GB" sz="900" dirty="0"/>
                        <a:t>Trade and other receivables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25,000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20,000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150,000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u="sng" dirty="0"/>
                        <a:t>100,00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8810741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r>
                        <a:rPr lang="en-GB" sz="900" dirty="0"/>
                        <a:t>Bank and cash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3,000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27,000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Total liabilities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190,000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u="sng" dirty="0"/>
                        <a:t>131,500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3895350"/>
                  </a:ext>
                </a:extLst>
              </a:tr>
              <a:tr h="282472"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60,000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65,000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Net assets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u="sng" dirty="0"/>
                        <a:t>482,727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u="sng" dirty="0"/>
                        <a:t>462,000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8405855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dirty="0"/>
                        <a:t>Total assets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672,727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593,500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Capital and Reserves: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1117248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r>
                        <a:rPr lang="en-GB" sz="900" dirty="0"/>
                        <a:t>Current liabilities: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Issued share capital - 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8233160"/>
                  </a:ext>
                </a:extLst>
              </a:tr>
              <a:tr h="490348">
                <a:tc>
                  <a:txBody>
                    <a:bodyPr/>
                    <a:lstStyle/>
                    <a:p>
                      <a:r>
                        <a:rPr lang="en-GB" sz="900" dirty="0"/>
                        <a:t>Trade and other payables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40,000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31,500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300,000 50p ordinary shares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150,000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150,000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742085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r>
                        <a:rPr lang="en-GB" sz="900" dirty="0"/>
                        <a:t>Bank overdraft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none" dirty="0"/>
                        <a:t>0</a:t>
                      </a:r>
                      <a:endParaRPr lang="en-GB" sz="900" u="none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Share premium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115,000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115,000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6606817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40,000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31,500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Revaluation reserve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8,727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dirty="0"/>
                        <a:t>0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663741"/>
                  </a:ext>
                </a:extLst>
              </a:tr>
              <a:tr h="356616"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Accumulated profits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209,000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197,000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8585895"/>
                  </a:ext>
                </a:extLst>
              </a:tr>
              <a:tr h="344997"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Total equity</a:t>
                      </a:r>
                      <a:endParaRPr lang="en-GB" sz="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482,727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900" u="sng" dirty="0"/>
                        <a:t>462,000</a:t>
                      </a:r>
                      <a:endParaRPr lang="en-GB" sz="900" u="sng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4464277"/>
                  </a:ext>
                </a:extLst>
              </a:tr>
            </a:tbl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891BF859-CBA2-412C-8098-7D91814239E2}"/>
                  </a:ext>
                </a:extLst>
              </p14:cNvPr>
              <p14:cNvContentPartPr/>
              <p14:nvPr/>
            </p14:nvContentPartPr>
            <p14:xfrm>
              <a:off x="12390802" y="62743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891BF859-CBA2-412C-8098-7D91814239E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372802" y="44743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64E9E3EA-CD84-4683-A98C-0FC3AE281B2D}"/>
                  </a:ext>
                </a:extLst>
              </p14:cNvPr>
              <p14:cNvContentPartPr/>
              <p14:nvPr/>
            </p14:nvContentPartPr>
            <p14:xfrm>
              <a:off x="4713780" y="4758856"/>
              <a:ext cx="360" cy="36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64E9E3EA-CD84-4683-A98C-0FC3AE281B2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95780" y="4740856"/>
                <a:ext cx="36000" cy="36000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291048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194</Words>
  <Application>Microsoft Office PowerPoint</Application>
  <PresentationFormat>Widescreen</PresentationFormat>
  <Paragraphs>112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Jenkins</dc:creator>
  <cp:lastModifiedBy>David Jenkins</cp:lastModifiedBy>
  <cp:revision>1</cp:revision>
  <dcterms:created xsi:type="dcterms:W3CDTF">2020-06-23T19:14:22Z</dcterms:created>
  <dcterms:modified xsi:type="dcterms:W3CDTF">2020-06-23T19:17:24Z</dcterms:modified>
</cp:coreProperties>
</file>