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2"/>
  </p:notesMasterIdLst>
  <p:sldIdLst>
    <p:sldId id="269" r:id="rId3"/>
    <p:sldId id="272" r:id="rId4"/>
    <p:sldId id="270" r:id="rId5"/>
    <p:sldId id="265" r:id="rId6"/>
    <p:sldId id="271" r:id="rId7"/>
    <p:sldId id="292" r:id="rId8"/>
    <p:sldId id="293" r:id="rId9"/>
    <p:sldId id="294" r:id="rId10"/>
    <p:sldId id="296" r:id="rId11"/>
    <p:sldId id="297" r:id="rId12"/>
    <p:sldId id="298" r:id="rId13"/>
    <p:sldId id="299" r:id="rId14"/>
    <p:sldId id="300" r:id="rId15"/>
    <p:sldId id="301" r:id="rId16"/>
    <p:sldId id="302" r:id="rId17"/>
    <p:sldId id="307" r:id="rId18"/>
    <p:sldId id="305" r:id="rId19"/>
    <p:sldId id="288" r:id="rId20"/>
    <p:sldId id="306" r:id="rId21"/>
    <p:sldId id="267" r:id="rId22"/>
    <p:sldId id="291" r:id="rId23"/>
    <p:sldId id="281" r:id="rId24"/>
    <p:sldId id="308" r:id="rId25"/>
    <p:sldId id="268" r:id="rId26"/>
    <p:sldId id="309" r:id="rId27"/>
    <p:sldId id="289" r:id="rId28"/>
    <p:sldId id="310" r:id="rId29"/>
    <p:sldId id="303" r:id="rId30"/>
    <p:sldId id="27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5" autoAdjust="0"/>
    <p:restoredTop sz="94660"/>
  </p:normalViewPr>
  <p:slideViewPr>
    <p:cSldViewPr snapToGrid="0">
      <p:cViewPr varScale="1">
        <p:scale>
          <a:sx n="116" d="100"/>
          <a:sy n="116" d="100"/>
        </p:scale>
        <p:origin x="102" y="192"/>
      </p:cViewPr>
      <p:guideLst/>
    </p:cSldViewPr>
  </p:slideViewPr>
  <p:notesTextViewPr>
    <p:cViewPr>
      <p:scale>
        <a:sx n="1" d="1"/>
        <a:sy n="1" d="1"/>
      </p:scale>
      <p:origin x="0" y="0"/>
    </p:cViewPr>
  </p:notesTextViewPr>
  <p:sorterViewPr>
    <p:cViewPr>
      <p:scale>
        <a:sx n="100" d="100"/>
        <a:sy n="100" d="100"/>
      </p:scale>
      <p:origin x="0" y="-12555"/>
    </p:cViewPr>
  </p:sorterViewPr>
  <p:notesViewPr>
    <p:cSldViewPr snapToGrid="0">
      <p:cViewPr varScale="1">
        <p:scale>
          <a:sx n="79" d="100"/>
          <a:sy n="79" d="100"/>
        </p:scale>
        <p:origin x="129"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626162-AE8F-4657-BF39-AD9EE7873E9E}" type="datetimeFigureOut">
              <a:rPr lang="en-GB" smtClean="0"/>
              <a:t>15/06/2021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C7BF83-3055-431F-961B-E410D693ECC7}" type="slidenum">
              <a:rPr lang="en-GB" smtClean="0"/>
              <a:t>‹#›</a:t>
            </a:fld>
            <a:endParaRPr lang="en-GB"/>
          </a:p>
        </p:txBody>
      </p:sp>
    </p:spTree>
    <p:extLst>
      <p:ext uri="{BB962C8B-B14F-4D97-AF65-F5344CB8AC3E}">
        <p14:creationId xmlns:p14="http://schemas.microsoft.com/office/powerpoint/2010/main" val="617499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288336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r>
              <a:rPr lang="cy-GB" altLang="en-US" dirty="0">
                <a:latin typeface="Arial" panose="020B0604020202020204" pitchFamily="34" charset="0"/>
              </a:rPr>
              <a:t>Can the outdoors enhance the curriculum. ? Is this a way of supporting Donaldson. Has it been a success in Foundation Phase?</a:t>
            </a: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994E75A-A71B-440E-9B17-439E2B400284}"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981600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r>
              <a:rPr lang="cy-GB" altLang="en-US" dirty="0">
                <a:latin typeface="Arial" panose="020B0604020202020204" pitchFamily="34" charset="0"/>
              </a:rPr>
              <a:t>Does the oututoors offer a significant way to support the 4 purposes. Can we support the 4 purposes without a focus on outdoors and indoors as equivalant?</a:t>
            </a:r>
          </a:p>
          <a:p>
            <a:r>
              <a:rPr lang="cy-GB" altLang="en-US" dirty="0">
                <a:latin typeface="Arial" panose="020B0604020202020204" pitchFamily="34" charset="0"/>
              </a:rPr>
              <a:t>Is the outdodors essential in terms of rights, unique child and wellbeing and ethics?</a:t>
            </a: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994E75A-A71B-440E-9B17-439E2B400284}"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54159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C7BF83-3055-431F-961B-E410D693ECC7}" type="slidenum">
              <a:rPr lang="en-GB" smtClean="0"/>
              <a:t>4</a:t>
            </a:fld>
            <a:endParaRPr lang="en-GB"/>
          </a:p>
        </p:txBody>
      </p:sp>
    </p:spTree>
    <p:extLst>
      <p:ext uri="{BB962C8B-B14F-4D97-AF65-F5344CB8AC3E}">
        <p14:creationId xmlns:p14="http://schemas.microsoft.com/office/powerpoint/2010/main" val="386899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r>
              <a:rPr lang="cy-GB" altLang="en-US" dirty="0">
                <a:latin typeface="Arial" panose="020B0604020202020204" pitchFamily="34" charset="0"/>
              </a:rPr>
              <a:t>What is outdoor learning?</a:t>
            </a:r>
          </a:p>
          <a:p>
            <a:endParaRPr lang="cy-GB" altLang="en-US" dirty="0">
              <a:latin typeface="Arial" panose="020B0604020202020204" pitchFamily="34" charset="0"/>
            </a:endParaRPr>
          </a:p>
          <a:p>
            <a:r>
              <a:rPr lang="cy-GB" altLang="en-US" dirty="0">
                <a:latin typeface="Arial" panose="020B0604020202020204" pitchFamily="34" charset="0"/>
              </a:rPr>
              <a:t>In the yard?</a:t>
            </a:r>
          </a:p>
          <a:p>
            <a:r>
              <a:rPr lang="cy-GB" altLang="en-US" dirty="0">
                <a:latin typeface="Arial" panose="020B0604020202020204" pitchFamily="34" charset="0"/>
              </a:rPr>
              <a:t>In amore natural setting?</a:t>
            </a:r>
          </a:p>
          <a:p>
            <a:r>
              <a:rPr lang="cy-GB" altLang="en-US" dirty="0">
                <a:latin typeface="Arial" panose="020B0604020202020204" pitchFamily="34" charset="0"/>
              </a:rPr>
              <a:t>Does it need all year provision? And does that happen?</a:t>
            </a:r>
          </a:p>
          <a:p>
            <a:r>
              <a:rPr lang="cy-GB" altLang="en-US" dirty="0">
                <a:latin typeface="Arial" panose="020B0604020202020204" pitchFamily="34" charset="0"/>
              </a:rPr>
              <a:t>What about practiones confidence?</a:t>
            </a:r>
          </a:p>
          <a:p>
            <a:r>
              <a:rPr lang="cy-GB" altLang="en-US" dirty="0">
                <a:latin typeface="Arial" panose="020B0604020202020204" pitchFamily="34" charset="0"/>
              </a:rPr>
              <a:t>Does it need time and space?</a:t>
            </a: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994E75A-A71B-440E-9B17-439E2B400284}"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37180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their own observations suggest. Do these quotations ring true? </a:t>
            </a:r>
          </a:p>
          <a:p>
            <a:r>
              <a:rPr lang="en-GB" dirty="0"/>
              <a:t>Does it happen, doe sit promote discovery in the outdoors? Is the outdoors used equivalent to indoors. Or is it a special treat or more prevalent in summer? Has this aspects of FP been  overlooked. Is the outdoors used in a child-led way? We will look at FP evaluation data later</a:t>
            </a:r>
          </a:p>
        </p:txBody>
      </p:sp>
      <p:sp>
        <p:nvSpPr>
          <p:cNvPr id="4" name="Slide Number Placeholder 3"/>
          <p:cNvSpPr>
            <a:spLocks noGrp="1"/>
          </p:cNvSpPr>
          <p:nvPr>
            <p:ph type="sldNum" sz="quarter" idx="10"/>
          </p:nvPr>
        </p:nvSpPr>
        <p:spPr/>
        <p:txBody>
          <a:bodyPr/>
          <a:lstStyle/>
          <a:p>
            <a:fld id="{65C7BF83-3055-431F-961B-E410D693ECC7}" type="slidenum">
              <a:rPr lang="en-GB" smtClean="0"/>
              <a:t>6</a:t>
            </a:fld>
            <a:endParaRPr lang="en-GB"/>
          </a:p>
        </p:txBody>
      </p:sp>
    </p:spTree>
    <p:extLst>
      <p:ext uri="{BB962C8B-B14F-4D97-AF65-F5344CB8AC3E}">
        <p14:creationId xmlns:p14="http://schemas.microsoft.com/office/powerpoint/2010/main" val="38909793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5C7BF83-3055-431F-961B-E410D693ECC7}" type="slidenum">
              <a:rPr lang="en-GB" smtClean="0"/>
              <a:t>7</a:t>
            </a:fld>
            <a:endParaRPr lang="en-GB"/>
          </a:p>
        </p:txBody>
      </p:sp>
    </p:spTree>
    <p:extLst>
      <p:ext uri="{BB962C8B-B14F-4D97-AF65-F5344CB8AC3E}">
        <p14:creationId xmlns:p14="http://schemas.microsoft.com/office/powerpoint/2010/main" val="2142227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55700"/>
            <a:ext cx="5486400" cy="3086100"/>
          </a:xfrm>
        </p:spPr>
      </p:sp>
      <p:sp>
        <p:nvSpPr>
          <p:cNvPr id="3" name="Notes Placeholder 2"/>
          <p:cNvSpPr>
            <a:spLocks noGrp="1"/>
          </p:cNvSpPr>
          <p:nvPr>
            <p:ph type="body" idx="1"/>
          </p:nvPr>
        </p:nvSpPr>
        <p:spPr/>
        <p:txBody>
          <a:bodyPr/>
          <a:lstStyle/>
          <a:p>
            <a:r>
              <a:rPr lang="en-GB" dirty="0"/>
              <a:t>These are the skills highlighted as significant in new curriculum. Are these skills that are promoted in outdoor experience, give examples of how and get students to discuss.</a:t>
            </a:r>
          </a:p>
        </p:txBody>
      </p:sp>
      <p:sp>
        <p:nvSpPr>
          <p:cNvPr id="4" name="Slide Number Placeholder 3"/>
          <p:cNvSpPr>
            <a:spLocks noGrp="1"/>
          </p:cNvSpPr>
          <p:nvPr>
            <p:ph type="sldNum" sz="quarter" idx="10"/>
          </p:nvPr>
        </p:nvSpPr>
        <p:spPr/>
        <p:txBody>
          <a:bodyPr/>
          <a:lstStyle/>
          <a:p>
            <a:fld id="{65C7BF83-3055-431F-961B-E410D693ECC7}" type="slidenum">
              <a:rPr lang="en-GB" smtClean="0"/>
              <a:t>8</a:t>
            </a:fld>
            <a:endParaRPr lang="en-GB"/>
          </a:p>
        </p:txBody>
      </p:sp>
    </p:spTree>
    <p:extLst>
      <p:ext uri="{BB962C8B-B14F-4D97-AF65-F5344CB8AC3E}">
        <p14:creationId xmlns:p14="http://schemas.microsoft.com/office/powerpoint/2010/main" val="2150388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was new experience</a:t>
            </a:r>
            <a:r>
              <a:rPr lang="en-GB" baseline="0" dirty="0"/>
              <a:t> use a saw. It was a struggle and not easy to complete . It required learning from mistakes and was a challenge. Much patience  required and responding to support.</a:t>
            </a:r>
            <a:endParaRPr lang="en-GB" dirty="0"/>
          </a:p>
        </p:txBody>
      </p:sp>
      <p:sp>
        <p:nvSpPr>
          <p:cNvPr id="4" name="Slide Number Placeholder 3"/>
          <p:cNvSpPr>
            <a:spLocks noGrp="1"/>
          </p:cNvSpPr>
          <p:nvPr>
            <p:ph type="sldNum" sz="quarter" idx="10"/>
          </p:nvPr>
        </p:nvSpPr>
        <p:spPr/>
        <p:txBody>
          <a:bodyPr/>
          <a:lstStyle/>
          <a:p>
            <a:fld id="{65C7BF83-3055-431F-961B-E410D693ECC7}" type="slidenum">
              <a:rPr lang="en-GB" smtClean="0"/>
              <a:t>9</a:t>
            </a:fld>
            <a:endParaRPr lang="en-GB"/>
          </a:p>
        </p:txBody>
      </p:sp>
    </p:spTree>
    <p:extLst>
      <p:ext uri="{BB962C8B-B14F-4D97-AF65-F5344CB8AC3E}">
        <p14:creationId xmlns:p14="http://schemas.microsoft.com/office/powerpoint/2010/main" val="9275414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children were searching for bugs, a small space , but all had a role one digging one advising, one waiting to collect the bugs. They negotiated, they shared, they communicated, gave instruction and experimented. How could they assess and document this significant learning?</a:t>
            </a:r>
          </a:p>
        </p:txBody>
      </p:sp>
      <p:sp>
        <p:nvSpPr>
          <p:cNvPr id="4" name="Slide Number Placeholder 3"/>
          <p:cNvSpPr>
            <a:spLocks noGrp="1"/>
          </p:cNvSpPr>
          <p:nvPr>
            <p:ph type="sldNum" sz="quarter" idx="10"/>
          </p:nvPr>
        </p:nvSpPr>
        <p:spPr/>
        <p:txBody>
          <a:bodyPr/>
          <a:lstStyle/>
          <a:p>
            <a:fld id="{65C7BF83-3055-431F-961B-E410D693ECC7}" type="slidenum">
              <a:rPr lang="en-GB" smtClean="0"/>
              <a:t>10</a:t>
            </a:fld>
            <a:endParaRPr lang="en-GB"/>
          </a:p>
        </p:txBody>
      </p:sp>
    </p:spTree>
    <p:extLst>
      <p:ext uri="{BB962C8B-B14F-4D97-AF65-F5344CB8AC3E}">
        <p14:creationId xmlns:p14="http://schemas.microsoft.com/office/powerpoint/2010/main" val="9466682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outdoor offer space to think to explore. The two young boys are pondering and looking out at the SA1 skyline, They had space to consider and were not interrupted. This was a significant part of their learning. The practitioners also supported by not intervening, but later did discuss their experiences.</a:t>
            </a:r>
          </a:p>
        </p:txBody>
      </p:sp>
      <p:sp>
        <p:nvSpPr>
          <p:cNvPr id="4" name="Slide Number Placeholder 3"/>
          <p:cNvSpPr>
            <a:spLocks noGrp="1"/>
          </p:cNvSpPr>
          <p:nvPr>
            <p:ph type="sldNum" sz="quarter" idx="10"/>
          </p:nvPr>
        </p:nvSpPr>
        <p:spPr/>
        <p:txBody>
          <a:bodyPr/>
          <a:lstStyle/>
          <a:p>
            <a:fld id="{65C7BF83-3055-431F-961B-E410D693ECC7}" type="slidenum">
              <a:rPr lang="en-GB" smtClean="0"/>
              <a:t>11</a:t>
            </a:fld>
            <a:endParaRPr lang="en-GB"/>
          </a:p>
        </p:txBody>
      </p:sp>
    </p:spTree>
    <p:extLst>
      <p:ext uri="{BB962C8B-B14F-4D97-AF65-F5344CB8AC3E}">
        <p14:creationId xmlns:p14="http://schemas.microsoft.com/office/powerpoint/2010/main" val="32215105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Co-worker adult and children. Adult listened to ideas and learnt with children, did not take over. Room to look at the  bigger picture. Negotiate , sustained shared thinking</a:t>
            </a:r>
          </a:p>
        </p:txBody>
      </p:sp>
      <p:sp>
        <p:nvSpPr>
          <p:cNvPr id="4" name="Slide Number Placeholder 3"/>
          <p:cNvSpPr>
            <a:spLocks noGrp="1"/>
          </p:cNvSpPr>
          <p:nvPr>
            <p:ph type="sldNum" sz="quarter" idx="10"/>
          </p:nvPr>
        </p:nvSpPr>
        <p:spPr/>
        <p:txBody>
          <a:bodyPr/>
          <a:lstStyle/>
          <a:p>
            <a:fld id="{65C7BF83-3055-431F-961B-E410D693ECC7}" type="slidenum">
              <a:rPr lang="en-GB" smtClean="0"/>
              <a:t>12</a:t>
            </a:fld>
            <a:endParaRPr lang="en-GB"/>
          </a:p>
        </p:txBody>
      </p:sp>
    </p:spTree>
    <p:extLst>
      <p:ext uri="{BB962C8B-B14F-4D97-AF65-F5344CB8AC3E}">
        <p14:creationId xmlns:p14="http://schemas.microsoft.com/office/powerpoint/2010/main" val="21546281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big slope, a risk, which they we allowed to take by adults. Supporting each other. Considering best way to approach the slope</a:t>
            </a:r>
          </a:p>
          <a:p>
            <a:r>
              <a:rPr lang="en-GB" dirty="0"/>
              <a:t>Movement and whole body engagement</a:t>
            </a:r>
          </a:p>
        </p:txBody>
      </p:sp>
      <p:sp>
        <p:nvSpPr>
          <p:cNvPr id="4" name="Slide Number Placeholder 3"/>
          <p:cNvSpPr>
            <a:spLocks noGrp="1"/>
          </p:cNvSpPr>
          <p:nvPr>
            <p:ph type="sldNum" sz="quarter" idx="10"/>
          </p:nvPr>
        </p:nvSpPr>
        <p:spPr/>
        <p:txBody>
          <a:bodyPr/>
          <a:lstStyle/>
          <a:p>
            <a:fld id="{65C7BF83-3055-431F-961B-E410D693ECC7}" type="slidenum">
              <a:rPr lang="en-GB" smtClean="0"/>
              <a:t>13</a:t>
            </a:fld>
            <a:endParaRPr lang="en-GB"/>
          </a:p>
        </p:txBody>
      </p:sp>
    </p:spTree>
    <p:extLst>
      <p:ext uri="{BB962C8B-B14F-4D97-AF65-F5344CB8AC3E}">
        <p14:creationId xmlns:p14="http://schemas.microsoft.com/office/powerpoint/2010/main" val="7092909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very lovely clip of child-led learning with a group designing outdoors</a:t>
            </a:r>
          </a:p>
          <a:p>
            <a:r>
              <a:rPr lang="en-GB" dirty="0"/>
              <a:t>Show the film and discuss,</a:t>
            </a:r>
          </a:p>
          <a:p>
            <a:r>
              <a:rPr lang="en-GB" dirty="0"/>
              <a:t>Do they see this happening in lessons as part of the FP</a:t>
            </a:r>
          </a:p>
        </p:txBody>
      </p:sp>
      <p:sp>
        <p:nvSpPr>
          <p:cNvPr id="4" name="Slide Number Placeholder 3"/>
          <p:cNvSpPr>
            <a:spLocks noGrp="1"/>
          </p:cNvSpPr>
          <p:nvPr>
            <p:ph type="sldNum" sz="quarter" idx="10"/>
          </p:nvPr>
        </p:nvSpPr>
        <p:spPr/>
        <p:txBody>
          <a:bodyPr/>
          <a:lstStyle/>
          <a:p>
            <a:fld id="{65C7BF83-3055-431F-961B-E410D693ECC7}" type="slidenum">
              <a:rPr lang="en-GB" smtClean="0"/>
              <a:t>14</a:t>
            </a:fld>
            <a:endParaRPr lang="en-GB"/>
          </a:p>
        </p:txBody>
      </p:sp>
    </p:spTree>
    <p:extLst>
      <p:ext uri="{BB962C8B-B14F-4D97-AF65-F5344CB8AC3E}">
        <p14:creationId xmlns:p14="http://schemas.microsoft.com/office/powerpoint/2010/main" val="10799747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C7BF83-3055-431F-961B-E410D693ECC7}" type="slidenum">
              <a:rPr lang="en-GB" smtClean="0"/>
              <a:t>15</a:t>
            </a:fld>
            <a:endParaRPr lang="en-GB"/>
          </a:p>
        </p:txBody>
      </p:sp>
    </p:spTree>
    <p:extLst>
      <p:ext uri="{BB962C8B-B14F-4D97-AF65-F5344CB8AC3E}">
        <p14:creationId xmlns:p14="http://schemas.microsoft.com/office/powerpoint/2010/main" val="15902487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the results of the Cardiff </a:t>
            </a:r>
            <a:r>
              <a:rPr lang="en-GB" dirty="0" err="1"/>
              <a:t>Uni</a:t>
            </a:r>
            <a:r>
              <a:rPr lang="en-GB" dirty="0"/>
              <a:t> WISERD evaluation of FP, the slide and the upcoming ones highlight issues students may already have observed themselves.</a:t>
            </a:r>
          </a:p>
          <a:p>
            <a:r>
              <a:rPr lang="en-GB" dirty="0"/>
              <a:t>Why is the weather a limit?</a:t>
            </a:r>
          </a:p>
          <a:p>
            <a:r>
              <a:rPr lang="en-GB" dirty="0"/>
              <a:t>Does outdoors offer a more </a:t>
            </a:r>
            <a:r>
              <a:rPr lang="en-GB" dirty="0" err="1"/>
              <a:t>holisitic</a:t>
            </a:r>
            <a:r>
              <a:rPr lang="en-GB" dirty="0"/>
              <a:t> approach?</a:t>
            </a:r>
          </a:p>
        </p:txBody>
      </p:sp>
      <p:sp>
        <p:nvSpPr>
          <p:cNvPr id="4" name="Slide Number Placeholder 3"/>
          <p:cNvSpPr>
            <a:spLocks noGrp="1"/>
          </p:cNvSpPr>
          <p:nvPr>
            <p:ph type="sldNum" sz="quarter" idx="10"/>
          </p:nvPr>
        </p:nvSpPr>
        <p:spPr/>
        <p:txBody>
          <a:bodyPr/>
          <a:lstStyle/>
          <a:p>
            <a:fld id="{65C7BF83-3055-431F-961B-E410D693ECC7}" type="slidenum">
              <a:rPr lang="en-GB" smtClean="0"/>
              <a:t>16</a:t>
            </a:fld>
            <a:endParaRPr lang="en-GB"/>
          </a:p>
        </p:txBody>
      </p:sp>
    </p:spTree>
    <p:extLst>
      <p:ext uri="{BB962C8B-B14F-4D97-AF65-F5344CB8AC3E}">
        <p14:creationId xmlns:p14="http://schemas.microsoft.com/office/powerpoint/2010/main" val="24451803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rarely used, what are the barriers?</a:t>
            </a:r>
          </a:p>
          <a:p>
            <a:r>
              <a:rPr lang="en-GB" dirty="0"/>
              <a:t>What not year 1 and 2?</a:t>
            </a:r>
          </a:p>
          <a:p>
            <a:r>
              <a:rPr lang="en-GB" dirty="0"/>
              <a:t>Can schools learn from non-school settings?</a:t>
            </a:r>
          </a:p>
        </p:txBody>
      </p:sp>
      <p:sp>
        <p:nvSpPr>
          <p:cNvPr id="4" name="Slide Number Placeholder 3"/>
          <p:cNvSpPr>
            <a:spLocks noGrp="1"/>
          </p:cNvSpPr>
          <p:nvPr>
            <p:ph type="sldNum" sz="quarter" idx="10"/>
          </p:nvPr>
        </p:nvSpPr>
        <p:spPr/>
        <p:txBody>
          <a:bodyPr/>
          <a:lstStyle/>
          <a:p>
            <a:fld id="{65C7BF83-3055-431F-961B-E410D693ECC7}" type="slidenum">
              <a:rPr lang="en-GB" smtClean="0"/>
              <a:t>17</a:t>
            </a:fld>
            <a:endParaRPr lang="en-GB"/>
          </a:p>
        </p:txBody>
      </p:sp>
    </p:spTree>
    <p:extLst>
      <p:ext uri="{BB962C8B-B14F-4D97-AF65-F5344CB8AC3E}">
        <p14:creationId xmlns:p14="http://schemas.microsoft.com/office/powerpoint/2010/main" val="13774576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are 100% every day?</a:t>
            </a:r>
          </a:p>
          <a:p>
            <a:r>
              <a:rPr lang="en-GB" dirty="0"/>
              <a:t>Again why time of year?</a:t>
            </a:r>
          </a:p>
          <a:p>
            <a:endParaRPr lang="en-GB" dirty="0"/>
          </a:p>
          <a:p>
            <a:r>
              <a:rPr lang="en-GB" dirty="0"/>
              <a:t>Get students to consider</a:t>
            </a:r>
          </a:p>
        </p:txBody>
      </p:sp>
      <p:sp>
        <p:nvSpPr>
          <p:cNvPr id="4" name="Slide Number Placeholder 3"/>
          <p:cNvSpPr>
            <a:spLocks noGrp="1"/>
          </p:cNvSpPr>
          <p:nvPr>
            <p:ph type="sldNum" sz="quarter" idx="10"/>
          </p:nvPr>
        </p:nvSpPr>
        <p:spPr/>
        <p:txBody>
          <a:bodyPr/>
          <a:lstStyle/>
          <a:p>
            <a:fld id="{65C7BF83-3055-431F-961B-E410D693ECC7}" type="slidenum">
              <a:rPr lang="en-GB" smtClean="0"/>
              <a:t>18</a:t>
            </a:fld>
            <a:endParaRPr lang="en-GB"/>
          </a:p>
        </p:txBody>
      </p:sp>
    </p:spTree>
    <p:extLst>
      <p:ext uri="{BB962C8B-B14F-4D97-AF65-F5344CB8AC3E}">
        <p14:creationId xmlns:p14="http://schemas.microsoft.com/office/powerpoint/2010/main" val="1592694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say about how outdoor learning is valued? Is it still an add on, less important than the indoor?</a:t>
            </a:r>
          </a:p>
          <a:p>
            <a:r>
              <a:rPr lang="en-GB" dirty="0"/>
              <a:t>Is training required?</a:t>
            </a:r>
          </a:p>
        </p:txBody>
      </p:sp>
      <p:sp>
        <p:nvSpPr>
          <p:cNvPr id="4" name="Slide Number Placeholder 3"/>
          <p:cNvSpPr>
            <a:spLocks noGrp="1"/>
          </p:cNvSpPr>
          <p:nvPr>
            <p:ph type="sldNum" sz="quarter" idx="10"/>
          </p:nvPr>
        </p:nvSpPr>
        <p:spPr/>
        <p:txBody>
          <a:bodyPr/>
          <a:lstStyle/>
          <a:p>
            <a:fld id="{65C7BF83-3055-431F-961B-E410D693ECC7}" type="slidenum">
              <a:rPr lang="en-GB" smtClean="0"/>
              <a:t>19</a:t>
            </a:fld>
            <a:endParaRPr lang="en-GB"/>
          </a:p>
        </p:txBody>
      </p:sp>
    </p:spTree>
    <p:extLst>
      <p:ext uri="{BB962C8B-B14F-4D97-AF65-F5344CB8AC3E}">
        <p14:creationId xmlns:p14="http://schemas.microsoft.com/office/powerpoint/2010/main" val="26832148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093788"/>
            <a:ext cx="5486400" cy="3086100"/>
          </a:xfrm>
        </p:spPr>
      </p:sp>
      <p:sp>
        <p:nvSpPr>
          <p:cNvPr id="3" name="Notes Placeholder 2"/>
          <p:cNvSpPr>
            <a:spLocks noGrp="1"/>
          </p:cNvSpPr>
          <p:nvPr>
            <p:ph type="body" idx="1"/>
          </p:nvPr>
        </p:nvSpPr>
        <p:spPr/>
        <p:txBody>
          <a:bodyPr/>
          <a:lstStyle/>
          <a:p>
            <a:r>
              <a:rPr lang="en-GB" dirty="0"/>
              <a:t>Also is the outdoors misunderstood?</a:t>
            </a:r>
          </a:p>
          <a:p>
            <a:r>
              <a:rPr lang="en-GB" dirty="0"/>
              <a:t>Is it enough to be in a concrete yard.</a:t>
            </a:r>
          </a:p>
          <a:p>
            <a:r>
              <a:rPr lang="en-GB" dirty="0"/>
              <a:t>Do setting need support to make the outdoors more natural? What are the limitations?</a:t>
            </a:r>
          </a:p>
          <a:p>
            <a:endParaRPr lang="en-GB" dirty="0"/>
          </a:p>
          <a:p>
            <a:r>
              <a:rPr lang="en-GB" dirty="0"/>
              <a:t>Outdoors can be anything including trips and visit?</a:t>
            </a:r>
          </a:p>
          <a:p>
            <a:endParaRPr lang="en-GB" dirty="0"/>
          </a:p>
          <a:p>
            <a:r>
              <a:rPr lang="en-GB" dirty="0"/>
              <a:t>Is what we say is Forest School actually Forest School or is this being misrepresented?</a:t>
            </a:r>
          </a:p>
          <a:p>
            <a:endParaRPr lang="en-GB" dirty="0"/>
          </a:p>
          <a:p>
            <a:endParaRPr lang="en-GB" dirty="0"/>
          </a:p>
        </p:txBody>
      </p:sp>
      <p:sp>
        <p:nvSpPr>
          <p:cNvPr id="4" name="Slide Number Placeholder 3"/>
          <p:cNvSpPr>
            <a:spLocks noGrp="1"/>
          </p:cNvSpPr>
          <p:nvPr>
            <p:ph type="sldNum" sz="quarter" idx="10"/>
          </p:nvPr>
        </p:nvSpPr>
        <p:spPr/>
        <p:txBody>
          <a:bodyPr/>
          <a:lstStyle/>
          <a:p>
            <a:fld id="{65C7BF83-3055-431F-961B-E410D693ECC7}" type="slidenum">
              <a:rPr lang="en-GB" smtClean="0"/>
              <a:t>20</a:t>
            </a:fld>
            <a:endParaRPr lang="en-GB"/>
          </a:p>
        </p:txBody>
      </p:sp>
    </p:spTree>
    <p:extLst>
      <p:ext uri="{BB962C8B-B14F-4D97-AF65-F5344CB8AC3E}">
        <p14:creationId xmlns:p14="http://schemas.microsoft.com/office/powerpoint/2010/main" val="25732705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r>
              <a:rPr lang="cy-GB" altLang="en-US" dirty="0">
                <a:latin typeface="Arial" panose="020B0604020202020204" pitchFamily="34" charset="0"/>
              </a:rPr>
              <a:t>Forest School is Scandinavian in hostory and has a deep philosophy linked to outdoor living, child led, free flow paly. The video shows an example in America, interting to watch  and discuss. In Wales thre are numerous example. Some follow the philosophy, but often outside the ‘official school’ authority. Have some other outddor activties which pertain to be Forest School become more adult –led to reflect our school culture?</a:t>
            </a: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994E75A-A71B-440E-9B17-439E2B400284}"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209635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Intereting</a:t>
            </a:r>
            <a:r>
              <a:rPr lang="en-GB" dirty="0"/>
              <a:t> video of outdoor learning in a woodland area</a:t>
            </a:r>
          </a:p>
        </p:txBody>
      </p:sp>
      <p:sp>
        <p:nvSpPr>
          <p:cNvPr id="4" name="Slide Number Placeholder 3"/>
          <p:cNvSpPr>
            <a:spLocks noGrp="1"/>
          </p:cNvSpPr>
          <p:nvPr>
            <p:ph type="sldNum" sz="quarter" idx="10"/>
          </p:nvPr>
        </p:nvSpPr>
        <p:spPr/>
        <p:txBody>
          <a:bodyPr/>
          <a:lstStyle/>
          <a:p>
            <a:fld id="{65C7BF83-3055-431F-961B-E410D693ECC7}" type="slidenum">
              <a:rPr lang="en-GB" smtClean="0"/>
              <a:t>22</a:t>
            </a:fld>
            <a:endParaRPr lang="en-GB"/>
          </a:p>
        </p:txBody>
      </p:sp>
    </p:spTree>
    <p:extLst>
      <p:ext uri="{BB962C8B-B14F-4D97-AF65-F5344CB8AC3E}">
        <p14:creationId xmlns:p14="http://schemas.microsoft.com/office/powerpoint/2010/main" val="14004573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one of the 4 purposes</a:t>
            </a:r>
          </a:p>
          <a:p>
            <a:endParaRPr lang="en-GB" dirty="0"/>
          </a:p>
          <a:p>
            <a:r>
              <a:rPr lang="en-GB" dirty="0" err="1"/>
              <a:t>Looka</a:t>
            </a:r>
            <a:r>
              <a:rPr lang="en-GB" dirty="0"/>
              <a:t> t photo of child find a bug and investigating. Is this ethical citizenship? discuss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C7BF83-3055-431F-961B-E410D693EC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38998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one of the 4 purposes</a:t>
            </a:r>
          </a:p>
          <a:p>
            <a:endParaRPr lang="en-GB" dirty="0"/>
          </a:p>
          <a:p>
            <a:r>
              <a:rPr lang="en-GB" dirty="0" err="1"/>
              <a:t>Looka</a:t>
            </a:r>
            <a:r>
              <a:rPr lang="en-GB" dirty="0"/>
              <a:t> t photo of child find a bug and investigating. Is this ethical citizenship? discuss</a:t>
            </a:r>
          </a:p>
        </p:txBody>
      </p:sp>
      <p:sp>
        <p:nvSpPr>
          <p:cNvPr id="4" name="Slide Number Placeholder 3"/>
          <p:cNvSpPr>
            <a:spLocks noGrp="1"/>
          </p:cNvSpPr>
          <p:nvPr>
            <p:ph type="sldNum" sz="quarter" idx="10"/>
          </p:nvPr>
        </p:nvSpPr>
        <p:spPr/>
        <p:txBody>
          <a:bodyPr/>
          <a:lstStyle/>
          <a:p>
            <a:fld id="{65C7BF83-3055-431F-961B-E410D693ECC7}" type="slidenum">
              <a:rPr lang="en-GB" smtClean="0"/>
              <a:t>24</a:t>
            </a:fld>
            <a:endParaRPr lang="en-GB"/>
          </a:p>
        </p:txBody>
      </p:sp>
    </p:spTree>
    <p:extLst>
      <p:ext uri="{BB962C8B-B14F-4D97-AF65-F5344CB8AC3E}">
        <p14:creationId xmlns:p14="http://schemas.microsoft.com/office/powerpoint/2010/main" val="38667468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Finding daises and sharing the experience  with a  very curious adult The child spent along time observing the petals, the punk tips that </a:t>
            </a:r>
            <a:r>
              <a:rPr lang="en-GB" dirty="0" err="1"/>
              <a:t>wre</a:t>
            </a:r>
            <a:r>
              <a:rPr lang="en-GB" dirty="0"/>
              <a:t> more</a:t>
            </a:r>
            <a:r>
              <a:rPr lang="en-GB" baseline="0" dirty="0"/>
              <a:t> </a:t>
            </a:r>
            <a:r>
              <a:rPr lang="en-GB" baseline="0" dirty="0" err="1"/>
              <a:t>vsible</a:t>
            </a:r>
            <a:r>
              <a:rPr lang="en-GB" baseline="0" dirty="0"/>
              <a:t> when the daisy was closed. What happened to daisy in water. So many areas of learning as well as the appreciation of the living world.</a:t>
            </a:r>
            <a:endParaRPr lang="en-GB" dirty="0"/>
          </a:p>
        </p:txBody>
      </p:sp>
      <p:sp>
        <p:nvSpPr>
          <p:cNvPr id="4" name="Slide Number Placeholder 3"/>
          <p:cNvSpPr>
            <a:spLocks noGrp="1"/>
          </p:cNvSpPr>
          <p:nvPr>
            <p:ph type="sldNum" sz="quarter" idx="10"/>
          </p:nvPr>
        </p:nvSpPr>
        <p:spPr/>
        <p:txBody>
          <a:bodyPr/>
          <a:lstStyle/>
          <a:p>
            <a:fld id="{65C7BF83-3055-431F-961B-E410D693ECC7}" type="slidenum">
              <a:rPr lang="en-GB" smtClean="0"/>
              <a:t>25</a:t>
            </a:fld>
            <a:endParaRPr lang="en-GB"/>
          </a:p>
        </p:txBody>
      </p:sp>
    </p:spTree>
    <p:extLst>
      <p:ext uri="{BB962C8B-B14F-4D97-AF65-F5344CB8AC3E}">
        <p14:creationId xmlns:p14="http://schemas.microsoft.com/office/powerpoint/2010/main" val="41795329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Finding daises and sharing the experience  with a  very curious adult</a:t>
            </a:r>
          </a:p>
        </p:txBody>
      </p:sp>
      <p:sp>
        <p:nvSpPr>
          <p:cNvPr id="4" name="Slide Number Placeholder 3"/>
          <p:cNvSpPr>
            <a:spLocks noGrp="1"/>
          </p:cNvSpPr>
          <p:nvPr>
            <p:ph type="sldNum" sz="quarter" idx="10"/>
          </p:nvPr>
        </p:nvSpPr>
        <p:spPr/>
        <p:txBody>
          <a:bodyPr/>
          <a:lstStyle/>
          <a:p>
            <a:fld id="{65C7BF83-3055-431F-961B-E410D693ECC7}" type="slidenum">
              <a:rPr lang="en-GB" smtClean="0"/>
              <a:t>26</a:t>
            </a:fld>
            <a:endParaRPr lang="en-GB"/>
          </a:p>
        </p:txBody>
      </p:sp>
    </p:spTree>
    <p:extLst>
      <p:ext uri="{BB962C8B-B14F-4D97-AF65-F5344CB8AC3E}">
        <p14:creationId xmlns:p14="http://schemas.microsoft.com/office/powerpoint/2010/main" val="37328579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video here of Finland is very interesting. You may suggest they watch the others in own time</a:t>
            </a:r>
          </a:p>
          <a:p>
            <a:r>
              <a:rPr lang="en-GB" dirty="0"/>
              <a:t>Discuss the emphasis in Finland on outdoors all the way through. Consider the strong ties between practioners and children. Interesting stats at stats supporting Finland’s approach</a:t>
            </a:r>
          </a:p>
          <a:p>
            <a:r>
              <a:rPr lang="en-GB" dirty="0"/>
              <a:t>Wales are often looked to Finland. Can we emulate what they do. Are we willing to fund, can we fund?</a:t>
            </a:r>
          </a:p>
          <a:p>
            <a:r>
              <a:rPr lang="en-GB" dirty="0"/>
              <a:t>What about the age of starting school. 0-7 preschool, often with significant outdoor elements.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C7BF83-3055-431F-961B-E410D693EC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76439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video here of Finland is very interesting. You may suggest they watch the others in own time</a:t>
            </a:r>
          </a:p>
          <a:p>
            <a:r>
              <a:rPr lang="en-GB" dirty="0"/>
              <a:t>Discuss the emphasis in Finland on outdoors all the way through. Consider the strong ties between practioners and children. Interesting stats at stats supporting Finland’s approach</a:t>
            </a:r>
          </a:p>
          <a:p>
            <a:r>
              <a:rPr lang="en-GB" dirty="0"/>
              <a:t>Wales are often looked to Finland. Can we emulate what they do. Are we willing to fund, can we fund?</a:t>
            </a:r>
          </a:p>
          <a:p>
            <a:r>
              <a:rPr lang="en-GB" dirty="0"/>
              <a:t>What about the age of starting school. 0-7 preschool, often with significant outdoor elements.</a:t>
            </a:r>
          </a:p>
        </p:txBody>
      </p:sp>
      <p:sp>
        <p:nvSpPr>
          <p:cNvPr id="4" name="Slide Number Placeholder 3"/>
          <p:cNvSpPr>
            <a:spLocks noGrp="1"/>
          </p:cNvSpPr>
          <p:nvPr>
            <p:ph type="sldNum" sz="quarter" idx="10"/>
          </p:nvPr>
        </p:nvSpPr>
        <p:spPr/>
        <p:txBody>
          <a:bodyPr/>
          <a:lstStyle/>
          <a:p>
            <a:fld id="{65C7BF83-3055-431F-961B-E410D693ECC7}" type="slidenum">
              <a:rPr lang="en-GB" smtClean="0"/>
              <a:t>28</a:t>
            </a:fld>
            <a:endParaRPr lang="en-GB"/>
          </a:p>
        </p:txBody>
      </p:sp>
    </p:spTree>
    <p:extLst>
      <p:ext uri="{BB962C8B-B14F-4D97-AF65-F5344CB8AC3E}">
        <p14:creationId xmlns:p14="http://schemas.microsoft.com/office/powerpoint/2010/main" val="17491723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994E75A-A71B-440E-9B17-439E2B400284}"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515753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CB07CE8-6226-461B-A276-CFAFEB27DA1A}" type="datetimeFigureOut">
              <a:rPr lang="en-GB" smtClean="0"/>
              <a:t>15/06/2021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0E688-8EDF-4BE8-A488-1F3ADAA0BD90}" type="slidenum">
              <a:rPr lang="en-GB" smtClean="0"/>
              <a:t>‹#›</a:t>
            </a:fld>
            <a:endParaRPr lang="en-GB"/>
          </a:p>
        </p:txBody>
      </p:sp>
    </p:spTree>
    <p:extLst>
      <p:ext uri="{BB962C8B-B14F-4D97-AF65-F5344CB8AC3E}">
        <p14:creationId xmlns:p14="http://schemas.microsoft.com/office/powerpoint/2010/main" val="1637659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B07CE8-6226-461B-A276-CFAFEB27DA1A}" type="datetimeFigureOut">
              <a:rPr lang="en-GB" smtClean="0"/>
              <a:t>15/06/2021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0E688-8EDF-4BE8-A488-1F3ADAA0BD90}" type="slidenum">
              <a:rPr lang="en-GB" smtClean="0"/>
              <a:t>‹#›</a:t>
            </a:fld>
            <a:endParaRPr lang="en-GB"/>
          </a:p>
        </p:txBody>
      </p:sp>
    </p:spTree>
    <p:extLst>
      <p:ext uri="{BB962C8B-B14F-4D97-AF65-F5344CB8AC3E}">
        <p14:creationId xmlns:p14="http://schemas.microsoft.com/office/powerpoint/2010/main" val="762314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CB07CE8-6226-461B-A276-CFAFEB27DA1A}" type="datetimeFigureOut">
              <a:rPr lang="en-GB" smtClean="0"/>
              <a:t>15/06/2021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0E688-8EDF-4BE8-A488-1F3ADAA0BD90}" type="slidenum">
              <a:rPr lang="en-GB" smtClean="0"/>
              <a:t>‹#›</a:t>
            </a:fld>
            <a:endParaRPr lang="en-GB"/>
          </a:p>
        </p:txBody>
      </p:sp>
    </p:spTree>
    <p:extLst>
      <p:ext uri="{BB962C8B-B14F-4D97-AF65-F5344CB8AC3E}">
        <p14:creationId xmlns:p14="http://schemas.microsoft.com/office/powerpoint/2010/main" val="854361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CB07CE8-6226-461B-A276-CFAFEB27DA1A}" type="datetimeFigureOut">
              <a:rPr lang="en-GB" smtClean="0"/>
              <a:t>15/06/2021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80E688-8EDF-4BE8-A488-1F3ADAA0BD90}" type="slidenum">
              <a:rPr lang="en-GB" smtClean="0"/>
              <a:t>‹#›</a:t>
            </a:fld>
            <a:endParaRPr lang="en-GB"/>
          </a:p>
        </p:txBody>
      </p:sp>
    </p:spTree>
    <p:extLst>
      <p:ext uri="{BB962C8B-B14F-4D97-AF65-F5344CB8AC3E}">
        <p14:creationId xmlns:p14="http://schemas.microsoft.com/office/powerpoint/2010/main" val="1524709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CB07CE8-6226-461B-A276-CFAFEB27DA1A}" type="datetimeFigureOut">
              <a:rPr lang="en-GB" smtClean="0"/>
              <a:t>15/06/2021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80E688-8EDF-4BE8-A488-1F3ADAA0BD90}" type="slidenum">
              <a:rPr lang="en-GB" smtClean="0"/>
              <a:t>‹#›</a:t>
            </a:fld>
            <a:endParaRPr lang="en-GB"/>
          </a:p>
        </p:txBody>
      </p:sp>
    </p:spTree>
    <p:extLst>
      <p:ext uri="{BB962C8B-B14F-4D97-AF65-F5344CB8AC3E}">
        <p14:creationId xmlns:p14="http://schemas.microsoft.com/office/powerpoint/2010/main" val="1130622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CB07CE8-6226-461B-A276-CFAFEB27DA1A}" type="datetimeFigureOut">
              <a:rPr lang="en-GB" smtClean="0"/>
              <a:t>15/06/2021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80E688-8EDF-4BE8-A488-1F3ADAA0BD90}" type="slidenum">
              <a:rPr lang="en-GB" smtClean="0"/>
              <a:t>‹#›</a:t>
            </a:fld>
            <a:endParaRPr lang="en-GB"/>
          </a:p>
        </p:txBody>
      </p:sp>
    </p:spTree>
    <p:extLst>
      <p:ext uri="{BB962C8B-B14F-4D97-AF65-F5344CB8AC3E}">
        <p14:creationId xmlns:p14="http://schemas.microsoft.com/office/powerpoint/2010/main" val="2921921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B07CE8-6226-461B-A276-CFAFEB27DA1A}" type="datetimeFigureOut">
              <a:rPr lang="en-GB" smtClean="0"/>
              <a:t>15/06/2021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80E688-8EDF-4BE8-A488-1F3ADAA0BD90}" type="slidenum">
              <a:rPr lang="en-GB" smtClean="0"/>
              <a:t>‹#›</a:t>
            </a:fld>
            <a:endParaRPr lang="en-GB"/>
          </a:p>
        </p:txBody>
      </p:sp>
    </p:spTree>
    <p:extLst>
      <p:ext uri="{BB962C8B-B14F-4D97-AF65-F5344CB8AC3E}">
        <p14:creationId xmlns:p14="http://schemas.microsoft.com/office/powerpoint/2010/main" val="3349081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CB07CE8-6226-461B-A276-CFAFEB27DA1A}" type="datetimeFigureOut">
              <a:rPr lang="en-GB" smtClean="0"/>
              <a:t>15/06/2021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80E688-8EDF-4BE8-A488-1F3ADAA0BD90}" type="slidenum">
              <a:rPr lang="en-GB" smtClean="0"/>
              <a:t>‹#›</a:t>
            </a:fld>
            <a:endParaRPr lang="en-GB"/>
          </a:p>
        </p:txBody>
      </p:sp>
    </p:spTree>
    <p:extLst>
      <p:ext uri="{BB962C8B-B14F-4D97-AF65-F5344CB8AC3E}">
        <p14:creationId xmlns:p14="http://schemas.microsoft.com/office/powerpoint/2010/main" val="3602246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CB07CE8-6226-461B-A276-CFAFEB27DA1A}" type="datetimeFigureOut">
              <a:rPr lang="en-GB" smtClean="0"/>
              <a:t>15/06/2021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80E688-8EDF-4BE8-A488-1F3ADAA0BD90}" type="slidenum">
              <a:rPr lang="en-GB" smtClean="0"/>
              <a:t>‹#›</a:t>
            </a:fld>
            <a:endParaRPr lang="en-GB"/>
          </a:p>
        </p:txBody>
      </p:sp>
    </p:spTree>
    <p:extLst>
      <p:ext uri="{BB962C8B-B14F-4D97-AF65-F5344CB8AC3E}">
        <p14:creationId xmlns:p14="http://schemas.microsoft.com/office/powerpoint/2010/main" val="2077902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B07CE8-6226-461B-A276-CFAFEB27DA1A}" type="datetimeFigureOut">
              <a:rPr lang="en-GB" smtClean="0"/>
              <a:t>15/06/2021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0E688-8EDF-4BE8-A488-1F3ADAA0BD90}" type="slidenum">
              <a:rPr lang="en-GB" smtClean="0"/>
              <a:t>‹#›</a:t>
            </a:fld>
            <a:endParaRPr lang="en-GB"/>
          </a:p>
        </p:txBody>
      </p:sp>
    </p:spTree>
    <p:extLst>
      <p:ext uri="{BB962C8B-B14F-4D97-AF65-F5344CB8AC3E}">
        <p14:creationId xmlns:p14="http://schemas.microsoft.com/office/powerpoint/2010/main" val="2256305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B07CE8-6226-461B-A276-CFAFEB27DA1A}" type="datetimeFigureOut">
              <a:rPr lang="en-GB" smtClean="0"/>
              <a:t>15/06/2021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0E688-8EDF-4BE8-A488-1F3ADAA0BD90}" type="slidenum">
              <a:rPr lang="en-GB" smtClean="0"/>
              <a:t>‹#›</a:t>
            </a:fld>
            <a:endParaRPr lang="en-GB"/>
          </a:p>
        </p:txBody>
      </p:sp>
    </p:spTree>
    <p:extLst>
      <p:ext uri="{BB962C8B-B14F-4D97-AF65-F5344CB8AC3E}">
        <p14:creationId xmlns:p14="http://schemas.microsoft.com/office/powerpoint/2010/main" val="3644522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018478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48845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6/15/2021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15178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6/15/2021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149307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6/15/2021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480465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6/15/2021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920745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6/15/2021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070191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6/15/2021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677410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6/15/2021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4950443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6/15/2021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74867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6/15/2021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1325928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B07CE8-6226-461B-A276-CFAFEB27DA1A}" type="datetimeFigureOut">
              <a:rPr lang="en-GB" smtClean="0"/>
              <a:t>15/06/2021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0E688-8EDF-4BE8-A488-1F3ADAA0BD90}" type="slidenum">
              <a:rPr lang="en-GB" smtClean="0"/>
              <a:t>‹#›</a:t>
            </a:fld>
            <a:endParaRPr lang="en-GB"/>
          </a:p>
        </p:txBody>
      </p:sp>
    </p:spTree>
    <p:extLst>
      <p:ext uri="{BB962C8B-B14F-4D97-AF65-F5344CB8AC3E}">
        <p14:creationId xmlns:p14="http://schemas.microsoft.com/office/powerpoint/2010/main" val="1657441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B07CE8-6226-461B-A276-CFAFEB27DA1A}" type="datetimeFigureOut">
              <a:rPr lang="en-GB" smtClean="0"/>
              <a:t>15/06/2021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80E688-8EDF-4BE8-A488-1F3ADAA0BD90}" type="slidenum">
              <a:rPr lang="en-GB" smtClean="0"/>
              <a:t>‹#›</a:t>
            </a:fld>
            <a:endParaRPr lang="en-GB"/>
          </a:p>
        </p:txBody>
      </p:sp>
    </p:spTree>
    <p:extLst>
      <p:ext uri="{BB962C8B-B14F-4D97-AF65-F5344CB8AC3E}">
        <p14:creationId xmlns:p14="http://schemas.microsoft.com/office/powerpoint/2010/main" val="7617340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6/15/2021</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691061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ZkXMY7eWD-o&amp;list=PLCM4SR8YSSDxpKyXClz1vQs6-Oi3cNQhc" TargetMode="External"/><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hyperlink" Target="https://www.youtube.com/watch?v=1jNAImEvcA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3KcTRcrQdr4"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akxUJwjZTI8" TargetMode="External"/><Relationship Id="rId2" Type="http://schemas.openxmlformats.org/officeDocument/2006/relationships/notesSlide" Target="../notesSlides/notesSlide27.xml"/><Relationship Id="rId1" Type="http://schemas.openxmlformats.org/officeDocument/2006/relationships/slideLayout" Target="../slideLayouts/slideLayout15.xml"/><Relationship Id="rId5" Type="http://schemas.openxmlformats.org/officeDocument/2006/relationships/hyperlink" Target="https://www.youtube.com/watch?v=qTujGUVvYok" TargetMode="External"/><Relationship Id="rId4" Type="http://schemas.openxmlformats.org/officeDocument/2006/relationships/hyperlink" Target="https://www.youtube.com/watch?v=yU2ds6e_sWw"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akxUJwjZTI8" TargetMode="External"/><Relationship Id="rId2" Type="http://schemas.openxmlformats.org/officeDocument/2006/relationships/notesSlide" Target="../notesSlides/notesSlide28.xml"/><Relationship Id="rId1" Type="http://schemas.openxmlformats.org/officeDocument/2006/relationships/slideLayout" Target="../slideLayouts/slideLayout15.xml"/><Relationship Id="rId5" Type="http://schemas.openxmlformats.org/officeDocument/2006/relationships/hyperlink" Target="https://www.youtube.com/watch?v=qTujGUVvYok" TargetMode="External"/><Relationship Id="rId4" Type="http://schemas.openxmlformats.org/officeDocument/2006/relationships/hyperlink" Target="https://www.youtube.com/watch?v=yU2ds6e_sWw"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a:latin typeface="Lucida Sans" panose="020B0602030504020204" pitchFamily="34" charset="0"/>
              </a:rPr>
              <a:t>ECEY6007C</a:t>
            </a:r>
            <a:br>
              <a:rPr lang="en-GB" dirty="0">
                <a:latin typeface="Lucida Sans" panose="020B0602030504020204" pitchFamily="34" charset="0"/>
              </a:rPr>
            </a:br>
            <a:r>
              <a:rPr lang="en-GB" dirty="0">
                <a:solidFill>
                  <a:srgbClr val="002060"/>
                </a:solidFill>
                <a:latin typeface="Lucida Sans" panose="020B0602030504020204" pitchFamily="34" charset="0"/>
              </a:rPr>
              <a:t>ECEY6007</a:t>
            </a:r>
          </a:p>
        </p:txBody>
      </p:sp>
      <p:sp>
        <p:nvSpPr>
          <p:cNvPr id="4" name="Content Placeholder 3"/>
          <p:cNvSpPr>
            <a:spLocks noGrp="1"/>
          </p:cNvSpPr>
          <p:nvPr>
            <p:ph sz="half" idx="1"/>
          </p:nvPr>
        </p:nvSpPr>
        <p:spPr>
          <a:xfrm>
            <a:off x="2152650" y="2564903"/>
            <a:ext cx="3886200" cy="3612060"/>
          </a:xfrm>
        </p:spPr>
        <p:txBody>
          <a:bodyPr>
            <a:normAutofit/>
          </a:bodyPr>
          <a:lstStyle/>
          <a:p>
            <a:pPr marL="0" indent="0">
              <a:buNone/>
            </a:pPr>
            <a:r>
              <a:rPr lang="en-GB" sz="4400" dirty="0" err="1">
                <a:latin typeface="Lucida Sans" panose="020B0602030504020204" pitchFamily="34" charset="0"/>
              </a:rPr>
              <a:t>Dysgu</a:t>
            </a:r>
            <a:r>
              <a:rPr lang="en-GB" sz="4400" dirty="0">
                <a:latin typeface="Lucida Sans" panose="020B0602030504020204" pitchFamily="34" charset="0"/>
              </a:rPr>
              <a:t> </a:t>
            </a:r>
            <a:r>
              <a:rPr lang="en-GB" sz="4400" dirty="0" err="1">
                <a:latin typeface="Lucida Sans" panose="020B0602030504020204" pitchFamily="34" charset="0"/>
              </a:rPr>
              <a:t>Awyr</a:t>
            </a:r>
            <a:r>
              <a:rPr lang="en-GB" sz="4400" dirty="0">
                <a:latin typeface="Lucida Sans" panose="020B0602030504020204" pitchFamily="34" charset="0"/>
              </a:rPr>
              <a:t> </a:t>
            </a:r>
            <a:r>
              <a:rPr lang="en-GB" sz="4400" dirty="0" err="1">
                <a:latin typeface="Lucida Sans" panose="020B0602030504020204" pitchFamily="34" charset="0"/>
              </a:rPr>
              <a:t>Agored</a:t>
            </a:r>
            <a:r>
              <a:rPr lang="en-GB" sz="4400" dirty="0">
                <a:latin typeface="Lucida Sans" panose="020B0602030504020204" pitchFamily="34" charset="0"/>
              </a:rPr>
              <a:t> a </a:t>
            </a:r>
            <a:r>
              <a:rPr lang="en-GB" sz="4400" dirty="0" err="1">
                <a:latin typeface="Lucida Sans" panose="020B0602030504020204" pitchFamily="34" charset="0"/>
              </a:rPr>
              <a:t>Chwriciwla</a:t>
            </a:r>
            <a:endParaRPr lang="en-GB" sz="4400" dirty="0">
              <a:latin typeface="Lucida Sans" panose="020B0602030504020204" pitchFamily="34" charset="0"/>
            </a:endParaRPr>
          </a:p>
        </p:txBody>
      </p:sp>
      <p:sp>
        <p:nvSpPr>
          <p:cNvPr id="5" name="Content Placeholder 4"/>
          <p:cNvSpPr>
            <a:spLocks noGrp="1"/>
          </p:cNvSpPr>
          <p:nvPr>
            <p:ph sz="half" idx="2"/>
          </p:nvPr>
        </p:nvSpPr>
        <p:spPr>
          <a:xfrm>
            <a:off x="6153150" y="2564904"/>
            <a:ext cx="4335338" cy="3612059"/>
          </a:xfrm>
        </p:spPr>
        <p:txBody>
          <a:bodyPr>
            <a:normAutofit/>
          </a:bodyPr>
          <a:lstStyle/>
          <a:p>
            <a:pPr marL="0" indent="0">
              <a:buNone/>
            </a:pPr>
            <a:r>
              <a:rPr lang="en-GB" sz="4400" dirty="0">
                <a:solidFill>
                  <a:srgbClr val="002060"/>
                </a:solidFill>
              </a:rPr>
              <a:t>Outdoor Learning and Curricula</a:t>
            </a:r>
            <a:endParaRPr lang="en-GB" sz="4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661640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208213" y="404813"/>
            <a:ext cx="7772400" cy="1143000"/>
          </a:xfrm>
        </p:spPr>
        <p:txBody>
          <a:bodyPr rtlCol="0">
            <a:noAutofit/>
          </a:bodyPr>
          <a:lstStyle/>
          <a:p>
            <a:pPr>
              <a:defRPr/>
            </a:pPr>
            <a:r>
              <a:rPr lang="en-GB" altLang="cy-GB" sz="3200" dirty="0" err="1">
                <a:latin typeface="Lucida Sans" pitchFamily="34" charset="0"/>
              </a:rPr>
              <a:t>Dysgu</a:t>
            </a:r>
            <a:r>
              <a:rPr lang="en-GB" altLang="cy-GB" sz="3200" dirty="0">
                <a:latin typeface="Lucida Sans" pitchFamily="34" charset="0"/>
              </a:rPr>
              <a:t> </a:t>
            </a:r>
            <a:r>
              <a:rPr lang="en-GB" altLang="cy-GB" sz="3200" dirty="0" err="1">
                <a:latin typeface="Lucida Sans" pitchFamily="34" charset="0"/>
              </a:rPr>
              <a:t>Awyr</a:t>
            </a:r>
            <a:r>
              <a:rPr lang="en-GB" altLang="cy-GB" sz="3200" dirty="0">
                <a:latin typeface="Lucida Sans" pitchFamily="34" charset="0"/>
              </a:rPr>
              <a:t> </a:t>
            </a:r>
            <a:r>
              <a:rPr lang="en-GB" altLang="cy-GB" sz="3200" dirty="0" err="1">
                <a:latin typeface="Lucida Sans" pitchFamily="34" charset="0"/>
              </a:rPr>
              <a:t>Agored</a:t>
            </a:r>
            <a:br>
              <a:rPr lang="en-GB" altLang="cy-GB" sz="3200" dirty="0">
                <a:solidFill>
                  <a:srgbClr val="002060"/>
                </a:solidFill>
                <a:latin typeface="Lucida Sans" pitchFamily="34" charset="0"/>
              </a:rPr>
            </a:br>
            <a:r>
              <a:rPr lang="en-GB" altLang="cy-GB" sz="3200" dirty="0">
                <a:solidFill>
                  <a:srgbClr val="002060"/>
                </a:solidFill>
                <a:latin typeface="Lucida Sans" pitchFamily="34" charset="0"/>
              </a:rPr>
              <a:t>Outdoor Learning</a:t>
            </a:r>
          </a:p>
        </p:txBody>
      </p:sp>
      <p:sp>
        <p:nvSpPr>
          <p:cNvPr id="5123" name="Rectangle 5"/>
          <p:cNvSpPr>
            <a:spLocks noGrp="1" noChangeArrowheads="1"/>
          </p:cNvSpPr>
          <p:nvPr>
            <p:ph type="body" sz="half" idx="1"/>
          </p:nvPr>
        </p:nvSpPr>
        <p:spPr>
          <a:xfrm>
            <a:off x="1847528" y="1628775"/>
            <a:ext cx="4242122" cy="4114800"/>
          </a:xfrm>
        </p:spPr>
        <p:txBody>
          <a:bodyPr rtlCol="0">
            <a:normAutofit/>
          </a:bodyPr>
          <a:lstStyle/>
          <a:p>
            <a:pPr>
              <a:defRPr/>
            </a:pPr>
            <a:r>
              <a:rPr lang="cy-GB" altLang="cy-GB" dirty="0">
                <a:latin typeface="Lucida Sans" pitchFamily="34" charset="0"/>
              </a:rPr>
              <a:t>Beth ddylen ni ei ddysgu a pham?</a:t>
            </a:r>
          </a:p>
          <a:p>
            <a:pPr>
              <a:defRPr/>
            </a:pPr>
            <a:r>
              <a:rPr lang="cy-GB" altLang="cy-GB" b="1" dirty="0">
                <a:latin typeface="Lucida Sans" pitchFamily="34" charset="0"/>
              </a:rPr>
              <a:t>Sut dylen ni ei ddysgu?</a:t>
            </a:r>
          </a:p>
          <a:p>
            <a:pPr>
              <a:defRPr/>
            </a:pPr>
            <a:r>
              <a:rPr lang="cy-GB" altLang="cy-GB" dirty="0">
                <a:latin typeface="Lucida Sans" pitchFamily="34" charset="0"/>
              </a:rPr>
              <a:t>Sut y bydd hyn yn cefnogi ein dysgwyr i wireddu'r pedwar pwrpas?</a:t>
            </a:r>
          </a:p>
        </p:txBody>
      </p:sp>
      <p:sp>
        <p:nvSpPr>
          <p:cNvPr id="5124" name="Rectangle 6"/>
          <p:cNvSpPr>
            <a:spLocks noGrp="1" noChangeArrowheads="1"/>
          </p:cNvSpPr>
          <p:nvPr>
            <p:ph type="body" sz="half" idx="2"/>
          </p:nvPr>
        </p:nvSpPr>
        <p:spPr>
          <a:xfrm>
            <a:off x="6167438" y="1556793"/>
            <a:ext cx="4249042" cy="4464495"/>
          </a:xfrm>
        </p:spPr>
        <p:txBody>
          <a:bodyPr rtlCol="0">
            <a:normAutofit/>
          </a:bodyPr>
          <a:lstStyle/>
          <a:p>
            <a:r>
              <a:rPr lang="en-GB" sz="3200" dirty="0">
                <a:solidFill>
                  <a:srgbClr val="002060"/>
                </a:solidFill>
              </a:rPr>
              <a:t>What should we teach and why?</a:t>
            </a:r>
          </a:p>
          <a:p>
            <a:r>
              <a:rPr lang="en-GB" sz="3200" b="1" dirty="0">
                <a:solidFill>
                  <a:srgbClr val="002060"/>
                </a:solidFill>
              </a:rPr>
              <a:t>How should we teach it?</a:t>
            </a:r>
          </a:p>
          <a:p>
            <a:r>
              <a:rPr lang="en-GB" sz="3200" dirty="0">
                <a:solidFill>
                  <a:srgbClr val="002060"/>
                </a:solidFill>
              </a:rPr>
              <a:t>How will this support our learners to realise the four purposes?</a:t>
            </a:r>
          </a:p>
          <a:p>
            <a:pPr>
              <a:defRPr/>
            </a:pPr>
            <a:endParaRPr lang="en-GB" altLang="cy-GB" sz="2600" dirty="0">
              <a:solidFill>
                <a:srgbClr val="0000FF"/>
              </a:solidFill>
              <a:latin typeface="Lucida Sans" pitchFamily="34" charset="0"/>
            </a:endParaRPr>
          </a:p>
        </p:txBody>
      </p:sp>
    </p:spTree>
    <p:extLst>
      <p:ext uri="{BB962C8B-B14F-4D97-AF65-F5344CB8AC3E}">
        <p14:creationId xmlns:p14="http://schemas.microsoft.com/office/powerpoint/2010/main" val="1017443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208213" y="404813"/>
            <a:ext cx="7772400" cy="693461"/>
          </a:xfrm>
        </p:spPr>
        <p:txBody>
          <a:bodyPr rtlCol="0">
            <a:noAutofit/>
          </a:bodyPr>
          <a:lstStyle/>
          <a:p>
            <a:pPr>
              <a:defRPr/>
            </a:pPr>
            <a:r>
              <a:rPr lang="en-GB" altLang="en-US" sz="3200" kern="0" dirty="0" err="1">
                <a:solidFill>
                  <a:srgbClr val="000000"/>
                </a:solidFill>
                <a:latin typeface="Lucida Sans" panose="020B0602030504020204" pitchFamily="34" charset="0"/>
                <a:ea typeface="ＭＳ Ｐゴシック" panose="020B0600070205080204" pitchFamily="34" charset="-128"/>
              </a:rPr>
              <a:t>Pedwar</a:t>
            </a:r>
            <a:r>
              <a:rPr lang="en-GB" altLang="en-US" sz="3200" kern="0" dirty="0">
                <a:solidFill>
                  <a:srgbClr val="000000"/>
                </a:solidFill>
                <a:latin typeface="Lucida Sans" panose="020B0602030504020204" pitchFamily="34" charset="0"/>
                <a:ea typeface="ＭＳ Ｐゴシック" panose="020B0600070205080204" pitchFamily="34" charset="-128"/>
              </a:rPr>
              <a:t> </a:t>
            </a:r>
            <a:r>
              <a:rPr lang="en-GB" altLang="en-US" sz="3200" kern="0" dirty="0" err="1">
                <a:solidFill>
                  <a:srgbClr val="000000"/>
                </a:solidFill>
                <a:latin typeface="Lucida Sans" panose="020B0602030504020204" pitchFamily="34" charset="0"/>
                <a:ea typeface="ＭＳ Ｐゴシック" panose="020B0600070205080204" pitchFamily="34" charset="-128"/>
              </a:rPr>
              <a:t>Diben</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Four Purposes</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202635" y="1446143"/>
            <a:ext cx="4887015" cy="4297432"/>
          </a:xfrm>
        </p:spPr>
        <p:txBody>
          <a:bodyPr rtlCol="0">
            <a:normAutofit fontScale="92500" lnSpcReduction="10000"/>
          </a:bodyPr>
          <a:lstStyle/>
          <a:p>
            <a:r>
              <a:rPr lang="en-GB" dirty="0" err="1"/>
              <a:t>dysgwyr</a:t>
            </a:r>
            <a:r>
              <a:rPr lang="en-GB" dirty="0"/>
              <a:t> </a:t>
            </a:r>
            <a:r>
              <a:rPr lang="en-GB" dirty="0" err="1"/>
              <a:t>uchelgeisiol</a:t>
            </a:r>
            <a:r>
              <a:rPr lang="en-GB" dirty="0"/>
              <a:t>, </a:t>
            </a:r>
            <a:r>
              <a:rPr lang="en-GB" dirty="0" err="1"/>
              <a:t>galluog</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ddysgu</a:t>
            </a:r>
            <a:r>
              <a:rPr lang="en-GB" dirty="0"/>
              <a:t> </a:t>
            </a:r>
            <a:r>
              <a:rPr lang="en-GB" dirty="0" err="1"/>
              <a:t>gydol</a:t>
            </a:r>
            <a:r>
              <a:rPr lang="en-GB" dirty="0"/>
              <a:t> </a:t>
            </a:r>
            <a:r>
              <a:rPr lang="en-GB" dirty="0" err="1"/>
              <a:t>eu</a:t>
            </a:r>
            <a:r>
              <a:rPr lang="en-GB" dirty="0"/>
              <a:t> </a:t>
            </a:r>
            <a:r>
              <a:rPr lang="en-GB" dirty="0" err="1"/>
              <a:t>bywydau</a:t>
            </a:r>
            <a:endParaRPr lang="en-GB" dirty="0"/>
          </a:p>
          <a:p>
            <a:r>
              <a:rPr lang="en-GB" dirty="0" err="1"/>
              <a:t>cyfranwyr</a:t>
            </a:r>
            <a:r>
              <a:rPr lang="en-GB" dirty="0"/>
              <a:t> </a:t>
            </a:r>
            <a:r>
              <a:rPr lang="en-GB" dirty="0" err="1"/>
              <a:t>mentrus</a:t>
            </a:r>
            <a:r>
              <a:rPr lang="en-GB" dirty="0"/>
              <a:t>, </a:t>
            </a:r>
            <a:r>
              <a:rPr lang="en-GB" dirty="0" err="1"/>
              <a:t>creadigol</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chwarae</a:t>
            </a:r>
            <a:r>
              <a:rPr lang="en-GB" dirty="0"/>
              <a:t> </a:t>
            </a:r>
            <a:r>
              <a:rPr lang="en-GB" dirty="0" err="1"/>
              <a:t>rhan</a:t>
            </a:r>
            <a:r>
              <a:rPr lang="en-GB" dirty="0"/>
              <a:t> lawn </a:t>
            </a:r>
            <a:r>
              <a:rPr lang="en-GB" dirty="0" err="1"/>
              <a:t>mewn</a:t>
            </a:r>
            <a:r>
              <a:rPr lang="en-GB" dirty="0"/>
              <a:t> </a:t>
            </a:r>
            <a:r>
              <a:rPr lang="en-GB" dirty="0" err="1"/>
              <a:t>bywyd</a:t>
            </a:r>
            <a:r>
              <a:rPr lang="en-GB" dirty="0"/>
              <a:t> a </a:t>
            </a:r>
            <a:r>
              <a:rPr lang="en-GB" dirty="0" err="1"/>
              <a:t>gwaith</a:t>
            </a:r>
            <a:endParaRPr lang="en-GB" dirty="0"/>
          </a:p>
          <a:p>
            <a:r>
              <a:rPr lang="en-GB" b="1" dirty="0" err="1"/>
              <a:t>dinasyddion</a:t>
            </a:r>
            <a:r>
              <a:rPr lang="en-GB" b="1" dirty="0"/>
              <a:t> </a:t>
            </a:r>
            <a:r>
              <a:rPr lang="en-GB" b="1" dirty="0" err="1"/>
              <a:t>egwyddorol</a:t>
            </a:r>
            <a:r>
              <a:rPr lang="en-GB" b="1" dirty="0"/>
              <a:t>, </a:t>
            </a:r>
            <a:r>
              <a:rPr lang="en-GB" b="1" dirty="0" err="1"/>
              <a:t>gwybodus</a:t>
            </a:r>
            <a:r>
              <a:rPr lang="en-GB" b="1" dirty="0"/>
              <a:t> </a:t>
            </a:r>
            <a:r>
              <a:rPr lang="en-GB" b="1" dirty="0" err="1"/>
              <a:t>yng</a:t>
            </a:r>
            <a:r>
              <a:rPr lang="en-GB" b="1" dirty="0"/>
              <a:t> </a:t>
            </a:r>
            <a:r>
              <a:rPr lang="en-GB" b="1" dirty="0" err="1"/>
              <a:t>Nghymru</a:t>
            </a:r>
            <a:r>
              <a:rPr lang="en-GB" b="1" dirty="0"/>
              <a:t> </a:t>
            </a:r>
            <a:r>
              <a:rPr lang="en-GB" b="1" dirty="0" err="1"/>
              <a:t>a'r</a:t>
            </a:r>
            <a:r>
              <a:rPr lang="en-GB" b="1" dirty="0"/>
              <a:t> </a:t>
            </a:r>
            <a:r>
              <a:rPr lang="en-GB" b="1" dirty="0" err="1"/>
              <a:t>byd</a:t>
            </a:r>
            <a:endParaRPr lang="en-GB" b="1" dirty="0"/>
          </a:p>
          <a:p>
            <a:r>
              <a:rPr lang="en-GB" b="1" dirty="0" err="1"/>
              <a:t>unigolion</a:t>
            </a:r>
            <a:r>
              <a:rPr lang="en-GB" b="1" dirty="0"/>
              <a:t> </a:t>
            </a:r>
            <a:r>
              <a:rPr lang="en-GB" b="1" dirty="0" err="1"/>
              <a:t>iach</a:t>
            </a:r>
            <a:r>
              <a:rPr lang="en-GB" b="1" dirty="0"/>
              <a:t>, </a:t>
            </a:r>
            <a:r>
              <a:rPr lang="en-GB" b="1" dirty="0" err="1"/>
              <a:t>hyderus</a:t>
            </a:r>
            <a:r>
              <a:rPr lang="en-GB" b="1" dirty="0"/>
              <a:t> </a:t>
            </a:r>
            <a:r>
              <a:rPr lang="en-GB" b="1" dirty="0" err="1"/>
              <a:t>sy’n</a:t>
            </a:r>
            <a:r>
              <a:rPr lang="en-GB" b="1" dirty="0"/>
              <a:t> </a:t>
            </a:r>
            <a:r>
              <a:rPr lang="en-GB" b="1" dirty="0" err="1"/>
              <a:t>barod</a:t>
            </a:r>
            <a:r>
              <a:rPr lang="en-GB" b="1" dirty="0"/>
              <a:t> </a:t>
            </a:r>
            <a:r>
              <a:rPr lang="en-GB" b="1" dirty="0" err="1"/>
              <a:t>i</a:t>
            </a:r>
            <a:r>
              <a:rPr lang="en-GB" b="1" dirty="0"/>
              <a:t> </a:t>
            </a:r>
            <a:r>
              <a:rPr lang="en-GB" b="1" dirty="0" err="1"/>
              <a:t>fyw</a:t>
            </a:r>
            <a:r>
              <a:rPr lang="en-GB" b="1" dirty="0"/>
              <a:t> </a:t>
            </a:r>
            <a:r>
              <a:rPr lang="en-GB" b="1" dirty="0" err="1"/>
              <a:t>bywyd</a:t>
            </a:r>
            <a:r>
              <a:rPr lang="en-GB" b="1" dirty="0"/>
              <a:t> </a:t>
            </a:r>
            <a:r>
              <a:rPr lang="en-GB" b="1" dirty="0" err="1"/>
              <a:t>cyflawn</a:t>
            </a:r>
            <a:r>
              <a:rPr lang="en-GB" b="1" dirty="0"/>
              <a:t> </a:t>
            </a:r>
            <a:r>
              <a:rPr lang="en-GB" b="1" dirty="0" err="1"/>
              <a:t>fel</a:t>
            </a:r>
            <a:r>
              <a:rPr lang="en-GB" b="1" dirty="0"/>
              <a:t> </a:t>
            </a:r>
            <a:r>
              <a:rPr lang="en-GB" b="1" dirty="0" err="1"/>
              <a:t>aelodau</a:t>
            </a:r>
            <a:r>
              <a:rPr lang="en-GB" b="1" dirty="0"/>
              <a:t> </a:t>
            </a:r>
            <a:r>
              <a:rPr lang="en-GB" b="1" dirty="0" err="1"/>
              <a:t>gwerthfawr</a:t>
            </a:r>
            <a:r>
              <a:rPr lang="en-GB" b="1" dirty="0"/>
              <a:t> o </a:t>
            </a:r>
            <a:r>
              <a:rPr lang="en-GB" b="1" dirty="0" err="1"/>
              <a:t>gymdeithas</a:t>
            </a:r>
            <a:endParaRPr lang="en-GB" b="1" dirty="0"/>
          </a:p>
          <a:p>
            <a:pPr>
              <a:defRPr/>
            </a:pPr>
            <a:endParaRPr lang="cy-GB" altLang="cy-GB" dirty="0">
              <a:latin typeface="Lucida Sans" pitchFamily="34" charset="0"/>
            </a:endParaRPr>
          </a:p>
        </p:txBody>
      </p:sp>
      <p:sp>
        <p:nvSpPr>
          <p:cNvPr id="5124" name="Rectangle 6"/>
          <p:cNvSpPr>
            <a:spLocks noGrp="1" noChangeArrowheads="1"/>
          </p:cNvSpPr>
          <p:nvPr>
            <p:ph type="body" sz="half" idx="2"/>
          </p:nvPr>
        </p:nvSpPr>
        <p:spPr>
          <a:xfrm>
            <a:off x="6147352" y="1446143"/>
            <a:ext cx="4269128" cy="4575145"/>
          </a:xfrm>
        </p:spPr>
        <p:txBody>
          <a:bodyPr rtlCol="0">
            <a:normAutofit lnSpcReduction="10000"/>
          </a:bodyPr>
          <a:lstStyle/>
          <a:p>
            <a:pPr lvl="0"/>
            <a:r>
              <a:rPr lang="en-GB" sz="2600" dirty="0">
                <a:solidFill>
                  <a:srgbClr val="002060"/>
                </a:solidFill>
              </a:rPr>
              <a:t>ambitious, capable learners, ready to learn throughout their lives</a:t>
            </a:r>
          </a:p>
          <a:p>
            <a:pPr lvl="0"/>
            <a:r>
              <a:rPr lang="en-GB" sz="2600" dirty="0">
                <a:solidFill>
                  <a:srgbClr val="002060"/>
                </a:solidFill>
              </a:rPr>
              <a:t>enterprising, creative contributors, ready to play a full part in life and work</a:t>
            </a:r>
          </a:p>
          <a:p>
            <a:pPr lvl="0"/>
            <a:r>
              <a:rPr lang="en-GB" sz="2600" b="1" dirty="0">
                <a:solidFill>
                  <a:srgbClr val="002060"/>
                </a:solidFill>
              </a:rPr>
              <a:t>ethical, informed citizens of Wales and the world</a:t>
            </a:r>
          </a:p>
          <a:p>
            <a:pPr lvl="0"/>
            <a:r>
              <a:rPr lang="en-GB" sz="2600" b="1" dirty="0">
                <a:solidFill>
                  <a:srgbClr val="002060"/>
                </a:solidFill>
              </a:rPr>
              <a:t>healthy, confident individuals, ready to lead fulfilling lives as valued members of society.</a:t>
            </a:r>
          </a:p>
          <a:p>
            <a:pPr>
              <a:defRPr/>
            </a:pPr>
            <a:endParaRPr lang="en-GB" altLang="cy-GB" sz="2600" dirty="0">
              <a:solidFill>
                <a:srgbClr val="0000FF"/>
              </a:solidFill>
              <a:latin typeface="Lucida Sans" pitchFamily="34" charset="0"/>
            </a:endParaRPr>
          </a:p>
        </p:txBody>
      </p:sp>
    </p:spTree>
    <p:extLst>
      <p:ext uri="{BB962C8B-B14F-4D97-AF65-F5344CB8AC3E}">
        <p14:creationId xmlns:p14="http://schemas.microsoft.com/office/powerpoint/2010/main" val="3908155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00019" y="0"/>
            <a:ext cx="9791962" cy="6858000"/>
          </a:xfrm>
          <a:prstGeom prst="rect">
            <a:avLst/>
          </a:prstGeom>
        </p:spPr>
      </p:pic>
    </p:spTree>
    <p:extLst>
      <p:ext uri="{BB962C8B-B14F-4D97-AF65-F5344CB8AC3E}">
        <p14:creationId xmlns:p14="http://schemas.microsoft.com/office/powerpoint/2010/main" val="3183156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414725" y="404813"/>
            <a:ext cx="7565887" cy="571731"/>
          </a:xfrm>
        </p:spPr>
        <p:txBody>
          <a:bodyPr rtlCol="0">
            <a:noAutofit/>
          </a:bodyPr>
          <a:lstStyle/>
          <a:p>
            <a:pPr>
              <a:defRPr/>
            </a:pPr>
            <a:r>
              <a:rPr lang="en-GB" altLang="cy-GB" sz="3200" dirty="0" err="1">
                <a:latin typeface="Lucida Sans" pitchFamily="34" charset="0"/>
              </a:rPr>
              <a:t>Cwestiynau</a:t>
            </a:r>
            <a:r>
              <a:rPr lang="en-GB" altLang="cy-GB" sz="3200" dirty="0">
                <a:solidFill>
                  <a:srgbClr val="002060"/>
                </a:solidFill>
                <a:latin typeface="Lucida Sans" pitchFamily="34" charset="0"/>
              </a:rPr>
              <a:t> / Questions</a:t>
            </a:r>
          </a:p>
        </p:txBody>
      </p:sp>
      <p:sp>
        <p:nvSpPr>
          <p:cNvPr id="5123" name="Rectangle 5"/>
          <p:cNvSpPr>
            <a:spLocks noGrp="1" noChangeArrowheads="1"/>
          </p:cNvSpPr>
          <p:nvPr>
            <p:ph type="body" sz="half" idx="1"/>
          </p:nvPr>
        </p:nvSpPr>
        <p:spPr>
          <a:xfrm>
            <a:off x="1838650" y="1322772"/>
            <a:ext cx="4242122" cy="4114800"/>
          </a:xfrm>
        </p:spPr>
        <p:txBody>
          <a:bodyPr rtlCol="0">
            <a:normAutofit/>
          </a:bodyPr>
          <a:lstStyle/>
          <a:p>
            <a:pPr>
              <a:defRPr/>
            </a:pPr>
            <a:r>
              <a:rPr lang="cy-GB" altLang="cy-GB" dirty="0">
                <a:latin typeface="Lucida Sans" pitchFamily="34" charset="0"/>
              </a:rPr>
              <a:t>A all dysgu awyr agored chwarae rôl yn y pedwar diben?</a:t>
            </a:r>
          </a:p>
          <a:p>
            <a:pPr>
              <a:defRPr/>
            </a:pPr>
            <a:r>
              <a:rPr lang="cy-GB" altLang="cy-GB" dirty="0">
                <a:latin typeface="Lucida Sans" pitchFamily="34" charset="0"/>
              </a:rPr>
              <a:t>Pa fath  ddysgu tu allan allai hwn fod?</a:t>
            </a:r>
          </a:p>
          <a:p>
            <a:pPr>
              <a:defRPr/>
            </a:pPr>
            <a:r>
              <a:rPr lang="cy-GB" altLang="cy-GB" dirty="0">
                <a:latin typeface="Lucida Sans" pitchFamily="34" charset="0"/>
              </a:rPr>
              <a:t>Pa fath o ymarferwyr fydd angen i gefnogi allan awyr agored yn y cwricwlwm newydd?</a:t>
            </a:r>
          </a:p>
        </p:txBody>
      </p:sp>
      <p:sp>
        <p:nvSpPr>
          <p:cNvPr id="5124" name="Rectangle 6"/>
          <p:cNvSpPr>
            <a:spLocks noGrp="1" noChangeArrowheads="1"/>
          </p:cNvSpPr>
          <p:nvPr>
            <p:ph type="body" sz="half" idx="2"/>
          </p:nvPr>
        </p:nvSpPr>
        <p:spPr>
          <a:xfrm>
            <a:off x="6454066" y="1322772"/>
            <a:ext cx="3962414" cy="3905211"/>
          </a:xfrm>
        </p:spPr>
        <p:txBody>
          <a:bodyPr rtlCol="0">
            <a:normAutofit fontScale="92500" lnSpcReduction="10000"/>
          </a:bodyPr>
          <a:lstStyle/>
          <a:p>
            <a:pPr>
              <a:defRPr/>
            </a:pPr>
            <a:r>
              <a:rPr lang="en-GB" altLang="cy-GB" sz="2600" dirty="0">
                <a:solidFill>
                  <a:srgbClr val="002060"/>
                </a:solidFill>
                <a:latin typeface="Lucida Sans" pitchFamily="34" charset="0"/>
              </a:rPr>
              <a:t>Can outdoor learning play a role in supporting the four purposes?</a:t>
            </a:r>
          </a:p>
          <a:p>
            <a:pPr>
              <a:defRPr/>
            </a:pPr>
            <a:r>
              <a:rPr lang="en-GB" altLang="cy-GB" sz="2600" dirty="0">
                <a:solidFill>
                  <a:srgbClr val="002060"/>
                </a:solidFill>
                <a:latin typeface="Lucida Sans" pitchFamily="34" charset="0"/>
              </a:rPr>
              <a:t>What type of outdoor learning might this be?</a:t>
            </a:r>
          </a:p>
          <a:p>
            <a:pPr>
              <a:defRPr/>
            </a:pPr>
            <a:r>
              <a:rPr lang="en-GB" altLang="cy-GB" sz="2600" dirty="0">
                <a:solidFill>
                  <a:srgbClr val="002060"/>
                </a:solidFill>
                <a:latin typeface="Lucida Sans" pitchFamily="34" charset="0"/>
              </a:rPr>
              <a:t>What type of practitioners will be required to support outdoor learning in context of new curriculum?</a:t>
            </a:r>
          </a:p>
        </p:txBody>
      </p:sp>
    </p:spTree>
    <p:extLst>
      <p:ext uri="{BB962C8B-B14F-4D97-AF65-F5344CB8AC3E}">
        <p14:creationId xmlns:p14="http://schemas.microsoft.com/office/powerpoint/2010/main" val="2742332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14424"/>
          </a:xfrm>
        </p:spPr>
        <p:txBody>
          <a:bodyPr>
            <a:normAutofit fontScale="90000"/>
          </a:bodyPr>
          <a:lstStyle/>
          <a:p>
            <a:r>
              <a:rPr lang="en-GB" dirty="0"/>
              <a:t>Where are we now?</a:t>
            </a:r>
            <a:br>
              <a:rPr lang="en-GB" dirty="0"/>
            </a:br>
            <a:r>
              <a:rPr lang="en-GB" dirty="0"/>
              <a:t>Foundation Phase </a:t>
            </a:r>
          </a:p>
        </p:txBody>
      </p:sp>
      <p:sp>
        <p:nvSpPr>
          <p:cNvPr id="3" name="Content Placeholder 2"/>
          <p:cNvSpPr>
            <a:spLocks noGrp="1"/>
          </p:cNvSpPr>
          <p:nvPr>
            <p:ph idx="1"/>
          </p:nvPr>
        </p:nvSpPr>
        <p:spPr>
          <a:xfrm>
            <a:off x="425003" y="1017431"/>
            <a:ext cx="11900079" cy="4971245"/>
          </a:xfrm>
        </p:spPr>
        <p:txBody>
          <a:bodyPr>
            <a:normAutofit/>
          </a:bodyPr>
          <a:lstStyle/>
          <a:p>
            <a:pPr marL="0" indent="0">
              <a:buNone/>
            </a:pPr>
            <a:r>
              <a:rPr lang="en-GB" dirty="0"/>
              <a:t>‘Wales leads the UK in its development of learning outdoors and the Foundation Phase will further ensure that we </a:t>
            </a:r>
            <a:r>
              <a:rPr lang="en-GB" b="1" dirty="0"/>
              <a:t>are in the vanguard of experiential learning, of which outdoor learning is such a vital element</a:t>
            </a:r>
            <a:r>
              <a:rPr lang="en-GB" dirty="0"/>
              <a:t>’ (DCELLS, 2009:1)</a:t>
            </a:r>
          </a:p>
          <a:p>
            <a:pPr marL="0" indent="0">
              <a:buNone/>
            </a:pPr>
            <a:r>
              <a:rPr lang="en-GB" dirty="0"/>
              <a:t>‘Indoor and outdoor environments that are fun, exciting, stimulating and safe promote children’s development and natural curiosity to explore and learn through first-hand experiences. </a:t>
            </a:r>
            <a:r>
              <a:rPr lang="en-GB" b="1" dirty="0"/>
              <a:t>The Foundation Phase environment should promote discovery and independence and a greater emphasis on using the outdoor environment as a resource for children’s learning</a:t>
            </a:r>
            <a:r>
              <a:rPr lang="en-GB" dirty="0"/>
              <a:t>.’ (Welsh Government , 2015: 3).</a:t>
            </a:r>
          </a:p>
          <a:p>
            <a:r>
              <a:rPr lang="en-GB" b="1" dirty="0"/>
              <a:t>What do you think?</a:t>
            </a:r>
          </a:p>
          <a:p>
            <a:r>
              <a:rPr lang="en-GB" b="1" dirty="0"/>
              <a:t>Discuss the above from your own  observations of practice ?</a:t>
            </a:r>
          </a:p>
          <a:p>
            <a:endParaRPr lang="en-GB" dirty="0"/>
          </a:p>
          <a:p>
            <a:pPr marL="0" indent="0">
              <a:buNone/>
            </a:pPr>
            <a:endParaRPr lang="en-GB" dirty="0"/>
          </a:p>
        </p:txBody>
      </p:sp>
    </p:spTree>
    <p:extLst>
      <p:ext uri="{BB962C8B-B14F-4D97-AF65-F5344CB8AC3E}">
        <p14:creationId xmlns:p14="http://schemas.microsoft.com/office/powerpoint/2010/main" val="2879825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991672"/>
          </a:xfrm>
        </p:spPr>
        <p:txBody>
          <a:bodyPr>
            <a:noAutofit/>
          </a:bodyPr>
          <a:lstStyle/>
          <a:p>
            <a:r>
              <a:rPr lang="en-GB" sz="3600" dirty="0" err="1"/>
              <a:t>Ble</a:t>
            </a:r>
            <a:r>
              <a:rPr lang="en-GB" sz="3600" dirty="0"/>
              <a:t> </a:t>
            </a:r>
            <a:r>
              <a:rPr lang="en-GB" sz="3600" dirty="0" err="1"/>
              <a:t>ydy</a:t>
            </a:r>
            <a:r>
              <a:rPr lang="en-GB" sz="3600" dirty="0"/>
              <a:t> </a:t>
            </a:r>
            <a:r>
              <a:rPr lang="en-GB" sz="3600" dirty="0" err="1"/>
              <a:t>ni</a:t>
            </a:r>
            <a:r>
              <a:rPr lang="en-GB" sz="3600" dirty="0"/>
              <a:t> </a:t>
            </a:r>
            <a:r>
              <a:rPr lang="en-GB" sz="3600" dirty="0" err="1"/>
              <a:t>nawr</a:t>
            </a:r>
            <a:r>
              <a:rPr lang="en-GB" sz="3600" dirty="0"/>
              <a:t> ?</a:t>
            </a:r>
            <a:br>
              <a:rPr lang="en-GB" sz="3600" dirty="0"/>
            </a:br>
            <a:r>
              <a:rPr lang="en-GB" sz="3600" dirty="0" err="1"/>
              <a:t>Cyfnod</a:t>
            </a:r>
            <a:r>
              <a:rPr lang="en-GB" sz="3600" dirty="0"/>
              <a:t> Sylfaen</a:t>
            </a:r>
          </a:p>
        </p:txBody>
      </p:sp>
      <p:sp>
        <p:nvSpPr>
          <p:cNvPr id="3" name="Content Placeholder 2"/>
          <p:cNvSpPr>
            <a:spLocks noGrp="1"/>
          </p:cNvSpPr>
          <p:nvPr>
            <p:ph idx="1"/>
          </p:nvPr>
        </p:nvSpPr>
        <p:spPr>
          <a:xfrm>
            <a:off x="-167425" y="991673"/>
            <a:ext cx="12359425" cy="6039442"/>
          </a:xfrm>
        </p:spPr>
        <p:txBody>
          <a:bodyPr>
            <a:normAutofit/>
          </a:bodyPr>
          <a:lstStyle/>
          <a:p>
            <a:r>
              <a:rPr lang="en-GB" dirty="0"/>
              <a:t>‘Mae </a:t>
            </a:r>
            <a:r>
              <a:rPr lang="en-GB" dirty="0" err="1"/>
              <a:t>Cymru’n</a:t>
            </a:r>
            <a:r>
              <a:rPr lang="en-GB" dirty="0"/>
              <a:t> </a:t>
            </a:r>
            <a:r>
              <a:rPr lang="en-GB" dirty="0" err="1"/>
              <a:t>arwain</a:t>
            </a:r>
            <a:r>
              <a:rPr lang="en-GB" dirty="0"/>
              <a:t> y </a:t>
            </a:r>
            <a:r>
              <a:rPr lang="en-GB" dirty="0" err="1"/>
              <a:t>ffordd</a:t>
            </a:r>
            <a:r>
              <a:rPr lang="en-GB" dirty="0"/>
              <a:t> </a:t>
            </a:r>
            <a:r>
              <a:rPr lang="en-GB" dirty="0" err="1"/>
              <a:t>yn</a:t>
            </a:r>
            <a:r>
              <a:rPr lang="en-GB" dirty="0"/>
              <a:t> y DU o ran </a:t>
            </a:r>
            <a:r>
              <a:rPr lang="en-GB" dirty="0" err="1"/>
              <a:t>datblygu</a:t>
            </a:r>
            <a:r>
              <a:rPr lang="en-GB" dirty="0"/>
              <a:t> </a:t>
            </a:r>
            <a:r>
              <a:rPr lang="en-GB" dirty="0" err="1"/>
              <a:t>dysgu</a:t>
            </a:r>
            <a:r>
              <a:rPr lang="en-GB" dirty="0"/>
              <a:t> </a:t>
            </a:r>
            <a:r>
              <a:rPr lang="en-GB" dirty="0" err="1"/>
              <a:t>yn</a:t>
            </a:r>
            <a:r>
              <a:rPr lang="en-GB" dirty="0"/>
              <a:t> </a:t>
            </a:r>
            <a:r>
              <a:rPr lang="en-GB" dirty="0" err="1"/>
              <a:t>yr</a:t>
            </a:r>
            <a:r>
              <a:rPr lang="en-GB" dirty="0"/>
              <a:t> </a:t>
            </a:r>
            <a:r>
              <a:rPr lang="en-GB" dirty="0" err="1"/>
              <a:t>awyr</a:t>
            </a:r>
            <a:r>
              <a:rPr lang="en-GB" dirty="0"/>
              <a:t> </a:t>
            </a:r>
            <a:r>
              <a:rPr lang="en-GB" dirty="0" err="1"/>
              <a:t>agored</a:t>
            </a:r>
            <a:r>
              <a:rPr lang="en-GB" dirty="0"/>
              <a:t>, a </a:t>
            </a:r>
            <a:r>
              <a:rPr lang="en-GB" dirty="0" err="1"/>
              <a:t>bydd</a:t>
            </a:r>
            <a:r>
              <a:rPr lang="en-GB" dirty="0"/>
              <a:t> y </a:t>
            </a:r>
            <a:r>
              <a:rPr lang="en-GB" dirty="0" err="1"/>
              <a:t>Cyfnod</a:t>
            </a:r>
            <a:r>
              <a:rPr lang="en-GB" dirty="0"/>
              <a:t> Sylfaen </a:t>
            </a:r>
            <a:r>
              <a:rPr lang="en-GB" dirty="0" err="1"/>
              <a:t>yn</a:t>
            </a:r>
            <a:r>
              <a:rPr lang="en-GB" dirty="0"/>
              <a:t> </a:t>
            </a:r>
            <a:r>
              <a:rPr lang="en-GB" dirty="0" err="1"/>
              <a:t>helpu</a:t>
            </a:r>
            <a:r>
              <a:rPr lang="en-GB" dirty="0"/>
              <a:t> </a:t>
            </a:r>
            <a:r>
              <a:rPr lang="en-GB" dirty="0" err="1"/>
              <a:t>i</a:t>
            </a:r>
            <a:r>
              <a:rPr lang="en-GB" dirty="0"/>
              <a:t> </a:t>
            </a:r>
            <a:r>
              <a:rPr lang="en-GB" dirty="0" err="1"/>
              <a:t>sicrhau</a:t>
            </a:r>
            <a:r>
              <a:rPr lang="en-GB" dirty="0"/>
              <a:t> </a:t>
            </a:r>
            <a:r>
              <a:rPr lang="en-GB" dirty="0" err="1"/>
              <a:t>ein</a:t>
            </a:r>
            <a:r>
              <a:rPr lang="en-GB" dirty="0"/>
              <a:t> bod </a:t>
            </a:r>
            <a:r>
              <a:rPr lang="en-GB" dirty="0" err="1"/>
              <a:t>ar</a:t>
            </a:r>
            <a:r>
              <a:rPr lang="en-GB" dirty="0"/>
              <a:t> </a:t>
            </a:r>
            <a:r>
              <a:rPr lang="en-GB" b="1" dirty="0" err="1"/>
              <a:t>flaen</a:t>
            </a:r>
            <a:r>
              <a:rPr lang="en-GB" b="1" dirty="0"/>
              <a:t> y gad </a:t>
            </a:r>
            <a:r>
              <a:rPr lang="en-GB" b="1" dirty="0" err="1"/>
              <a:t>ym</a:t>
            </a:r>
            <a:r>
              <a:rPr lang="en-GB" b="1" dirty="0"/>
              <a:t> </a:t>
            </a:r>
            <a:r>
              <a:rPr lang="en-GB" b="1" dirty="0" err="1"/>
              <a:t>maes</a:t>
            </a:r>
            <a:r>
              <a:rPr lang="en-GB" b="1" dirty="0"/>
              <a:t> </a:t>
            </a:r>
            <a:r>
              <a:rPr lang="en-GB" b="1" dirty="0" err="1"/>
              <a:t>dysgu</a:t>
            </a:r>
            <a:r>
              <a:rPr lang="en-GB" b="1" dirty="0"/>
              <a:t> </a:t>
            </a:r>
            <a:r>
              <a:rPr lang="en-GB" b="1" dirty="0" err="1"/>
              <a:t>trwy</a:t>
            </a:r>
            <a:r>
              <a:rPr lang="en-GB" b="1" dirty="0"/>
              <a:t> </a:t>
            </a:r>
            <a:r>
              <a:rPr lang="en-GB" b="1" dirty="0" err="1"/>
              <a:t>brofiadau</a:t>
            </a:r>
            <a:r>
              <a:rPr lang="en-GB" b="1" dirty="0"/>
              <a:t>, y </a:t>
            </a:r>
            <a:r>
              <a:rPr lang="en-GB" b="1" dirty="0" err="1"/>
              <a:t>mae</a:t>
            </a:r>
            <a:r>
              <a:rPr lang="en-GB" b="1" dirty="0"/>
              <a:t> </a:t>
            </a:r>
            <a:r>
              <a:rPr lang="en-GB" b="1" dirty="0" err="1"/>
              <a:t>dysgu</a:t>
            </a:r>
            <a:r>
              <a:rPr lang="en-GB" b="1" dirty="0"/>
              <a:t> </a:t>
            </a:r>
            <a:r>
              <a:rPr lang="en-GB" b="1" dirty="0" err="1"/>
              <a:t>yn</a:t>
            </a:r>
            <a:r>
              <a:rPr lang="en-GB" b="1" dirty="0"/>
              <a:t> </a:t>
            </a:r>
            <a:r>
              <a:rPr lang="en-GB" b="1" dirty="0" err="1"/>
              <a:t>yr</a:t>
            </a:r>
            <a:r>
              <a:rPr lang="en-GB" b="1" dirty="0"/>
              <a:t> </a:t>
            </a:r>
            <a:r>
              <a:rPr lang="en-GB" b="1" dirty="0" err="1"/>
              <a:t>awyr</a:t>
            </a:r>
            <a:r>
              <a:rPr lang="en-GB" b="1" dirty="0"/>
              <a:t> </a:t>
            </a:r>
            <a:r>
              <a:rPr lang="en-GB" b="1" dirty="0" err="1"/>
              <a:t>agored</a:t>
            </a:r>
            <a:r>
              <a:rPr lang="en-GB" b="1" dirty="0"/>
              <a:t> </a:t>
            </a:r>
            <a:r>
              <a:rPr lang="en-GB" b="1" dirty="0" err="1"/>
              <a:t>yn</a:t>
            </a:r>
            <a:r>
              <a:rPr lang="en-GB" b="1" dirty="0"/>
              <a:t> </a:t>
            </a:r>
            <a:r>
              <a:rPr lang="en-GB" b="1" dirty="0" err="1"/>
              <a:t>elfen</a:t>
            </a:r>
            <a:r>
              <a:rPr lang="en-GB" b="1" dirty="0"/>
              <a:t> </a:t>
            </a:r>
            <a:r>
              <a:rPr lang="en-GB" b="1" dirty="0" err="1"/>
              <a:t>hanfodol</a:t>
            </a:r>
            <a:r>
              <a:rPr lang="en-GB" b="1" dirty="0"/>
              <a:t> </a:t>
            </a:r>
            <a:r>
              <a:rPr lang="en-GB" b="1" dirty="0" err="1"/>
              <a:t>ohono</a:t>
            </a:r>
            <a:r>
              <a:rPr lang="en-GB" b="1" dirty="0"/>
              <a:t>’</a:t>
            </a:r>
            <a:r>
              <a:rPr lang="en-GB" dirty="0"/>
              <a:t>. (</a:t>
            </a:r>
            <a:r>
              <a:rPr lang="en-GB" dirty="0" err="1"/>
              <a:t>Yr</a:t>
            </a:r>
            <a:r>
              <a:rPr lang="en-GB" dirty="0"/>
              <a:t> </a:t>
            </a:r>
            <a:r>
              <a:rPr lang="en-GB" dirty="0" err="1"/>
              <a:t>Adran</a:t>
            </a:r>
            <a:r>
              <a:rPr lang="en-GB" dirty="0"/>
              <a:t> Plant, </a:t>
            </a:r>
            <a:r>
              <a:rPr lang="en-GB" dirty="0" err="1"/>
              <a:t>Addysg</a:t>
            </a:r>
            <a:r>
              <a:rPr lang="en-GB" dirty="0"/>
              <a:t>, </a:t>
            </a:r>
            <a:r>
              <a:rPr lang="en-GB" dirty="0" err="1"/>
              <a:t>Dysgu</a:t>
            </a:r>
            <a:r>
              <a:rPr lang="en-GB" dirty="0"/>
              <a:t> </a:t>
            </a:r>
            <a:r>
              <a:rPr lang="en-GB" dirty="0" err="1"/>
              <a:t>Gydol</a:t>
            </a:r>
            <a:r>
              <a:rPr lang="en-GB" dirty="0"/>
              <a:t> </a:t>
            </a:r>
            <a:r>
              <a:rPr lang="en-GB" dirty="0" err="1"/>
              <a:t>Oes</a:t>
            </a:r>
            <a:r>
              <a:rPr lang="en-GB" dirty="0"/>
              <a:t> a </a:t>
            </a:r>
            <a:r>
              <a:rPr lang="en-GB" dirty="0" err="1"/>
              <a:t>Sgiliau</a:t>
            </a:r>
            <a:r>
              <a:rPr lang="en-GB" dirty="0"/>
              <a:t>, 2008:1).</a:t>
            </a:r>
          </a:p>
          <a:p>
            <a:r>
              <a:rPr lang="en-GB" dirty="0"/>
              <a:t>‘Mae </a:t>
            </a:r>
            <a:r>
              <a:rPr lang="en-GB" dirty="0" err="1"/>
              <a:t>amgylcheddau</a:t>
            </a:r>
            <a:r>
              <a:rPr lang="en-GB" dirty="0"/>
              <a:t> </a:t>
            </a:r>
            <a:r>
              <a:rPr lang="en-GB" dirty="0" err="1"/>
              <a:t>dan</a:t>
            </a:r>
            <a:r>
              <a:rPr lang="en-GB" dirty="0"/>
              <a:t> do ac </a:t>
            </a:r>
            <a:r>
              <a:rPr lang="en-GB" dirty="0" err="1"/>
              <a:t>awyr</a:t>
            </a:r>
            <a:r>
              <a:rPr lang="en-GB" dirty="0"/>
              <a:t> </a:t>
            </a:r>
            <a:r>
              <a:rPr lang="en-GB" dirty="0" err="1"/>
              <a:t>agored</a:t>
            </a:r>
            <a:r>
              <a:rPr lang="en-GB" dirty="0"/>
              <a:t> </a:t>
            </a:r>
            <a:r>
              <a:rPr lang="en-GB" dirty="0" err="1"/>
              <a:t>sy'n</a:t>
            </a:r>
            <a:r>
              <a:rPr lang="en-GB" dirty="0"/>
              <a:t> </a:t>
            </a:r>
            <a:r>
              <a:rPr lang="en-GB" dirty="0" err="1"/>
              <a:t>hwyl</a:t>
            </a:r>
            <a:r>
              <a:rPr lang="en-GB" dirty="0"/>
              <a:t>, </a:t>
            </a:r>
            <a:r>
              <a:rPr lang="en-GB" dirty="0" err="1"/>
              <a:t>yn</a:t>
            </a:r>
            <a:r>
              <a:rPr lang="en-GB" dirty="0"/>
              <a:t> </a:t>
            </a:r>
            <a:r>
              <a:rPr lang="en-GB" dirty="0" err="1"/>
              <a:t>gyffrous</a:t>
            </a:r>
            <a:r>
              <a:rPr lang="en-GB" dirty="0"/>
              <a:t>, </a:t>
            </a:r>
            <a:r>
              <a:rPr lang="en-GB" dirty="0" err="1"/>
              <a:t>yn</a:t>
            </a:r>
            <a:r>
              <a:rPr lang="en-GB" dirty="0"/>
              <a:t> </a:t>
            </a:r>
            <a:r>
              <a:rPr lang="en-GB" dirty="0" err="1"/>
              <a:t>ysgogol</a:t>
            </a:r>
            <a:r>
              <a:rPr lang="en-GB" dirty="0"/>
              <a:t> ac </a:t>
            </a:r>
            <a:r>
              <a:rPr lang="en-GB" dirty="0" err="1"/>
              <a:t>yn</a:t>
            </a:r>
            <a:r>
              <a:rPr lang="en-GB" dirty="0"/>
              <a:t> </a:t>
            </a:r>
            <a:r>
              <a:rPr lang="en-GB" dirty="0" err="1"/>
              <a:t>ddiogel</a:t>
            </a:r>
            <a:r>
              <a:rPr lang="en-GB" dirty="0"/>
              <a:t> </a:t>
            </a:r>
            <a:r>
              <a:rPr lang="en-GB" dirty="0" err="1"/>
              <a:t>yn</a:t>
            </a:r>
            <a:r>
              <a:rPr lang="en-GB" dirty="0"/>
              <a:t> </a:t>
            </a:r>
            <a:r>
              <a:rPr lang="en-GB" dirty="0" err="1"/>
              <a:t>hyrwyddo</a:t>
            </a:r>
            <a:r>
              <a:rPr lang="en-GB" dirty="0"/>
              <a:t> </a:t>
            </a:r>
            <a:r>
              <a:rPr lang="en-GB" dirty="0" err="1"/>
              <a:t>datblygiad</a:t>
            </a:r>
            <a:r>
              <a:rPr lang="en-GB" dirty="0"/>
              <a:t> plant a </a:t>
            </a:r>
            <a:r>
              <a:rPr lang="en-GB" dirty="0" err="1"/>
              <a:t>chwilfrydedd</a:t>
            </a:r>
            <a:r>
              <a:rPr lang="en-GB" dirty="0"/>
              <a:t> </a:t>
            </a:r>
            <a:r>
              <a:rPr lang="en-GB" dirty="0" err="1"/>
              <a:t>naturiol</a:t>
            </a:r>
            <a:r>
              <a:rPr lang="en-GB" dirty="0"/>
              <a:t> </a:t>
            </a:r>
            <a:r>
              <a:rPr lang="en-GB" dirty="0" err="1"/>
              <a:t>i</a:t>
            </a:r>
            <a:r>
              <a:rPr lang="en-GB" dirty="0"/>
              <a:t> </a:t>
            </a:r>
            <a:r>
              <a:rPr lang="en-GB" dirty="0" err="1"/>
              <a:t>archwilio</a:t>
            </a:r>
            <a:r>
              <a:rPr lang="en-GB" dirty="0"/>
              <a:t> a </a:t>
            </a:r>
            <a:r>
              <a:rPr lang="en-GB" dirty="0" err="1"/>
              <a:t>dysgu</a:t>
            </a:r>
            <a:r>
              <a:rPr lang="en-GB" dirty="0"/>
              <a:t> </a:t>
            </a:r>
            <a:r>
              <a:rPr lang="en-GB" dirty="0" err="1"/>
              <a:t>trwy</a:t>
            </a:r>
            <a:r>
              <a:rPr lang="en-GB" dirty="0"/>
              <a:t> </a:t>
            </a:r>
            <a:r>
              <a:rPr lang="en-GB" dirty="0" err="1"/>
              <a:t>brofiadau</a:t>
            </a:r>
            <a:r>
              <a:rPr lang="en-GB" dirty="0"/>
              <a:t> </a:t>
            </a:r>
            <a:r>
              <a:rPr lang="en-GB" dirty="0" err="1"/>
              <a:t>uniongyrchol</a:t>
            </a:r>
            <a:r>
              <a:rPr lang="en-GB" dirty="0"/>
              <a:t>. </a:t>
            </a:r>
            <a:r>
              <a:rPr lang="en-GB" b="1" dirty="0" err="1"/>
              <a:t>Dylai</a:t>
            </a:r>
            <a:r>
              <a:rPr lang="en-GB" b="1" dirty="0"/>
              <a:t> </a:t>
            </a:r>
            <a:r>
              <a:rPr lang="en-GB" b="1" dirty="0" err="1"/>
              <a:t>amgylchedd</a:t>
            </a:r>
            <a:r>
              <a:rPr lang="en-GB" b="1" dirty="0"/>
              <a:t> y </a:t>
            </a:r>
            <a:r>
              <a:rPr lang="en-GB" b="1" dirty="0" err="1"/>
              <a:t>Cyfnod</a:t>
            </a:r>
            <a:r>
              <a:rPr lang="en-GB" b="1" dirty="0"/>
              <a:t> Sylfaen </a:t>
            </a:r>
            <a:r>
              <a:rPr lang="en-GB" b="1" dirty="0" err="1"/>
              <a:t>hyrwyddo</a:t>
            </a:r>
            <a:r>
              <a:rPr lang="en-GB" b="1" dirty="0"/>
              <a:t> </a:t>
            </a:r>
            <a:r>
              <a:rPr lang="en-GB" b="1" dirty="0" err="1"/>
              <a:t>darganfyddiad</a:t>
            </a:r>
            <a:r>
              <a:rPr lang="en-GB" b="1" dirty="0"/>
              <a:t> ac </a:t>
            </a:r>
            <a:r>
              <a:rPr lang="en-GB" b="1" dirty="0" err="1"/>
              <a:t>annibyniaeth</a:t>
            </a:r>
            <a:r>
              <a:rPr lang="en-GB" b="1" dirty="0"/>
              <a:t> a </a:t>
            </a:r>
            <a:r>
              <a:rPr lang="en-GB" b="1" dirty="0" err="1"/>
              <a:t>mwy</a:t>
            </a:r>
            <a:r>
              <a:rPr lang="en-GB" b="1" dirty="0"/>
              <a:t> o </a:t>
            </a:r>
            <a:r>
              <a:rPr lang="en-GB" b="1" dirty="0" err="1"/>
              <a:t>bwyslais</a:t>
            </a:r>
            <a:r>
              <a:rPr lang="en-GB" b="1" dirty="0"/>
              <a:t> </a:t>
            </a:r>
            <a:r>
              <a:rPr lang="en-GB" b="1" dirty="0" err="1"/>
              <a:t>ar</a:t>
            </a:r>
            <a:r>
              <a:rPr lang="en-GB" b="1" dirty="0"/>
              <a:t> </a:t>
            </a:r>
            <a:r>
              <a:rPr lang="en-GB" b="1" dirty="0" err="1"/>
              <a:t>ddefnyddio’r</a:t>
            </a:r>
            <a:r>
              <a:rPr lang="en-GB" b="1" dirty="0"/>
              <a:t> </a:t>
            </a:r>
            <a:r>
              <a:rPr lang="en-GB" b="1" dirty="0" err="1"/>
              <a:t>amgylchedd</a:t>
            </a:r>
            <a:r>
              <a:rPr lang="en-GB" b="1" dirty="0"/>
              <a:t> </a:t>
            </a:r>
            <a:r>
              <a:rPr lang="en-GB" b="1" dirty="0" err="1"/>
              <a:t>awyr</a:t>
            </a:r>
            <a:r>
              <a:rPr lang="en-GB" b="1" dirty="0"/>
              <a:t> </a:t>
            </a:r>
            <a:r>
              <a:rPr lang="en-GB" b="1" dirty="0" err="1"/>
              <a:t>agored</a:t>
            </a:r>
            <a:r>
              <a:rPr lang="en-GB" b="1" dirty="0"/>
              <a:t> </a:t>
            </a:r>
            <a:r>
              <a:rPr lang="en-GB" b="1" dirty="0" err="1"/>
              <a:t>fel</a:t>
            </a:r>
            <a:r>
              <a:rPr lang="en-GB" b="1" dirty="0"/>
              <a:t> </a:t>
            </a:r>
            <a:r>
              <a:rPr lang="en-GB" b="1" dirty="0" err="1"/>
              <a:t>adnodd</a:t>
            </a:r>
            <a:r>
              <a:rPr lang="en-GB" b="1" dirty="0"/>
              <a:t> </a:t>
            </a:r>
            <a:r>
              <a:rPr lang="en-GB" b="1" dirty="0" err="1"/>
              <a:t>ar</a:t>
            </a:r>
            <a:r>
              <a:rPr lang="en-GB" b="1" dirty="0"/>
              <a:t> </a:t>
            </a:r>
            <a:r>
              <a:rPr lang="en-GB" b="1" dirty="0" err="1"/>
              <a:t>gyfer</a:t>
            </a:r>
            <a:r>
              <a:rPr lang="en-GB" b="1" dirty="0"/>
              <a:t> </a:t>
            </a:r>
            <a:r>
              <a:rPr lang="en-GB" b="1" dirty="0" err="1"/>
              <a:t>dysgu</a:t>
            </a:r>
            <a:r>
              <a:rPr lang="en-GB" b="1" dirty="0"/>
              <a:t> plant. ’ </a:t>
            </a:r>
            <a:r>
              <a:rPr lang="en-GB" dirty="0"/>
              <a:t>(</a:t>
            </a:r>
            <a:r>
              <a:rPr lang="en-GB" dirty="0" err="1"/>
              <a:t>Llywodraeth</a:t>
            </a:r>
            <a:r>
              <a:rPr lang="en-GB" dirty="0"/>
              <a:t> </a:t>
            </a:r>
            <a:r>
              <a:rPr lang="en-GB" dirty="0" err="1"/>
              <a:t>Cymru</a:t>
            </a:r>
            <a:r>
              <a:rPr lang="en-GB" dirty="0"/>
              <a:t>, 2015: 3)</a:t>
            </a:r>
          </a:p>
          <a:p>
            <a:r>
              <a:rPr lang="en-GB" b="1" dirty="0"/>
              <a:t>Beth </a:t>
            </a:r>
            <a:r>
              <a:rPr lang="en-GB" b="1" dirty="0" err="1"/>
              <a:t>ydy</a:t>
            </a:r>
            <a:r>
              <a:rPr lang="en-GB" b="1" dirty="0"/>
              <a:t> chi </a:t>
            </a:r>
            <a:r>
              <a:rPr lang="en-GB" b="1" dirty="0" err="1"/>
              <a:t>yn</a:t>
            </a:r>
            <a:r>
              <a:rPr lang="en-GB" b="1" dirty="0"/>
              <a:t> </a:t>
            </a:r>
            <a:r>
              <a:rPr lang="en-GB" b="1" dirty="0" err="1"/>
              <a:t>feddwl</a:t>
            </a:r>
            <a:r>
              <a:rPr lang="en-GB" b="1" dirty="0"/>
              <a:t>?</a:t>
            </a:r>
          </a:p>
          <a:p>
            <a:r>
              <a:rPr lang="en-GB" b="1" dirty="0" err="1"/>
              <a:t>Trafodwch</a:t>
            </a:r>
            <a:r>
              <a:rPr lang="en-GB" b="1" dirty="0"/>
              <a:t> </a:t>
            </a:r>
            <a:r>
              <a:rPr lang="en-GB" b="1" dirty="0" err="1"/>
              <a:t>yn</a:t>
            </a:r>
            <a:r>
              <a:rPr lang="en-GB" b="1" dirty="0"/>
              <a:t> </a:t>
            </a:r>
            <a:r>
              <a:rPr lang="en-GB" b="1" dirty="0" err="1"/>
              <a:t>sgil</a:t>
            </a:r>
            <a:r>
              <a:rPr lang="en-GB" b="1" dirty="0"/>
              <a:t> </a:t>
            </a:r>
            <a:r>
              <a:rPr lang="en-GB" b="1" dirty="0" err="1"/>
              <a:t>eich</a:t>
            </a:r>
            <a:r>
              <a:rPr lang="en-GB" b="1" dirty="0"/>
              <a:t>  </a:t>
            </a:r>
            <a:r>
              <a:rPr lang="en-GB" b="1" dirty="0" err="1"/>
              <a:t>arsylwadau</a:t>
            </a:r>
            <a:r>
              <a:rPr lang="en-GB" b="1" dirty="0"/>
              <a:t> </a:t>
            </a:r>
            <a:r>
              <a:rPr lang="en-GB" b="1" dirty="0" err="1"/>
              <a:t>personol</a:t>
            </a:r>
            <a:r>
              <a:rPr lang="en-GB" b="1" dirty="0"/>
              <a:t> chi o </a:t>
            </a:r>
            <a:r>
              <a:rPr lang="en-GB" b="1" dirty="0" err="1"/>
              <a:t>ymarfer</a:t>
            </a:r>
            <a:r>
              <a:rPr lang="en-GB" b="1" dirty="0"/>
              <a:t> </a:t>
            </a:r>
            <a:r>
              <a:rPr lang="en-GB" b="1" dirty="0" err="1"/>
              <a:t>yn</a:t>
            </a:r>
            <a:r>
              <a:rPr lang="en-GB" b="1" dirty="0"/>
              <a:t> y </a:t>
            </a:r>
            <a:r>
              <a:rPr lang="en-GB" b="1" dirty="0" err="1"/>
              <a:t>Cyfnod</a:t>
            </a:r>
            <a:r>
              <a:rPr lang="en-GB" b="1" dirty="0"/>
              <a:t> Sylfaen?</a:t>
            </a:r>
          </a:p>
          <a:p>
            <a:endParaRPr lang="en-GB" dirty="0"/>
          </a:p>
          <a:p>
            <a:endParaRPr lang="en-GB" dirty="0"/>
          </a:p>
        </p:txBody>
      </p:sp>
    </p:spTree>
    <p:extLst>
      <p:ext uri="{BB962C8B-B14F-4D97-AF65-F5344CB8AC3E}">
        <p14:creationId xmlns:p14="http://schemas.microsoft.com/office/powerpoint/2010/main" val="1886566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Sgiliau</a:t>
            </a:r>
            <a:r>
              <a:rPr lang="en-GB" dirty="0"/>
              <a:t> </a:t>
            </a:r>
            <a:r>
              <a:rPr lang="en-GB" dirty="0" err="1"/>
              <a:t>ar</a:t>
            </a:r>
            <a:r>
              <a:rPr lang="en-GB" dirty="0"/>
              <a:t> </a:t>
            </a:r>
            <a:r>
              <a:rPr lang="en-GB" dirty="0" err="1"/>
              <a:t>gyfer</a:t>
            </a:r>
            <a:r>
              <a:rPr lang="en-GB" dirty="0"/>
              <a:t> y </a:t>
            </a:r>
            <a:r>
              <a:rPr lang="en-GB" dirty="0" err="1"/>
              <a:t>cwricwlwm</a:t>
            </a:r>
            <a:r>
              <a:rPr lang="en-GB" dirty="0"/>
              <a:t> </a:t>
            </a:r>
            <a:r>
              <a:rPr lang="en-GB" dirty="0" err="1"/>
              <a:t>newydd</a:t>
            </a:r>
            <a:r>
              <a:rPr lang="en-GB" dirty="0"/>
              <a:t> 2022</a:t>
            </a:r>
            <a:br>
              <a:rPr lang="en-GB" dirty="0"/>
            </a:br>
            <a:r>
              <a:rPr lang="en-GB" dirty="0">
                <a:solidFill>
                  <a:srgbClr val="002060"/>
                </a:solidFill>
              </a:rPr>
              <a:t>Skills for the New Curriculum 2022</a:t>
            </a:r>
          </a:p>
        </p:txBody>
      </p:sp>
      <p:sp>
        <p:nvSpPr>
          <p:cNvPr id="3" name="Content Placeholder 2"/>
          <p:cNvSpPr>
            <a:spLocks noGrp="1"/>
          </p:cNvSpPr>
          <p:nvPr>
            <p:ph sz="half" idx="1"/>
          </p:nvPr>
        </p:nvSpPr>
        <p:spPr>
          <a:xfrm>
            <a:off x="6096000" y="1878890"/>
            <a:ext cx="5181600" cy="4351338"/>
          </a:xfrm>
        </p:spPr>
        <p:txBody>
          <a:bodyPr/>
          <a:lstStyle/>
          <a:p>
            <a:r>
              <a:rPr lang="en-GB" dirty="0">
                <a:solidFill>
                  <a:srgbClr val="002060"/>
                </a:solidFill>
              </a:rPr>
              <a:t>Creativity and innovation</a:t>
            </a:r>
          </a:p>
          <a:p>
            <a:r>
              <a:rPr lang="en-GB" dirty="0">
                <a:solidFill>
                  <a:srgbClr val="002060"/>
                </a:solidFill>
              </a:rPr>
              <a:t>Critical thinking and problem-solving</a:t>
            </a:r>
          </a:p>
          <a:p>
            <a:r>
              <a:rPr lang="en-GB" dirty="0">
                <a:solidFill>
                  <a:srgbClr val="002060"/>
                </a:solidFill>
              </a:rPr>
              <a:t>Personal effectiveness</a:t>
            </a:r>
          </a:p>
          <a:p>
            <a:r>
              <a:rPr lang="en-GB" dirty="0">
                <a:solidFill>
                  <a:srgbClr val="002060"/>
                </a:solidFill>
              </a:rPr>
              <a:t>Planning and organising</a:t>
            </a:r>
          </a:p>
          <a:p>
            <a:endParaRPr lang="en-GB" dirty="0">
              <a:solidFill>
                <a:srgbClr val="002060"/>
              </a:solidFill>
            </a:endParaRPr>
          </a:p>
          <a:p>
            <a:r>
              <a:rPr lang="en-GB" dirty="0">
                <a:solidFill>
                  <a:srgbClr val="002060"/>
                </a:solidFill>
              </a:rPr>
              <a:t>Cross-curricula</a:t>
            </a:r>
          </a:p>
          <a:p>
            <a:endParaRPr lang="en-GB" b="1" dirty="0"/>
          </a:p>
        </p:txBody>
      </p:sp>
      <p:sp>
        <p:nvSpPr>
          <p:cNvPr id="4" name="Content Placeholder 3"/>
          <p:cNvSpPr>
            <a:spLocks noGrp="1"/>
          </p:cNvSpPr>
          <p:nvPr>
            <p:ph sz="half" idx="2"/>
          </p:nvPr>
        </p:nvSpPr>
        <p:spPr>
          <a:xfrm>
            <a:off x="721310" y="1798992"/>
            <a:ext cx="5181600" cy="4351338"/>
          </a:xfrm>
        </p:spPr>
        <p:txBody>
          <a:bodyPr/>
          <a:lstStyle/>
          <a:p>
            <a:r>
              <a:rPr lang="en-GB" dirty="0" err="1"/>
              <a:t>Creadigrwydd</a:t>
            </a:r>
            <a:r>
              <a:rPr lang="en-GB" dirty="0"/>
              <a:t> ac </a:t>
            </a:r>
            <a:r>
              <a:rPr lang="en-GB" dirty="0" err="1"/>
              <a:t>arloesedd</a:t>
            </a:r>
            <a:endParaRPr lang="en-GB" dirty="0"/>
          </a:p>
          <a:p>
            <a:r>
              <a:rPr lang="en-GB" dirty="0" err="1"/>
              <a:t>Meddwl</a:t>
            </a:r>
            <a:r>
              <a:rPr lang="en-GB" dirty="0"/>
              <a:t> </a:t>
            </a:r>
            <a:r>
              <a:rPr lang="en-GB" dirty="0" err="1"/>
              <a:t>yn</a:t>
            </a:r>
            <a:r>
              <a:rPr lang="en-GB" dirty="0"/>
              <a:t> </a:t>
            </a:r>
            <a:r>
              <a:rPr lang="en-GB" dirty="0" err="1"/>
              <a:t>feirniadol</a:t>
            </a:r>
            <a:r>
              <a:rPr lang="en-GB" dirty="0"/>
              <a:t> a </a:t>
            </a:r>
            <a:r>
              <a:rPr lang="en-GB" dirty="0" err="1"/>
              <a:t>datrys</a:t>
            </a:r>
            <a:r>
              <a:rPr lang="en-GB" dirty="0"/>
              <a:t> </a:t>
            </a:r>
            <a:r>
              <a:rPr lang="en-GB" dirty="0" err="1"/>
              <a:t>problemau</a:t>
            </a:r>
            <a:endParaRPr lang="en-GB" dirty="0"/>
          </a:p>
          <a:p>
            <a:r>
              <a:rPr lang="en-GB" dirty="0" err="1"/>
              <a:t>Effeithiolrwydd</a:t>
            </a:r>
            <a:r>
              <a:rPr lang="en-GB" dirty="0"/>
              <a:t> </a:t>
            </a:r>
            <a:r>
              <a:rPr lang="en-GB" dirty="0" err="1"/>
              <a:t>personol</a:t>
            </a:r>
            <a:endParaRPr lang="en-GB" dirty="0"/>
          </a:p>
          <a:p>
            <a:r>
              <a:rPr lang="en-GB" dirty="0" err="1"/>
              <a:t>Cynllunio</a:t>
            </a:r>
            <a:r>
              <a:rPr lang="en-GB" dirty="0"/>
              <a:t> a </a:t>
            </a:r>
            <a:r>
              <a:rPr lang="en-GB" dirty="0" err="1"/>
              <a:t>threfnu</a:t>
            </a:r>
            <a:endParaRPr lang="en-GB" dirty="0"/>
          </a:p>
          <a:p>
            <a:endParaRPr lang="en-GB" dirty="0"/>
          </a:p>
          <a:p>
            <a:r>
              <a:rPr lang="en-GB" dirty="0" err="1"/>
              <a:t>Traws-gwricwla</a:t>
            </a:r>
            <a:endParaRPr lang="en-GB" dirty="0"/>
          </a:p>
        </p:txBody>
      </p:sp>
    </p:spTree>
    <p:extLst>
      <p:ext uri="{BB962C8B-B14F-4D97-AF65-F5344CB8AC3E}">
        <p14:creationId xmlns:p14="http://schemas.microsoft.com/office/powerpoint/2010/main" val="3160425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endParaRPr lang="en-GB" dirty="0"/>
          </a:p>
        </p:txBody>
      </p:sp>
      <p:pic>
        <p:nvPicPr>
          <p:cNvPr id="4" name="Content Placeholder 3"/>
          <p:cNvPicPr>
            <a:picLocks noGrp="1" noChangeAspect="1"/>
          </p:cNvPicPr>
          <p:nvPr>
            <p:ph sz="half" idx="1"/>
          </p:nvPr>
        </p:nvPicPr>
        <p:blipFill>
          <a:blip r:embed="rId3"/>
          <a:stretch>
            <a:fillRect/>
          </a:stretch>
        </p:blipFill>
        <p:spPr>
          <a:xfrm>
            <a:off x="544901" y="1593011"/>
            <a:ext cx="5181600" cy="4065917"/>
          </a:xfrm>
          <a:prstGeom prst="rect">
            <a:avLst/>
          </a:prstGeom>
        </p:spPr>
      </p:pic>
      <p:sp>
        <p:nvSpPr>
          <p:cNvPr id="3" name="Content Placeholder 2"/>
          <p:cNvSpPr>
            <a:spLocks noGrp="1"/>
          </p:cNvSpPr>
          <p:nvPr>
            <p:ph sz="half" idx="2"/>
          </p:nvPr>
        </p:nvSpPr>
        <p:spPr>
          <a:xfrm>
            <a:off x="6095999" y="989162"/>
            <a:ext cx="5551099" cy="4861316"/>
          </a:xfrm>
        </p:spPr>
        <p:txBody>
          <a:bodyPr>
            <a:normAutofit lnSpcReduction="10000"/>
          </a:bodyPr>
          <a:lstStyle/>
          <a:p>
            <a:r>
              <a:rPr lang="en-GB" dirty="0" err="1"/>
              <a:t>meithrin</a:t>
            </a:r>
            <a:r>
              <a:rPr lang="en-GB" dirty="0"/>
              <a:t> </a:t>
            </a:r>
            <a:r>
              <a:rPr lang="en-GB" dirty="0" err="1"/>
              <a:t>eu</a:t>
            </a:r>
            <a:r>
              <a:rPr lang="en-GB" dirty="0"/>
              <a:t> </a:t>
            </a:r>
            <a:r>
              <a:rPr lang="en-GB" dirty="0" err="1"/>
              <a:t>gwydnwch</a:t>
            </a:r>
            <a:r>
              <a:rPr lang="en-GB" dirty="0"/>
              <a:t> a </a:t>
            </a:r>
            <a:r>
              <a:rPr lang="en-GB" dirty="0" err="1"/>
              <a:t>datblygu</a:t>
            </a:r>
            <a:r>
              <a:rPr lang="en-GB" dirty="0"/>
              <a:t> </a:t>
            </a:r>
            <a:r>
              <a:rPr lang="en-GB" dirty="0" err="1"/>
              <a:t>strategaethau</a:t>
            </a:r>
            <a:r>
              <a:rPr lang="en-GB" dirty="0"/>
              <a:t> a </a:t>
            </a:r>
            <a:r>
              <a:rPr lang="en-GB" dirty="0" err="1"/>
              <a:t>fydd</a:t>
            </a:r>
            <a:r>
              <a:rPr lang="en-GB" dirty="0"/>
              <a:t> </a:t>
            </a:r>
            <a:r>
              <a:rPr lang="en-GB" dirty="0" err="1"/>
              <a:t>yn</a:t>
            </a:r>
            <a:r>
              <a:rPr lang="en-GB" dirty="0"/>
              <a:t> </a:t>
            </a:r>
            <a:r>
              <a:rPr lang="en-GB" dirty="0" err="1"/>
              <a:t>eu</a:t>
            </a:r>
            <a:r>
              <a:rPr lang="en-GB" dirty="0"/>
              <a:t> </a:t>
            </a:r>
            <a:r>
              <a:rPr lang="en-GB" dirty="0" err="1"/>
              <a:t>helpu</a:t>
            </a:r>
            <a:r>
              <a:rPr lang="en-GB" dirty="0"/>
              <a:t> </a:t>
            </a:r>
            <a:r>
              <a:rPr lang="en-GB" dirty="0" err="1"/>
              <a:t>i</a:t>
            </a:r>
            <a:r>
              <a:rPr lang="en-GB" dirty="0"/>
              <a:t> </a:t>
            </a:r>
            <a:r>
              <a:rPr lang="en-GB" dirty="0" err="1"/>
              <a:t>reoli</a:t>
            </a:r>
            <a:r>
              <a:rPr lang="en-GB" dirty="0"/>
              <a:t> </a:t>
            </a:r>
            <a:r>
              <a:rPr lang="en-GB" dirty="0" err="1"/>
              <a:t>eu</a:t>
            </a:r>
            <a:r>
              <a:rPr lang="en-GB" dirty="0"/>
              <a:t> </a:t>
            </a:r>
            <a:r>
              <a:rPr lang="en-GB" dirty="0" err="1"/>
              <a:t>lles</a:t>
            </a:r>
            <a:r>
              <a:rPr lang="en-GB" dirty="0"/>
              <a:t>. </a:t>
            </a:r>
            <a:r>
              <a:rPr lang="en-GB" dirty="0" err="1"/>
              <a:t>Dylen</a:t>
            </a:r>
            <a:r>
              <a:rPr lang="en-GB" dirty="0"/>
              <a:t> </a:t>
            </a:r>
            <a:r>
              <a:rPr lang="en-GB" dirty="0" err="1"/>
              <a:t>nhw</a:t>
            </a:r>
            <a:r>
              <a:rPr lang="en-GB" dirty="0"/>
              <a:t> </a:t>
            </a:r>
            <a:r>
              <a:rPr lang="en-GB" dirty="0" err="1"/>
              <a:t>fod</a:t>
            </a:r>
            <a:r>
              <a:rPr lang="en-GB" dirty="0"/>
              <a:t> </a:t>
            </a:r>
            <a:r>
              <a:rPr lang="en-GB" dirty="0" err="1"/>
              <a:t>yn</a:t>
            </a:r>
            <a:r>
              <a:rPr lang="en-GB" dirty="0"/>
              <a:t> </a:t>
            </a:r>
            <a:r>
              <a:rPr lang="en-GB" dirty="0" err="1"/>
              <a:t>cael</a:t>
            </a:r>
            <a:r>
              <a:rPr lang="en-GB" dirty="0"/>
              <a:t> </a:t>
            </a:r>
            <a:r>
              <a:rPr lang="en-GB" dirty="0" err="1"/>
              <a:t>profiadau</a:t>
            </a:r>
            <a:r>
              <a:rPr lang="en-GB" dirty="0"/>
              <a:t> </a:t>
            </a:r>
            <a:r>
              <a:rPr lang="en-GB" dirty="0" err="1"/>
              <a:t>lle</a:t>
            </a:r>
            <a:r>
              <a:rPr lang="en-GB" dirty="0"/>
              <a:t> y </a:t>
            </a:r>
            <a:r>
              <a:rPr lang="en-GB" dirty="0" err="1"/>
              <a:t>gallan</a:t>
            </a:r>
            <a:r>
              <a:rPr lang="en-GB" dirty="0"/>
              <a:t> </a:t>
            </a:r>
            <a:r>
              <a:rPr lang="en-GB" dirty="0" err="1"/>
              <a:t>nhw</a:t>
            </a:r>
            <a:r>
              <a:rPr lang="en-GB" dirty="0"/>
              <a:t> </a:t>
            </a:r>
            <a:r>
              <a:rPr lang="en-GB" dirty="0" err="1"/>
              <a:t>ymateb</a:t>
            </a:r>
            <a:r>
              <a:rPr lang="en-GB" dirty="0"/>
              <a:t> </a:t>
            </a:r>
            <a:r>
              <a:rPr lang="en-GB" dirty="0" err="1"/>
              <a:t>yn</a:t>
            </a:r>
            <a:r>
              <a:rPr lang="en-GB" dirty="0"/>
              <a:t> </a:t>
            </a:r>
            <a:r>
              <a:rPr lang="en-GB" dirty="0" err="1"/>
              <a:t>gadarnhaol</a:t>
            </a:r>
            <a:r>
              <a:rPr lang="en-GB" dirty="0"/>
              <a:t> </a:t>
            </a:r>
            <a:r>
              <a:rPr lang="en-GB" dirty="0" err="1"/>
              <a:t>yn</a:t>
            </a:r>
            <a:r>
              <a:rPr lang="en-GB" dirty="0"/>
              <a:t> </a:t>
            </a:r>
            <a:r>
              <a:rPr lang="en-GB" dirty="0" err="1"/>
              <a:t>wyneb</a:t>
            </a:r>
            <a:r>
              <a:rPr lang="en-GB" dirty="0"/>
              <a:t> </a:t>
            </a:r>
            <a:r>
              <a:rPr lang="en-GB" dirty="0" err="1"/>
              <a:t>heriau</a:t>
            </a:r>
            <a:r>
              <a:rPr lang="en-GB" dirty="0"/>
              <a:t>, </a:t>
            </a:r>
            <a:r>
              <a:rPr lang="en-GB" dirty="0" err="1"/>
              <a:t>ansicrwydd</a:t>
            </a:r>
            <a:r>
              <a:rPr lang="en-GB" dirty="0"/>
              <a:t> </a:t>
            </a:r>
            <a:r>
              <a:rPr lang="en-GB" dirty="0" err="1"/>
              <a:t>neu</a:t>
            </a:r>
            <a:r>
              <a:rPr lang="en-GB" dirty="0"/>
              <a:t> </a:t>
            </a:r>
            <a:r>
              <a:rPr lang="en-GB" dirty="0" err="1"/>
              <a:t>fethiant</a:t>
            </a:r>
            <a:endParaRPr lang="en-GB" dirty="0"/>
          </a:p>
          <a:p>
            <a:r>
              <a:rPr lang="en-GB" dirty="0">
                <a:solidFill>
                  <a:srgbClr val="002060"/>
                </a:solidFill>
              </a:rPr>
              <a:t>build their resilience and develop strategies which will help them manage their well-being – they should be encountering experiences where they can respond positively in the face of challenge, uncertainty or failure</a:t>
            </a:r>
          </a:p>
          <a:p>
            <a:endParaRPr lang="en-GB" dirty="0"/>
          </a:p>
        </p:txBody>
      </p:sp>
      <p:sp>
        <p:nvSpPr>
          <p:cNvPr id="5" name="TextBox 4"/>
          <p:cNvSpPr txBox="1"/>
          <p:nvPr/>
        </p:nvSpPr>
        <p:spPr>
          <a:xfrm>
            <a:off x="178279" y="275208"/>
            <a:ext cx="6327755" cy="707886"/>
          </a:xfrm>
          <a:prstGeom prst="rect">
            <a:avLst/>
          </a:prstGeom>
          <a:noFill/>
        </p:spPr>
        <p:txBody>
          <a:bodyPr wrap="square" rtlCol="0">
            <a:spAutoFit/>
          </a:bodyPr>
          <a:lstStyle/>
          <a:p>
            <a:r>
              <a:rPr lang="en-GB" sz="2000" dirty="0"/>
              <a:t>I </a:t>
            </a:r>
            <a:r>
              <a:rPr lang="en-GB" sz="2000" dirty="0" err="1"/>
              <a:t>datblygu’r</a:t>
            </a:r>
            <a:r>
              <a:rPr lang="en-GB" sz="2000" dirty="0"/>
              <a:t> </a:t>
            </a:r>
            <a:r>
              <a:rPr lang="en-GB" sz="2000" dirty="0" err="1"/>
              <a:t>sgiliau</a:t>
            </a:r>
            <a:r>
              <a:rPr lang="en-GB" sz="2000" dirty="0"/>
              <a:t> </a:t>
            </a:r>
            <a:r>
              <a:rPr lang="en-GB" sz="2000" dirty="0" err="1"/>
              <a:t>yma</a:t>
            </a:r>
            <a:r>
              <a:rPr lang="en-GB" sz="2000" dirty="0"/>
              <a:t> </a:t>
            </a:r>
            <a:r>
              <a:rPr lang="en-GB" sz="2000" dirty="0" err="1"/>
              <a:t>dylai</a:t>
            </a:r>
            <a:r>
              <a:rPr lang="en-GB" sz="2000" dirty="0"/>
              <a:t> </a:t>
            </a:r>
            <a:r>
              <a:rPr lang="en-GB" sz="2000" dirty="0" err="1"/>
              <a:t>dysgwyr</a:t>
            </a:r>
            <a:r>
              <a:rPr lang="en-GB" sz="2000" dirty="0"/>
              <a:t> </a:t>
            </a:r>
            <a:r>
              <a:rPr lang="en-GB" sz="2000" dirty="0" err="1"/>
              <a:t>cael</a:t>
            </a:r>
            <a:r>
              <a:rPr lang="en-GB" sz="2000" dirty="0"/>
              <a:t> ?</a:t>
            </a:r>
          </a:p>
          <a:p>
            <a:r>
              <a:rPr lang="en-GB" sz="2000" dirty="0"/>
              <a:t>To develop these skills learners should?</a:t>
            </a:r>
          </a:p>
        </p:txBody>
      </p:sp>
    </p:spTree>
    <p:extLst>
      <p:ext uri="{BB962C8B-B14F-4D97-AF65-F5344CB8AC3E}">
        <p14:creationId xmlns:p14="http://schemas.microsoft.com/office/powerpoint/2010/main" val="3893861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05132"/>
            <a:ext cx="10515600" cy="678612"/>
          </a:xfrm>
        </p:spPr>
        <p:txBody>
          <a:bodyPr>
            <a:normAutofit fontScale="90000"/>
          </a:bodyPr>
          <a:lstStyle/>
          <a:p>
            <a:pPr lvl="0">
              <a:lnSpc>
                <a:spcPct val="100000"/>
              </a:lnSpc>
              <a:spcBef>
                <a:spcPts val="0"/>
              </a:spcBef>
            </a:pPr>
            <a:r>
              <a:rPr lang="en-GB" sz="2200" dirty="0">
                <a:solidFill>
                  <a:prstClr val="black"/>
                </a:solidFill>
                <a:latin typeface="Calibri" panose="020F0502020204030204"/>
                <a:ea typeface="+mn-ea"/>
                <a:cs typeface="+mn-cs"/>
              </a:rPr>
              <a:t>I </a:t>
            </a:r>
            <a:r>
              <a:rPr lang="en-GB" sz="2200" dirty="0" err="1">
                <a:solidFill>
                  <a:prstClr val="black"/>
                </a:solidFill>
                <a:latin typeface="Calibri" panose="020F0502020204030204"/>
                <a:ea typeface="+mn-ea"/>
                <a:cs typeface="+mn-cs"/>
              </a:rPr>
              <a:t>datblygu’r</a:t>
            </a:r>
            <a:r>
              <a:rPr lang="en-GB" sz="2200" dirty="0">
                <a:solidFill>
                  <a:prstClr val="black"/>
                </a:solidFill>
                <a:latin typeface="Calibri" panose="020F0502020204030204"/>
                <a:ea typeface="+mn-ea"/>
                <a:cs typeface="+mn-cs"/>
              </a:rPr>
              <a:t> </a:t>
            </a:r>
            <a:r>
              <a:rPr lang="en-GB" sz="2200" dirty="0" err="1">
                <a:solidFill>
                  <a:prstClr val="black"/>
                </a:solidFill>
                <a:latin typeface="Calibri" panose="020F0502020204030204"/>
                <a:ea typeface="+mn-ea"/>
                <a:cs typeface="+mn-cs"/>
              </a:rPr>
              <a:t>sgiliau</a:t>
            </a:r>
            <a:r>
              <a:rPr lang="en-GB" sz="2200" dirty="0">
                <a:solidFill>
                  <a:prstClr val="black"/>
                </a:solidFill>
                <a:latin typeface="Calibri" panose="020F0502020204030204"/>
                <a:ea typeface="+mn-ea"/>
                <a:cs typeface="+mn-cs"/>
              </a:rPr>
              <a:t> </a:t>
            </a:r>
            <a:r>
              <a:rPr lang="en-GB" sz="2200" dirty="0" err="1">
                <a:solidFill>
                  <a:prstClr val="black"/>
                </a:solidFill>
                <a:latin typeface="Calibri" panose="020F0502020204030204"/>
                <a:ea typeface="+mn-ea"/>
                <a:cs typeface="+mn-cs"/>
              </a:rPr>
              <a:t>yma</a:t>
            </a:r>
            <a:r>
              <a:rPr lang="en-GB" sz="2200" dirty="0">
                <a:solidFill>
                  <a:prstClr val="black"/>
                </a:solidFill>
                <a:latin typeface="Calibri" panose="020F0502020204030204"/>
                <a:ea typeface="+mn-ea"/>
                <a:cs typeface="+mn-cs"/>
              </a:rPr>
              <a:t> </a:t>
            </a:r>
            <a:r>
              <a:rPr lang="en-GB" sz="2200" dirty="0" err="1">
                <a:solidFill>
                  <a:prstClr val="black"/>
                </a:solidFill>
                <a:latin typeface="Calibri" panose="020F0502020204030204"/>
                <a:ea typeface="+mn-ea"/>
                <a:cs typeface="+mn-cs"/>
              </a:rPr>
              <a:t>dylai</a:t>
            </a:r>
            <a:r>
              <a:rPr lang="en-GB" sz="2200" dirty="0">
                <a:solidFill>
                  <a:prstClr val="black"/>
                </a:solidFill>
                <a:latin typeface="Calibri" panose="020F0502020204030204"/>
                <a:ea typeface="+mn-ea"/>
                <a:cs typeface="+mn-cs"/>
              </a:rPr>
              <a:t> </a:t>
            </a:r>
            <a:r>
              <a:rPr lang="en-GB" sz="2200" dirty="0" err="1">
                <a:solidFill>
                  <a:prstClr val="black"/>
                </a:solidFill>
                <a:latin typeface="Calibri" panose="020F0502020204030204"/>
                <a:ea typeface="+mn-ea"/>
                <a:cs typeface="+mn-cs"/>
              </a:rPr>
              <a:t>dysgwyr</a:t>
            </a:r>
            <a:r>
              <a:rPr lang="en-GB" sz="2200" dirty="0">
                <a:solidFill>
                  <a:prstClr val="black"/>
                </a:solidFill>
                <a:latin typeface="Calibri" panose="020F0502020204030204"/>
                <a:ea typeface="+mn-ea"/>
                <a:cs typeface="+mn-cs"/>
              </a:rPr>
              <a:t> </a:t>
            </a:r>
            <a:r>
              <a:rPr lang="en-GB" sz="2200" dirty="0" err="1">
                <a:solidFill>
                  <a:prstClr val="black"/>
                </a:solidFill>
                <a:latin typeface="Calibri" panose="020F0502020204030204"/>
                <a:ea typeface="+mn-ea"/>
                <a:cs typeface="+mn-cs"/>
              </a:rPr>
              <a:t>cael</a:t>
            </a:r>
            <a:r>
              <a:rPr lang="en-GB" sz="2200" dirty="0">
                <a:solidFill>
                  <a:prstClr val="black"/>
                </a:solidFill>
                <a:latin typeface="Calibri" panose="020F0502020204030204"/>
                <a:ea typeface="+mn-ea"/>
                <a:cs typeface="+mn-cs"/>
              </a:rPr>
              <a:t> ?</a:t>
            </a:r>
            <a:br>
              <a:rPr lang="en-GB" sz="2200" dirty="0">
                <a:solidFill>
                  <a:prstClr val="black"/>
                </a:solidFill>
                <a:latin typeface="Calibri" panose="020F0502020204030204"/>
                <a:ea typeface="+mn-ea"/>
                <a:cs typeface="+mn-cs"/>
              </a:rPr>
            </a:br>
            <a:r>
              <a:rPr lang="en-GB" sz="2200" dirty="0">
                <a:solidFill>
                  <a:srgbClr val="002060"/>
                </a:solidFill>
                <a:latin typeface="Calibri" panose="020F0502020204030204"/>
                <a:ea typeface="+mn-ea"/>
                <a:cs typeface="+mn-cs"/>
              </a:rPr>
              <a:t>To develop these skills learners should?</a:t>
            </a:r>
            <a:br>
              <a:rPr lang="en-GB" sz="2000" dirty="0">
                <a:solidFill>
                  <a:prstClr val="black"/>
                </a:solidFill>
                <a:latin typeface="Calibri" panose="020F0502020204030204"/>
                <a:ea typeface="+mn-ea"/>
                <a:cs typeface="+mn-cs"/>
              </a:rPr>
            </a:br>
            <a:br>
              <a:rPr lang="en-GB" dirty="0"/>
            </a:br>
            <a:endParaRPr lang="en-GB" dirty="0"/>
          </a:p>
        </p:txBody>
      </p:sp>
      <p:pic>
        <p:nvPicPr>
          <p:cNvPr id="4" name="Content Placeholder 3"/>
          <p:cNvPicPr>
            <a:picLocks noGrp="1" noChangeAspect="1"/>
          </p:cNvPicPr>
          <p:nvPr>
            <p:ph sz="half" idx="1"/>
          </p:nvPr>
        </p:nvPicPr>
        <p:blipFill>
          <a:blip r:embed="rId3"/>
          <a:stretch>
            <a:fillRect/>
          </a:stretch>
        </p:blipFill>
        <p:spPr>
          <a:xfrm>
            <a:off x="652144" y="934883"/>
            <a:ext cx="5181600" cy="4486275"/>
          </a:xfrm>
          <a:prstGeom prst="rect">
            <a:avLst/>
          </a:prstGeom>
        </p:spPr>
      </p:pic>
      <p:sp>
        <p:nvSpPr>
          <p:cNvPr id="5" name="Content Placeholder 4"/>
          <p:cNvSpPr>
            <a:spLocks noGrp="1"/>
          </p:cNvSpPr>
          <p:nvPr>
            <p:ph sz="half" idx="2"/>
          </p:nvPr>
        </p:nvSpPr>
        <p:spPr>
          <a:xfrm>
            <a:off x="6172200" y="365127"/>
            <a:ext cx="5628736" cy="5811836"/>
          </a:xfrm>
        </p:spPr>
        <p:txBody>
          <a:bodyPr>
            <a:normAutofit/>
          </a:bodyPr>
          <a:lstStyle/>
          <a:p>
            <a:r>
              <a:rPr lang="en-GB" sz="2400" dirty="0" err="1"/>
              <a:t>cael</a:t>
            </a:r>
            <a:r>
              <a:rPr lang="en-GB" sz="2400" dirty="0"/>
              <a:t> </a:t>
            </a:r>
            <a:r>
              <a:rPr lang="en-GB" sz="2400" dirty="0" err="1"/>
              <a:t>lle</a:t>
            </a:r>
            <a:r>
              <a:rPr lang="en-GB" sz="2400" dirty="0"/>
              <a:t> </a:t>
            </a:r>
            <a:r>
              <a:rPr lang="en-GB" sz="2400" dirty="0" err="1"/>
              <a:t>i</a:t>
            </a:r>
            <a:r>
              <a:rPr lang="en-GB" sz="2400" dirty="0"/>
              <a:t> </a:t>
            </a:r>
            <a:r>
              <a:rPr lang="en-GB" sz="2400" dirty="0" err="1"/>
              <a:t>ddatblygu</a:t>
            </a:r>
            <a:r>
              <a:rPr lang="en-GB" sz="2400" dirty="0"/>
              <a:t> </a:t>
            </a:r>
            <a:r>
              <a:rPr lang="en-GB" sz="2400" dirty="0" err="1"/>
              <a:t>syniadau</a:t>
            </a:r>
            <a:r>
              <a:rPr lang="en-GB" sz="2400" dirty="0"/>
              <a:t> </a:t>
            </a:r>
            <a:r>
              <a:rPr lang="en-GB" sz="2400" dirty="0" err="1"/>
              <a:t>creadigol</a:t>
            </a:r>
            <a:r>
              <a:rPr lang="en-GB" sz="2400" dirty="0"/>
              <a:t> a </a:t>
            </a:r>
            <a:r>
              <a:rPr lang="en-GB" sz="2400" dirty="0" err="1"/>
              <a:t>gwerthuso</a:t>
            </a:r>
            <a:r>
              <a:rPr lang="en-GB" sz="2400" dirty="0"/>
              <a:t> </a:t>
            </a:r>
            <a:r>
              <a:rPr lang="en-GB" sz="2400" dirty="0" err="1"/>
              <a:t>dewisiadau</a:t>
            </a:r>
            <a:r>
              <a:rPr lang="en-GB" sz="2400" dirty="0"/>
              <a:t> </a:t>
            </a:r>
            <a:r>
              <a:rPr lang="en-GB" sz="2400" dirty="0" err="1"/>
              <a:t>amgen</a:t>
            </a:r>
            <a:r>
              <a:rPr lang="en-GB" sz="2400" dirty="0"/>
              <a:t> </a:t>
            </a:r>
            <a:r>
              <a:rPr lang="en-GB" sz="2400" dirty="0" err="1"/>
              <a:t>mewn</a:t>
            </a:r>
            <a:r>
              <a:rPr lang="en-GB" sz="2400" dirty="0"/>
              <a:t> </a:t>
            </a:r>
            <a:r>
              <a:rPr lang="en-GB" sz="2400" dirty="0" err="1"/>
              <a:t>modd</a:t>
            </a:r>
            <a:r>
              <a:rPr lang="en-GB" sz="2400" dirty="0"/>
              <a:t> </a:t>
            </a:r>
            <a:r>
              <a:rPr lang="en-GB" sz="2400" dirty="0" err="1"/>
              <a:t>beirniadol</a:t>
            </a:r>
            <a:r>
              <a:rPr lang="en-GB" sz="2400" dirty="0"/>
              <a:t>. </a:t>
            </a:r>
            <a:r>
              <a:rPr lang="en-GB" sz="2400" dirty="0" err="1"/>
              <a:t>Mewn</a:t>
            </a:r>
            <a:r>
              <a:rPr lang="en-GB" sz="2400" dirty="0"/>
              <a:t> </a:t>
            </a:r>
            <a:r>
              <a:rPr lang="en-GB" sz="2400" dirty="0" err="1"/>
              <a:t>byd</a:t>
            </a:r>
            <a:r>
              <a:rPr lang="en-GB" sz="2400" dirty="0"/>
              <a:t> </a:t>
            </a:r>
            <a:r>
              <a:rPr lang="en-GB" sz="2400" dirty="0" err="1"/>
              <a:t>sy'n</a:t>
            </a:r>
            <a:r>
              <a:rPr lang="en-GB" sz="2400" dirty="0"/>
              <a:t> </a:t>
            </a:r>
            <a:r>
              <a:rPr lang="en-GB" sz="2400" dirty="0" err="1"/>
              <a:t>newid</a:t>
            </a:r>
            <a:r>
              <a:rPr lang="en-GB" sz="2400" dirty="0"/>
              <a:t> </a:t>
            </a:r>
            <a:r>
              <a:rPr lang="en-GB" sz="2400" dirty="0" err="1"/>
              <a:t>yn</a:t>
            </a:r>
            <a:r>
              <a:rPr lang="en-GB" sz="2400" dirty="0"/>
              <a:t> </a:t>
            </a:r>
            <a:r>
              <a:rPr lang="en-GB" sz="2400" dirty="0" err="1"/>
              <a:t>gyson</a:t>
            </a:r>
            <a:r>
              <a:rPr lang="en-GB" sz="2400" dirty="0"/>
              <a:t>, </a:t>
            </a:r>
            <a:r>
              <a:rPr lang="en-GB" sz="2400" dirty="0" err="1"/>
              <a:t>bydd</a:t>
            </a:r>
            <a:r>
              <a:rPr lang="en-GB" sz="2400" dirty="0"/>
              <a:t> </a:t>
            </a:r>
            <a:r>
              <a:rPr lang="en-GB" sz="2400" dirty="0" err="1"/>
              <a:t>hyblygrwydd</a:t>
            </a:r>
            <a:r>
              <a:rPr lang="en-GB" sz="2400" dirty="0"/>
              <a:t> </a:t>
            </a:r>
            <a:r>
              <a:rPr lang="en-GB" sz="2400" dirty="0" err="1"/>
              <a:t>a'r</a:t>
            </a:r>
            <a:r>
              <a:rPr lang="en-GB" sz="2400" dirty="0"/>
              <a:t> </a:t>
            </a:r>
            <a:r>
              <a:rPr lang="en-GB" sz="2400" dirty="0" err="1"/>
              <a:t>gallu</a:t>
            </a:r>
            <a:r>
              <a:rPr lang="en-GB" sz="2400" dirty="0"/>
              <a:t> </a:t>
            </a:r>
            <a:r>
              <a:rPr lang="en-GB" sz="2400" dirty="0" err="1"/>
              <a:t>i</a:t>
            </a:r>
            <a:r>
              <a:rPr lang="en-GB" sz="2400" dirty="0"/>
              <a:t> </a:t>
            </a:r>
            <a:r>
              <a:rPr lang="en-GB" sz="2400" dirty="0" err="1"/>
              <a:t>ddatblygu</a:t>
            </a:r>
            <a:r>
              <a:rPr lang="en-GB" sz="2400" dirty="0"/>
              <a:t> </a:t>
            </a:r>
            <a:r>
              <a:rPr lang="en-GB" sz="2400" dirty="0" err="1"/>
              <a:t>mwy</a:t>
            </a:r>
            <a:r>
              <a:rPr lang="en-GB" sz="2400" dirty="0"/>
              <a:t> o </a:t>
            </a:r>
            <a:r>
              <a:rPr lang="en-GB" sz="2400" dirty="0" err="1"/>
              <a:t>syniadau</a:t>
            </a:r>
            <a:r>
              <a:rPr lang="en-GB" sz="2400" dirty="0"/>
              <a:t> </a:t>
            </a:r>
            <a:r>
              <a:rPr lang="en-GB" sz="2400" dirty="0" err="1"/>
              <a:t>yn</a:t>
            </a:r>
            <a:r>
              <a:rPr lang="en-GB" sz="2400" dirty="0"/>
              <a:t> </a:t>
            </a:r>
            <a:r>
              <a:rPr lang="en-GB" sz="2400" dirty="0" err="1"/>
              <a:t>galluogi</a:t>
            </a:r>
            <a:r>
              <a:rPr lang="en-GB" sz="2400" dirty="0"/>
              <a:t> </a:t>
            </a:r>
            <a:r>
              <a:rPr lang="en-GB" sz="2400" dirty="0" err="1"/>
              <a:t>dysgwyr</a:t>
            </a:r>
            <a:r>
              <a:rPr lang="en-GB" sz="2400" dirty="0"/>
              <a:t> </a:t>
            </a:r>
            <a:r>
              <a:rPr lang="en-GB" sz="2400" dirty="0" err="1"/>
              <a:t>i</a:t>
            </a:r>
            <a:r>
              <a:rPr lang="en-GB" sz="2400" dirty="0"/>
              <a:t> </a:t>
            </a:r>
            <a:r>
              <a:rPr lang="en-GB" sz="2400" dirty="0" err="1"/>
              <a:t>ystyried</a:t>
            </a:r>
            <a:r>
              <a:rPr lang="en-GB" sz="2400" dirty="0"/>
              <a:t> </a:t>
            </a:r>
            <a:r>
              <a:rPr lang="en-GB" sz="2400" dirty="0" err="1"/>
              <a:t>ystod</a:t>
            </a:r>
            <a:r>
              <a:rPr lang="en-GB" sz="2400" dirty="0"/>
              <a:t> </a:t>
            </a:r>
            <a:r>
              <a:rPr lang="en-GB" sz="2400" dirty="0" err="1"/>
              <a:t>ehangach</a:t>
            </a:r>
            <a:r>
              <a:rPr lang="en-GB" sz="2400" dirty="0"/>
              <a:t> o </a:t>
            </a:r>
            <a:r>
              <a:rPr lang="en-GB" sz="2400" dirty="0" err="1"/>
              <a:t>datrysiadau</a:t>
            </a:r>
            <a:r>
              <a:rPr lang="en-GB" sz="2400" dirty="0"/>
              <a:t> </a:t>
            </a:r>
            <a:r>
              <a:rPr lang="en-GB" sz="2400" dirty="0" err="1"/>
              <a:t>amgen</a:t>
            </a:r>
            <a:r>
              <a:rPr lang="en-GB" sz="2400" dirty="0"/>
              <a:t> pan </a:t>
            </a:r>
            <a:r>
              <a:rPr lang="en-GB" sz="2400" dirty="0" err="1"/>
              <a:t>fydd</a:t>
            </a:r>
            <a:r>
              <a:rPr lang="en-GB" sz="2400" dirty="0"/>
              <a:t> </a:t>
            </a:r>
            <a:r>
              <a:rPr lang="en-GB" sz="2400" dirty="0" err="1"/>
              <a:t>pethau'n</a:t>
            </a:r>
            <a:r>
              <a:rPr lang="en-GB" sz="2400" dirty="0"/>
              <a:t> </a:t>
            </a:r>
            <a:r>
              <a:rPr lang="en-GB" sz="2400" dirty="0" err="1"/>
              <a:t>newid</a:t>
            </a:r>
            <a:endParaRPr lang="en-GB" sz="2400" dirty="0"/>
          </a:p>
          <a:p>
            <a:r>
              <a:rPr lang="en-GB" sz="2400" dirty="0">
                <a:solidFill>
                  <a:srgbClr val="002060"/>
                </a:solidFill>
              </a:rPr>
              <a:t>learn to work effectively with others, valuing the different contributions they and others make – they should also begin to recognise the limitations of their own work and those of others as they build an understanding of how different people play different roles within a team</a:t>
            </a:r>
          </a:p>
          <a:p>
            <a:endParaRPr lang="en-GB" dirty="0"/>
          </a:p>
        </p:txBody>
      </p:sp>
    </p:spTree>
    <p:extLst>
      <p:ext uri="{BB962C8B-B14F-4D97-AF65-F5344CB8AC3E}">
        <p14:creationId xmlns:p14="http://schemas.microsoft.com/office/powerpoint/2010/main" val="2058926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5532" y="365128"/>
            <a:ext cx="11616906" cy="1256638"/>
          </a:xfrm>
        </p:spPr>
        <p:txBody>
          <a:bodyPr>
            <a:normAutofit fontScale="90000"/>
          </a:bodyPr>
          <a:lstStyle/>
          <a:p>
            <a:pPr lvl="0">
              <a:lnSpc>
                <a:spcPct val="100000"/>
              </a:lnSpc>
              <a:spcBef>
                <a:spcPts val="0"/>
              </a:spcBef>
            </a:pPr>
            <a:r>
              <a:rPr lang="en-GB" sz="2200" dirty="0">
                <a:solidFill>
                  <a:prstClr val="black"/>
                </a:solidFill>
                <a:latin typeface="Calibri" panose="020F0502020204030204"/>
                <a:ea typeface="+mn-ea"/>
                <a:cs typeface="+mn-cs"/>
              </a:rPr>
              <a:t>I </a:t>
            </a:r>
            <a:r>
              <a:rPr lang="en-GB" sz="2200" dirty="0" err="1">
                <a:solidFill>
                  <a:prstClr val="black"/>
                </a:solidFill>
                <a:latin typeface="Calibri" panose="020F0502020204030204"/>
                <a:ea typeface="+mn-ea"/>
                <a:cs typeface="+mn-cs"/>
              </a:rPr>
              <a:t>datblygu’r</a:t>
            </a:r>
            <a:r>
              <a:rPr lang="en-GB" sz="2200" dirty="0">
                <a:solidFill>
                  <a:prstClr val="black"/>
                </a:solidFill>
                <a:latin typeface="Calibri" panose="020F0502020204030204"/>
                <a:ea typeface="+mn-ea"/>
                <a:cs typeface="+mn-cs"/>
              </a:rPr>
              <a:t> </a:t>
            </a:r>
            <a:r>
              <a:rPr lang="en-GB" sz="2200" dirty="0" err="1">
                <a:solidFill>
                  <a:prstClr val="black"/>
                </a:solidFill>
                <a:latin typeface="Calibri" panose="020F0502020204030204"/>
                <a:ea typeface="+mn-ea"/>
                <a:cs typeface="+mn-cs"/>
              </a:rPr>
              <a:t>sgiliau</a:t>
            </a:r>
            <a:r>
              <a:rPr lang="en-GB" sz="2200" dirty="0">
                <a:solidFill>
                  <a:prstClr val="black"/>
                </a:solidFill>
                <a:latin typeface="Calibri" panose="020F0502020204030204"/>
                <a:ea typeface="+mn-ea"/>
                <a:cs typeface="+mn-cs"/>
              </a:rPr>
              <a:t> </a:t>
            </a:r>
            <a:r>
              <a:rPr lang="en-GB" sz="2200" dirty="0" err="1">
                <a:solidFill>
                  <a:prstClr val="black"/>
                </a:solidFill>
                <a:latin typeface="Calibri" panose="020F0502020204030204"/>
                <a:ea typeface="+mn-ea"/>
                <a:cs typeface="+mn-cs"/>
              </a:rPr>
              <a:t>yma</a:t>
            </a:r>
            <a:r>
              <a:rPr lang="en-GB" sz="2200" dirty="0">
                <a:solidFill>
                  <a:prstClr val="black"/>
                </a:solidFill>
                <a:latin typeface="Calibri" panose="020F0502020204030204"/>
                <a:ea typeface="+mn-ea"/>
                <a:cs typeface="+mn-cs"/>
              </a:rPr>
              <a:t> </a:t>
            </a:r>
            <a:r>
              <a:rPr lang="en-GB" sz="2200" dirty="0" err="1">
                <a:solidFill>
                  <a:prstClr val="black"/>
                </a:solidFill>
                <a:latin typeface="Calibri" panose="020F0502020204030204"/>
                <a:ea typeface="+mn-ea"/>
                <a:cs typeface="+mn-cs"/>
              </a:rPr>
              <a:t>dylai</a:t>
            </a:r>
            <a:r>
              <a:rPr lang="en-GB" sz="2200" dirty="0">
                <a:solidFill>
                  <a:prstClr val="black"/>
                </a:solidFill>
                <a:latin typeface="Calibri" panose="020F0502020204030204"/>
                <a:ea typeface="+mn-ea"/>
                <a:cs typeface="+mn-cs"/>
              </a:rPr>
              <a:t> </a:t>
            </a:r>
            <a:r>
              <a:rPr lang="en-GB" sz="2200" dirty="0" err="1">
                <a:solidFill>
                  <a:prstClr val="black"/>
                </a:solidFill>
                <a:latin typeface="Calibri" panose="020F0502020204030204"/>
                <a:ea typeface="+mn-ea"/>
                <a:cs typeface="+mn-cs"/>
              </a:rPr>
              <a:t>dysgwyr</a:t>
            </a:r>
            <a:r>
              <a:rPr lang="en-GB" sz="2200" dirty="0">
                <a:solidFill>
                  <a:prstClr val="black"/>
                </a:solidFill>
                <a:latin typeface="Calibri" panose="020F0502020204030204"/>
                <a:ea typeface="+mn-ea"/>
                <a:cs typeface="+mn-cs"/>
              </a:rPr>
              <a:t> </a:t>
            </a:r>
            <a:r>
              <a:rPr lang="en-GB" sz="2200" dirty="0" err="1">
                <a:solidFill>
                  <a:prstClr val="black"/>
                </a:solidFill>
                <a:latin typeface="Calibri" panose="020F0502020204030204"/>
                <a:ea typeface="+mn-ea"/>
                <a:cs typeface="+mn-cs"/>
              </a:rPr>
              <a:t>cael</a:t>
            </a:r>
            <a:r>
              <a:rPr lang="en-GB" sz="2200" dirty="0">
                <a:solidFill>
                  <a:prstClr val="black"/>
                </a:solidFill>
                <a:latin typeface="Calibri" panose="020F0502020204030204"/>
                <a:ea typeface="+mn-ea"/>
                <a:cs typeface="+mn-cs"/>
              </a:rPr>
              <a:t> ?</a:t>
            </a:r>
            <a:br>
              <a:rPr lang="en-GB" sz="2200" dirty="0">
                <a:solidFill>
                  <a:prstClr val="black"/>
                </a:solidFill>
                <a:latin typeface="Calibri" panose="020F0502020204030204"/>
                <a:ea typeface="+mn-ea"/>
                <a:cs typeface="+mn-cs"/>
              </a:rPr>
            </a:br>
            <a:r>
              <a:rPr lang="en-GB" sz="2200" dirty="0">
                <a:solidFill>
                  <a:srgbClr val="002060"/>
                </a:solidFill>
                <a:latin typeface="Calibri" panose="020F0502020204030204"/>
                <a:ea typeface="+mn-ea"/>
                <a:cs typeface="+mn-cs"/>
              </a:rPr>
              <a:t>To develop these skills learners should?</a:t>
            </a:r>
            <a:br>
              <a:rPr lang="en-GB" sz="2000" dirty="0">
                <a:solidFill>
                  <a:prstClr val="black"/>
                </a:solidFill>
                <a:latin typeface="Calibri" panose="020F0502020204030204"/>
                <a:ea typeface="+mn-ea"/>
                <a:cs typeface="+mn-cs"/>
              </a:rPr>
            </a:br>
            <a:endParaRPr lang="en-GB" dirty="0"/>
          </a:p>
        </p:txBody>
      </p:sp>
      <p:pic>
        <p:nvPicPr>
          <p:cNvPr id="4" name="Content Placeholder 3"/>
          <p:cNvPicPr>
            <a:picLocks noGrp="1" noChangeAspect="1"/>
          </p:cNvPicPr>
          <p:nvPr>
            <p:ph sz="half" idx="1"/>
          </p:nvPr>
        </p:nvPicPr>
        <p:blipFill>
          <a:blip r:embed="rId3"/>
          <a:stretch>
            <a:fillRect/>
          </a:stretch>
        </p:blipFill>
        <p:spPr>
          <a:xfrm>
            <a:off x="468702" y="1226553"/>
            <a:ext cx="5181600" cy="3870207"/>
          </a:xfrm>
          <a:prstGeom prst="rect">
            <a:avLst/>
          </a:prstGeom>
        </p:spPr>
      </p:pic>
      <p:sp>
        <p:nvSpPr>
          <p:cNvPr id="6" name="Content Placeholder 5"/>
          <p:cNvSpPr>
            <a:spLocks noGrp="1"/>
          </p:cNvSpPr>
          <p:nvPr>
            <p:ph sz="half" idx="2"/>
          </p:nvPr>
        </p:nvSpPr>
        <p:spPr>
          <a:xfrm>
            <a:off x="5796951" y="1029418"/>
            <a:ext cx="6078747" cy="5066581"/>
          </a:xfrm>
        </p:spPr>
        <p:txBody>
          <a:bodyPr>
            <a:normAutofit fontScale="92500" lnSpcReduction="10000"/>
          </a:bodyPr>
          <a:lstStyle/>
          <a:p>
            <a:r>
              <a:rPr lang="en-GB" dirty="0" err="1"/>
              <a:t>cael</a:t>
            </a:r>
            <a:r>
              <a:rPr lang="en-GB" dirty="0"/>
              <a:t> </a:t>
            </a:r>
            <a:r>
              <a:rPr lang="en-GB" dirty="0" err="1"/>
              <a:t>lle</a:t>
            </a:r>
            <a:r>
              <a:rPr lang="en-GB" dirty="0"/>
              <a:t> </a:t>
            </a:r>
            <a:r>
              <a:rPr lang="en-GB" dirty="0" err="1"/>
              <a:t>i</a:t>
            </a:r>
            <a:r>
              <a:rPr lang="en-GB" dirty="0"/>
              <a:t> </a:t>
            </a:r>
            <a:r>
              <a:rPr lang="en-GB" dirty="0" err="1"/>
              <a:t>ddatblygu</a:t>
            </a:r>
            <a:r>
              <a:rPr lang="en-GB" dirty="0"/>
              <a:t> </a:t>
            </a:r>
            <a:r>
              <a:rPr lang="en-GB" dirty="0" err="1"/>
              <a:t>syniadau</a:t>
            </a:r>
            <a:r>
              <a:rPr lang="en-GB" dirty="0"/>
              <a:t> </a:t>
            </a:r>
            <a:r>
              <a:rPr lang="en-GB" dirty="0" err="1"/>
              <a:t>creadigol</a:t>
            </a:r>
            <a:r>
              <a:rPr lang="en-GB" dirty="0"/>
              <a:t> a </a:t>
            </a:r>
            <a:r>
              <a:rPr lang="en-GB" dirty="0" err="1"/>
              <a:t>gwerthuso</a:t>
            </a:r>
            <a:r>
              <a:rPr lang="en-GB" dirty="0"/>
              <a:t> </a:t>
            </a:r>
            <a:r>
              <a:rPr lang="en-GB" dirty="0" err="1"/>
              <a:t>dewisiadau</a:t>
            </a:r>
            <a:r>
              <a:rPr lang="en-GB" dirty="0"/>
              <a:t> </a:t>
            </a:r>
            <a:r>
              <a:rPr lang="en-GB" dirty="0" err="1"/>
              <a:t>amgen</a:t>
            </a:r>
            <a:r>
              <a:rPr lang="en-GB" dirty="0"/>
              <a:t> </a:t>
            </a:r>
            <a:r>
              <a:rPr lang="en-GB" dirty="0" err="1"/>
              <a:t>mewn</a:t>
            </a:r>
            <a:r>
              <a:rPr lang="en-GB" dirty="0"/>
              <a:t> </a:t>
            </a:r>
            <a:r>
              <a:rPr lang="en-GB" dirty="0" err="1"/>
              <a:t>modd</a:t>
            </a:r>
            <a:r>
              <a:rPr lang="en-GB" dirty="0"/>
              <a:t> </a:t>
            </a:r>
            <a:r>
              <a:rPr lang="en-GB" dirty="0" err="1"/>
              <a:t>beirniadol</a:t>
            </a:r>
            <a:r>
              <a:rPr lang="en-GB" dirty="0"/>
              <a:t>. </a:t>
            </a:r>
            <a:r>
              <a:rPr lang="en-GB" dirty="0" err="1"/>
              <a:t>Mewn</a:t>
            </a:r>
            <a:r>
              <a:rPr lang="en-GB" dirty="0"/>
              <a:t> </a:t>
            </a:r>
            <a:r>
              <a:rPr lang="en-GB" dirty="0" err="1"/>
              <a:t>byd</a:t>
            </a:r>
            <a:r>
              <a:rPr lang="en-GB" dirty="0"/>
              <a:t> </a:t>
            </a:r>
            <a:r>
              <a:rPr lang="en-GB" dirty="0" err="1"/>
              <a:t>sy'n</a:t>
            </a:r>
            <a:r>
              <a:rPr lang="en-GB" dirty="0"/>
              <a:t> </a:t>
            </a:r>
            <a:r>
              <a:rPr lang="en-GB" dirty="0" err="1"/>
              <a:t>newid</a:t>
            </a:r>
            <a:r>
              <a:rPr lang="en-GB" dirty="0"/>
              <a:t> </a:t>
            </a:r>
            <a:r>
              <a:rPr lang="en-GB" dirty="0" err="1"/>
              <a:t>yn</a:t>
            </a:r>
            <a:r>
              <a:rPr lang="en-GB" dirty="0"/>
              <a:t> </a:t>
            </a:r>
            <a:r>
              <a:rPr lang="en-GB" dirty="0" err="1"/>
              <a:t>gyson</a:t>
            </a:r>
            <a:r>
              <a:rPr lang="en-GB" dirty="0"/>
              <a:t>, </a:t>
            </a:r>
            <a:r>
              <a:rPr lang="en-GB" dirty="0" err="1"/>
              <a:t>bydd</a:t>
            </a:r>
            <a:r>
              <a:rPr lang="en-GB" dirty="0"/>
              <a:t> </a:t>
            </a:r>
            <a:r>
              <a:rPr lang="en-GB" dirty="0" err="1"/>
              <a:t>hyblygrwydd</a:t>
            </a:r>
            <a:r>
              <a:rPr lang="en-GB" dirty="0"/>
              <a:t> </a:t>
            </a:r>
            <a:r>
              <a:rPr lang="en-GB" dirty="0" err="1"/>
              <a:t>a'r</a:t>
            </a:r>
            <a:r>
              <a:rPr lang="en-GB" dirty="0"/>
              <a:t> </a:t>
            </a:r>
            <a:r>
              <a:rPr lang="en-GB" dirty="0" err="1"/>
              <a:t>gallu</a:t>
            </a:r>
            <a:r>
              <a:rPr lang="en-GB" dirty="0"/>
              <a:t> </a:t>
            </a:r>
            <a:r>
              <a:rPr lang="en-GB" dirty="0" err="1"/>
              <a:t>i</a:t>
            </a:r>
            <a:r>
              <a:rPr lang="en-GB" dirty="0"/>
              <a:t> </a:t>
            </a:r>
            <a:r>
              <a:rPr lang="en-GB" dirty="0" err="1"/>
              <a:t>ddatblygu</a:t>
            </a:r>
            <a:r>
              <a:rPr lang="en-GB" dirty="0"/>
              <a:t> </a:t>
            </a:r>
            <a:r>
              <a:rPr lang="en-GB" dirty="0" err="1"/>
              <a:t>mwy</a:t>
            </a:r>
            <a:r>
              <a:rPr lang="en-GB" dirty="0"/>
              <a:t> o </a:t>
            </a:r>
            <a:r>
              <a:rPr lang="en-GB" dirty="0" err="1"/>
              <a:t>syniadau</a:t>
            </a:r>
            <a:r>
              <a:rPr lang="en-GB" dirty="0"/>
              <a:t> </a:t>
            </a:r>
            <a:r>
              <a:rPr lang="en-GB" dirty="0" err="1"/>
              <a:t>yn</a:t>
            </a:r>
            <a:r>
              <a:rPr lang="en-GB" dirty="0"/>
              <a:t> </a:t>
            </a:r>
            <a:r>
              <a:rPr lang="en-GB" dirty="0" err="1"/>
              <a:t>galluogi</a:t>
            </a:r>
            <a:r>
              <a:rPr lang="en-GB" dirty="0"/>
              <a:t> </a:t>
            </a:r>
            <a:r>
              <a:rPr lang="en-GB" dirty="0" err="1"/>
              <a:t>dysgwyr</a:t>
            </a:r>
            <a:r>
              <a:rPr lang="en-GB" dirty="0"/>
              <a:t> </a:t>
            </a:r>
            <a:r>
              <a:rPr lang="en-GB" dirty="0" err="1"/>
              <a:t>i</a:t>
            </a:r>
            <a:r>
              <a:rPr lang="en-GB" dirty="0"/>
              <a:t> </a:t>
            </a:r>
            <a:r>
              <a:rPr lang="en-GB" dirty="0" err="1"/>
              <a:t>ystyried</a:t>
            </a:r>
            <a:r>
              <a:rPr lang="en-GB" dirty="0"/>
              <a:t> </a:t>
            </a:r>
            <a:r>
              <a:rPr lang="en-GB" dirty="0" err="1"/>
              <a:t>ystod</a:t>
            </a:r>
            <a:r>
              <a:rPr lang="en-GB" dirty="0"/>
              <a:t> </a:t>
            </a:r>
            <a:r>
              <a:rPr lang="en-GB" dirty="0" err="1"/>
              <a:t>ehangach</a:t>
            </a:r>
            <a:r>
              <a:rPr lang="en-GB" dirty="0"/>
              <a:t> o </a:t>
            </a:r>
            <a:r>
              <a:rPr lang="en-GB" dirty="0" err="1"/>
              <a:t>datrysiadau</a:t>
            </a:r>
            <a:r>
              <a:rPr lang="en-GB" dirty="0"/>
              <a:t> </a:t>
            </a:r>
            <a:r>
              <a:rPr lang="en-GB" dirty="0" err="1"/>
              <a:t>amgen</a:t>
            </a:r>
            <a:r>
              <a:rPr lang="en-GB" dirty="0"/>
              <a:t> pan </a:t>
            </a:r>
            <a:r>
              <a:rPr lang="en-GB" dirty="0" err="1"/>
              <a:t>fydd</a:t>
            </a:r>
            <a:r>
              <a:rPr lang="en-GB" dirty="0"/>
              <a:t> </a:t>
            </a:r>
            <a:r>
              <a:rPr lang="en-GB" dirty="0" err="1"/>
              <a:t>pethau'n</a:t>
            </a:r>
            <a:r>
              <a:rPr lang="en-GB" dirty="0"/>
              <a:t> </a:t>
            </a:r>
            <a:r>
              <a:rPr lang="en-GB" dirty="0" err="1"/>
              <a:t>newid</a:t>
            </a:r>
            <a:endParaRPr lang="en-GB" dirty="0"/>
          </a:p>
          <a:p>
            <a:r>
              <a:rPr lang="en-GB" dirty="0">
                <a:solidFill>
                  <a:srgbClr val="002060"/>
                </a:solidFill>
              </a:rPr>
              <a:t>be afforded the space to generate creative ideas and to critically evaluate alternatives – in an ever-changing world, flexibility and the ability to develop more ideas will enable learners to consider a wider range of alternative solutions when things change</a:t>
            </a:r>
          </a:p>
          <a:p>
            <a:endParaRPr lang="en-GB" dirty="0"/>
          </a:p>
        </p:txBody>
      </p:sp>
    </p:spTree>
    <p:extLst>
      <p:ext uri="{BB962C8B-B14F-4D97-AF65-F5344CB8AC3E}">
        <p14:creationId xmlns:p14="http://schemas.microsoft.com/office/powerpoint/2010/main" val="24870211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1716715"/>
          </a:xfrm>
        </p:spPr>
        <p:txBody>
          <a:bodyPr>
            <a:normAutofit fontScale="90000"/>
          </a:bodyPr>
          <a:lstStyle/>
          <a:p>
            <a:pPr lvl="0">
              <a:lnSpc>
                <a:spcPct val="100000"/>
              </a:lnSpc>
              <a:spcBef>
                <a:spcPts val="0"/>
              </a:spcBef>
            </a:pPr>
            <a:br>
              <a:rPr lang="en-GB" dirty="0"/>
            </a:br>
            <a:r>
              <a:rPr lang="en-GB" sz="2000" dirty="0">
                <a:solidFill>
                  <a:prstClr val="black"/>
                </a:solidFill>
                <a:latin typeface="Calibri" panose="020F0502020204030204"/>
                <a:ea typeface="+mn-ea"/>
                <a:cs typeface="+mn-cs"/>
              </a:rPr>
              <a:t>I </a:t>
            </a:r>
            <a:r>
              <a:rPr lang="en-GB" sz="2000" dirty="0" err="1">
                <a:solidFill>
                  <a:prstClr val="black"/>
                </a:solidFill>
                <a:latin typeface="Calibri" panose="020F0502020204030204"/>
                <a:ea typeface="+mn-ea"/>
                <a:cs typeface="+mn-cs"/>
              </a:rPr>
              <a:t>datblygu’r</a:t>
            </a:r>
            <a:r>
              <a:rPr lang="en-GB" sz="2000" dirty="0">
                <a:solidFill>
                  <a:prstClr val="black"/>
                </a:solidFill>
                <a:latin typeface="Calibri" panose="020F0502020204030204"/>
                <a:ea typeface="+mn-ea"/>
                <a:cs typeface="+mn-cs"/>
              </a:rPr>
              <a:t> </a:t>
            </a:r>
            <a:r>
              <a:rPr lang="en-GB" sz="2000" dirty="0" err="1">
                <a:solidFill>
                  <a:prstClr val="black"/>
                </a:solidFill>
                <a:latin typeface="Calibri" panose="020F0502020204030204"/>
                <a:ea typeface="+mn-ea"/>
                <a:cs typeface="+mn-cs"/>
              </a:rPr>
              <a:t>sgiliau</a:t>
            </a:r>
            <a:r>
              <a:rPr lang="en-GB" sz="2000" dirty="0">
                <a:solidFill>
                  <a:prstClr val="black"/>
                </a:solidFill>
                <a:latin typeface="Calibri" panose="020F0502020204030204"/>
                <a:ea typeface="+mn-ea"/>
                <a:cs typeface="+mn-cs"/>
              </a:rPr>
              <a:t> </a:t>
            </a:r>
            <a:r>
              <a:rPr lang="en-GB" sz="2000" dirty="0" err="1">
                <a:solidFill>
                  <a:prstClr val="black"/>
                </a:solidFill>
                <a:latin typeface="Calibri" panose="020F0502020204030204"/>
                <a:ea typeface="+mn-ea"/>
                <a:cs typeface="+mn-cs"/>
              </a:rPr>
              <a:t>yma</a:t>
            </a:r>
            <a:r>
              <a:rPr lang="en-GB" sz="2000" dirty="0">
                <a:solidFill>
                  <a:prstClr val="black"/>
                </a:solidFill>
                <a:latin typeface="Calibri" panose="020F0502020204030204"/>
                <a:ea typeface="+mn-ea"/>
                <a:cs typeface="+mn-cs"/>
              </a:rPr>
              <a:t> </a:t>
            </a:r>
            <a:r>
              <a:rPr lang="en-GB" sz="2000" dirty="0" err="1">
                <a:solidFill>
                  <a:prstClr val="black"/>
                </a:solidFill>
                <a:latin typeface="Calibri" panose="020F0502020204030204"/>
                <a:ea typeface="+mn-ea"/>
                <a:cs typeface="+mn-cs"/>
              </a:rPr>
              <a:t>dylai</a:t>
            </a:r>
            <a:r>
              <a:rPr lang="en-GB" sz="2000" dirty="0">
                <a:solidFill>
                  <a:prstClr val="black"/>
                </a:solidFill>
                <a:latin typeface="Calibri" panose="020F0502020204030204"/>
                <a:ea typeface="+mn-ea"/>
                <a:cs typeface="+mn-cs"/>
              </a:rPr>
              <a:t> </a:t>
            </a:r>
            <a:r>
              <a:rPr lang="en-GB" sz="2000" dirty="0" err="1">
                <a:solidFill>
                  <a:prstClr val="black"/>
                </a:solidFill>
                <a:latin typeface="Calibri" panose="020F0502020204030204"/>
                <a:ea typeface="+mn-ea"/>
                <a:cs typeface="+mn-cs"/>
              </a:rPr>
              <a:t>dysgwyr</a:t>
            </a:r>
            <a:r>
              <a:rPr lang="en-GB" sz="2000" dirty="0">
                <a:solidFill>
                  <a:prstClr val="black"/>
                </a:solidFill>
                <a:latin typeface="Calibri" panose="020F0502020204030204"/>
                <a:ea typeface="+mn-ea"/>
                <a:cs typeface="+mn-cs"/>
              </a:rPr>
              <a:t> </a:t>
            </a:r>
            <a:r>
              <a:rPr lang="en-GB" sz="2000" dirty="0" err="1">
                <a:solidFill>
                  <a:prstClr val="black"/>
                </a:solidFill>
                <a:latin typeface="Calibri" panose="020F0502020204030204"/>
                <a:ea typeface="+mn-ea"/>
                <a:cs typeface="+mn-cs"/>
              </a:rPr>
              <a:t>cael</a:t>
            </a:r>
            <a:r>
              <a:rPr lang="en-GB" sz="2000" dirty="0">
                <a:solidFill>
                  <a:prstClr val="black"/>
                </a:solidFill>
                <a:latin typeface="Calibri" panose="020F0502020204030204"/>
                <a:ea typeface="+mn-ea"/>
                <a:cs typeface="+mn-cs"/>
              </a:rPr>
              <a:t> ?</a:t>
            </a:r>
            <a:br>
              <a:rPr lang="en-GB" sz="2000" dirty="0">
                <a:solidFill>
                  <a:prstClr val="black"/>
                </a:solidFill>
                <a:latin typeface="Calibri" panose="020F0502020204030204"/>
                <a:ea typeface="+mn-ea"/>
                <a:cs typeface="+mn-cs"/>
              </a:rPr>
            </a:br>
            <a:r>
              <a:rPr lang="en-GB" sz="2000" dirty="0">
                <a:solidFill>
                  <a:srgbClr val="002060"/>
                </a:solidFill>
                <a:latin typeface="Calibri" panose="020F0502020204030204"/>
                <a:ea typeface="+mn-ea"/>
                <a:cs typeface="+mn-cs"/>
              </a:rPr>
              <a:t>To develop these skills learners should?</a:t>
            </a:r>
            <a:br>
              <a:rPr lang="en-GB" sz="2000" dirty="0">
                <a:solidFill>
                  <a:prstClr val="black"/>
                </a:solidFill>
                <a:latin typeface="Calibri" panose="020F0502020204030204"/>
                <a:ea typeface="+mn-ea"/>
                <a:cs typeface="+mn-cs"/>
              </a:rPr>
            </a:br>
            <a:br>
              <a:rPr lang="en-GB" dirty="0"/>
            </a:br>
            <a:br>
              <a:rPr lang="en-GB" dirty="0"/>
            </a:br>
            <a:endParaRPr lang="en-GB" dirty="0"/>
          </a:p>
        </p:txBody>
      </p:sp>
      <p:pic>
        <p:nvPicPr>
          <p:cNvPr id="5" name="Content Placeholder 4"/>
          <p:cNvPicPr>
            <a:picLocks noGrp="1" noChangeAspect="1"/>
          </p:cNvPicPr>
          <p:nvPr>
            <p:ph sz="half" idx="1"/>
          </p:nvPr>
        </p:nvPicPr>
        <p:blipFill>
          <a:blip r:embed="rId3"/>
          <a:stretch>
            <a:fillRect/>
          </a:stretch>
        </p:blipFill>
        <p:spPr>
          <a:xfrm>
            <a:off x="625415" y="1600364"/>
            <a:ext cx="5181600" cy="3870207"/>
          </a:xfrm>
          <a:prstGeom prst="rect">
            <a:avLst/>
          </a:prstGeom>
        </p:spPr>
      </p:pic>
      <p:sp>
        <p:nvSpPr>
          <p:cNvPr id="4" name="Content Placeholder 3"/>
          <p:cNvSpPr>
            <a:spLocks noGrp="1"/>
          </p:cNvSpPr>
          <p:nvPr>
            <p:ph sz="half" idx="2"/>
          </p:nvPr>
        </p:nvSpPr>
        <p:spPr>
          <a:xfrm>
            <a:off x="6172200" y="1328468"/>
            <a:ext cx="5933536" cy="4848495"/>
          </a:xfrm>
        </p:spPr>
        <p:txBody>
          <a:bodyPr>
            <a:normAutofit fontScale="85000" lnSpcReduction="20000"/>
          </a:bodyPr>
          <a:lstStyle/>
          <a:p>
            <a:r>
              <a:rPr lang="en-GB" dirty="0" err="1"/>
              <a:t>dysgu</a:t>
            </a:r>
            <a:r>
              <a:rPr lang="en-GB" dirty="0"/>
              <a:t> </a:t>
            </a:r>
            <a:r>
              <a:rPr lang="en-GB" dirty="0" err="1"/>
              <a:t>i</a:t>
            </a:r>
            <a:r>
              <a:rPr lang="en-GB" dirty="0"/>
              <a:t> </a:t>
            </a:r>
            <a:r>
              <a:rPr lang="en-GB" dirty="0" err="1"/>
              <a:t>weithio'n</a:t>
            </a:r>
            <a:r>
              <a:rPr lang="en-GB" dirty="0"/>
              <a:t> </a:t>
            </a:r>
            <a:r>
              <a:rPr lang="en-GB" dirty="0" err="1"/>
              <a:t>effeithiol</a:t>
            </a:r>
            <a:r>
              <a:rPr lang="en-GB" dirty="0"/>
              <a:t> </a:t>
            </a:r>
            <a:r>
              <a:rPr lang="en-GB" dirty="0" err="1"/>
              <a:t>gydag</a:t>
            </a:r>
            <a:r>
              <a:rPr lang="en-GB" dirty="0"/>
              <a:t> </a:t>
            </a:r>
            <a:r>
              <a:rPr lang="en-GB" dirty="0" err="1"/>
              <a:t>eraill</a:t>
            </a:r>
            <a:r>
              <a:rPr lang="en-GB" dirty="0"/>
              <a:t>, </a:t>
            </a:r>
            <a:r>
              <a:rPr lang="en-GB" dirty="0" err="1"/>
              <a:t>gan</a:t>
            </a:r>
            <a:r>
              <a:rPr lang="en-GB" dirty="0"/>
              <a:t> </a:t>
            </a:r>
            <a:r>
              <a:rPr lang="en-GB" dirty="0" err="1"/>
              <a:t>werthfawrogi'r</a:t>
            </a:r>
            <a:r>
              <a:rPr lang="en-GB" dirty="0"/>
              <a:t> </a:t>
            </a:r>
            <a:r>
              <a:rPr lang="en-GB" dirty="0" err="1"/>
              <a:t>gwahanol</a:t>
            </a:r>
            <a:r>
              <a:rPr lang="en-GB" dirty="0"/>
              <a:t> </a:t>
            </a:r>
            <a:r>
              <a:rPr lang="en-GB" dirty="0" err="1"/>
              <a:t>gyfraniadau</a:t>
            </a:r>
            <a:r>
              <a:rPr lang="en-GB" dirty="0"/>
              <a:t> y </a:t>
            </a:r>
            <a:r>
              <a:rPr lang="en-GB" dirty="0" err="1"/>
              <a:t>maen</a:t>
            </a:r>
            <a:r>
              <a:rPr lang="en-GB" dirty="0"/>
              <a:t> </a:t>
            </a:r>
            <a:r>
              <a:rPr lang="en-GB" dirty="0" err="1"/>
              <a:t>nhw</a:t>
            </a:r>
            <a:r>
              <a:rPr lang="en-GB" dirty="0"/>
              <a:t> </a:t>
            </a:r>
            <a:r>
              <a:rPr lang="en-GB" dirty="0" err="1"/>
              <a:t>eu</a:t>
            </a:r>
            <a:r>
              <a:rPr lang="en-GB" dirty="0"/>
              <a:t> </a:t>
            </a:r>
            <a:r>
              <a:rPr lang="en-GB" dirty="0" err="1"/>
              <a:t>hunain</a:t>
            </a:r>
            <a:r>
              <a:rPr lang="en-GB" dirty="0"/>
              <a:t> ac </a:t>
            </a:r>
            <a:r>
              <a:rPr lang="en-GB" dirty="0" err="1"/>
              <a:t>eraill</a:t>
            </a:r>
            <a:r>
              <a:rPr lang="en-GB" dirty="0"/>
              <a:t> </a:t>
            </a:r>
            <a:r>
              <a:rPr lang="en-GB" dirty="0" err="1"/>
              <a:t>yn</a:t>
            </a:r>
            <a:r>
              <a:rPr lang="en-GB" dirty="0"/>
              <a:t> </a:t>
            </a:r>
            <a:r>
              <a:rPr lang="en-GB" dirty="0" err="1"/>
              <a:t>eu</a:t>
            </a:r>
            <a:r>
              <a:rPr lang="en-GB" dirty="0"/>
              <a:t> </a:t>
            </a:r>
            <a:r>
              <a:rPr lang="en-GB" dirty="0" err="1"/>
              <a:t>gwneud</a:t>
            </a:r>
            <a:r>
              <a:rPr lang="en-GB" dirty="0"/>
              <a:t>. </a:t>
            </a:r>
            <a:r>
              <a:rPr lang="en-GB" dirty="0" err="1"/>
              <a:t>Dylen</a:t>
            </a:r>
            <a:r>
              <a:rPr lang="en-GB" dirty="0"/>
              <a:t> </a:t>
            </a:r>
            <a:r>
              <a:rPr lang="en-GB" dirty="0" err="1"/>
              <a:t>nhw</a:t>
            </a:r>
            <a:r>
              <a:rPr lang="en-GB" dirty="0"/>
              <a:t> </a:t>
            </a:r>
            <a:r>
              <a:rPr lang="en-GB" dirty="0" err="1"/>
              <a:t>hefyd</a:t>
            </a:r>
            <a:r>
              <a:rPr lang="en-GB" dirty="0"/>
              <a:t> </a:t>
            </a:r>
            <a:r>
              <a:rPr lang="en-GB" dirty="0" err="1"/>
              <a:t>ddechrau</a:t>
            </a:r>
            <a:r>
              <a:rPr lang="en-GB" dirty="0"/>
              <a:t> </a:t>
            </a:r>
            <a:r>
              <a:rPr lang="en-GB" dirty="0" err="1"/>
              <a:t>cydnabod</a:t>
            </a:r>
            <a:r>
              <a:rPr lang="en-GB" dirty="0"/>
              <a:t> </a:t>
            </a:r>
            <a:r>
              <a:rPr lang="en-GB" dirty="0" err="1"/>
              <a:t>cyfyngiadau</a:t>
            </a:r>
            <a:r>
              <a:rPr lang="en-GB" dirty="0"/>
              <a:t> </a:t>
            </a:r>
            <a:r>
              <a:rPr lang="en-GB" dirty="0" err="1"/>
              <a:t>eu</a:t>
            </a:r>
            <a:r>
              <a:rPr lang="en-GB" dirty="0"/>
              <a:t> </a:t>
            </a:r>
            <a:r>
              <a:rPr lang="en-GB" dirty="0" err="1"/>
              <a:t>gwaith</a:t>
            </a:r>
            <a:r>
              <a:rPr lang="en-GB" dirty="0"/>
              <a:t> </a:t>
            </a:r>
            <a:r>
              <a:rPr lang="en-GB" dirty="0" err="1"/>
              <a:t>eu</a:t>
            </a:r>
            <a:r>
              <a:rPr lang="en-GB" dirty="0"/>
              <a:t> </a:t>
            </a:r>
            <a:r>
              <a:rPr lang="en-GB" dirty="0" err="1"/>
              <a:t>hunain</a:t>
            </a:r>
            <a:r>
              <a:rPr lang="en-GB" dirty="0"/>
              <a:t> a </a:t>
            </a:r>
            <a:r>
              <a:rPr lang="en-GB" dirty="0" err="1"/>
              <a:t>chyfyngiadau</a:t>
            </a:r>
            <a:r>
              <a:rPr lang="en-GB" dirty="0"/>
              <a:t> </a:t>
            </a:r>
            <a:r>
              <a:rPr lang="en-GB" dirty="0" err="1"/>
              <a:t>pobl</a:t>
            </a:r>
            <a:r>
              <a:rPr lang="en-GB" dirty="0"/>
              <a:t> </a:t>
            </a:r>
            <a:r>
              <a:rPr lang="en-GB" dirty="0" err="1"/>
              <a:t>eraill</a:t>
            </a:r>
            <a:r>
              <a:rPr lang="en-GB" dirty="0"/>
              <a:t> </a:t>
            </a:r>
            <a:r>
              <a:rPr lang="en-GB" dirty="0" err="1"/>
              <a:t>wrth</a:t>
            </a:r>
            <a:r>
              <a:rPr lang="en-GB" dirty="0"/>
              <a:t> </a:t>
            </a:r>
            <a:r>
              <a:rPr lang="en-GB" dirty="0" err="1"/>
              <a:t>iddyn</a:t>
            </a:r>
            <a:r>
              <a:rPr lang="en-GB" dirty="0"/>
              <a:t> </a:t>
            </a:r>
            <a:r>
              <a:rPr lang="en-GB" dirty="0" err="1"/>
              <a:t>nhw</a:t>
            </a:r>
            <a:r>
              <a:rPr lang="en-GB" dirty="0"/>
              <a:t> </a:t>
            </a:r>
            <a:r>
              <a:rPr lang="en-GB" dirty="0" err="1"/>
              <a:t>feithrin</a:t>
            </a:r>
            <a:r>
              <a:rPr lang="en-GB" dirty="0"/>
              <a:t> </a:t>
            </a:r>
            <a:r>
              <a:rPr lang="en-GB" dirty="0" err="1"/>
              <a:t>dealltwriaeth</a:t>
            </a:r>
            <a:r>
              <a:rPr lang="en-GB" dirty="0"/>
              <a:t> </a:t>
            </a:r>
            <a:r>
              <a:rPr lang="en-GB" dirty="0" err="1"/>
              <a:t>o'r</a:t>
            </a:r>
            <a:r>
              <a:rPr lang="en-GB" dirty="0"/>
              <a:t> </a:t>
            </a:r>
            <a:r>
              <a:rPr lang="en-GB" dirty="0" err="1"/>
              <a:t>ffordd</a:t>
            </a:r>
            <a:r>
              <a:rPr lang="en-GB" dirty="0"/>
              <a:t> y </a:t>
            </a:r>
            <a:r>
              <a:rPr lang="en-GB" dirty="0" err="1"/>
              <a:t>mae</a:t>
            </a:r>
            <a:r>
              <a:rPr lang="en-GB" dirty="0"/>
              <a:t> </a:t>
            </a:r>
            <a:r>
              <a:rPr lang="en-GB" dirty="0" err="1"/>
              <a:t>gwahanol</a:t>
            </a:r>
            <a:r>
              <a:rPr lang="en-GB" dirty="0"/>
              <a:t> </a:t>
            </a:r>
            <a:r>
              <a:rPr lang="en-GB" dirty="0" err="1"/>
              <a:t>bobl</a:t>
            </a:r>
            <a:r>
              <a:rPr lang="en-GB" dirty="0"/>
              <a:t> </a:t>
            </a:r>
            <a:r>
              <a:rPr lang="en-GB" dirty="0" err="1"/>
              <a:t>yn</a:t>
            </a:r>
            <a:r>
              <a:rPr lang="en-GB" dirty="0"/>
              <a:t> </a:t>
            </a:r>
            <a:r>
              <a:rPr lang="en-GB" dirty="0" err="1"/>
              <a:t>chwarae</a:t>
            </a:r>
            <a:r>
              <a:rPr lang="en-GB" dirty="0"/>
              <a:t> </a:t>
            </a:r>
            <a:r>
              <a:rPr lang="en-GB" dirty="0" err="1"/>
              <a:t>gwahanol</a:t>
            </a:r>
            <a:r>
              <a:rPr lang="en-GB" dirty="0"/>
              <a:t> </a:t>
            </a:r>
            <a:r>
              <a:rPr lang="en-GB" dirty="0" err="1"/>
              <a:t>rolau</a:t>
            </a:r>
            <a:r>
              <a:rPr lang="en-GB" dirty="0"/>
              <a:t> </a:t>
            </a:r>
            <a:r>
              <a:rPr lang="en-GB" dirty="0" err="1"/>
              <a:t>mewn</a:t>
            </a:r>
            <a:r>
              <a:rPr lang="en-GB" dirty="0"/>
              <a:t> </a:t>
            </a:r>
            <a:r>
              <a:rPr lang="en-GB" dirty="0" err="1"/>
              <a:t>tîm</a:t>
            </a:r>
            <a:r>
              <a:rPr lang="en-GB" dirty="0"/>
              <a:t>.</a:t>
            </a:r>
          </a:p>
          <a:p>
            <a:r>
              <a:rPr lang="en-GB" dirty="0">
                <a:solidFill>
                  <a:srgbClr val="002060"/>
                </a:solidFill>
              </a:rPr>
              <a:t>learn to work effectively with others, valuing the different contributions they and others make – they should also begin to recognise the limitations of their own work and those of others as they build an understanding of how different people play different roles within a team</a:t>
            </a:r>
          </a:p>
          <a:p>
            <a:endParaRPr lang="en-GB" dirty="0"/>
          </a:p>
        </p:txBody>
      </p:sp>
    </p:spTree>
    <p:extLst>
      <p:ext uri="{BB962C8B-B14F-4D97-AF65-F5344CB8AC3E}">
        <p14:creationId xmlns:p14="http://schemas.microsoft.com/office/powerpoint/2010/main" val="2160218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normAutofit fontScale="90000"/>
          </a:bodyPr>
          <a:lstStyle/>
          <a:p>
            <a:pPr lvl="0">
              <a:lnSpc>
                <a:spcPct val="100000"/>
              </a:lnSpc>
              <a:spcBef>
                <a:spcPts val="0"/>
              </a:spcBef>
            </a:pPr>
            <a:r>
              <a:rPr lang="en-GB" sz="2000" dirty="0">
                <a:solidFill>
                  <a:prstClr val="black"/>
                </a:solidFill>
                <a:latin typeface="Calibri" panose="020F0502020204030204"/>
                <a:ea typeface="+mn-ea"/>
                <a:cs typeface="+mn-cs"/>
              </a:rPr>
              <a:t>I </a:t>
            </a:r>
            <a:r>
              <a:rPr lang="en-GB" sz="2000" dirty="0" err="1">
                <a:solidFill>
                  <a:prstClr val="black"/>
                </a:solidFill>
                <a:latin typeface="Calibri" panose="020F0502020204030204"/>
                <a:ea typeface="+mn-ea"/>
                <a:cs typeface="+mn-cs"/>
              </a:rPr>
              <a:t>datblygu’r</a:t>
            </a:r>
            <a:r>
              <a:rPr lang="en-GB" sz="2000" dirty="0">
                <a:solidFill>
                  <a:prstClr val="black"/>
                </a:solidFill>
                <a:latin typeface="Calibri" panose="020F0502020204030204"/>
                <a:ea typeface="+mn-ea"/>
                <a:cs typeface="+mn-cs"/>
              </a:rPr>
              <a:t> </a:t>
            </a:r>
            <a:r>
              <a:rPr lang="en-GB" sz="2000" dirty="0" err="1">
                <a:solidFill>
                  <a:prstClr val="black"/>
                </a:solidFill>
                <a:latin typeface="Calibri" panose="020F0502020204030204"/>
                <a:ea typeface="+mn-ea"/>
                <a:cs typeface="+mn-cs"/>
              </a:rPr>
              <a:t>sgiliau</a:t>
            </a:r>
            <a:r>
              <a:rPr lang="en-GB" sz="2000" dirty="0">
                <a:solidFill>
                  <a:prstClr val="black"/>
                </a:solidFill>
                <a:latin typeface="Calibri" panose="020F0502020204030204"/>
                <a:ea typeface="+mn-ea"/>
                <a:cs typeface="+mn-cs"/>
              </a:rPr>
              <a:t> </a:t>
            </a:r>
            <a:r>
              <a:rPr lang="en-GB" sz="2000" dirty="0" err="1">
                <a:solidFill>
                  <a:prstClr val="black"/>
                </a:solidFill>
                <a:latin typeface="Calibri" panose="020F0502020204030204"/>
                <a:ea typeface="+mn-ea"/>
                <a:cs typeface="+mn-cs"/>
              </a:rPr>
              <a:t>yma</a:t>
            </a:r>
            <a:r>
              <a:rPr lang="en-GB" sz="2000" dirty="0">
                <a:solidFill>
                  <a:prstClr val="black"/>
                </a:solidFill>
                <a:latin typeface="Calibri" panose="020F0502020204030204"/>
                <a:ea typeface="+mn-ea"/>
                <a:cs typeface="+mn-cs"/>
              </a:rPr>
              <a:t> </a:t>
            </a:r>
            <a:r>
              <a:rPr lang="en-GB" sz="2000" dirty="0" err="1">
                <a:solidFill>
                  <a:prstClr val="black"/>
                </a:solidFill>
                <a:latin typeface="Calibri" panose="020F0502020204030204"/>
                <a:ea typeface="+mn-ea"/>
                <a:cs typeface="+mn-cs"/>
              </a:rPr>
              <a:t>dylai</a:t>
            </a:r>
            <a:r>
              <a:rPr lang="en-GB" sz="2000" dirty="0">
                <a:solidFill>
                  <a:prstClr val="black"/>
                </a:solidFill>
                <a:latin typeface="Calibri" panose="020F0502020204030204"/>
                <a:ea typeface="+mn-ea"/>
                <a:cs typeface="+mn-cs"/>
              </a:rPr>
              <a:t> </a:t>
            </a:r>
            <a:r>
              <a:rPr lang="en-GB" sz="2000" dirty="0" err="1">
                <a:solidFill>
                  <a:prstClr val="black"/>
                </a:solidFill>
                <a:latin typeface="Calibri" panose="020F0502020204030204"/>
                <a:ea typeface="+mn-ea"/>
                <a:cs typeface="+mn-cs"/>
              </a:rPr>
              <a:t>dysgwyr</a:t>
            </a:r>
            <a:r>
              <a:rPr lang="en-GB" sz="2000" dirty="0">
                <a:solidFill>
                  <a:prstClr val="black"/>
                </a:solidFill>
                <a:latin typeface="Calibri" panose="020F0502020204030204"/>
                <a:ea typeface="+mn-ea"/>
                <a:cs typeface="+mn-cs"/>
              </a:rPr>
              <a:t> </a:t>
            </a:r>
            <a:r>
              <a:rPr lang="en-GB" sz="2000" dirty="0" err="1">
                <a:solidFill>
                  <a:prstClr val="black"/>
                </a:solidFill>
                <a:latin typeface="Calibri" panose="020F0502020204030204"/>
                <a:ea typeface="+mn-ea"/>
                <a:cs typeface="+mn-cs"/>
              </a:rPr>
              <a:t>cael</a:t>
            </a:r>
            <a:r>
              <a:rPr lang="en-GB" sz="2000" dirty="0">
                <a:solidFill>
                  <a:prstClr val="black"/>
                </a:solidFill>
                <a:latin typeface="Calibri" panose="020F0502020204030204"/>
                <a:ea typeface="+mn-ea"/>
                <a:cs typeface="+mn-cs"/>
              </a:rPr>
              <a:t> ?</a:t>
            </a:r>
            <a:br>
              <a:rPr lang="en-GB" sz="2000" dirty="0">
                <a:solidFill>
                  <a:prstClr val="black"/>
                </a:solidFill>
                <a:latin typeface="Calibri" panose="020F0502020204030204"/>
                <a:ea typeface="+mn-ea"/>
                <a:cs typeface="+mn-cs"/>
              </a:rPr>
            </a:br>
            <a:r>
              <a:rPr lang="en-GB" sz="2000" dirty="0">
                <a:solidFill>
                  <a:srgbClr val="002060"/>
                </a:solidFill>
                <a:latin typeface="Calibri" panose="020F0502020204030204"/>
                <a:ea typeface="+mn-ea"/>
                <a:cs typeface="+mn-cs"/>
              </a:rPr>
              <a:t>To develop these skills learners should?</a:t>
            </a:r>
            <a:br>
              <a:rPr lang="en-GB" sz="2000" dirty="0">
                <a:solidFill>
                  <a:prstClr val="black"/>
                </a:solidFill>
                <a:latin typeface="Calibri" panose="020F0502020204030204"/>
                <a:ea typeface="+mn-ea"/>
                <a:cs typeface="+mn-cs"/>
              </a:rPr>
            </a:br>
            <a:endParaRPr lang="en-GB" dirty="0"/>
          </a:p>
        </p:txBody>
      </p:sp>
      <p:pic>
        <p:nvPicPr>
          <p:cNvPr id="4" name="Content Placeholder 3"/>
          <p:cNvPicPr>
            <a:picLocks noGrp="1" noChangeAspect="1"/>
          </p:cNvPicPr>
          <p:nvPr>
            <p:ph sz="half" idx="1"/>
          </p:nvPr>
        </p:nvPicPr>
        <p:blipFill>
          <a:blip r:embed="rId3"/>
          <a:stretch>
            <a:fillRect/>
          </a:stretch>
        </p:blipFill>
        <p:spPr>
          <a:xfrm>
            <a:off x="838200" y="1576794"/>
            <a:ext cx="5181600" cy="4192942"/>
          </a:xfrm>
          <a:prstGeom prst="rect">
            <a:avLst/>
          </a:prstGeom>
        </p:spPr>
      </p:pic>
      <p:sp>
        <p:nvSpPr>
          <p:cNvPr id="12" name="Content Placeholder 11"/>
          <p:cNvSpPr>
            <a:spLocks noGrp="1"/>
          </p:cNvSpPr>
          <p:nvPr>
            <p:ph sz="half" idx="2"/>
          </p:nvPr>
        </p:nvSpPr>
        <p:spPr>
          <a:xfrm>
            <a:off x="6096000" y="1155941"/>
            <a:ext cx="5952226" cy="4364966"/>
          </a:xfrm>
        </p:spPr>
        <p:txBody>
          <a:bodyPr>
            <a:normAutofit/>
          </a:bodyPr>
          <a:lstStyle/>
          <a:p>
            <a:r>
              <a:rPr lang="en-GB" sz="2600" dirty="0" err="1"/>
              <a:t>meithrin</a:t>
            </a:r>
            <a:r>
              <a:rPr lang="en-GB" sz="2600" dirty="0"/>
              <a:t> </a:t>
            </a:r>
            <a:r>
              <a:rPr lang="en-GB" sz="2600" dirty="0" err="1"/>
              <a:t>eu</a:t>
            </a:r>
            <a:r>
              <a:rPr lang="en-GB" sz="2600" dirty="0"/>
              <a:t> </a:t>
            </a:r>
            <a:r>
              <a:rPr lang="en-GB" sz="2600" dirty="0" err="1"/>
              <a:t>gwydnwch</a:t>
            </a:r>
            <a:r>
              <a:rPr lang="en-GB" sz="2600" dirty="0"/>
              <a:t> a </a:t>
            </a:r>
            <a:r>
              <a:rPr lang="en-GB" sz="2600" dirty="0" err="1"/>
              <a:t>datblygu</a:t>
            </a:r>
            <a:r>
              <a:rPr lang="en-GB" sz="2600" dirty="0"/>
              <a:t> </a:t>
            </a:r>
            <a:r>
              <a:rPr lang="en-GB" sz="2600" dirty="0" err="1"/>
              <a:t>strategaethau</a:t>
            </a:r>
            <a:r>
              <a:rPr lang="en-GB" sz="2600" dirty="0"/>
              <a:t> a </a:t>
            </a:r>
            <a:r>
              <a:rPr lang="en-GB" sz="2600" dirty="0" err="1"/>
              <a:t>fydd</a:t>
            </a:r>
            <a:r>
              <a:rPr lang="en-GB" sz="2600" dirty="0"/>
              <a:t> </a:t>
            </a:r>
            <a:r>
              <a:rPr lang="en-GB" sz="2600" dirty="0" err="1"/>
              <a:t>yn</a:t>
            </a:r>
            <a:r>
              <a:rPr lang="en-GB" sz="2600" dirty="0"/>
              <a:t> </a:t>
            </a:r>
            <a:r>
              <a:rPr lang="en-GB" sz="2600" dirty="0" err="1"/>
              <a:t>eu</a:t>
            </a:r>
            <a:r>
              <a:rPr lang="en-GB" sz="2600" dirty="0"/>
              <a:t> </a:t>
            </a:r>
            <a:r>
              <a:rPr lang="en-GB" sz="2600" dirty="0" err="1"/>
              <a:t>helpu</a:t>
            </a:r>
            <a:r>
              <a:rPr lang="en-GB" sz="2600" dirty="0"/>
              <a:t> </a:t>
            </a:r>
            <a:r>
              <a:rPr lang="en-GB" sz="2600" dirty="0" err="1"/>
              <a:t>i</a:t>
            </a:r>
            <a:r>
              <a:rPr lang="en-GB" sz="2600" dirty="0"/>
              <a:t> </a:t>
            </a:r>
            <a:r>
              <a:rPr lang="en-GB" sz="2600" dirty="0" err="1"/>
              <a:t>reoli</a:t>
            </a:r>
            <a:r>
              <a:rPr lang="en-GB" sz="2600" dirty="0"/>
              <a:t> </a:t>
            </a:r>
            <a:r>
              <a:rPr lang="en-GB" sz="2600" dirty="0" err="1"/>
              <a:t>eu</a:t>
            </a:r>
            <a:r>
              <a:rPr lang="en-GB" sz="2600" dirty="0"/>
              <a:t> </a:t>
            </a:r>
            <a:r>
              <a:rPr lang="en-GB" sz="2600" dirty="0" err="1"/>
              <a:t>lles</a:t>
            </a:r>
            <a:r>
              <a:rPr lang="en-GB" sz="2600" dirty="0"/>
              <a:t>. </a:t>
            </a:r>
            <a:r>
              <a:rPr lang="en-GB" sz="2600" dirty="0" err="1"/>
              <a:t>Dylen</a:t>
            </a:r>
            <a:r>
              <a:rPr lang="en-GB" sz="2600" dirty="0"/>
              <a:t> </a:t>
            </a:r>
            <a:r>
              <a:rPr lang="en-GB" sz="2600" dirty="0" err="1"/>
              <a:t>nhw</a:t>
            </a:r>
            <a:r>
              <a:rPr lang="en-GB" sz="2600" dirty="0"/>
              <a:t> </a:t>
            </a:r>
            <a:r>
              <a:rPr lang="en-GB" sz="2600" dirty="0" err="1"/>
              <a:t>fod</a:t>
            </a:r>
            <a:r>
              <a:rPr lang="en-GB" sz="2600" dirty="0"/>
              <a:t> </a:t>
            </a:r>
            <a:r>
              <a:rPr lang="en-GB" sz="2600" dirty="0" err="1"/>
              <a:t>yn</a:t>
            </a:r>
            <a:r>
              <a:rPr lang="en-GB" sz="2600" dirty="0"/>
              <a:t> </a:t>
            </a:r>
            <a:r>
              <a:rPr lang="en-GB" sz="2600" dirty="0" err="1"/>
              <a:t>cael</a:t>
            </a:r>
            <a:r>
              <a:rPr lang="en-GB" sz="2600" dirty="0"/>
              <a:t> </a:t>
            </a:r>
            <a:r>
              <a:rPr lang="en-GB" sz="2600" dirty="0" err="1"/>
              <a:t>profiadau</a:t>
            </a:r>
            <a:r>
              <a:rPr lang="en-GB" sz="2600" dirty="0"/>
              <a:t> </a:t>
            </a:r>
            <a:r>
              <a:rPr lang="en-GB" sz="2600" dirty="0" err="1"/>
              <a:t>lle</a:t>
            </a:r>
            <a:r>
              <a:rPr lang="en-GB" sz="2600" dirty="0"/>
              <a:t> y </a:t>
            </a:r>
            <a:r>
              <a:rPr lang="en-GB" sz="2600" dirty="0" err="1"/>
              <a:t>gallan</a:t>
            </a:r>
            <a:r>
              <a:rPr lang="en-GB" sz="2600" dirty="0"/>
              <a:t> </a:t>
            </a:r>
            <a:r>
              <a:rPr lang="en-GB" sz="2600" dirty="0" err="1"/>
              <a:t>nhw</a:t>
            </a:r>
            <a:r>
              <a:rPr lang="en-GB" sz="2600" dirty="0"/>
              <a:t> </a:t>
            </a:r>
            <a:r>
              <a:rPr lang="en-GB" sz="2600" dirty="0" err="1"/>
              <a:t>ymateb</a:t>
            </a:r>
            <a:r>
              <a:rPr lang="en-GB" sz="2600" dirty="0"/>
              <a:t> </a:t>
            </a:r>
            <a:r>
              <a:rPr lang="en-GB" sz="2600" dirty="0" err="1"/>
              <a:t>yn</a:t>
            </a:r>
            <a:r>
              <a:rPr lang="en-GB" sz="2600" dirty="0"/>
              <a:t> </a:t>
            </a:r>
            <a:r>
              <a:rPr lang="en-GB" sz="2600" dirty="0" err="1"/>
              <a:t>gadarnhaol</a:t>
            </a:r>
            <a:r>
              <a:rPr lang="en-GB" sz="2600" dirty="0"/>
              <a:t> </a:t>
            </a:r>
            <a:r>
              <a:rPr lang="en-GB" sz="2600" dirty="0" err="1"/>
              <a:t>yn</a:t>
            </a:r>
            <a:r>
              <a:rPr lang="en-GB" sz="2600" dirty="0"/>
              <a:t> </a:t>
            </a:r>
            <a:r>
              <a:rPr lang="en-GB" sz="2600" dirty="0" err="1"/>
              <a:t>wyneb</a:t>
            </a:r>
            <a:r>
              <a:rPr lang="en-GB" sz="2600" dirty="0"/>
              <a:t> </a:t>
            </a:r>
            <a:r>
              <a:rPr lang="en-GB" sz="2600" dirty="0" err="1"/>
              <a:t>heriau</a:t>
            </a:r>
            <a:r>
              <a:rPr lang="en-GB" sz="2600" dirty="0"/>
              <a:t>, </a:t>
            </a:r>
            <a:r>
              <a:rPr lang="en-GB" sz="2600" dirty="0" err="1"/>
              <a:t>ansicrwydd</a:t>
            </a:r>
            <a:r>
              <a:rPr lang="en-GB" sz="2600" dirty="0"/>
              <a:t> </a:t>
            </a:r>
            <a:r>
              <a:rPr lang="en-GB" sz="2600" dirty="0" err="1"/>
              <a:t>neu</a:t>
            </a:r>
            <a:r>
              <a:rPr lang="en-GB" sz="2600" dirty="0"/>
              <a:t> </a:t>
            </a:r>
            <a:r>
              <a:rPr lang="en-GB" sz="2600" dirty="0" err="1"/>
              <a:t>fethiant</a:t>
            </a:r>
            <a:endParaRPr lang="en-GB" sz="2600" dirty="0"/>
          </a:p>
          <a:p>
            <a:r>
              <a:rPr lang="en-GB" sz="2600" dirty="0">
                <a:solidFill>
                  <a:srgbClr val="002060"/>
                </a:solidFill>
              </a:rPr>
              <a:t>build their resilience and develop strategies which will help them manage their well-being – they should be encountering experiences where they can respond positively in the face of challenge, uncertainty or failure</a:t>
            </a:r>
          </a:p>
          <a:p>
            <a:endParaRPr lang="en-GB" dirty="0"/>
          </a:p>
        </p:txBody>
      </p:sp>
      <p:sp>
        <p:nvSpPr>
          <p:cNvPr id="5" name="TextBox 4"/>
          <p:cNvSpPr txBox="1"/>
          <p:nvPr/>
        </p:nvSpPr>
        <p:spPr>
          <a:xfrm flipH="1">
            <a:off x="2863537" y="3026535"/>
            <a:ext cx="974367" cy="304938"/>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8240862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Ethan </a:t>
            </a:r>
            <a:r>
              <a:rPr lang="en-GB" dirty="0" err="1"/>
              <a:t>a’i</a:t>
            </a:r>
            <a:r>
              <a:rPr lang="en-GB" dirty="0"/>
              <a:t> </a:t>
            </a:r>
            <a:r>
              <a:rPr lang="en-GB" dirty="0" err="1"/>
              <a:t>ffrindiau</a:t>
            </a:r>
            <a:r>
              <a:rPr lang="en-GB" dirty="0"/>
              <a:t> </a:t>
            </a:r>
            <a:r>
              <a:rPr lang="en-GB" dirty="0" err="1"/>
              <a:t>tu</a:t>
            </a:r>
            <a:r>
              <a:rPr lang="en-GB" dirty="0"/>
              <a:t> </a:t>
            </a:r>
            <a:r>
              <a:rPr lang="en-GB" dirty="0" err="1"/>
              <a:t>allan</a:t>
            </a:r>
            <a:br>
              <a:rPr lang="en-GB" dirty="0"/>
            </a:br>
            <a:r>
              <a:rPr lang="en-GB" dirty="0">
                <a:solidFill>
                  <a:srgbClr val="002060"/>
                </a:solidFill>
              </a:rPr>
              <a:t>Ethan and friends outside</a:t>
            </a:r>
          </a:p>
        </p:txBody>
      </p:sp>
      <p:sp>
        <p:nvSpPr>
          <p:cNvPr id="3" name="Content Placeholder 2"/>
          <p:cNvSpPr>
            <a:spLocks noGrp="1"/>
          </p:cNvSpPr>
          <p:nvPr>
            <p:ph sz="half" idx="1"/>
          </p:nvPr>
        </p:nvSpPr>
        <p:spPr>
          <a:xfrm>
            <a:off x="838200" y="1690691"/>
            <a:ext cx="5181600" cy="3939484"/>
          </a:xfrm>
        </p:spPr>
        <p:txBody>
          <a:bodyPr>
            <a:normAutofit fontScale="70000" lnSpcReduction="20000"/>
          </a:bodyPr>
          <a:lstStyle/>
          <a:p>
            <a:endParaRPr lang="en-GB" dirty="0">
              <a:hlinkClick r:id="rId3"/>
            </a:endParaRPr>
          </a:p>
          <a:p>
            <a:r>
              <a:rPr lang="en-GB" sz="4600" dirty="0"/>
              <a:t>Beth </a:t>
            </a:r>
            <a:r>
              <a:rPr lang="en-GB" sz="4600" dirty="0" err="1"/>
              <a:t>mae</a:t>
            </a:r>
            <a:r>
              <a:rPr lang="en-GB" sz="4600" dirty="0"/>
              <a:t> Ethan </a:t>
            </a:r>
            <a:r>
              <a:rPr lang="en-GB" sz="4600" dirty="0" err="1"/>
              <a:t>ai</a:t>
            </a:r>
            <a:r>
              <a:rPr lang="en-GB" sz="4600" dirty="0"/>
              <a:t>’ </a:t>
            </a:r>
            <a:r>
              <a:rPr lang="en-GB" sz="4600" dirty="0" err="1"/>
              <a:t>ffrindiau</a:t>
            </a:r>
            <a:r>
              <a:rPr lang="en-GB" sz="4600" dirty="0"/>
              <a:t> </a:t>
            </a:r>
            <a:r>
              <a:rPr lang="en-GB" sz="4600" dirty="0" err="1"/>
              <a:t>wedi</a:t>
            </a:r>
            <a:r>
              <a:rPr lang="en-GB" sz="4600" dirty="0"/>
              <a:t> </a:t>
            </a:r>
            <a:r>
              <a:rPr lang="en-GB" sz="4600" dirty="0" err="1"/>
              <a:t>dysgu</a:t>
            </a:r>
            <a:r>
              <a:rPr lang="en-GB" sz="4600" dirty="0"/>
              <a:t>?</a:t>
            </a:r>
          </a:p>
          <a:p>
            <a:r>
              <a:rPr lang="en-GB" sz="4600" dirty="0" err="1"/>
              <a:t>Ydy</a:t>
            </a:r>
            <a:r>
              <a:rPr lang="en-GB" sz="4600" dirty="0"/>
              <a:t> </a:t>
            </a:r>
            <a:r>
              <a:rPr lang="en-GB" sz="4600" dirty="0" err="1"/>
              <a:t>hwn</a:t>
            </a:r>
            <a:r>
              <a:rPr lang="en-GB" sz="4600" dirty="0"/>
              <a:t> </a:t>
            </a:r>
            <a:r>
              <a:rPr lang="en-GB" sz="4600" dirty="0" err="1"/>
              <a:t>yn</a:t>
            </a:r>
            <a:r>
              <a:rPr lang="en-GB" sz="4600" dirty="0"/>
              <a:t> </a:t>
            </a:r>
            <a:r>
              <a:rPr lang="en-GB" sz="4600" dirty="0" err="1"/>
              <a:t>traw-cwriciwla</a:t>
            </a:r>
            <a:r>
              <a:rPr lang="en-GB" sz="4600" dirty="0"/>
              <a:t>- </a:t>
            </a:r>
            <a:r>
              <a:rPr lang="en-GB" sz="4600" dirty="0" err="1"/>
              <a:t>trafodwch</a:t>
            </a:r>
            <a:r>
              <a:rPr lang="en-GB" sz="4600" dirty="0"/>
              <a:t>?</a:t>
            </a:r>
          </a:p>
          <a:p>
            <a:r>
              <a:rPr lang="en-GB" sz="4600" dirty="0"/>
              <a:t>A all </a:t>
            </a:r>
            <a:r>
              <a:rPr lang="en-GB" sz="4600" dirty="0" err="1"/>
              <a:t>Cymru</a:t>
            </a:r>
            <a:r>
              <a:rPr lang="en-GB" sz="4600" dirty="0"/>
              <a:t> </a:t>
            </a:r>
            <a:r>
              <a:rPr lang="en-GB" sz="4600" dirty="0" err="1"/>
              <a:t>hybu</a:t>
            </a:r>
            <a:r>
              <a:rPr lang="en-GB" sz="4600" dirty="0"/>
              <a:t> y </a:t>
            </a:r>
            <a:r>
              <a:rPr lang="en-GB" sz="4600" dirty="0" err="1"/>
              <a:t>fath</a:t>
            </a:r>
            <a:r>
              <a:rPr lang="en-GB" sz="4600" dirty="0"/>
              <a:t> </a:t>
            </a:r>
            <a:r>
              <a:rPr lang="en-GB" sz="4600" dirty="0" err="1"/>
              <a:t>yma</a:t>
            </a:r>
            <a:r>
              <a:rPr lang="en-GB" sz="4600" dirty="0"/>
              <a:t> o </a:t>
            </a:r>
            <a:r>
              <a:rPr lang="en-GB" sz="4600" dirty="0" err="1"/>
              <a:t>ddysgu</a:t>
            </a:r>
            <a:r>
              <a:rPr lang="en-GB" sz="4600" dirty="0"/>
              <a:t>?</a:t>
            </a:r>
          </a:p>
          <a:p>
            <a:endParaRPr lang="en-GB" dirty="0">
              <a:hlinkClick r:id="rId3"/>
            </a:endParaRPr>
          </a:p>
          <a:p>
            <a:pPr marL="0" indent="0">
              <a:buNone/>
            </a:pPr>
            <a:r>
              <a:rPr lang="en-GB" dirty="0">
                <a:hlinkClick r:id="rId3"/>
              </a:rPr>
              <a:t>https://www.youtube.com/watch?v=ZkXMY7eWD-o&amp;list=PLCM4SR8YSSDxpKyXClz1vQs6-Oi3cNQhc</a:t>
            </a:r>
            <a:endParaRPr lang="en-GB" dirty="0"/>
          </a:p>
          <a:p>
            <a:endParaRPr lang="en-GB" dirty="0"/>
          </a:p>
          <a:p>
            <a:endParaRPr lang="en-GB" dirty="0"/>
          </a:p>
        </p:txBody>
      </p:sp>
      <p:sp>
        <p:nvSpPr>
          <p:cNvPr id="4" name="Content Placeholder 3"/>
          <p:cNvSpPr>
            <a:spLocks noGrp="1"/>
          </p:cNvSpPr>
          <p:nvPr>
            <p:ph sz="half" idx="2"/>
          </p:nvPr>
        </p:nvSpPr>
        <p:spPr>
          <a:xfrm>
            <a:off x="6172200" y="1825624"/>
            <a:ext cx="5181600" cy="5032375"/>
          </a:xfrm>
        </p:spPr>
        <p:txBody>
          <a:bodyPr>
            <a:normAutofit fontScale="70000" lnSpcReduction="20000"/>
          </a:bodyPr>
          <a:lstStyle/>
          <a:p>
            <a:r>
              <a:rPr lang="en-GB" sz="4100" dirty="0">
                <a:solidFill>
                  <a:srgbClr val="002060"/>
                </a:solidFill>
              </a:rPr>
              <a:t>What has Ethan and his friends learnt? </a:t>
            </a:r>
          </a:p>
          <a:p>
            <a:r>
              <a:rPr lang="en-GB" sz="4100" dirty="0">
                <a:solidFill>
                  <a:srgbClr val="002060"/>
                </a:solidFill>
              </a:rPr>
              <a:t>Is this Cross-curricular- discuss?</a:t>
            </a:r>
          </a:p>
          <a:p>
            <a:r>
              <a:rPr lang="en-GB" sz="4100" dirty="0">
                <a:solidFill>
                  <a:srgbClr val="002060"/>
                </a:solidFill>
              </a:rPr>
              <a:t>Can Wales promote this type of learning experience?</a:t>
            </a:r>
          </a:p>
          <a:p>
            <a:endParaRPr lang="en-GB" dirty="0"/>
          </a:p>
        </p:txBody>
      </p:sp>
    </p:spTree>
    <p:extLst>
      <p:ext uri="{BB962C8B-B14F-4D97-AF65-F5344CB8AC3E}">
        <p14:creationId xmlns:p14="http://schemas.microsoft.com/office/powerpoint/2010/main" val="27034679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err="1"/>
              <a:t>Oes</a:t>
            </a:r>
            <a:r>
              <a:rPr lang="en-GB" sz="3600" dirty="0"/>
              <a:t> </a:t>
            </a:r>
            <a:r>
              <a:rPr lang="en-GB" sz="3600" dirty="0" err="1"/>
              <a:t>modd</a:t>
            </a:r>
            <a:r>
              <a:rPr lang="en-GB" sz="3600" dirty="0"/>
              <a:t> </a:t>
            </a:r>
            <a:r>
              <a:rPr lang="en-GB" sz="3600" dirty="0" err="1"/>
              <a:t>datblygu</a:t>
            </a:r>
            <a:r>
              <a:rPr lang="en-GB" sz="3600" dirty="0"/>
              <a:t> </a:t>
            </a:r>
            <a:r>
              <a:rPr lang="en-GB" sz="3600" dirty="0" err="1"/>
              <a:t>canolbwynt</a:t>
            </a:r>
            <a:r>
              <a:rPr lang="en-GB" sz="3600" dirty="0"/>
              <a:t> </a:t>
            </a:r>
            <a:r>
              <a:rPr lang="en-GB" sz="3600" dirty="0" err="1"/>
              <a:t>awyr</a:t>
            </a:r>
            <a:r>
              <a:rPr lang="en-GB" sz="3600" dirty="0"/>
              <a:t> </a:t>
            </a:r>
            <a:r>
              <a:rPr lang="en-GB" sz="3600" dirty="0" err="1"/>
              <a:t>agored</a:t>
            </a:r>
            <a:r>
              <a:rPr lang="en-GB" sz="3600" dirty="0"/>
              <a:t> </a:t>
            </a:r>
            <a:r>
              <a:rPr lang="en-GB" sz="3600" dirty="0" err="1"/>
              <a:t>i’r</a:t>
            </a:r>
            <a:r>
              <a:rPr lang="en-GB" sz="3600" dirty="0"/>
              <a:t> </a:t>
            </a:r>
            <a:r>
              <a:rPr lang="en-GB" sz="3600" dirty="0" err="1"/>
              <a:t>cwricwlwm</a:t>
            </a:r>
            <a:r>
              <a:rPr lang="en-GB" sz="3600" dirty="0"/>
              <a:t>?</a:t>
            </a:r>
            <a:br>
              <a:rPr lang="en-GB" sz="3600" dirty="0"/>
            </a:br>
            <a:r>
              <a:rPr lang="en-GB" sz="3600" dirty="0">
                <a:solidFill>
                  <a:schemeClr val="tx2"/>
                </a:solidFill>
              </a:rPr>
              <a:t>Can we develop an outdoor focus to the curriculum?</a:t>
            </a:r>
            <a:br>
              <a:rPr lang="en-GB" sz="3600" dirty="0">
                <a:solidFill>
                  <a:schemeClr val="tx2"/>
                </a:solidFill>
              </a:rPr>
            </a:br>
            <a:endParaRPr lang="en-GB" sz="3600" dirty="0">
              <a:solidFill>
                <a:schemeClr val="tx2"/>
              </a:solidFill>
            </a:endParaRPr>
          </a:p>
        </p:txBody>
      </p:sp>
      <p:sp>
        <p:nvSpPr>
          <p:cNvPr id="3" name="Content Placeholder 2"/>
          <p:cNvSpPr>
            <a:spLocks noGrp="1"/>
          </p:cNvSpPr>
          <p:nvPr>
            <p:ph sz="half" idx="1"/>
          </p:nvPr>
        </p:nvSpPr>
        <p:spPr/>
        <p:txBody>
          <a:bodyPr/>
          <a:lstStyle/>
          <a:p>
            <a:r>
              <a:rPr lang="en-GB" dirty="0" err="1"/>
              <a:t>Rhwystrau</a:t>
            </a:r>
            <a:r>
              <a:rPr lang="en-GB" dirty="0"/>
              <a:t> a </a:t>
            </a:r>
            <a:r>
              <a:rPr lang="en-GB" dirty="0" err="1"/>
              <a:t>heriau</a:t>
            </a:r>
            <a:r>
              <a:rPr lang="en-GB" dirty="0"/>
              <a:t>?</a:t>
            </a:r>
          </a:p>
          <a:p>
            <a:endParaRPr lang="en-GB" dirty="0"/>
          </a:p>
          <a:p>
            <a:r>
              <a:rPr lang="en-GB" dirty="0" err="1"/>
              <a:t>Cydestun</a:t>
            </a:r>
            <a:r>
              <a:rPr lang="en-GB" dirty="0"/>
              <a:t> </a:t>
            </a:r>
            <a:r>
              <a:rPr lang="en-GB" dirty="0" err="1"/>
              <a:t>diwyllianol</a:t>
            </a:r>
            <a:r>
              <a:rPr lang="en-GB" dirty="0"/>
              <a:t>? </a:t>
            </a:r>
          </a:p>
          <a:p>
            <a:endParaRPr lang="en-GB" dirty="0"/>
          </a:p>
          <a:p>
            <a:r>
              <a:rPr lang="en-GB" dirty="0"/>
              <a:t>Sylfaen </a:t>
            </a:r>
            <a:r>
              <a:rPr lang="en-GB" dirty="0" err="1"/>
              <a:t>Tystiolaeth</a:t>
            </a:r>
            <a:r>
              <a:rPr lang="en-GB" dirty="0"/>
              <a:t>?</a:t>
            </a:r>
          </a:p>
          <a:p>
            <a:pPr marL="0" indent="0">
              <a:buNone/>
            </a:pPr>
            <a:endParaRPr lang="en-GB" dirty="0"/>
          </a:p>
          <a:p>
            <a:pPr marL="0" indent="0">
              <a:buNone/>
            </a:pPr>
            <a:r>
              <a:rPr lang="en-GB" dirty="0"/>
              <a:t>(</a:t>
            </a:r>
            <a:r>
              <a:rPr lang="en-GB" dirty="0" err="1"/>
              <a:t>Bilton</a:t>
            </a:r>
            <a:r>
              <a:rPr lang="en-GB" dirty="0"/>
              <a:t> a Waters, 2017)</a:t>
            </a:r>
          </a:p>
          <a:p>
            <a:endParaRPr lang="en-GB" dirty="0"/>
          </a:p>
        </p:txBody>
      </p:sp>
      <p:sp>
        <p:nvSpPr>
          <p:cNvPr id="4" name="Content Placeholder 3"/>
          <p:cNvSpPr>
            <a:spLocks noGrp="1"/>
          </p:cNvSpPr>
          <p:nvPr>
            <p:ph sz="half" idx="2"/>
          </p:nvPr>
        </p:nvSpPr>
        <p:spPr/>
        <p:txBody>
          <a:bodyPr/>
          <a:lstStyle/>
          <a:p>
            <a:r>
              <a:rPr lang="en-GB" dirty="0">
                <a:solidFill>
                  <a:srgbClr val="002060"/>
                </a:solidFill>
              </a:rPr>
              <a:t>Barriers and Challenges?</a:t>
            </a:r>
          </a:p>
          <a:p>
            <a:endParaRPr lang="en-GB" dirty="0">
              <a:solidFill>
                <a:srgbClr val="002060"/>
              </a:solidFill>
            </a:endParaRPr>
          </a:p>
          <a:p>
            <a:r>
              <a:rPr lang="en-GB" dirty="0">
                <a:solidFill>
                  <a:srgbClr val="002060"/>
                </a:solidFill>
              </a:rPr>
              <a:t>Cultural context?</a:t>
            </a:r>
          </a:p>
          <a:p>
            <a:endParaRPr lang="en-GB" dirty="0">
              <a:solidFill>
                <a:srgbClr val="002060"/>
              </a:solidFill>
            </a:endParaRPr>
          </a:p>
          <a:p>
            <a:r>
              <a:rPr lang="en-GB" dirty="0">
                <a:solidFill>
                  <a:srgbClr val="002060"/>
                </a:solidFill>
              </a:rPr>
              <a:t>Evidence base?</a:t>
            </a:r>
          </a:p>
          <a:p>
            <a:pPr marL="0" indent="0">
              <a:buNone/>
            </a:pPr>
            <a:endParaRPr lang="en-GB" dirty="0"/>
          </a:p>
          <a:p>
            <a:pPr marL="0" indent="0">
              <a:buNone/>
            </a:pPr>
            <a:r>
              <a:rPr lang="en-GB" dirty="0"/>
              <a:t>(</a:t>
            </a:r>
            <a:r>
              <a:rPr lang="en-GB" dirty="0" err="1"/>
              <a:t>Bilton</a:t>
            </a:r>
            <a:r>
              <a:rPr lang="en-GB" dirty="0"/>
              <a:t> and Waters, 2017)</a:t>
            </a:r>
          </a:p>
          <a:p>
            <a:endParaRPr lang="en-GB" dirty="0"/>
          </a:p>
        </p:txBody>
      </p:sp>
    </p:spTree>
    <p:extLst>
      <p:ext uri="{BB962C8B-B14F-4D97-AF65-F5344CB8AC3E}">
        <p14:creationId xmlns:p14="http://schemas.microsoft.com/office/powerpoint/2010/main" val="39052791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Gwerthusiad</a:t>
            </a:r>
            <a:r>
              <a:rPr lang="en-GB" dirty="0"/>
              <a:t> Y </a:t>
            </a:r>
            <a:r>
              <a:rPr lang="en-GB" dirty="0" err="1"/>
              <a:t>Cyfnod</a:t>
            </a:r>
            <a:r>
              <a:rPr lang="en-GB" dirty="0"/>
              <a:t> Sylfaen</a:t>
            </a:r>
            <a:br>
              <a:rPr lang="en-GB" dirty="0"/>
            </a:br>
            <a:r>
              <a:rPr lang="en-GB" dirty="0">
                <a:solidFill>
                  <a:srgbClr val="002060"/>
                </a:solidFill>
              </a:rPr>
              <a:t>Foundation Phase evaluation </a:t>
            </a:r>
            <a:br>
              <a:rPr lang="en-GB" dirty="0"/>
            </a:br>
            <a:endParaRPr lang="en-GB" dirty="0"/>
          </a:p>
        </p:txBody>
      </p:sp>
      <p:sp>
        <p:nvSpPr>
          <p:cNvPr id="10" name="Content Placeholder 9"/>
          <p:cNvSpPr>
            <a:spLocks noGrp="1"/>
          </p:cNvSpPr>
          <p:nvPr>
            <p:ph sz="half" idx="1"/>
          </p:nvPr>
        </p:nvSpPr>
        <p:spPr/>
        <p:txBody>
          <a:bodyPr>
            <a:normAutofit fontScale="85000" lnSpcReduction="10000"/>
          </a:bodyPr>
          <a:lstStyle/>
          <a:p>
            <a:r>
              <a:rPr lang="en-GB" dirty="0">
                <a:latin typeface="Arial" panose="020B0604020202020204" pitchFamily="34" charset="0"/>
              </a:rPr>
              <a:t>Pan </a:t>
            </a:r>
            <a:r>
              <a:rPr lang="en-GB" dirty="0" err="1">
                <a:latin typeface="Arial" panose="020B0604020202020204" pitchFamily="34" charset="0"/>
              </a:rPr>
              <a:t>ofynnwyd</a:t>
            </a:r>
            <a:r>
              <a:rPr lang="en-GB" dirty="0">
                <a:latin typeface="Arial" panose="020B0604020202020204" pitchFamily="34" charset="0"/>
              </a:rPr>
              <a:t> </a:t>
            </a:r>
            <a:r>
              <a:rPr lang="en-GB" dirty="0" err="1">
                <a:latin typeface="Arial" panose="020B0604020202020204" pitchFamily="34" charset="0"/>
              </a:rPr>
              <a:t>iddynt</a:t>
            </a:r>
            <a:r>
              <a:rPr lang="en-GB" dirty="0">
                <a:latin typeface="Arial" panose="020B0604020202020204" pitchFamily="34" charset="0"/>
              </a:rPr>
              <a:t>, </a:t>
            </a:r>
            <a:r>
              <a:rPr lang="en-GB" dirty="0" err="1">
                <a:latin typeface="Arial" panose="020B0604020202020204" pitchFamily="34" charset="0"/>
              </a:rPr>
              <a:t>nododd</a:t>
            </a:r>
            <a:r>
              <a:rPr lang="en-GB" dirty="0">
                <a:latin typeface="Arial" panose="020B0604020202020204" pitchFamily="34" charset="0"/>
              </a:rPr>
              <a:t> </a:t>
            </a:r>
            <a:r>
              <a:rPr lang="en-GB" dirty="0" err="1">
                <a:latin typeface="Arial" panose="020B0604020202020204" pitchFamily="34" charset="0"/>
              </a:rPr>
              <a:t>ymarferwyr</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aml</a:t>
            </a:r>
            <a:r>
              <a:rPr lang="en-GB" dirty="0">
                <a:latin typeface="Arial" panose="020B0604020202020204" pitchFamily="34" charset="0"/>
              </a:rPr>
              <a:t> </a:t>
            </a:r>
            <a:r>
              <a:rPr lang="en-GB" dirty="0" err="1">
                <a:latin typeface="Arial" panose="020B0604020202020204" pitchFamily="34" charset="0"/>
              </a:rPr>
              <a:t>fod</a:t>
            </a:r>
            <a:r>
              <a:rPr lang="en-GB" dirty="0">
                <a:latin typeface="Arial" panose="020B0604020202020204" pitchFamily="34" charset="0"/>
              </a:rPr>
              <a:t> </a:t>
            </a:r>
            <a:r>
              <a:rPr lang="en-GB" dirty="0" err="1">
                <a:latin typeface="Arial" panose="020B0604020202020204" pitchFamily="34" charset="0"/>
              </a:rPr>
              <a:t>cyfleoedd</a:t>
            </a:r>
            <a:r>
              <a:rPr lang="en-GB" dirty="0">
                <a:latin typeface="Arial" panose="020B0604020202020204" pitchFamily="34" charset="0"/>
              </a:rPr>
              <a:t> </a:t>
            </a:r>
            <a:r>
              <a:rPr lang="en-GB" dirty="0" err="1">
                <a:latin typeface="Arial" panose="020B0604020202020204" pitchFamily="34" charset="0"/>
              </a:rPr>
              <a:t>dysgu</a:t>
            </a:r>
            <a:r>
              <a:rPr lang="en-GB" dirty="0">
                <a:latin typeface="Arial" panose="020B0604020202020204" pitchFamily="34" charset="0"/>
              </a:rPr>
              <a:t> </a:t>
            </a:r>
            <a:r>
              <a:rPr lang="en-GB" dirty="0" err="1">
                <a:latin typeface="Arial" panose="020B0604020202020204" pitchFamily="34" charset="0"/>
              </a:rPr>
              <a:t>awyr</a:t>
            </a:r>
            <a:r>
              <a:rPr lang="en-GB" dirty="0">
                <a:latin typeface="Arial" panose="020B0604020202020204" pitchFamily="34" charset="0"/>
              </a:rPr>
              <a:t> </a:t>
            </a:r>
            <a:r>
              <a:rPr lang="en-GB" dirty="0" err="1">
                <a:latin typeface="Arial" panose="020B0604020202020204" pitchFamily="34" charset="0"/>
              </a:rPr>
              <a:t>agored</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dibynnu</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y </a:t>
            </a:r>
            <a:r>
              <a:rPr lang="en-GB" dirty="0" err="1">
                <a:latin typeface="Arial" panose="020B0604020202020204" pitchFamily="34" charset="0"/>
              </a:rPr>
              <a:t>tywydd</a:t>
            </a:r>
            <a:r>
              <a:rPr lang="en-GB" dirty="0">
                <a:latin typeface="Arial" panose="020B0604020202020204" pitchFamily="34" charset="0"/>
              </a:rPr>
              <a:t> </a:t>
            </a:r>
            <a:r>
              <a:rPr lang="en-GB" dirty="0" err="1">
                <a:latin typeface="Arial" panose="020B0604020202020204" pitchFamily="34" charset="0"/>
              </a:rPr>
              <a:t>gan</a:t>
            </a:r>
            <a:r>
              <a:rPr lang="en-GB" dirty="0">
                <a:latin typeface="Arial" panose="020B0604020202020204" pitchFamily="34" charset="0"/>
              </a:rPr>
              <a:t> </a:t>
            </a:r>
            <a:r>
              <a:rPr lang="en-GB" dirty="0" err="1">
                <a:latin typeface="Arial" panose="020B0604020202020204" pitchFamily="34" charset="0"/>
              </a:rPr>
              <a:t>fwyaf</a:t>
            </a:r>
            <a:r>
              <a:rPr lang="en-GB" dirty="0">
                <a:latin typeface="Arial" panose="020B0604020202020204" pitchFamily="34" charset="0"/>
              </a:rPr>
              <a:t>. </a:t>
            </a:r>
            <a:r>
              <a:rPr lang="en-GB" dirty="0" err="1">
                <a:latin typeface="Arial" panose="020B0604020202020204" pitchFamily="34" charset="0"/>
              </a:rPr>
              <a:t>Er</a:t>
            </a:r>
            <a:r>
              <a:rPr lang="en-GB" dirty="0">
                <a:latin typeface="Arial" panose="020B0604020202020204" pitchFamily="34" charset="0"/>
              </a:rPr>
              <a:t> </a:t>
            </a:r>
            <a:r>
              <a:rPr lang="en-GB" dirty="0" err="1">
                <a:latin typeface="Arial" panose="020B0604020202020204" pitchFamily="34" charset="0"/>
              </a:rPr>
              <a:t>gwaethaf</a:t>
            </a:r>
            <a:r>
              <a:rPr lang="en-GB" dirty="0">
                <a:latin typeface="Arial" panose="020B0604020202020204" pitchFamily="34" charset="0"/>
              </a:rPr>
              <a:t> </a:t>
            </a:r>
            <a:r>
              <a:rPr lang="en-GB" dirty="0" err="1">
                <a:latin typeface="Arial" panose="020B0604020202020204" pitchFamily="34" charset="0"/>
              </a:rPr>
              <a:t>hyn</a:t>
            </a:r>
            <a:r>
              <a:rPr lang="en-GB" dirty="0">
                <a:latin typeface="Arial" panose="020B0604020202020204" pitchFamily="34" charset="0"/>
              </a:rPr>
              <a:t>, </a:t>
            </a:r>
            <a:r>
              <a:rPr lang="en-GB" dirty="0" err="1">
                <a:latin typeface="Arial" panose="020B0604020202020204" pitchFamily="34" charset="0"/>
              </a:rPr>
              <a:t>arsylwir</a:t>
            </a:r>
            <a:r>
              <a:rPr lang="en-GB" dirty="0">
                <a:latin typeface="Arial" panose="020B0604020202020204" pitchFamily="34" charset="0"/>
              </a:rPr>
              <a:t> plant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ymwneud</a:t>
            </a:r>
            <a:r>
              <a:rPr lang="en-GB" dirty="0">
                <a:latin typeface="Arial" panose="020B0604020202020204" pitchFamily="34" charset="0"/>
              </a:rPr>
              <a:t> â </a:t>
            </a:r>
            <a:r>
              <a:rPr lang="en-GB" dirty="0" err="1">
                <a:latin typeface="Arial" panose="020B0604020202020204" pitchFamily="34" charset="0"/>
              </a:rPr>
              <a:t>gweithgareddaumwy</a:t>
            </a:r>
            <a:r>
              <a:rPr lang="en-GB" dirty="0">
                <a:latin typeface="Arial" panose="020B0604020202020204" pitchFamily="34" charset="0"/>
              </a:rPr>
              <a:t> </a:t>
            </a:r>
            <a:r>
              <a:rPr lang="en-GB" dirty="0" err="1">
                <a:latin typeface="Arial" panose="020B0604020202020204" pitchFamily="34" charset="0"/>
              </a:rPr>
              <a:t>egnïol</a:t>
            </a:r>
            <a:r>
              <a:rPr lang="en-GB" dirty="0">
                <a:latin typeface="Arial" panose="020B0604020202020204" pitchFamily="34" charset="0"/>
              </a:rPr>
              <a:t> a </a:t>
            </a:r>
            <a:r>
              <a:rPr lang="en-GB" dirty="0" err="1">
                <a:latin typeface="Arial" panose="020B0604020202020204" pitchFamily="34" charset="0"/>
              </a:rPr>
              <a:t>deinamig</a:t>
            </a:r>
            <a:r>
              <a:rPr lang="en-GB" dirty="0">
                <a:latin typeface="Arial" panose="020B0604020202020204" pitchFamily="34" charset="0"/>
              </a:rPr>
              <a:t> pan </a:t>
            </a:r>
            <a:r>
              <a:rPr lang="en-GB" dirty="0" err="1">
                <a:latin typeface="Arial" panose="020B0604020202020204" pitchFamily="34" charset="0"/>
              </a:rPr>
              <a:t>fyddant</a:t>
            </a:r>
            <a:r>
              <a:rPr lang="en-GB" dirty="0">
                <a:latin typeface="Arial" panose="020B0604020202020204" pitchFamily="34" charset="0"/>
              </a:rPr>
              <a:t> y </a:t>
            </a:r>
            <a:r>
              <a:rPr lang="en-GB" dirty="0" err="1">
                <a:latin typeface="Arial" panose="020B0604020202020204" pitchFamily="34" charset="0"/>
              </a:rPr>
              <a:t>tu</a:t>
            </a:r>
            <a:r>
              <a:rPr lang="en-GB" dirty="0">
                <a:latin typeface="Arial" panose="020B0604020202020204" pitchFamily="34" charset="0"/>
              </a:rPr>
              <a:t> </a:t>
            </a:r>
            <a:r>
              <a:rPr lang="en-GB" dirty="0" err="1">
                <a:latin typeface="Arial" panose="020B0604020202020204" pitchFamily="34" charset="0"/>
              </a:rPr>
              <a:t>allan</a:t>
            </a:r>
            <a:r>
              <a:rPr lang="en-GB" dirty="0">
                <a:latin typeface="Arial" panose="020B0604020202020204" pitchFamily="34" charset="0"/>
              </a:rPr>
              <a:t>. </a:t>
            </a:r>
            <a:r>
              <a:rPr lang="en-GB" dirty="0" err="1">
                <a:latin typeface="Arial" panose="020B0604020202020204" pitchFamily="34" charset="0"/>
              </a:rPr>
              <a:t>Roedd</a:t>
            </a:r>
            <a:r>
              <a:rPr lang="en-GB" dirty="0">
                <a:latin typeface="Arial" panose="020B0604020202020204" pitchFamily="34" charset="0"/>
              </a:rPr>
              <a:t> </a:t>
            </a:r>
            <a:r>
              <a:rPr lang="en-GB" dirty="0" err="1">
                <a:latin typeface="Arial" panose="020B0604020202020204" pitchFamily="34" charset="0"/>
              </a:rPr>
              <a:t>canran</a:t>
            </a:r>
            <a:r>
              <a:rPr lang="en-GB" dirty="0">
                <a:latin typeface="Arial" panose="020B0604020202020204" pitchFamily="34" charset="0"/>
              </a:rPr>
              <a:t> </a:t>
            </a:r>
            <a:r>
              <a:rPr lang="en-GB" dirty="0" err="1">
                <a:latin typeface="Arial" panose="020B0604020202020204" pitchFamily="34" charset="0"/>
              </a:rPr>
              <a:t>uwch</a:t>
            </a:r>
            <a:r>
              <a:rPr lang="en-GB" dirty="0">
                <a:latin typeface="Arial" panose="020B0604020202020204" pitchFamily="34" charset="0"/>
              </a:rPr>
              <a:t> o </a:t>
            </a:r>
            <a:r>
              <a:rPr lang="en-GB" dirty="0" err="1">
                <a:latin typeface="Arial" panose="020B0604020202020204" pitchFamily="34" charset="0"/>
              </a:rPr>
              <a:t>weithgareddau</a:t>
            </a:r>
            <a:r>
              <a:rPr lang="en-GB" dirty="0">
                <a:latin typeface="Arial" panose="020B0604020202020204" pitchFamily="34" charset="0"/>
              </a:rPr>
              <a:t> a </a:t>
            </a:r>
            <a:r>
              <a:rPr lang="en-GB" dirty="0" err="1">
                <a:latin typeface="Arial" panose="020B0604020202020204" pitchFamily="34" charset="0"/>
              </a:rPr>
              <a:t>ddechreuir</a:t>
            </a:r>
            <a:r>
              <a:rPr lang="en-GB" dirty="0">
                <a:latin typeface="Arial" panose="020B0604020202020204" pitchFamily="34" charset="0"/>
              </a:rPr>
              <a:t> ac a </a:t>
            </a:r>
            <a:r>
              <a:rPr lang="en-GB" dirty="0" err="1">
                <a:latin typeface="Arial" panose="020B0604020202020204" pitchFamily="34" charset="0"/>
              </a:rPr>
              <a:t>gyfarwyddir</a:t>
            </a:r>
            <a:r>
              <a:rPr lang="en-GB" dirty="0">
                <a:latin typeface="Arial" panose="020B0604020202020204" pitchFamily="34" charset="0"/>
              </a:rPr>
              <a:t> </a:t>
            </a:r>
            <a:r>
              <a:rPr lang="en-GB" dirty="0" err="1">
                <a:latin typeface="Arial" panose="020B0604020202020204" pitchFamily="34" charset="0"/>
              </a:rPr>
              <a:t>gan</a:t>
            </a:r>
            <a:r>
              <a:rPr lang="en-GB" dirty="0">
                <a:latin typeface="Arial" panose="020B0604020202020204" pitchFamily="34" charset="0"/>
              </a:rPr>
              <a:t> </a:t>
            </a:r>
            <a:r>
              <a:rPr lang="en-GB" dirty="0" err="1">
                <a:latin typeface="Arial" panose="020B0604020202020204" pitchFamily="34" charset="0"/>
              </a:rPr>
              <a:t>blant</a:t>
            </a:r>
            <a:r>
              <a:rPr lang="en-GB" dirty="0">
                <a:latin typeface="Arial" panose="020B0604020202020204" pitchFamily="34" charset="0"/>
              </a:rPr>
              <a:t> </a:t>
            </a:r>
            <a:r>
              <a:rPr lang="en-GB" dirty="0" err="1">
                <a:latin typeface="Arial" panose="020B0604020202020204" pitchFamily="34" charset="0"/>
              </a:rPr>
              <a:t>hefyd</a:t>
            </a:r>
            <a:r>
              <a:rPr lang="en-GB" dirty="0">
                <a:latin typeface="Arial" panose="020B0604020202020204" pitchFamily="34" charset="0"/>
              </a:rPr>
              <a:t>, a </a:t>
            </a:r>
            <a:r>
              <a:rPr lang="en-GB" dirty="0" err="1">
                <a:latin typeface="Arial" panose="020B0604020202020204" pitchFamily="34" charset="0"/>
              </a:rPr>
              <a:t>defnydd</a:t>
            </a:r>
            <a:r>
              <a:rPr lang="en-GB" dirty="0">
                <a:latin typeface="Arial" panose="020B0604020202020204" pitchFamily="34" charset="0"/>
              </a:rPr>
              <a:t> </a:t>
            </a:r>
            <a:r>
              <a:rPr lang="en-GB" dirty="0" err="1">
                <a:latin typeface="Arial" panose="020B0604020202020204" pitchFamily="34" charset="0"/>
              </a:rPr>
              <a:t>mwy</a:t>
            </a:r>
            <a:r>
              <a:rPr lang="en-GB" dirty="0">
                <a:latin typeface="Arial" panose="020B0604020202020204" pitchFamily="34" charset="0"/>
              </a:rPr>
              <a:t> </a:t>
            </a:r>
            <a:r>
              <a:rPr lang="en-GB" dirty="0" err="1">
                <a:latin typeface="Arial" panose="020B0604020202020204" pitchFamily="34" charset="0"/>
              </a:rPr>
              <a:t>cytbwys</a:t>
            </a:r>
            <a:r>
              <a:rPr lang="en-GB" dirty="0">
                <a:latin typeface="Arial" panose="020B0604020202020204" pitchFamily="34" charset="0"/>
              </a:rPr>
              <a:t> o </a:t>
            </a:r>
            <a:r>
              <a:rPr lang="en-GB" dirty="0" err="1">
                <a:latin typeface="Arial" panose="020B0604020202020204" pitchFamily="34" charset="0"/>
              </a:rPr>
              <a:t>ddarpariaeth</a:t>
            </a:r>
            <a:r>
              <a:rPr lang="en-GB" dirty="0">
                <a:latin typeface="Arial" panose="020B0604020202020204" pitchFamily="34" charset="0"/>
              </a:rPr>
              <a:t> â </a:t>
            </a:r>
            <a:r>
              <a:rPr lang="en-GB" dirty="0" err="1">
                <a:latin typeface="Arial" panose="020B0604020202020204" pitchFamily="34" charset="0"/>
              </a:rPr>
              <a:t>ffocws</a:t>
            </a:r>
            <a:r>
              <a:rPr lang="en-GB" dirty="0">
                <a:latin typeface="Arial" panose="020B0604020202020204" pitchFamily="34" charset="0"/>
              </a:rPr>
              <a:t>, </a:t>
            </a:r>
            <a:r>
              <a:rPr lang="en-GB" dirty="0" err="1">
                <a:latin typeface="Arial" panose="020B0604020202020204" pitchFamily="34" charset="0"/>
              </a:rPr>
              <a:t>darpariaeth</a:t>
            </a:r>
            <a:r>
              <a:rPr lang="en-GB" dirty="0">
                <a:latin typeface="Arial" panose="020B0604020202020204" pitchFamily="34" charset="0"/>
              </a:rPr>
              <a:t> </a:t>
            </a:r>
            <a:r>
              <a:rPr lang="en-GB" dirty="0" err="1">
                <a:latin typeface="Arial" panose="020B0604020202020204" pitchFamily="34" charset="0"/>
              </a:rPr>
              <a:t>barhaus</a:t>
            </a:r>
            <a:r>
              <a:rPr lang="en-GB" dirty="0">
                <a:latin typeface="Arial" panose="020B0604020202020204" pitchFamily="34" charset="0"/>
              </a:rPr>
              <a:t> a </a:t>
            </a:r>
            <a:r>
              <a:rPr lang="en-GB" dirty="0" err="1">
                <a:latin typeface="Arial" panose="020B0604020202020204" pitchFamily="34" charset="0"/>
              </a:rPr>
              <a:t>darpariaeth</a:t>
            </a:r>
            <a:r>
              <a:rPr lang="en-GB" dirty="0">
                <a:latin typeface="Arial" panose="020B0604020202020204" pitchFamily="34" charset="0"/>
              </a:rPr>
              <a:t> well (</a:t>
            </a:r>
            <a:r>
              <a:rPr lang="en-GB" dirty="0" err="1">
                <a:latin typeface="Arial" panose="020B0604020202020204" pitchFamily="34" charset="0"/>
              </a:rPr>
              <a:t>Llywodraeth</a:t>
            </a:r>
            <a:r>
              <a:rPr lang="en-GB" dirty="0">
                <a:latin typeface="Arial" panose="020B0604020202020204" pitchFamily="34" charset="0"/>
              </a:rPr>
              <a:t> </a:t>
            </a:r>
            <a:r>
              <a:rPr lang="en-GB" dirty="0" err="1">
                <a:latin typeface="Arial" panose="020B0604020202020204" pitchFamily="34" charset="0"/>
              </a:rPr>
              <a:t>Cymru</a:t>
            </a:r>
            <a:r>
              <a:rPr lang="en-GB" dirty="0">
                <a:latin typeface="Arial" panose="020B0604020202020204" pitchFamily="34" charset="0"/>
              </a:rPr>
              <a:t>, 2015b: 64).</a:t>
            </a:r>
            <a:endParaRPr lang="en-GB" dirty="0"/>
          </a:p>
        </p:txBody>
      </p:sp>
      <p:sp>
        <p:nvSpPr>
          <p:cNvPr id="11" name="Content Placeholder 10"/>
          <p:cNvSpPr>
            <a:spLocks noGrp="1"/>
          </p:cNvSpPr>
          <p:nvPr>
            <p:ph sz="half" idx="2"/>
          </p:nvPr>
        </p:nvSpPr>
        <p:spPr/>
        <p:txBody>
          <a:bodyPr>
            <a:normAutofit fontScale="85000" lnSpcReduction="10000"/>
          </a:bodyPr>
          <a:lstStyle/>
          <a:p>
            <a:r>
              <a:rPr lang="en-GB" dirty="0">
                <a:solidFill>
                  <a:srgbClr val="002060"/>
                </a:solidFill>
                <a:latin typeface="Arial" panose="020B0604020202020204" pitchFamily="34" charset="0"/>
                <a:cs typeface="Arial" panose="020B0604020202020204" pitchFamily="34" charset="0"/>
              </a:rPr>
              <a:t>When asked, practitioners often noted how outdoor learning opportunities are most often dependent on the weather. Despite this, children are observed engaging in more vigorous and dynamic activities when they are outdoors. There was also a higher percentage of child initiated and directed activities, and abetter balanced use of focussed, continuous and enhanced provision (Welsh Government 2015b: 64).</a:t>
            </a:r>
          </a:p>
        </p:txBody>
      </p:sp>
    </p:spTree>
    <p:extLst>
      <p:ext uri="{BB962C8B-B14F-4D97-AF65-F5344CB8AC3E}">
        <p14:creationId xmlns:p14="http://schemas.microsoft.com/office/powerpoint/2010/main" val="7218688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Gwerthusiad</a:t>
            </a:r>
            <a:r>
              <a:rPr lang="en-GB" dirty="0"/>
              <a:t> Y </a:t>
            </a:r>
            <a:r>
              <a:rPr lang="en-GB" dirty="0" err="1"/>
              <a:t>Cyfnod</a:t>
            </a:r>
            <a:r>
              <a:rPr lang="en-GB" dirty="0"/>
              <a:t> Sylfaen</a:t>
            </a:r>
            <a:br>
              <a:rPr lang="en-GB" dirty="0"/>
            </a:br>
            <a:r>
              <a:rPr lang="en-GB" dirty="0">
                <a:solidFill>
                  <a:srgbClr val="002060"/>
                </a:solidFill>
              </a:rPr>
              <a:t>Foundation Phase evaluation </a:t>
            </a:r>
            <a:br>
              <a:rPr lang="en-GB" dirty="0"/>
            </a:br>
            <a:endParaRPr lang="en-GB" dirty="0"/>
          </a:p>
        </p:txBody>
      </p:sp>
      <p:sp>
        <p:nvSpPr>
          <p:cNvPr id="10" name="Content Placeholder 9"/>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anaml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defnyddiwyd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amgylchedd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agored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estyniad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parhaus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ystafell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ddosbarth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cynhelir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ariennir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defnyddio’r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agored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gymharu</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dosbarthiadau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Blwyddyn</a:t>
            </a:r>
            <a:r>
              <a:rPr lang="en-GB" dirty="0">
                <a:latin typeface="Arial" panose="020B0604020202020204" pitchFamily="34" charset="0"/>
                <a:cs typeface="Arial" panose="020B0604020202020204" pitchFamily="34" charset="0"/>
              </a:rPr>
              <a:t> 1 a 2 (</a:t>
            </a:r>
            <a:r>
              <a:rPr lang="en-GB" dirty="0" err="1">
                <a:latin typeface="Arial" panose="020B0604020202020204" pitchFamily="34" charset="0"/>
                <a:cs typeface="Arial" panose="020B0604020202020204" pitchFamily="34" charset="0"/>
              </a:rPr>
              <a:t>Llywodraeth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Cymru</a:t>
            </a:r>
            <a:r>
              <a:rPr lang="en-GB" dirty="0">
                <a:latin typeface="Arial" panose="020B0604020202020204" pitchFamily="34" charset="0"/>
                <a:cs typeface="Arial" panose="020B0604020202020204" pitchFamily="34" charset="0"/>
              </a:rPr>
              <a:t>, 2015b: 64).</a:t>
            </a:r>
          </a:p>
        </p:txBody>
      </p:sp>
      <p:sp>
        <p:nvSpPr>
          <p:cNvPr id="11" name="Content Placeholder 10"/>
          <p:cNvSpPr>
            <a:spLocks noGrp="1"/>
          </p:cNvSpPr>
          <p:nvPr>
            <p:ph sz="half" idx="2"/>
          </p:nvPr>
        </p:nvSpPr>
        <p:spPr/>
        <p:txBody>
          <a:bodyPr/>
          <a:lstStyle/>
          <a:p>
            <a:r>
              <a:rPr lang="en-GB" dirty="0">
                <a:solidFill>
                  <a:srgbClr val="002060"/>
                </a:solidFill>
                <a:latin typeface="Arial" panose="020B0604020202020204" pitchFamily="34" charset="0"/>
                <a:cs typeface="Arial" panose="020B0604020202020204" pitchFamily="34" charset="0"/>
              </a:rPr>
              <a:t>The outdoor learning environment was rarely used as a continuous extension of the classroom, but more funded non-maintained settings used the outdoors compared to Year 1 and 2 classes. (Welsh Government 2015b: 64).</a:t>
            </a:r>
          </a:p>
        </p:txBody>
      </p:sp>
    </p:spTree>
    <p:extLst>
      <p:ext uri="{BB962C8B-B14F-4D97-AF65-F5344CB8AC3E}">
        <p14:creationId xmlns:p14="http://schemas.microsoft.com/office/powerpoint/2010/main" val="35654771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Gwerthusiad</a:t>
            </a:r>
            <a:r>
              <a:rPr lang="en-GB" dirty="0"/>
              <a:t> Y </a:t>
            </a:r>
            <a:r>
              <a:rPr lang="en-GB" dirty="0" err="1"/>
              <a:t>Cyfnod</a:t>
            </a:r>
            <a:r>
              <a:rPr lang="en-GB" dirty="0"/>
              <a:t> Sylfaen</a:t>
            </a:r>
            <a:br>
              <a:rPr lang="en-GB" dirty="0"/>
            </a:br>
            <a:r>
              <a:rPr lang="en-GB" dirty="0">
                <a:solidFill>
                  <a:srgbClr val="002060"/>
                </a:solidFill>
              </a:rPr>
              <a:t>Foundation Phase evaluation </a:t>
            </a:r>
            <a:br>
              <a:rPr lang="en-GB" dirty="0"/>
            </a:br>
            <a:endParaRPr lang="en-GB" dirty="0"/>
          </a:p>
        </p:txBody>
      </p:sp>
      <p:sp>
        <p:nvSpPr>
          <p:cNvPr id="10" name="Content Placeholder 9"/>
          <p:cNvSpPr>
            <a:spLocks noGrp="1"/>
          </p:cNvSpPr>
          <p:nvPr>
            <p:ph sz="half" idx="1"/>
          </p:nvPr>
        </p:nvSpPr>
        <p:spPr/>
        <p:txBody>
          <a:bodyPr/>
          <a:lstStyle/>
          <a:p>
            <a:r>
              <a:rPr lang="en-GB" dirty="0" err="1"/>
              <a:t>Dywedodd</a:t>
            </a:r>
            <a:r>
              <a:rPr lang="en-GB" dirty="0"/>
              <a:t> </a:t>
            </a:r>
            <a:r>
              <a:rPr lang="en-GB" dirty="0" err="1"/>
              <a:t>saith</a:t>
            </a:r>
            <a:r>
              <a:rPr lang="en-GB" dirty="0"/>
              <a:t> </a:t>
            </a:r>
            <a:r>
              <a:rPr lang="en-GB" dirty="0" err="1"/>
              <a:t>deg</a:t>
            </a:r>
            <a:r>
              <a:rPr lang="en-GB" dirty="0"/>
              <a:t> pump y cant o </a:t>
            </a:r>
            <a:r>
              <a:rPr lang="en-GB" dirty="0" err="1"/>
              <a:t>ymarferwyr</a:t>
            </a:r>
            <a:r>
              <a:rPr lang="en-GB" dirty="0"/>
              <a:t> </a:t>
            </a:r>
            <a:r>
              <a:rPr lang="en-GB" dirty="0" err="1"/>
              <a:t>eu</a:t>
            </a:r>
            <a:r>
              <a:rPr lang="en-GB" dirty="0"/>
              <a:t> bod </a:t>
            </a:r>
            <a:r>
              <a:rPr lang="en-GB" dirty="0" err="1"/>
              <a:t>yn</a:t>
            </a:r>
            <a:r>
              <a:rPr lang="en-GB" dirty="0"/>
              <a:t> </a:t>
            </a:r>
            <a:r>
              <a:rPr lang="en-GB" dirty="0" err="1"/>
              <a:t>defnyddio’r</a:t>
            </a:r>
            <a:r>
              <a:rPr lang="en-GB" dirty="0"/>
              <a:t> </a:t>
            </a:r>
            <a:r>
              <a:rPr lang="en-GB" dirty="0" err="1"/>
              <a:t>amgylchedd</a:t>
            </a:r>
            <a:r>
              <a:rPr lang="en-GB" dirty="0"/>
              <a:t> </a:t>
            </a:r>
            <a:r>
              <a:rPr lang="en-GB" dirty="0" err="1"/>
              <a:t>dysgu</a:t>
            </a:r>
            <a:r>
              <a:rPr lang="en-GB" dirty="0"/>
              <a:t> </a:t>
            </a:r>
            <a:r>
              <a:rPr lang="en-GB" dirty="0" err="1"/>
              <a:t>awyr</a:t>
            </a:r>
            <a:r>
              <a:rPr lang="en-GB" dirty="0"/>
              <a:t> </a:t>
            </a:r>
            <a:r>
              <a:rPr lang="en-GB" dirty="0" err="1"/>
              <a:t>agored</a:t>
            </a:r>
            <a:r>
              <a:rPr lang="en-GB" dirty="0"/>
              <a:t> o </a:t>
            </a:r>
            <a:r>
              <a:rPr lang="en-GB" dirty="0" err="1"/>
              <a:t>leiaf</a:t>
            </a:r>
            <a:r>
              <a:rPr lang="en-GB" dirty="0"/>
              <a:t> </a:t>
            </a:r>
            <a:r>
              <a:rPr lang="en-GB" dirty="0" err="1"/>
              <a:t>ddwy</a:t>
            </a:r>
            <a:r>
              <a:rPr lang="en-GB" dirty="0"/>
              <a:t> </a:t>
            </a:r>
            <a:r>
              <a:rPr lang="en-GB" dirty="0" err="1"/>
              <a:t>i</a:t>
            </a:r>
            <a:r>
              <a:rPr lang="en-GB" dirty="0"/>
              <a:t> </a:t>
            </a:r>
            <a:r>
              <a:rPr lang="en-GB" dirty="0" err="1"/>
              <a:t>dair</a:t>
            </a:r>
            <a:r>
              <a:rPr lang="en-GB" dirty="0"/>
              <a:t> </a:t>
            </a:r>
            <a:r>
              <a:rPr lang="en-GB" dirty="0" err="1"/>
              <a:t>gwaith</a:t>
            </a:r>
            <a:r>
              <a:rPr lang="en-GB" dirty="0"/>
              <a:t> </a:t>
            </a:r>
            <a:r>
              <a:rPr lang="en-GB" dirty="0" err="1"/>
              <a:t>yr</a:t>
            </a:r>
            <a:r>
              <a:rPr lang="en-GB" dirty="0"/>
              <a:t> </a:t>
            </a:r>
            <a:r>
              <a:rPr lang="en-GB" dirty="0" err="1"/>
              <a:t>wythnos</a:t>
            </a:r>
            <a:r>
              <a:rPr lang="en-GB" dirty="0"/>
              <a:t>, a </a:t>
            </a:r>
            <a:r>
              <a:rPr lang="en-GB" dirty="0" err="1"/>
              <a:t>dywedodd</a:t>
            </a:r>
            <a:r>
              <a:rPr lang="en-GB" dirty="0"/>
              <a:t> 34% </a:t>
            </a:r>
            <a:r>
              <a:rPr lang="en-GB" dirty="0" err="1"/>
              <a:t>eu</a:t>
            </a:r>
            <a:r>
              <a:rPr lang="en-GB" dirty="0"/>
              <a:t> bod </a:t>
            </a:r>
            <a:r>
              <a:rPr lang="en-GB" dirty="0" err="1"/>
              <a:t>yn</a:t>
            </a:r>
            <a:r>
              <a:rPr lang="en-GB" dirty="0"/>
              <a:t> </a:t>
            </a:r>
            <a:r>
              <a:rPr lang="en-GB" dirty="0" err="1"/>
              <a:t>ei</a:t>
            </a:r>
            <a:r>
              <a:rPr lang="en-GB" dirty="0"/>
              <a:t> </a:t>
            </a:r>
            <a:r>
              <a:rPr lang="en-GB" dirty="0" err="1"/>
              <a:t>ddefnyddio</a:t>
            </a:r>
            <a:r>
              <a:rPr lang="en-GB" dirty="0"/>
              <a:t> bob </a:t>
            </a:r>
            <a:r>
              <a:rPr lang="en-GB" dirty="0" err="1"/>
              <a:t>dydd</a:t>
            </a:r>
            <a:r>
              <a:rPr lang="en-GB" dirty="0"/>
              <a:t> (</a:t>
            </a:r>
            <a:r>
              <a:rPr lang="en-GB" dirty="0" err="1"/>
              <a:t>er</a:t>
            </a:r>
            <a:r>
              <a:rPr lang="en-GB" dirty="0"/>
              <a:t> bod </a:t>
            </a:r>
            <a:r>
              <a:rPr lang="en-GB" dirty="0" err="1"/>
              <a:t>adeg</a:t>
            </a:r>
            <a:r>
              <a:rPr lang="en-GB" dirty="0"/>
              <a:t> y </a:t>
            </a:r>
            <a:r>
              <a:rPr lang="en-GB" dirty="0" err="1"/>
              <a:t>flwyddyn</a:t>
            </a:r>
            <a:r>
              <a:rPr lang="en-GB" dirty="0"/>
              <a:t> </a:t>
            </a:r>
            <a:r>
              <a:rPr lang="en-GB" dirty="0" err="1"/>
              <a:t>yn</a:t>
            </a:r>
            <a:r>
              <a:rPr lang="en-GB" dirty="0"/>
              <a:t> </a:t>
            </a:r>
            <a:r>
              <a:rPr lang="en-GB" dirty="0" err="1"/>
              <a:t>effeithio</a:t>
            </a:r>
            <a:r>
              <a:rPr lang="en-GB" dirty="0"/>
              <a:t> </a:t>
            </a:r>
            <a:r>
              <a:rPr lang="en-GB" dirty="0" err="1"/>
              <a:t>ar</a:t>
            </a:r>
            <a:r>
              <a:rPr lang="en-GB" dirty="0"/>
              <a:t> </a:t>
            </a:r>
            <a:r>
              <a:rPr lang="en-GB" dirty="0" err="1"/>
              <a:t>ba</a:t>
            </a:r>
            <a:r>
              <a:rPr lang="en-GB" dirty="0"/>
              <a:t> </a:t>
            </a:r>
            <a:r>
              <a:rPr lang="en-GB" dirty="0" err="1"/>
              <a:t>mor</a:t>
            </a:r>
            <a:r>
              <a:rPr lang="en-GB" dirty="0"/>
              <a:t> </a:t>
            </a:r>
            <a:r>
              <a:rPr lang="en-GB" dirty="0" err="1"/>
              <a:t>aml</a:t>
            </a:r>
            <a:r>
              <a:rPr lang="en-GB" dirty="0"/>
              <a:t> y </a:t>
            </a:r>
            <a:r>
              <a:rPr lang="en-GB" dirty="0" err="1"/>
              <a:t>defnyddir</a:t>
            </a:r>
            <a:r>
              <a:rPr lang="en-GB" dirty="0"/>
              <a:t> </a:t>
            </a:r>
            <a:r>
              <a:rPr lang="en-GB" dirty="0" err="1"/>
              <a:t>yr</a:t>
            </a:r>
            <a:r>
              <a:rPr lang="en-GB" dirty="0"/>
              <a:t> </a:t>
            </a:r>
            <a:r>
              <a:rPr lang="en-GB" dirty="0" err="1"/>
              <a:t>amgylchedd</a:t>
            </a:r>
            <a:r>
              <a:rPr lang="en-GB" dirty="0"/>
              <a:t> </a:t>
            </a:r>
            <a:r>
              <a:rPr lang="en-GB" dirty="0" err="1"/>
              <a:t>dysgu</a:t>
            </a:r>
            <a:r>
              <a:rPr lang="en-GB" dirty="0"/>
              <a:t> </a:t>
            </a:r>
            <a:r>
              <a:rPr lang="en-GB" dirty="0" err="1"/>
              <a:t>awyr</a:t>
            </a:r>
            <a:r>
              <a:rPr lang="en-GB" dirty="0"/>
              <a:t> </a:t>
            </a:r>
            <a:r>
              <a:rPr lang="en-GB" dirty="0" err="1"/>
              <a:t>agored</a:t>
            </a:r>
            <a:r>
              <a:rPr lang="en-GB" dirty="0"/>
              <a:t>) (</a:t>
            </a:r>
            <a:r>
              <a:rPr lang="en-GB" dirty="0" err="1"/>
              <a:t>Llywodraeth</a:t>
            </a:r>
            <a:r>
              <a:rPr lang="en-GB" dirty="0"/>
              <a:t> </a:t>
            </a:r>
            <a:r>
              <a:rPr lang="en-GB" dirty="0" err="1"/>
              <a:t>Cymru</a:t>
            </a:r>
            <a:r>
              <a:rPr lang="en-GB" dirty="0"/>
              <a:t>, 2015b: 64).</a:t>
            </a:r>
          </a:p>
        </p:txBody>
      </p:sp>
      <p:sp>
        <p:nvSpPr>
          <p:cNvPr id="11" name="Content Placeholder 10"/>
          <p:cNvSpPr>
            <a:spLocks noGrp="1"/>
          </p:cNvSpPr>
          <p:nvPr>
            <p:ph sz="half" idx="2"/>
          </p:nvPr>
        </p:nvSpPr>
        <p:spPr/>
        <p:txBody>
          <a:bodyPr/>
          <a:lstStyle/>
          <a:p>
            <a:r>
              <a:rPr lang="en-GB" dirty="0">
                <a:solidFill>
                  <a:srgbClr val="002060"/>
                </a:solidFill>
              </a:rPr>
              <a:t>Seventy-five percent of practitioners reported using the outdoor learning environment at least two or three times a week, and 34% reported using it every day (although time of year impacts the frequency with which the outdoor learning environment is used) (Welsh Government 2015b: 64).</a:t>
            </a:r>
          </a:p>
        </p:txBody>
      </p:sp>
    </p:spTree>
    <p:extLst>
      <p:ext uri="{BB962C8B-B14F-4D97-AF65-F5344CB8AC3E}">
        <p14:creationId xmlns:p14="http://schemas.microsoft.com/office/powerpoint/2010/main" val="20458326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Gwerthusiad</a:t>
            </a:r>
            <a:r>
              <a:rPr lang="en-GB" dirty="0"/>
              <a:t> Y </a:t>
            </a:r>
            <a:r>
              <a:rPr lang="en-GB" dirty="0" err="1"/>
              <a:t>Cyfnod</a:t>
            </a:r>
            <a:r>
              <a:rPr lang="en-GB" dirty="0"/>
              <a:t> Sylfaen </a:t>
            </a:r>
            <a:r>
              <a:rPr lang="en-GB" dirty="0" err="1"/>
              <a:t>Tudalen</a:t>
            </a:r>
            <a:r>
              <a:rPr lang="en-GB" dirty="0"/>
              <a:t> 64</a:t>
            </a:r>
            <a:br>
              <a:rPr lang="en-GB" dirty="0"/>
            </a:br>
            <a:r>
              <a:rPr lang="en-GB" dirty="0"/>
              <a:t>Foundation Phase evaluation  page 64</a:t>
            </a:r>
            <a:br>
              <a:rPr lang="en-GB" dirty="0"/>
            </a:br>
            <a:endParaRPr lang="en-GB" dirty="0"/>
          </a:p>
        </p:txBody>
      </p:sp>
      <p:sp>
        <p:nvSpPr>
          <p:cNvPr id="10" name="Content Placeholder 9"/>
          <p:cNvSpPr>
            <a:spLocks noGrp="1"/>
          </p:cNvSpPr>
          <p:nvPr>
            <p:ph sz="half" idx="1"/>
          </p:nvPr>
        </p:nvSpPr>
        <p:spPr>
          <a:xfrm>
            <a:off x="838200" y="1825624"/>
            <a:ext cx="5181600" cy="4816715"/>
          </a:xfrm>
        </p:spPr>
        <p:txBody>
          <a:bodyPr>
            <a:normAutofit fontScale="85000" lnSpcReduction="20000"/>
          </a:bodyPr>
          <a:lstStyle/>
          <a:p>
            <a:r>
              <a:rPr lang="en-GB" dirty="0" err="1">
                <a:latin typeface="Arial" panose="020B0604020202020204" pitchFamily="34" charset="0"/>
                <a:cs typeface="Arial" panose="020B0604020202020204" pitchFamily="34" charset="0"/>
              </a:rPr>
              <a:t>Roedd</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tebygol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harsylwi</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ychwanegol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hytrach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mhresenoldeb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athro</a:t>
            </a:r>
            <a:r>
              <a:rPr lang="en-GB" dirty="0">
                <a:latin typeface="Arial" panose="020B0604020202020204" pitchFamily="34" charset="0"/>
                <a:cs typeface="Arial" panose="020B0604020202020204" pitchFamily="34" charset="0"/>
              </a:rPr>
              <a:t>. O’r410 o </a:t>
            </a:r>
            <a:r>
              <a:rPr lang="en-GB" dirty="0" err="1">
                <a:latin typeface="Arial" panose="020B0604020202020204" pitchFamily="34" charset="0"/>
                <a:cs typeface="Arial" panose="020B0604020202020204" pitchFamily="34" charset="0"/>
              </a:rPr>
              <a:t>arsylwadau</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unigol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gofnodwyd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roedd</a:t>
            </a:r>
            <a:r>
              <a:rPr lang="en-GB" dirty="0">
                <a:latin typeface="Arial" panose="020B0604020202020204" pitchFamily="34" charset="0"/>
                <a:cs typeface="Arial" panose="020B0604020202020204" pitchFamily="34" charset="0"/>
              </a:rPr>
              <a:t> 51% </a:t>
            </a:r>
            <a:r>
              <a:rPr lang="en-GB" dirty="0" err="1">
                <a:latin typeface="Arial" panose="020B0604020202020204" pitchFamily="34" charset="0"/>
                <a:cs typeface="Arial" panose="020B0604020202020204" pitchFamily="34" charset="0"/>
              </a:rPr>
              <a:t>gydag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ychwanegol</a:t>
            </a:r>
            <a:r>
              <a:rPr lang="en-GB" dirty="0">
                <a:latin typeface="Arial" panose="020B0604020202020204" pitchFamily="34" charset="0"/>
                <a:cs typeface="Arial" panose="020B0604020202020204" pitchFamily="34" charset="0"/>
              </a:rPr>
              <a:t>, ac 17%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athro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Cofnodwyd</a:t>
            </a:r>
            <a:r>
              <a:rPr lang="en-GB" dirty="0">
                <a:latin typeface="Arial" panose="020B0604020202020204" pitchFamily="34" charset="0"/>
                <a:cs typeface="Arial" panose="020B0604020202020204" pitchFamily="34" charset="0"/>
              </a:rPr>
              <a:t> y 32% a </a:t>
            </a:r>
            <a:r>
              <a:rPr lang="en-GB" dirty="0" err="1">
                <a:latin typeface="Arial" panose="020B0604020202020204" pitchFamily="34" charset="0"/>
                <a:cs typeface="Arial" panose="020B0604020202020204" pitchFamily="34" charset="0"/>
              </a:rPr>
              <a:t>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weddill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gweithredu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gymorth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oedolyn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bosibl</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adlewyrchu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canfyddedig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agored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ymhlith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athrawon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arbennig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Llywodraeth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Cymru</a:t>
            </a:r>
            <a:r>
              <a:rPr lang="en-GB" dirty="0">
                <a:latin typeface="Arial" panose="020B0604020202020204" pitchFamily="34" charset="0"/>
                <a:cs typeface="Arial" panose="020B0604020202020204" pitchFamily="34" charset="0"/>
              </a:rPr>
              <a:t>, 2015b: 64-65).</a:t>
            </a:r>
          </a:p>
        </p:txBody>
      </p:sp>
      <p:sp>
        <p:nvSpPr>
          <p:cNvPr id="11" name="Content Placeholder 10"/>
          <p:cNvSpPr>
            <a:spLocks noGrp="1"/>
          </p:cNvSpPr>
          <p:nvPr>
            <p:ph sz="half" idx="2"/>
          </p:nvPr>
        </p:nvSpPr>
        <p:spPr/>
        <p:txBody>
          <a:bodyPr>
            <a:normAutofit fontScale="85000" lnSpcReduction="20000"/>
          </a:bodyPr>
          <a:lstStyle/>
          <a:p>
            <a:r>
              <a:rPr lang="en-GB" dirty="0">
                <a:solidFill>
                  <a:srgbClr val="002060"/>
                </a:solidFill>
                <a:latin typeface="Arial" panose="020B0604020202020204" pitchFamily="34" charset="0"/>
                <a:cs typeface="Arial" panose="020B0604020202020204" pitchFamily="34" charset="0"/>
              </a:rPr>
              <a:t>Children were more likely to be observed outdoors with an additional practitioner, or alone, as opposed to being in the presence of a teacher. Of the 410 individual child observations recorded outdoors, 51% were with an additional practitioner, whereas only 17% were with a teacher. The remaining 32% were recorded as ‘child acting without adult </a:t>
            </a:r>
            <a:r>
              <a:rPr lang="en-GB" dirty="0" err="1">
                <a:solidFill>
                  <a:srgbClr val="002060"/>
                </a:solidFill>
                <a:latin typeface="Arial" panose="020B0604020202020204" pitchFamily="34" charset="0"/>
                <a:cs typeface="Arial" panose="020B0604020202020204" pitchFamily="34" charset="0"/>
              </a:rPr>
              <a:t>support’.</a:t>
            </a:r>
            <a:r>
              <a:rPr lang="en-GB" b="1" dirty="0" err="1">
                <a:solidFill>
                  <a:srgbClr val="002060"/>
                </a:solidFill>
                <a:latin typeface="Arial" panose="020B0604020202020204" pitchFamily="34" charset="0"/>
                <a:cs typeface="Arial" panose="020B0604020202020204" pitchFamily="34" charset="0"/>
              </a:rPr>
              <a:t>This</a:t>
            </a:r>
            <a:r>
              <a:rPr lang="en-GB" b="1" dirty="0">
                <a:solidFill>
                  <a:srgbClr val="002060"/>
                </a:solidFill>
                <a:latin typeface="Arial" panose="020B0604020202020204" pitchFamily="34" charset="0"/>
                <a:cs typeface="Arial" panose="020B0604020202020204" pitchFamily="34" charset="0"/>
              </a:rPr>
              <a:t> could reflect the perceived value of outdoor learning amongst teachers in particular.</a:t>
            </a:r>
            <a:r>
              <a:rPr lang="en-GB" dirty="0">
                <a:solidFill>
                  <a:srgbClr val="002060"/>
                </a:solidFill>
                <a:latin typeface="Arial" panose="020B0604020202020204" pitchFamily="34" charset="0"/>
                <a:cs typeface="Arial" panose="020B0604020202020204" pitchFamily="34" charset="0"/>
              </a:rPr>
              <a:t>. (Welsh Government 2015b:64).</a:t>
            </a:r>
          </a:p>
        </p:txBody>
      </p:sp>
    </p:spTree>
    <p:extLst>
      <p:ext uri="{BB962C8B-B14F-4D97-AF65-F5344CB8AC3E}">
        <p14:creationId xmlns:p14="http://schemas.microsoft.com/office/powerpoint/2010/main" val="23480161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Oes</a:t>
            </a:r>
            <a:r>
              <a:rPr lang="en-GB" dirty="0"/>
              <a:t> </a:t>
            </a:r>
            <a:r>
              <a:rPr lang="en-GB" dirty="0" err="1"/>
              <a:t>camddeal</a:t>
            </a:r>
            <a:r>
              <a:rPr lang="en-GB" dirty="0"/>
              <a:t> am </a:t>
            </a:r>
            <a:r>
              <a:rPr lang="en-GB" dirty="0" err="1"/>
              <a:t>dysgu</a:t>
            </a:r>
            <a:r>
              <a:rPr lang="en-GB" dirty="0"/>
              <a:t> </a:t>
            </a:r>
            <a:r>
              <a:rPr lang="en-GB" dirty="0" err="1"/>
              <a:t>awyr</a:t>
            </a:r>
            <a:r>
              <a:rPr lang="en-GB" dirty="0"/>
              <a:t> </a:t>
            </a:r>
            <a:r>
              <a:rPr lang="en-GB" dirty="0" err="1"/>
              <a:t>agored</a:t>
            </a:r>
            <a:r>
              <a:rPr lang="en-GB" dirty="0"/>
              <a:t>?</a:t>
            </a:r>
            <a:br>
              <a:rPr lang="en-GB" dirty="0"/>
            </a:br>
            <a:r>
              <a:rPr lang="en-GB" dirty="0">
                <a:solidFill>
                  <a:srgbClr val="002060"/>
                </a:solidFill>
              </a:rPr>
              <a:t>Is there a misunderstanding of outdoor learning?</a:t>
            </a:r>
          </a:p>
        </p:txBody>
      </p:sp>
      <p:sp>
        <p:nvSpPr>
          <p:cNvPr id="3" name="Content Placeholder 2"/>
          <p:cNvSpPr>
            <a:spLocks noGrp="1"/>
          </p:cNvSpPr>
          <p:nvPr>
            <p:ph sz="half" idx="1"/>
          </p:nvPr>
        </p:nvSpPr>
        <p:spPr/>
        <p:txBody>
          <a:bodyPr>
            <a:normAutofit/>
          </a:bodyPr>
          <a:lstStyle/>
          <a:p>
            <a:pPr marL="0" indent="0">
              <a:buNone/>
            </a:pPr>
            <a:r>
              <a:rPr lang="en-GB" dirty="0"/>
              <a:t>Beth </a:t>
            </a:r>
            <a:r>
              <a:rPr lang="en-GB" dirty="0" err="1"/>
              <a:t>yw</a:t>
            </a:r>
            <a:r>
              <a:rPr lang="en-GB" dirty="0"/>
              <a:t> </a:t>
            </a:r>
            <a:r>
              <a:rPr lang="en-GB" dirty="0" err="1"/>
              <a:t>awyr</a:t>
            </a:r>
            <a:r>
              <a:rPr lang="en-GB" dirty="0"/>
              <a:t> </a:t>
            </a:r>
            <a:r>
              <a:rPr lang="en-GB" dirty="0" err="1"/>
              <a:t>agored</a:t>
            </a:r>
            <a:r>
              <a:rPr lang="en-GB" dirty="0"/>
              <a:t>?</a:t>
            </a:r>
          </a:p>
          <a:p>
            <a:pPr marL="0" indent="0">
              <a:buNone/>
            </a:pPr>
            <a:r>
              <a:rPr lang="en-GB" dirty="0"/>
              <a:t>Beth </a:t>
            </a:r>
            <a:r>
              <a:rPr lang="en-GB" dirty="0" err="1"/>
              <a:t>yw</a:t>
            </a:r>
            <a:r>
              <a:rPr lang="en-GB" dirty="0"/>
              <a:t> </a:t>
            </a:r>
            <a:r>
              <a:rPr lang="en-GB" dirty="0" err="1"/>
              <a:t>natur</a:t>
            </a:r>
            <a:r>
              <a:rPr lang="en-GB" dirty="0"/>
              <a:t>?</a:t>
            </a:r>
          </a:p>
          <a:p>
            <a:pPr marL="0" indent="0">
              <a:buNone/>
            </a:pPr>
            <a:r>
              <a:rPr lang="en-GB" dirty="0"/>
              <a:t>Beth y </a:t>
            </a:r>
            <a:r>
              <a:rPr lang="en-GB" dirty="0" err="1"/>
              <a:t>Ysgol</a:t>
            </a:r>
            <a:r>
              <a:rPr lang="en-GB" dirty="0"/>
              <a:t> </a:t>
            </a:r>
            <a:r>
              <a:rPr lang="en-GB" dirty="0" err="1"/>
              <a:t>Goedwig</a:t>
            </a:r>
            <a:r>
              <a:rPr lang="en-GB" dirty="0"/>
              <a:t>?</a:t>
            </a:r>
          </a:p>
          <a:p>
            <a:pPr marL="0" indent="0">
              <a:buNone/>
            </a:pPr>
            <a:r>
              <a:rPr lang="en-GB" dirty="0"/>
              <a:t>Beth </a:t>
            </a:r>
            <a:r>
              <a:rPr lang="en-GB" dirty="0" err="1"/>
              <a:t>yw</a:t>
            </a:r>
            <a:r>
              <a:rPr lang="en-GB" dirty="0"/>
              <a:t> </a:t>
            </a:r>
            <a:r>
              <a:rPr lang="en-GB" dirty="0" err="1"/>
              <a:t>dysgu</a:t>
            </a:r>
            <a:r>
              <a:rPr lang="en-GB" dirty="0"/>
              <a:t> </a:t>
            </a:r>
            <a:r>
              <a:rPr lang="en-GB" dirty="0" err="1"/>
              <a:t>awyr</a:t>
            </a:r>
            <a:r>
              <a:rPr lang="en-GB" dirty="0"/>
              <a:t> </a:t>
            </a:r>
            <a:r>
              <a:rPr lang="en-GB" dirty="0" err="1"/>
              <a:t>agored</a:t>
            </a:r>
            <a:endParaRPr lang="en-GB" dirty="0"/>
          </a:p>
          <a:p>
            <a:pPr marL="0" indent="0">
              <a:buNone/>
            </a:pPr>
            <a:r>
              <a:rPr lang="en-GB" dirty="0" err="1"/>
              <a:t>Ydy</a:t>
            </a:r>
            <a:r>
              <a:rPr lang="en-GB" dirty="0"/>
              <a:t> </a:t>
            </a:r>
            <a:r>
              <a:rPr lang="en-GB" dirty="0" err="1"/>
              <a:t>nhw</a:t>
            </a:r>
            <a:r>
              <a:rPr lang="en-GB" dirty="0"/>
              <a:t> </a:t>
            </a:r>
            <a:r>
              <a:rPr lang="en-GB" dirty="0" err="1"/>
              <a:t>yr</a:t>
            </a:r>
            <a:r>
              <a:rPr lang="en-GB" dirty="0"/>
              <a:t> un </a:t>
            </a:r>
            <a:r>
              <a:rPr lang="en-GB" dirty="0" err="1"/>
              <a:t>peth</a:t>
            </a:r>
            <a:r>
              <a:rPr lang="en-GB" dirty="0"/>
              <a:t>?</a:t>
            </a:r>
          </a:p>
          <a:p>
            <a:endParaRPr lang="en-GB" dirty="0"/>
          </a:p>
        </p:txBody>
      </p:sp>
      <p:sp>
        <p:nvSpPr>
          <p:cNvPr id="4" name="Content Placeholder 3"/>
          <p:cNvSpPr>
            <a:spLocks noGrp="1"/>
          </p:cNvSpPr>
          <p:nvPr>
            <p:ph sz="half" idx="2"/>
          </p:nvPr>
        </p:nvSpPr>
        <p:spPr/>
        <p:txBody>
          <a:bodyPr/>
          <a:lstStyle/>
          <a:p>
            <a:r>
              <a:rPr lang="en-GB" dirty="0">
                <a:solidFill>
                  <a:srgbClr val="002060"/>
                </a:solidFill>
              </a:rPr>
              <a:t>What is outdoors?</a:t>
            </a:r>
          </a:p>
          <a:p>
            <a:r>
              <a:rPr lang="en-GB" dirty="0">
                <a:solidFill>
                  <a:srgbClr val="002060"/>
                </a:solidFill>
              </a:rPr>
              <a:t>What is nature?</a:t>
            </a:r>
          </a:p>
          <a:p>
            <a:r>
              <a:rPr lang="en-GB" dirty="0">
                <a:solidFill>
                  <a:srgbClr val="002060"/>
                </a:solidFill>
              </a:rPr>
              <a:t>What is Forest School?</a:t>
            </a:r>
          </a:p>
          <a:p>
            <a:r>
              <a:rPr lang="en-GB" dirty="0">
                <a:solidFill>
                  <a:srgbClr val="002060"/>
                </a:solidFill>
              </a:rPr>
              <a:t>What is outdoor learning? </a:t>
            </a:r>
          </a:p>
          <a:p>
            <a:r>
              <a:rPr lang="en-GB" dirty="0">
                <a:solidFill>
                  <a:srgbClr val="002060"/>
                </a:solidFill>
              </a:rPr>
              <a:t>Are they the  same thing?</a:t>
            </a:r>
          </a:p>
          <a:p>
            <a:endParaRPr lang="en-GB" dirty="0"/>
          </a:p>
        </p:txBody>
      </p:sp>
    </p:spTree>
    <p:extLst>
      <p:ext uri="{BB962C8B-B14F-4D97-AF65-F5344CB8AC3E}">
        <p14:creationId xmlns:p14="http://schemas.microsoft.com/office/powerpoint/2010/main" val="16320457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208213" y="404813"/>
            <a:ext cx="7772400" cy="1143000"/>
          </a:xfrm>
        </p:spPr>
        <p:txBody>
          <a:bodyPr rtlCol="0">
            <a:noAutofit/>
          </a:bodyPr>
          <a:lstStyle/>
          <a:p>
            <a:pPr>
              <a:defRPr/>
            </a:pPr>
            <a:r>
              <a:rPr lang="en-GB" altLang="cy-GB" sz="3200" dirty="0" err="1">
                <a:solidFill>
                  <a:srgbClr val="002060"/>
                </a:solidFill>
                <a:latin typeface="Lucida Sans" pitchFamily="34" charset="0"/>
              </a:rPr>
              <a:t>Ysgol</a:t>
            </a:r>
            <a:r>
              <a:rPr lang="en-GB" altLang="cy-GB" sz="3200" dirty="0">
                <a:solidFill>
                  <a:srgbClr val="002060"/>
                </a:solidFill>
                <a:latin typeface="Lucida Sans" pitchFamily="34" charset="0"/>
              </a:rPr>
              <a:t> </a:t>
            </a:r>
            <a:r>
              <a:rPr lang="en-GB" altLang="cy-GB" sz="3200" dirty="0" err="1">
                <a:solidFill>
                  <a:srgbClr val="002060"/>
                </a:solidFill>
                <a:latin typeface="Lucida Sans" pitchFamily="34" charset="0"/>
              </a:rPr>
              <a:t>Goedwig</a:t>
            </a:r>
            <a:r>
              <a:rPr lang="en-GB" altLang="cy-GB" sz="3200" dirty="0">
                <a:solidFill>
                  <a:srgbClr val="002060"/>
                </a:solidFill>
                <a:latin typeface="Lucida Sans" pitchFamily="34" charset="0"/>
              </a:rPr>
              <a:t> Forest School</a:t>
            </a:r>
          </a:p>
        </p:txBody>
      </p:sp>
      <p:pic>
        <p:nvPicPr>
          <p:cNvPr id="3" name="Picture 2"/>
          <p:cNvPicPr>
            <a:picLocks noChangeAspect="1"/>
          </p:cNvPicPr>
          <p:nvPr/>
        </p:nvPicPr>
        <p:blipFill>
          <a:blip r:embed="rId3"/>
          <a:stretch>
            <a:fillRect/>
          </a:stretch>
        </p:blipFill>
        <p:spPr>
          <a:xfrm>
            <a:off x="1847528" y="1790162"/>
            <a:ext cx="4242121" cy="3812147"/>
          </a:xfrm>
          <a:prstGeom prst="rect">
            <a:avLst/>
          </a:prstGeom>
        </p:spPr>
      </p:pic>
      <p:sp>
        <p:nvSpPr>
          <p:cNvPr id="5123" name="Rectangle 5"/>
          <p:cNvSpPr>
            <a:spLocks noGrp="1" noChangeArrowheads="1"/>
          </p:cNvSpPr>
          <p:nvPr>
            <p:ph type="body" sz="half" idx="1"/>
          </p:nvPr>
        </p:nvSpPr>
        <p:spPr>
          <a:xfrm>
            <a:off x="1287888" y="1547813"/>
            <a:ext cx="4687910" cy="4195762"/>
          </a:xfrm>
        </p:spPr>
        <p:txBody>
          <a:bodyPr rtlCol="0">
            <a:normAutofit/>
          </a:bodyPr>
          <a:lstStyle/>
          <a:p>
            <a:pPr>
              <a:defRPr/>
            </a:pPr>
            <a:endParaRPr lang="cy-GB" altLang="cy-GB" dirty="0">
              <a:latin typeface="Lucida Sans" pitchFamily="34" charset="0"/>
            </a:endParaRPr>
          </a:p>
        </p:txBody>
      </p:sp>
      <p:sp>
        <p:nvSpPr>
          <p:cNvPr id="5124" name="Rectangle 6"/>
          <p:cNvSpPr>
            <a:spLocks noGrp="1" noChangeArrowheads="1"/>
          </p:cNvSpPr>
          <p:nvPr>
            <p:ph type="body" sz="half" idx="2"/>
          </p:nvPr>
        </p:nvSpPr>
        <p:spPr>
          <a:xfrm>
            <a:off x="6211018" y="1673525"/>
            <a:ext cx="5417390" cy="4347763"/>
          </a:xfrm>
        </p:spPr>
        <p:txBody>
          <a:bodyPr rtlCol="0">
            <a:normAutofit/>
          </a:bodyPr>
          <a:lstStyle/>
          <a:p>
            <a:pPr marL="0" indent="0">
              <a:buNone/>
            </a:pPr>
            <a:r>
              <a:rPr lang="en-GB" sz="2400" dirty="0"/>
              <a:t>Forest School is an approach to education- a philosophy originating in Scandinavia</a:t>
            </a:r>
          </a:p>
          <a:p>
            <a:pPr marL="0" indent="0">
              <a:buNone/>
            </a:pPr>
            <a:r>
              <a:rPr lang="en-GB" sz="2400" dirty="0"/>
              <a:t>Linked to open air culture (‘</a:t>
            </a:r>
            <a:r>
              <a:rPr lang="en-GB" sz="2400" dirty="0" err="1"/>
              <a:t>friluftsliv</a:t>
            </a:r>
            <a:r>
              <a:rPr lang="en-GB" sz="2400" dirty="0"/>
              <a:t>) which is a significant part of Scandinavian culture</a:t>
            </a:r>
          </a:p>
          <a:p>
            <a:pPr marL="0" indent="0">
              <a:buNone/>
            </a:pPr>
            <a:r>
              <a:rPr lang="en-GB" sz="2400" dirty="0"/>
              <a:t>Linked to child-led,  free flow play and learning from play. It involves long term regular experiences. </a:t>
            </a:r>
          </a:p>
          <a:p>
            <a:pPr marL="0" indent="0">
              <a:buNone/>
            </a:pPr>
            <a:r>
              <a:rPr lang="en-GB" sz="2400" dirty="0">
                <a:hlinkClick r:id="rId4"/>
              </a:rPr>
              <a:t>https://www.youtube.com/watch?v=1jNAImEvcAs</a:t>
            </a:r>
            <a:endParaRPr lang="en-GB" sz="2400" dirty="0"/>
          </a:p>
          <a:p>
            <a:pPr>
              <a:defRPr/>
            </a:pPr>
            <a:endParaRPr lang="en-GB" altLang="cy-GB" sz="2600" dirty="0">
              <a:solidFill>
                <a:srgbClr val="0000FF"/>
              </a:solidFill>
              <a:latin typeface="Lucida Sans" pitchFamily="34" charset="0"/>
            </a:endParaRPr>
          </a:p>
        </p:txBody>
      </p:sp>
    </p:spTree>
    <p:extLst>
      <p:ext uri="{BB962C8B-B14F-4D97-AF65-F5344CB8AC3E}">
        <p14:creationId xmlns:p14="http://schemas.microsoft.com/office/powerpoint/2010/main" val="37543502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Plant </a:t>
            </a:r>
            <a:r>
              <a:rPr lang="en-GB" dirty="0" err="1"/>
              <a:t>ifanc</a:t>
            </a:r>
            <a:r>
              <a:rPr lang="en-GB" dirty="0"/>
              <a:t> </a:t>
            </a:r>
            <a:r>
              <a:rPr lang="en-GB" dirty="0" err="1"/>
              <a:t>yn</a:t>
            </a:r>
            <a:r>
              <a:rPr lang="en-GB" dirty="0"/>
              <a:t> y </a:t>
            </a:r>
            <a:r>
              <a:rPr lang="en-GB" dirty="0" err="1"/>
              <a:t>goedwig</a:t>
            </a:r>
            <a:br>
              <a:rPr lang="en-GB" dirty="0"/>
            </a:br>
            <a:r>
              <a:rPr lang="en-GB" dirty="0">
                <a:solidFill>
                  <a:srgbClr val="002060"/>
                </a:solidFill>
              </a:rPr>
              <a:t>Young children in woodland</a:t>
            </a:r>
          </a:p>
        </p:txBody>
      </p:sp>
      <p:sp>
        <p:nvSpPr>
          <p:cNvPr id="3" name="Content Placeholder 2"/>
          <p:cNvSpPr>
            <a:spLocks noGrp="1"/>
          </p:cNvSpPr>
          <p:nvPr>
            <p:ph idx="1"/>
          </p:nvPr>
        </p:nvSpPr>
        <p:spPr/>
        <p:txBody>
          <a:bodyPr/>
          <a:lstStyle/>
          <a:p>
            <a:r>
              <a:rPr lang="en-GB" dirty="0">
                <a:hlinkClick r:id="rId3"/>
              </a:rPr>
              <a:t>https://www.youtube.com/watch?v=3KcTRcrQdr4</a:t>
            </a:r>
            <a:endParaRPr lang="en-GB" dirty="0"/>
          </a:p>
        </p:txBody>
      </p:sp>
    </p:spTree>
    <p:extLst>
      <p:ext uri="{BB962C8B-B14F-4D97-AF65-F5344CB8AC3E}">
        <p14:creationId xmlns:p14="http://schemas.microsoft.com/office/powerpoint/2010/main" val="24834472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Dinasyddion</a:t>
            </a:r>
            <a:r>
              <a:rPr lang="en-GB" dirty="0"/>
              <a:t> </a:t>
            </a:r>
            <a:r>
              <a:rPr lang="en-GB" dirty="0" err="1"/>
              <a:t>egwyddorol</a:t>
            </a:r>
            <a:r>
              <a:rPr lang="en-GB" dirty="0"/>
              <a:t> ?</a:t>
            </a:r>
            <a:br>
              <a:rPr lang="en-GB" dirty="0"/>
            </a:br>
            <a:r>
              <a:rPr lang="en-GB" dirty="0">
                <a:solidFill>
                  <a:srgbClr val="002060"/>
                </a:solidFill>
              </a:rPr>
              <a:t>Ethical citizens?</a:t>
            </a:r>
          </a:p>
        </p:txBody>
      </p:sp>
      <p:pic>
        <p:nvPicPr>
          <p:cNvPr id="5" name="Content Placeholder 4"/>
          <p:cNvPicPr>
            <a:picLocks noGrp="1" noChangeAspect="1"/>
          </p:cNvPicPr>
          <p:nvPr>
            <p:ph sz="half" idx="1"/>
          </p:nvPr>
        </p:nvPicPr>
        <p:blipFill>
          <a:blip r:embed="rId3"/>
          <a:stretch>
            <a:fillRect/>
          </a:stretch>
        </p:blipFill>
        <p:spPr>
          <a:xfrm>
            <a:off x="838200" y="2064298"/>
            <a:ext cx="5181600" cy="3873991"/>
          </a:xfrm>
          <a:prstGeom prst="rect">
            <a:avLst/>
          </a:prstGeom>
        </p:spPr>
      </p:pic>
      <p:sp>
        <p:nvSpPr>
          <p:cNvPr id="9" name="Content Placeholder 8"/>
          <p:cNvSpPr>
            <a:spLocks noGrp="1"/>
          </p:cNvSpPr>
          <p:nvPr>
            <p:ph sz="half" idx="2"/>
          </p:nvPr>
        </p:nvSpPr>
        <p:spPr/>
        <p:txBody>
          <a:bodyPr/>
          <a:lstStyle/>
          <a:p>
            <a:r>
              <a:rPr lang="en-GB" dirty="0">
                <a:solidFill>
                  <a:srgbClr val="002060"/>
                </a:solidFill>
              </a:rPr>
              <a:t>Bod </a:t>
            </a:r>
            <a:r>
              <a:rPr lang="en-GB" dirty="0" err="1">
                <a:solidFill>
                  <a:srgbClr val="002060"/>
                </a:solidFill>
              </a:rPr>
              <a:t>yn</a:t>
            </a:r>
            <a:r>
              <a:rPr lang="en-GB" dirty="0">
                <a:solidFill>
                  <a:srgbClr val="002060"/>
                </a:solidFill>
              </a:rPr>
              <a:t> </a:t>
            </a:r>
            <a:r>
              <a:rPr lang="en-GB" dirty="0" err="1">
                <a:solidFill>
                  <a:srgbClr val="002060"/>
                </a:solidFill>
              </a:rPr>
              <a:t>garedig</a:t>
            </a:r>
            <a:endParaRPr lang="en-GB" dirty="0">
              <a:solidFill>
                <a:srgbClr val="002060"/>
              </a:solidFill>
            </a:endParaRPr>
          </a:p>
          <a:p>
            <a:r>
              <a:rPr lang="en-GB" dirty="0" err="1">
                <a:solidFill>
                  <a:srgbClr val="002060"/>
                </a:solidFill>
              </a:rPr>
              <a:t>Edrych</a:t>
            </a:r>
            <a:r>
              <a:rPr lang="en-GB" dirty="0">
                <a:solidFill>
                  <a:srgbClr val="002060"/>
                </a:solidFill>
              </a:rPr>
              <a:t> </a:t>
            </a:r>
            <a:r>
              <a:rPr lang="en-GB" dirty="0" err="1">
                <a:solidFill>
                  <a:srgbClr val="002060"/>
                </a:solidFill>
              </a:rPr>
              <a:t>ar</a:t>
            </a:r>
            <a:r>
              <a:rPr lang="en-GB" dirty="0">
                <a:solidFill>
                  <a:srgbClr val="002060"/>
                </a:solidFill>
              </a:rPr>
              <a:t> </a:t>
            </a:r>
            <a:r>
              <a:rPr lang="en-GB" dirty="0" err="1">
                <a:solidFill>
                  <a:srgbClr val="002060"/>
                </a:solidFill>
              </a:rPr>
              <a:t>ol</a:t>
            </a:r>
            <a:r>
              <a:rPr lang="en-GB" dirty="0">
                <a:solidFill>
                  <a:srgbClr val="002060"/>
                </a:solidFill>
              </a:rPr>
              <a:t> </a:t>
            </a:r>
            <a:r>
              <a:rPr lang="en-GB" dirty="0" err="1">
                <a:solidFill>
                  <a:srgbClr val="002060"/>
                </a:solidFill>
              </a:rPr>
              <a:t>pethau</a:t>
            </a:r>
            <a:r>
              <a:rPr lang="en-GB" dirty="0">
                <a:solidFill>
                  <a:srgbClr val="002060"/>
                </a:solidFill>
              </a:rPr>
              <a:t> </a:t>
            </a:r>
            <a:r>
              <a:rPr lang="en-GB" dirty="0" err="1">
                <a:solidFill>
                  <a:srgbClr val="002060"/>
                </a:solidFill>
              </a:rPr>
              <a:t>byw</a:t>
            </a:r>
            <a:r>
              <a:rPr lang="en-GB" dirty="0">
                <a:solidFill>
                  <a:srgbClr val="002060"/>
                </a:solidFill>
              </a:rPr>
              <a:t> </a:t>
            </a:r>
            <a:r>
              <a:rPr lang="en-GB" dirty="0" err="1">
                <a:solidFill>
                  <a:srgbClr val="002060"/>
                </a:solidFill>
              </a:rPr>
              <a:t>eraill</a:t>
            </a:r>
            <a:r>
              <a:rPr lang="en-GB" dirty="0">
                <a:solidFill>
                  <a:srgbClr val="002060"/>
                </a:solidFill>
              </a:rPr>
              <a:t>.</a:t>
            </a:r>
          </a:p>
          <a:p>
            <a:r>
              <a:rPr lang="en-GB" dirty="0" err="1">
                <a:solidFill>
                  <a:srgbClr val="002060"/>
                </a:solidFill>
              </a:rPr>
              <a:t>Cynaladwyedd</a:t>
            </a:r>
            <a:endParaRPr lang="en-GB" dirty="0">
              <a:solidFill>
                <a:srgbClr val="002060"/>
              </a:solidFill>
            </a:endParaRPr>
          </a:p>
          <a:p>
            <a:r>
              <a:rPr lang="en-GB" dirty="0" err="1">
                <a:solidFill>
                  <a:srgbClr val="002060"/>
                </a:solidFill>
              </a:rPr>
              <a:t>Dysgu</a:t>
            </a:r>
            <a:r>
              <a:rPr lang="en-GB" dirty="0">
                <a:solidFill>
                  <a:srgbClr val="002060"/>
                </a:solidFill>
              </a:rPr>
              <a:t> am </a:t>
            </a:r>
            <a:r>
              <a:rPr lang="en-GB" dirty="0" err="1">
                <a:solidFill>
                  <a:srgbClr val="002060"/>
                </a:solidFill>
              </a:rPr>
              <a:t>ein</a:t>
            </a:r>
            <a:r>
              <a:rPr lang="en-GB" dirty="0">
                <a:solidFill>
                  <a:srgbClr val="002060"/>
                </a:solidFill>
              </a:rPr>
              <a:t> </a:t>
            </a:r>
            <a:r>
              <a:rPr lang="en-GB" dirty="0" err="1">
                <a:solidFill>
                  <a:srgbClr val="002060"/>
                </a:solidFill>
              </a:rPr>
              <a:t>lle</a:t>
            </a:r>
            <a:r>
              <a:rPr lang="en-GB" dirty="0">
                <a:solidFill>
                  <a:srgbClr val="002060"/>
                </a:solidFill>
              </a:rPr>
              <a:t> </a:t>
            </a:r>
            <a:r>
              <a:rPr lang="en-GB" dirty="0" err="1">
                <a:solidFill>
                  <a:srgbClr val="002060"/>
                </a:solidFill>
              </a:rPr>
              <a:t>yn</a:t>
            </a:r>
            <a:r>
              <a:rPr lang="en-GB" dirty="0">
                <a:solidFill>
                  <a:srgbClr val="002060"/>
                </a:solidFill>
              </a:rPr>
              <a:t> y </a:t>
            </a:r>
            <a:r>
              <a:rPr lang="en-GB" dirty="0" err="1">
                <a:solidFill>
                  <a:srgbClr val="002060"/>
                </a:solidFill>
              </a:rPr>
              <a:t>byd</a:t>
            </a:r>
            <a:endParaRPr lang="en-GB" dirty="0">
              <a:solidFill>
                <a:srgbClr val="002060"/>
              </a:solidFill>
            </a:endParaRPr>
          </a:p>
          <a:p>
            <a:endParaRPr lang="en-GB" dirty="0">
              <a:solidFill>
                <a:srgbClr val="002060"/>
              </a:solidFill>
            </a:endParaRPr>
          </a:p>
          <a:p>
            <a:r>
              <a:rPr lang="en-GB" dirty="0" err="1">
                <a:solidFill>
                  <a:srgbClr val="002060"/>
                </a:solidFill>
              </a:rPr>
              <a:t>Addysg</a:t>
            </a:r>
            <a:r>
              <a:rPr lang="en-GB" dirty="0">
                <a:solidFill>
                  <a:srgbClr val="002060"/>
                </a:solidFill>
              </a:rPr>
              <a:t> </a:t>
            </a:r>
            <a:r>
              <a:rPr lang="en-GB" dirty="0" err="1">
                <a:solidFill>
                  <a:srgbClr val="002060"/>
                </a:solidFill>
              </a:rPr>
              <a:t>ar</a:t>
            </a:r>
            <a:r>
              <a:rPr lang="en-GB" dirty="0">
                <a:solidFill>
                  <a:srgbClr val="002060"/>
                </a:solidFill>
              </a:rPr>
              <a:t> </a:t>
            </a:r>
            <a:r>
              <a:rPr lang="en-GB" dirty="0" err="1">
                <a:solidFill>
                  <a:srgbClr val="002060"/>
                </a:solidFill>
              </a:rPr>
              <a:t>Gyfer</a:t>
            </a:r>
            <a:r>
              <a:rPr lang="en-GB" dirty="0">
                <a:solidFill>
                  <a:srgbClr val="002060"/>
                </a:solidFill>
              </a:rPr>
              <a:t> </a:t>
            </a:r>
            <a:r>
              <a:rPr lang="en-GB" dirty="0" err="1">
                <a:solidFill>
                  <a:srgbClr val="002060"/>
                </a:solidFill>
              </a:rPr>
              <a:t>Datblygiad</a:t>
            </a:r>
            <a:r>
              <a:rPr lang="en-GB" dirty="0">
                <a:solidFill>
                  <a:srgbClr val="002060"/>
                </a:solidFill>
              </a:rPr>
              <a:t> </a:t>
            </a:r>
            <a:r>
              <a:rPr lang="en-GB" dirty="0" err="1">
                <a:solidFill>
                  <a:srgbClr val="002060"/>
                </a:solidFill>
              </a:rPr>
              <a:t>Cynaladwy</a:t>
            </a:r>
            <a:r>
              <a:rPr lang="en-GB" dirty="0">
                <a:solidFill>
                  <a:srgbClr val="002060"/>
                </a:solidFill>
              </a:rPr>
              <a:t> a </a:t>
            </a:r>
            <a:r>
              <a:rPr lang="en-GB" dirty="0" err="1">
                <a:solidFill>
                  <a:srgbClr val="002060"/>
                </a:solidFill>
              </a:rPr>
              <a:t>Dinsyddiaeth</a:t>
            </a:r>
            <a:r>
              <a:rPr lang="en-GB" dirty="0">
                <a:solidFill>
                  <a:srgbClr val="002060"/>
                </a:solidFill>
              </a:rPr>
              <a:t> </a:t>
            </a:r>
            <a:r>
              <a:rPr lang="en-GB" dirty="0" err="1">
                <a:solidFill>
                  <a:srgbClr val="002060"/>
                </a:solidFill>
              </a:rPr>
              <a:t>Fyd</a:t>
            </a:r>
            <a:r>
              <a:rPr lang="en-GB" dirty="0">
                <a:solidFill>
                  <a:srgbClr val="002060"/>
                </a:solidFill>
              </a:rPr>
              <a:t> </a:t>
            </a:r>
            <a:r>
              <a:rPr lang="en-GB" dirty="0" err="1">
                <a:solidFill>
                  <a:srgbClr val="002060"/>
                </a:solidFill>
              </a:rPr>
              <a:t>Eang</a:t>
            </a:r>
            <a:r>
              <a:rPr lang="en-GB" dirty="0">
                <a:solidFill>
                  <a:srgbClr val="002060"/>
                </a:solidFill>
              </a:rPr>
              <a:t>?</a:t>
            </a:r>
          </a:p>
        </p:txBody>
      </p:sp>
    </p:spTree>
    <p:extLst>
      <p:ext uri="{BB962C8B-B14F-4D97-AF65-F5344CB8AC3E}">
        <p14:creationId xmlns:p14="http://schemas.microsoft.com/office/powerpoint/2010/main" val="19097387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Dinasyddion</a:t>
            </a:r>
            <a:r>
              <a:rPr lang="en-GB" dirty="0"/>
              <a:t> </a:t>
            </a:r>
            <a:r>
              <a:rPr lang="en-GB" dirty="0" err="1"/>
              <a:t>egwyddorol</a:t>
            </a:r>
            <a:r>
              <a:rPr lang="en-GB" dirty="0"/>
              <a:t> ?</a:t>
            </a:r>
            <a:br>
              <a:rPr lang="en-GB" dirty="0"/>
            </a:br>
            <a:r>
              <a:rPr lang="en-GB" dirty="0">
                <a:solidFill>
                  <a:srgbClr val="002060"/>
                </a:solidFill>
              </a:rPr>
              <a:t>Ethical citizens?</a:t>
            </a:r>
          </a:p>
        </p:txBody>
      </p:sp>
      <p:pic>
        <p:nvPicPr>
          <p:cNvPr id="5" name="Content Placeholder 4"/>
          <p:cNvPicPr>
            <a:picLocks noGrp="1" noChangeAspect="1"/>
          </p:cNvPicPr>
          <p:nvPr>
            <p:ph sz="half" idx="1"/>
          </p:nvPr>
        </p:nvPicPr>
        <p:blipFill>
          <a:blip r:embed="rId3"/>
          <a:stretch>
            <a:fillRect/>
          </a:stretch>
        </p:blipFill>
        <p:spPr>
          <a:xfrm>
            <a:off x="838200" y="2064298"/>
            <a:ext cx="5181600" cy="3873991"/>
          </a:xfrm>
          <a:prstGeom prst="rect">
            <a:avLst/>
          </a:prstGeom>
        </p:spPr>
      </p:pic>
      <p:sp>
        <p:nvSpPr>
          <p:cNvPr id="9" name="Content Placeholder 8"/>
          <p:cNvSpPr>
            <a:spLocks noGrp="1"/>
          </p:cNvSpPr>
          <p:nvPr>
            <p:ph sz="half" idx="2"/>
          </p:nvPr>
        </p:nvSpPr>
        <p:spPr/>
        <p:txBody>
          <a:bodyPr/>
          <a:lstStyle/>
          <a:p>
            <a:r>
              <a:rPr lang="en-GB" dirty="0">
                <a:solidFill>
                  <a:srgbClr val="002060"/>
                </a:solidFill>
              </a:rPr>
              <a:t>Being kind</a:t>
            </a:r>
          </a:p>
          <a:p>
            <a:r>
              <a:rPr lang="en-GB" dirty="0">
                <a:solidFill>
                  <a:srgbClr val="002060"/>
                </a:solidFill>
              </a:rPr>
              <a:t>Looking after other living things</a:t>
            </a:r>
          </a:p>
          <a:p>
            <a:r>
              <a:rPr lang="en-GB" dirty="0">
                <a:solidFill>
                  <a:srgbClr val="002060"/>
                </a:solidFill>
              </a:rPr>
              <a:t>Sustainability</a:t>
            </a:r>
          </a:p>
          <a:p>
            <a:r>
              <a:rPr lang="en-GB" dirty="0">
                <a:solidFill>
                  <a:srgbClr val="002060"/>
                </a:solidFill>
              </a:rPr>
              <a:t>Learning about our place in the world</a:t>
            </a:r>
          </a:p>
          <a:p>
            <a:endParaRPr lang="en-GB" dirty="0">
              <a:solidFill>
                <a:srgbClr val="002060"/>
              </a:solidFill>
            </a:endParaRPr>
          </a:p>
          <a:p>
            <a:r>
              <a:rPr lang="en-GB" dirty="0">
                <a:solidFill>
                  <a:srgbClr val="002060"/>
                </a:solidFill>
              </a:rPr>
              <a:t>Education for Sustainable Development and Global Citizenship?</a:t>
            </a:r>
          </a:p>
        </p:txBody>
      </p:sp>
    </p:spTree>
    <p:extLst>
      <p:ext uri="{BB962C8B-B14F-4D97-AF65-F5344CB8AC3E}">
        <p14:creationId xmlns:p14="http://schemas.microsoft.com/office/powerpoint/2010/main" val="7954245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prstClr val="black"/>
                </a:solidFill>
              </a:rPr>
              <a:t>Dinasyddion</a:t>
            </a:r>
            <a:r>
              <a:rPr lang="en-GB" dirty="0">
                <a:solidFill>
                  <a:prstClr val="black"/>
                </a:solidFill>
              </a:rPr>
              <a:t> </a:t>
            </a:r>
            <a:r>
              <a:rPr lang="en-GB" dirty="0" err="1">
                <a:solidFill>
                  <a:prstClr val="black"/>
                </a:solidFill>
              </a:rPr>
              <a:t>egwyddorol</a:t>
            </a:r>
            <a:r>
              <a:rPr lang="en-GB" dirty="0">
                <a:solidFill>
                  <a:prstClr val="black"/>
                </a:solidFill>
              </a:rPr>
              <a:t> ?</a:t>
            </a:r>
            <a:br>
              <a:rPr lang="en-GB" dirty="0">
                <a:solidFill>
                  <a:prstClr val="black"/>
                </a:solidFill>
              </a:rPr>
            </a:br>
            <a:r>
              <a:rPr lang="en-GB" dirty="0">
                <a:solidFill>
                  <a:srgbClr val="002060"/>
                </a:solidFill>
              </a:rPr>
              <a:t>Ethical citizens?</a:t>
            </a:r>
            <a:endParaRPr lang="en-GB" dirty="0"/>
          </a:p>
        </p:txBody>
      </p:sp>
      <p:pic>
        <p:nvPicPr>
          <p:cNvPr id="5" name="Content Placeholder 4"/>
          <p:cNvPicPr>
            <a:picLocks noGrp="1" noChangeAspect="1"/>
          </p:cNvPicPr>
          <p:nvPr>
            <p:ph sz="half" idx="1"/>
          </p:nvPr>
        </p:nvPicPr>
        <p:blipFill rotWithShape="1">
          <a:blip r:embed="rId3"/>
          <a:srcRect l="10011" t="21605" r="-10011" b="11214"/>
          <a:stretch/>
        </p:blipFill>
        <p:spPr>
          <a:xfrm>
            <a:off x="-3477293" y="1690688"/>
            <a:ext cx="11494108" cy="4320862"/>
          </a:xfrm>
          <a:prstGeom prst="rect">
            <a:avLst/>
          </a:prstGeom>
        </p:spPr>
      </p:pic>
      <p:sp>
        <p:nvSpPr>
          <p:cNvPr id="4" name="Content Placeholder 3"/>
          <p:cNvSpPr>
            <a:spLocks noGrp="1"/>
          </p:cNvSpPr>
          <p:nvPr>
            <p:ph sz="half" idx="2"/>
          </p:nvPr>
        </p:nvSpPr>
        <p:spPr>
          <a:xfrm>
            <a:off x="6645498" y="1825625"/>
            <a:ext cx="4708301" cy="4351338"/>
          </a:xfrm>
        </p:spPr>
        <p:txBody>
          <a:bodyPr/>
          <a:lstStyle/>
          <a:p>
            <a:r>
              <a:rPr lang="en-GB" dirty="0" err="1"/>
              <a:t>Empathi</a:t>
            </a:r>
            <a:r>
              <a:rPr lang="en-GB" dirty="0"/>
              <a:t> </a:t>
            </a:r>
            <a:r>
              <a:rPr lang="en-GB" dirty="0" err="1"/>
              <a:t>ar</a:t>
            </a:r>
            <a:r>
              <a:rPr lang="en-GB" dirty="0"/>
              <a:t> </a:t>
            </a:r>
            <a:r>
              <a:rPr lang="en-GB" dirty="0" err="1"/>
              <a:t>gyfer</a:t>
            </a:r>
            <a:r>
              <a:rPr lang="en-GB" dirty="0"/>
              <a:t> </a:t>
            </a:r>
            <a:r>
              <a:rPr lang="en-GB" dirty="0" err="1"/>
              <a:t>natur</a:t>
            </a:r>
            <a:endParaRPr lang="en-GB" dirty="0"/>
          </a:p>
          <a:p>
            <a:r>
              <a:rPr lang="en-GB" dirty="0" err="1"/>
              <a:t>Dysgu</a:t>
            </a:r>
            <a:r>
              <a:rPr lang="en-GB" dirty="0"/>
              <a:t> am y </a:t>
            </a:r>
            <a:r>
              <a:rPr lang="en-GB" dirty="0" err="1"/>
              <a:t>byd</a:t>
            </a:r>
            <a:r>
              <a:rPr lang="en-GB" dirty="0"/>
              <a:t> a </a:t>
            </a:r>
            <a:r>
              <a:rPr lang="en-GB" dirty="0" err="1"/>
              <a:t>sut</a:t>
            </a:r>
            <a:r>
              <a:rPr lang="en-GB" dirty="0"/>
              <a:t> </a:t>
            </a:r>
            <a:r>
              <a:rPr lang="en-GB" dirty="0" err="1"/>
              <a:t>mae’n</a:t>
            </a:r>
            <a:r>
              <a:rPr lang="en-GB" dirty="0"/>
              <a:t> </a:t>
            </a:r>
            <a:r>
              <a:rPr lang="en-GB" dirty="0" err="1"/>
              <a:t>gweithio</a:t>
            </a:r>
            <a:endParaRPr lang="en-GB" dirty="0"/>
          </a:p>
          <a:p>
            <a:r>
              <a:rPr lang="es-ES" dirty="0" err="1"/>
              <a:t>Cynnal</a:t>
            </a:r>
            <a:r>
              <a:rPr lang="es-ES" dirty="0"/>
              <a:t> </a:t>
            </a:r>
            <a:r>
              <a:rPr lang="es-ES" dirty="0" err="1"/>
              <a:t>Meddwl</a:t>
            </a:r>
            <a:r>
              <a:rPr lang="es-ES" dirty="0"/>
              <a:t> </a:t>
            </a:r>
            <a:r>
              <a:rPr lang="es-ES" dirty="0" err="1"/>
              <a:t>ar</a:t>
            </a:r>
            <a:r>
              <a:rPr lang="es-ES" dirty="0"/>
              <a:t> y </a:t>
            </a:r>
            <a:r>
              <a:rPr lang="es-ES" dirty="0" err="1"/>
              <a:t>Cyd</a:t>
            </a:r>
            <a:r>
              <a:rPr lang="es-ES" dirty="0"/>
              <a:t> </a:t>
            </a:r>
            <a:r>
              <a:rPr lang="es-ES" dirty="0" err="1"/>
              <a:t>Parhaus</a:t>
            </a:r>
            <a:endParaRPr lang="en-GB" dirty="0"/>
          </a:p>
          <a:p>
            <a:endParaRPr lang="en-GB" dirty="0"/>
          </a:p>
        </p:txBody>
      </p:sp>
    </p:spTree>
    <p:extLst>
      <p:ext uri="{BB962C8B-B14F-4D97-AF65-F5344CB8AC3E}">
        <p14:creationId xmlns:p14="http://schemas.microsoft.com/office/powerpoint/2010/main" val="10916556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prstClr val="black"/>
                </a:solidFill>
              </a:rPr>
              <a:t>Dinasyddion</a:t>
            </a:r>
            <a:r>
              <a:rPr lang="en-GB" dirty="0">
                <a:solidFill>
                  <a:prstClr val="black"/>
                </a:solidFill>
              </a:rPr>
              <a:t> </a:t>
            </a:r>
            <a:r>
              <a:rPr lang="en-GB" dirty="0" err="1">
                <a:solidFill>
                  <a:prstClr val="black"/>
                </a:solidFill>
              </a:rPr>
              <a:t>egwyddorol</a:t>
            </a:r>
            <a:r>
              <a:rPr lang="en-GB" dirty="0">
                <a:solidFill>
                  <a:prstClr val="black"/>
                </a:solidFill>
              </a:rPr>
              <a:t> ?</a:t>
            </a:r>
            <a:br>
              <a:rPr lang="en-GB" dirty="0">
                <a:solidFill>
                  <a:prstClr val="black"/>
                </a:solidFill>
              </a:rPr>
            </a:br>
            <a:r>
              <a:rPr lang="en-GB" dirty="0">
                <a:solidFill>
                  <a:srgbClr val="002060"/>
                </a:solidFill>
              </a:rPr>
              <a:t>Ethical citizens?</a:t>
            </a:r>
            <a:endParaRPr lang="en-GB" dirty="0"/>
          </a:p>
        </p:txBody>
      </p:sp>
      <p:pic>
        <p:nvPicPr>
          <p:cNvPr id="5" name="Content Placeholder 4"/>
          <p:cNvPicPr>
            <a:picLocks noGrp="1" noChangeAspect="1"/>
          </p:cNvPicPr>
          <p:nvPr>
            <p:ph sz="half" idx="1"/>
          </p:nvPr>
        </p:nvPicPr>
        <p:blipFill rotWithShape="1">
          <a:blip r:embed="rId3"/>
          <a:srcRect l="10011" t="21605" r="-10011" b="11214"/>
          <a:stretch/>
        </p:blipFill>
        <p:spPr>
          <a:xfrm>
            <a:off x="-3477293" y="1690688"/>
            <a:ext cx="10122792" cy="4320862"/>
          </a:xfrm>
          <a:prstGeom prst="rect">
            <a:avLst/>
          </a:prstGeom>
        </p:spPr>
      </p:pic>
      <p:sp>
        <p:nvSpPr>
          <p:cNvPr id="4" name="Content Placeholder 3"/>
          <p:cNvSpPr>
            <a:spLocks noGrp="1"/>
          </p:cNvSpPr>
          <p:nvPr>
            <p:ph sz="half" idx="2"/>
          </p:nvPr>
        </p:nvSpPr>
        <p:spPr>
          <a:xfrm>
            <a:off x="6645498" y="1825625"/>
            <a:ext cx="4708301" cy="4351338"/>
          </a:xfrm>
        </p:spPr>
        <p:txBody>
          <a:bodyPr/>
          <a:lstStyle/>
          <a:p>
            <a:r>
              <a:rPr lang="en-GB" dirty="0"/>
              <a:t>Empathy for nature</a:t>
            </a:r>
          </a:p>
          <a:p>
            <a:r>
              <a:rPr lang="en-GB" dirty="0"/>
              <a:t>Learning about the world and how it works</a:t>
            </a:r>
          </a:p>
          <a:p>
            <a:r>
              <a:rPr lang="en-GB" dirty="0"/>
              <a:t>Sustained shared thinking</a:t>
            </a:r>
          </a:p>
          <a:p>
            <a:pPr marL="0" indent="0">
              <a:buNone/>
            </a:pPr>
            <a:endParaRPr lang="en-GB" dirty="0"/>
          </a:p>
          <a:p>
            <a:endParaRPr lang="en-GB" dirty="0"/>
          </a:p>
        </p:txBody>
      </p:sp>
    </p:spTree>
    <p:extLst>
      <p:ext uri="{BB962C8B-B14F-4D97-AF65-F5344CB8AC3E}">
        <p14:creationId xmlns:p14="http://schemas.microsoft.com/office/powerpoint/2010/main" val="23363203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7"/>
            <a:ext cx="10515600" cy="767809"/>
          </a:xfrm>
        </p:spPr>
        <p:txBody>
          <a:bodyPr>
            <a:normAutofit fontScale="90000"/>
          </a:bodyPr>
          <a:lstStyle/>
          <a:p>
            <a:r>
              <a:rPr lang="en-GB" dirty="0"/>
              <a:t>Dull </a:t>
            </a:r>
            <a:r>
              <a:rPr lang="en-GB" dirty="0" err="1"/>
              <a:t>Scandinafaidd</a:t>
            </a:r>
            <a:r>
              <a:rPr lang="en-GB" dirty="0"/>
              <a:t> </a:t>
            </a:r>
            <a:br>
              <a:rPr lang="en-GB" dirty="0"/>
            </a:br>
            <a:r>
              <a:rPr lang="en-GB" dirty="0">
                <a:solidFill>
                  <a:srgbClr val="002060"/>
                </a:solidFill>
              </a:rPr>
              <a:t>Scandinavian Approach</a:t>
            </a:r>
          </a:p>
        </p:txBody>
      </p:sp>
      <p:sp>
        <p:nvSpPr>
          <p:cNvPr id="5" name="Content Placeholder 4"/>
          <p:cNvSpPr>
            <a:spLocks noGrp="1"/>
          </p:cNvSpPr>
          <p:nvPr>
            <p:ph sz="half" idx="1"/>
          </p:nvPr>
        </p:nvSpPr>
        <p:spPr>
          <a:xfrm>
            <a:off x="838200" y="1035171"/>
            <a:ext cx="5181600" cy="4612256"/>
          </a:xfrm>
        </p:spPr>
        <p:txBody>
          <a:bodyPr>
            <a:normAutofit lnSpcReduction="10000"/>
          </a:bodyPr>
          <a:lstStyle/>
          <a:p>
            <a:pPr marL="0" indent="0">
              <a:buNone/>
            </a:pPr>
            <a:endParaRPr lang="en-GB" u="sng" dirty="0">
              <a:hlinkClick r:id="rId3"/>
            </a:endParaRPr>
          </a:p>
          <a:p>
            <a:r>
              <a:rPr lang="en-GB" dirty="0">
                <a:hlinkClick r:id="rId3"/>
              </a:rPr>
              <a:t>https://www.youtube.com/watch?v=akxUJwjZTI8</a:t>
            </a:r>
            <a:endParaRPr lang="en-GB" dirty="0"/>
          </a:p>
          <a:p>
            <a:pPr marL="0" indent="0">
              <a:buNone/>
            </a:pPr>
            <a:endParaRPr lang="en-GB" dirty="0">
              <a:hlinkClick r:id="rId4"/>
            </a:endParaRPr>
          </a:p>
          <a:p>
            <a:r>
              <a:rPr lang="en-GB" dirty="0">
                <a:hlinkClick r:id="rId4"/>
              </a:rPr>
              <a:t>https://www.youtube.com/watch?v=yU2ds6e_sWw</a:t>
            </a:r>
            <a:endParaRPr lang="en-GB" dirty="0"/>
          </a:p>
          <a:p>
            <a:endParaRPr lang="en-GB" dirty="0"/>
          </a:p>
          <a:p>
            <a:r>
              <a:rPr lang="en-GB" dirty="0">
                <a:hlinkClick r:id="rId5"/>
              </a:rPr>
              <a:t>https://www.youtube.com/watch?v=qTujGUVvYok</a:t>
            </a:r>
            <a:endParaRPr lang="en-GB" dirty="0"/>
          </a:p>
        </p:txBody>
      </p:sp>
      <p:sp>
        <p:nvSpPr>
          <p:cNvPr id="6" name="Content Placeholder 5"/>
          <p:cNvSpPr>
            <a:spLocks noGrp="1"/>
          </p:cNvSpPr>
          <p:nvPr>
            <p:ph sz="half" idx="2"/>
          </p:nvPr>
        </p:nvSpPr>
        <p:spPr>
          <a:xfrm>
            <a:off x="6248400" y="1416676"/>
            <a:ext cx="5181600" cy="4351338"/>
          </a:xfrm>
        </p:spPr>
        <p:txBody>
          <a:bodyPr>
            <a:normAutofit lnSpcReduction="10000"/>
          </a:bodyPr>
          <a:lstStyle/>
          <a:p>
            <a:r>
              <a:rPr lang="en-GB" dirty="0" err="1"/>
              <a:t>Plentyn</a:t>
            </a:r>
            <a:r>
              <a:rPr lang="en-GB" dirty="0"/>
              <a:t> </a:t>
            </a:r>
            <a:r>
              <a:rPr lang="en-GB" dirty="0" err="1"/>
              <a:t>yn</a:t>
            </a:r>
            <a:r>
              <a:rPr lang="en-GB" dirty="0"/>
              <a:t> </a:t>
            </a:r>
            <a:r>
              <a:rPr lang="en-GB" dirty="0" err="1"/>
              <a:t>arwain</a:t>
            </a:r>
            <a:endParaRPr lang="en-GB" dirty="0"/>
          </a:p>
          <a:p>
            <a:r>
              <a:rPr lang="en-GB" dirty="0" err="1"/>
              <a:t>Canolbwyntio</a:t>
            </a:r>
            <a:r>
              <a:rPr lang="en-GB" dirty="0"/>
              <a:t> </a:t>
            </a:r>
            <a:r>
              <a:rPr lang="en-GB" dirty="0" err="1"/>
              <a:t>ar</a:t>
            </a:r>
            <a:r>
              <a:rPr lang="en-GB" dirty="0"/>
              <a:t> </a:t>
            </a:r>
            <a:r>
              <a:rPr lang="en-GB" dirty="0" err="1"/>
              <a:t>lles</a:t>
            </a:r>
            <a:r>
              <a:rPr lang="en-GB" dirty="0"/>
              <a:t>- </a:t>
            </a:r>
            <a:r>
              <a:rPr lang="en-GB" dirty="0" err="1"/>
              <a:t>cymdeithasol</a:t>
            </a:r>
            <a:r>
              <a:rPr lang="en-GB" dirty="0"/>
              <a:t> / </a:t>
            </a:r>
            <a:r>
              <a:rPr lang="en-GB" dirty="0" err="1"/>
              <a:t>emosiynol</a:t>
            </a:r>
            <a:endParaRPr lang="en-GB" dirty="0"/>
          </a:p>
          <a:p>
            <a:r>
              <a:rPr lang="en-GB" dirty="0" err="1"/>
              <a:t>Datblygiad</a:t>
            </a:r>
            <a:r>
              <a:rPr lang="en-GB" dirty="0"/>
              <a:t> </a:t>
            </a:r>
            <a:r>
              <a:rPr lang="en-GB" dirty="0" err="1"/>
              <a:t>corfforol</a:t>
            </a:r>
            <a:endParaRPr lang="en-GB" dirty="0"/>
          </a:p>
          <a:p>
            <a:r>
              <a:rPr lang="en-GB" dirty="0" err="1"/>
              <a:t>Risg</a:t>
            </a:r>
            <a:r>
              <a:rPr lang="en-GB" dirty="0"/>
              <a:t> a </a:t>
            </a:r>
            <a:r>
              <a:rPr lang="en-GB" dirty="0" err="1"/>
              <a:t>plentyn</a:t>
            </a:r>
            <a:r>
              <a:rPr lang="en-GB" dirty="0"/>
              <a:t> </a:t>
            </a:r>
            <a:r>
              <a:rPr lang="en-GB" dirty="0" err="1"/>
              <a:t>yn</a:t>
            </a:r>
            <a:r>
              <a:rPr lang="en-GB" dirty="0"/>
              <a:t> </a:t>
            </a:r>
            <a:r>
              <a:rPr lang="en-GB" dirty="0" err="1"/>
              <a:t>cael</a:t>
            </a:r>
            <a:r>
              <a:rPr lang="en-GB" dirty="0"/>
              <a:t> </a:t>
            </a:r>
            <a:r>
              <a:rPr lang="en-GB" dirty="0" err="1"/>
              <a:t>hunan</a:t>
            </a:r>
            <a:r>
              <a:rPr lang="en-GB" dirty="0"/>
              <a:t> </a:t>
            </a:r>
            <a:r>
              <a:rPr lang="en-GB" dirty="0" err="1"/>
              <a:t>asesu</a:t>
            </a:r>
            <a:r>
              <a:rPr lang="en-GB" dirty="0"/>
              <a:t> </a:t>
            </a:r>
            <a:r>
              <a:rPr lang="en-GB" dirty="0" err="1"/>
              <a:t>risg</a:t>
            </a:r>
            <a:endParaRPr lang="en-GB" dirty="0"/>
          </a:p>
          <a:p>
            <a:r>
              <a:rPr lang="en-GB" dirty="0" err="1"/>
              <a:t>Cyd-destun</a:t>
            </a:r>
            <a:r>
              <a:rPr lang="en-GB" dirty="0"/>
              <a:t> </a:t>
            </a:r>
            <a:r>
              <a:rPr lang="en-GB" dirty="0" err="1"/>
              <a:t>diwylliannol</a:t>
            </a:r>
            <a:r>
              <a:rPr lang="en-GB" dirty="0"/>
              <a:t>-  </a:t>
            </a:r>
            <a:r>
              <a:rPr lang="en-GB" dirty="0" err="1"/>
              <a:t>yr</a:t>
            </a:r>
            <a:r>
              <a:rPr lang="en-GB" dirty="0"/>
              <a:t> </a:t>
            </a:r>
            <a:r>
              <a:rPr lang="en-GB" dirty="0" err="1"/>
              <a:t>awyr</a:t>
            </a:r>
            <a:r>
              <a:rPr lang="en-GB" dirty="0"/>
              <a:t> </a:t>
            </a:r>
            <a:r>
              <a:rPr lang="en-GB" dirty="0" err="1"/>
              <a:t>agored</a:t>
            </a:r>
            <a:r>
              <a:rPr lang="en-GB" dirty="0"/>
              <a:t> </a:t>
            </a:r>
            <a:r>
              <a:rPr lang="en-GB" dirty="0" err="1"/>
              <a:t>yn</a:t>
            </a:r>
            <a:r>
              <a:rPr lang="en-GB" dirty="0"/>
              <a:t> </a:t>
            </a:r>
            <a:r>
              <a:rPr lang="en-GB" dirty="0" err="1"/>
              <a:t>rhan</a:t>
            </a:r>
            <a:r>
              <a:rPr lang="en-GB" dirty="0"/>
              <a:t> </a:t>
            </a:r>
            <a:r>
              <a:rPr lang="en-GB" dirty="0" err="1"/>
              <a:t>pwysig</a:t>
            </a:r>
            <a:r>
              <a:rPr lang="en-GB" dirty="0"/>
              <a:t> o </a:t>
            </a:r>
            <a:r>
              <a:rPr lang="en-GB" dirty="0" err="1"/>
              <a:t>fywyd</a:t>
            </a:r>
            <a:r>
              <a:rPr lang="en-GB" dirty="0"/>
              <a:t> bob </a:t>
            </a:r>
            <a:r>
              <a:rPr lang="en-GB" dirty="0" err="1"/>
              <a:t>dydd</a:t>
            </a:r>
            <a:r>
              <a:rPr lang="en-GB" dirty="0"/>
              <a:t> </a:t>
            </a:r>
            <a:r>
              <a:rPr lang="en-GB" dirty="0" err="1"/>
              <a:t>Scandinafia</a:t>
            </a:r>
            <a:r>
              <a:rPr lang="en-GB" dirty="0"/>
              <a:t>.</a:t>
            </a:r>
          </a:p>
          <a:p>
            <a:r>
              <a:rPr lang="en-GB" dirty="0"/>
              <a:t>A </a:t>
            </a:r>
            <a:r>
              <a:rPr lang="en-GB" dirty="0" err="1"/>
              <a:t>allai</a:t>
            </a:r>
            <a:r>
              <a:rPr lang="en-GB" dirty="0"/>
              <a:t> </a:t>
            </a:r>
            <a:r>
              <a:rPr lang="en-GB" dirty="0" err="1"/>
              <a:t>hwn</a:t>
            </a:r>
            <a:r>
              <a:rPr lang="en-GB" dirty="0"/>
              <a:t> </a:t>
            </a:r>
            <a:r>
              <a:rPr lang="en-GB" dirty="0" err="1"/>
              <a:t>weithio</a:t>
            </a:r>
            <a:r>
              <a:rPr lang="en-GB" dirty="0"/>
              <a:t> </a:t>
            </a:r>
            <a:r>
              <a:rPr lang="en-GB" dirty="0" err="1"/>
              <a:t>yng</a:t>
            </a:r>
            <a:r>
              <a:rPr lang="en-GB" dirty="0"/>
              <a:t> </a:t>
            </a:r>
            <a:r>
              <a:rPr lang="en-GB" dirty="0" err="1"/>
              <a:t>Ngymru</a:t>
            </a:r>
            <a:r>
              <a:rPr lang="en-GB" dirty="0"/>
              <a:t>?</a:t>
            </a:r>
          </a:p>
        </p:txBody>
      </p:sp>
    </p:spTree>
    <p:extLst>
      <p:ext uri="{BB962C8B-B14F-4D97-AF65-F5344CB8AC3E}">
        <p14:creationId xmlns:p14="http://schemas.microsoft.com/office/powerpoint/2010/main" val="3383262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Dull </a:t>
            </a:r>
            <a:r>
              <a:rPr lang="en-GB" dirty="0" err="1"/>
              <a:t>Scandinafaidd</a:t>
            </a:r>
            <a:r>
              <a:rPr lang="en-GB" dirty="0"/>
              <a:t> </a:t>
            </a:r>
            <a:br>
              <a:rPr lang="en-GB" dirty="0"/>
            </a:br>
            <a:r>
              <a:rPr lang="en-GB" dirty="0">
                <a:solidFill>
                  <a:srgbClr val="002060"/>
                </a:solidFill>
              </a:rPr>
              <a:t>Scandinavian Approach</a:t>
            </a:r>
          </a:p>
        </p:txBody>
      </p:sp>
      <p:sp>
        <p:nvSpPr>
          <p:cNvPr id="5" name="Content Placeholder 4"/>
          <p:cNvSpPr>
            <a:spLocks noGrp="1"/>
          </p:cNvSpPr>
          <p:nvPr>
            <p:ph sz="half" idx="1"/>
          </p:nvPr>
        </p:nvSpPr>
        <p:spPr>
          <a:xfrm>
            <a:off x="838200" y="1416676"/>
            <a:ext cx="5181600" cy="4760287"/>
          </a:xfrm>
        </p:spPr>
        <p:txBody>
          <a:bodyPr>
            <a:normAutofit lnSpcReduction="10000"/>
          </a:bodyPr>
          <a:lstStyle/>
          <a:p>
            <a:pPr marL="0" indent="0">
              <a:buNone/>
            </a:pPr>
            <a:endParaRPr lang="en-GB" u="sng" dirty="0">
              <a:hlinkClick r:id="rId3"/>
            </a:endParaRPr>
          </a:p>
          <a:p>
            <a:r>
              <a:rPr lang="en-GB" dirty="0">
                <a:hlinkClick r:id="rId3"/>
              </a:rPr>
              <a:t>https://www.youtube.com/watch?v=akxUJwjZTI8</a:t>
            </a:r>
            <a:endParaRPr lang="en-GB" dirty="0"/>
          </a:p>
          <a:p>
            <a:pPr marL="0" indent="0">
              <a:buNone/>
            </a:pPr>
            <a:endParaRPr lang="en-GB" dirty="0">
              <a:hlinkClick r:id="rId4"/>
            </a:endParaRPr>
          </a:p>
          <a:p>
            <a:r>
              <a:rPr lang="en-GB" dirty="0">
                <a:hlinkClick r:id="rId4"/>
              </a:rPr>
              <a:t>https://www.youtube.com/watch?v=yU2ds6e_sWw</a:t>
            </a:r>
            <a:endParaRPr lang="en-GB" dirty="0"/>
          </a:p>
          <a:p>
            <a:endParaRPr lang="en-GB" dirty="0"/>
          </a:p>
          <a:p>
            <a:r>
              <a:rPr lang="en-GB" dirty="0">
                <a:hlinkClick r:id="rId5"/>
              </a:rPr>
              <a:t>https://www.youtube.com/watch?v=qTujGUVvYok</a:t>
            </a:r>
            <a:endParaRPr lang="en-GB" dirty="0"/>
          </a:p>
        </p:txBody>
      </p:sp>
      <p:sp>
        <p:nvSpPr>
          <p:cNvPr id="6" name="Content Placeholder 5"/>
          <p:cNvSpPr>
            <a:spLocks noGrp="1"/>
          </p:cNvSpPr>
          <p:nvPr>
            <p:ph sz="half" idx="2"/>
          </p:nvPr>
        </p:nvSpPr>
        <p:spPr>
          <a:xfrm>
            <a:off x="6248400" y="1416676"/>
            <a:ext cx="5181600" cy="4351338"/>
          </a:xfrm>
        </p:spPr>
        <p:txBody>
          <a:bodyPr>
            <a:normAutofit lnSpcReduction="10000"/>
          </a:bodyPr>
          <a:lstStyle/>
          <a:p>
            <a:r>
              <a:rPr lang="en-GB" dirty="0">
                <a:solidFill>
                  <a:srgbClr val="002060"/>
                </a:solidFill>
              </a:rPr>
              <a:t>Child-led</a:t>
            </a:r>
          </a:p>
          <a:p>
            <a:r>
              <a:rPr lang="en-GB" dirty="0">
                <a:solidFill>
                  <a:srgbClr val="002060"/>
                </a:solidFill>
              </a:rPr>
              <a:t>Focus on wellbeing-socio / emotional</a:t>
            </a:r>
          </a:p>
          <a:p>
            <a:r>
              <a:rPr lang="en-GB" dirty="0">
                <a:solidFill>
                  <a:srgbClr val="002060"/>
                </a:solidFill>
              </a:rPr>
              <a:t>Physical development</a:t>
            </a:r>
          </a:p>
          <a:p>
            <a:r>
              <a:rPr lang="en-GB" dirty="0">
                <a:solidFill>
                  <a:srgbClr val="002060"/>
                </a:solidFill>
              </a:rPr>
              <a:t>Risk and child being able to self assess risk</a:t>
            </a:r>
          </a:p>
          <a:p>
            <a:r>
              <a:rPr lang="en-GB" dirty="0">
                <a:solidFill>
                  <a:srgbClr val="002060"/>
                </a:solidFill>
              </a:rPr>
              <a:t>Cultural context- outdoors significant part of Scandinavian life</a:t>
            </a:r>
          </a:p>
          <a:p>
            <a:r>
              <a:rPr lang="en-GB" dirty="0">
                <a:solidFill>
                  <a:srgbClr val="002060"/>
                </a:solidFill>
              </a:rPr>
              <a:t>Could this work in Wales?</a:t>
            </a:r>
          </a:p>
        </p:txBody>
      </p:sp>
    </p:spTree>
    <p:extLst>
      <p:ext uri="{BB962C8B-B14F-4D97-AF65-F5344CB8AC3E}">
        <p14:creationId xmlns:p14="http://schemas.microsoft.com/office/powerpoint/2010/main" val="35243034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838200" y="365127"/>
            <a:ext cx="10515600" cy="428503"/>
          </a:xfrm>
        </p:spPr>
        <p:txBody>
          <a:bodyPr rtlCol="0">
            <a:noAutofit/>
          </a:bodyPr>
          <a:lstStyle/>
          <a:p>
            <a:pPr>
              <a:defRPr/>
            </a:pPr>
            <a:r>
              <a:rPr lang="en-GB" altLang="cy-GB" sz="3200" dirty="0" err="1">
                <a:latin typeface="Lucida Sans" pitchFamily="34" charset="0"/>
              </a:rPr>
              <a:t>Cyfeiriadau</a:t>
            </a:r>
            <a:br>
              <a:rPr lang="en-GB" altLang="cy-GB" sz="3200" dirty="0">
                <a:solidFill>
                  <a:srgbClr val="002060"/>
                </a:solidFill>
                <a:latin typeface="Lucida Sans" pitchFamily="34" charset="0"/>
              </a:rPr>
            </a:br>
            <a:r>
              <a:rPr lang="en-GB" altLang="cy-GB" sz="3200" dirty="0">
                <a:solidFill>
                  <a:srgbClr val="002060"/>
                </a:solidFill>
                <a:latin typeface="Lucida Sans" pitchFamily="34" charset="0"/>
              </a:rPr>
              <a:t>References</a:t>
            </a:r>
          </a:p>
        </p:txBody>
      </p:sp>
      <p:sp>
        <p:nvSpPr>
          <p:cNvPr id="2" name="Content Placeholder 1"/>
          <p:cNvSpPr>
            <a:spLocks noGrp="1"/>
          </p:cNvSpPr>
          <p:nvPr>
            <p:ph idx="1"/>
          </p:nvPr>
        </p:nvSpPr>
        <p:spPr>
          <a:xfrm>
            <a:off x="792192" y="1006414"/>
            <a:ext cx="10515600" cy="4900254"/>
          </a:xfrm>
        </p:spPr>
        <p:txBody>
          <a:bodyPr>
            <a:normAutofit/>
          </a:bodyPr>
          <a:lstStyle/>
          <a:p>
            <a:pPr marL="0" indent="0">
              <a:buNone/>
            </a:pPr>
            <a:r>
              <a:rPr lang="en-GB" altLang="en-US" sz="1800" dirty="0"/>
              <a:t>Donaldson, G. (2015) ‘Successful Futures: Independent Review of Curriculum and Assessment Arrangements in Wales’ Available at: http://dera.ioe.ac.uk/22165/2/150225-successful-futures-en_Redacted.pdf  [Accessed: 10/12/19].</a:t>
            </a:r>
          </a:p>
          <a:p>
            <a:pPr marL="0" indent="0">
              <a:buNone/>
            </a:pPr>
            <a:r>
              <a:rPr lang="en-GB" sz="1800" dirty="0"/>
              <a:t>Department for Children, Education, Lifelong Learning and Skills (2008) </a:t>
            </a:r>
            <a:r>
              <a:rPr lang="en-GB" sz="1800" i="1" dirty="0"/>
              <a:t>Outdoor Learning </a:t>
            </a:r>
            <a:r>
              <a:rPr lang="en-GB" sz="1800" i="1" dirty="0" err="1"/>
              <a:t>Handbook</a:t>
            </a:r>
            <a:r>
              <a:rPr lang="en-GB" sz="1800" dirty="0" err="1"/>
              <a:t>Yr</a:t>
            </a:r>
            <a:r>
              <a:rPr lang="en-GB" sz="1800" dirty="0"/>
              <a:t> </a:t>
            </a:r>
            <a:r>
              <a:rPr lang="en-GB" sz="1800" dirty="0" err="1"/>
              <a:t>Adran</a:t>
            </a:r>
            <a:r>
              <a:rPr lang="en-GB" sz="1800" dirty="0"/>
              <a:t> Plant, </a:t>
            </a:r>
            <a:r>
              <a:rPr lang="en-GB" sz="1800" dirty="0" err="1"/>
              <a:t>Addysg</a:t>
            </a:r>
            <a:r>
              <a:rPr lang="en-GB" sz="1800" dirty="0"/>
              <a:t>, </a:t>
            </a:r>
            <a:r>
              <a:rPr lang="en-GB" sz="1800" dirty="0" err="1"/>
              <a:t>Dysgu</a:t>
            </a:r>
            <a:r>
              <a:rPr lang="en-GB" sz="1800" dirty="0"/>
              <a:t> </a:t>
            </a:r>
            <a:r>
              <a:rPr lang="en-GB" sz="1800" dirty="0" err="1"/>
              <a:t>Gydol</a:t>
            </a:r>
            <a:r>
              <a:rPr lang="en-GB" sz="1800" dirty="0"/>
              <a:t> </a:t>
            </a:r>
            <a:r>
              <a:rPr lang="en-GB" sz="1800" dirty="0" err="1"/>
              <a:t>Oes</a:t>
            </a:r>
            <a:r>
              <a:rPr lang="en-GB" sz="1800" dirty="0"/>
              <a:t> a </a:t>
            </a:r>
            <a:r>
              <a:rPr lang="en-GB" sz="1800" dirty="0" err="1"/>
              <a:t>Sgiliau</a:t>
            </a:r>
            <a:r>
              <a:rPr lang="en-GB" sz="1800" dirty="0"/>
              <a:t> (2008) </a:t>
            </a:r>
            <a:r>
              <a:rPr lang="en-GB" sz="1800" i="1" dirty="0" err="1"/>
              <a:t>Llawlyfr</a:t>
            </a:r>
            <a:r>
              <a:rPr lang="en-GB" sz="1800" i="1" dirty="0"/>
              <a:t> </a:t>
            </a:r>
            <a:r>
              <a:rPr lang="en-GB" sz="1800" i="1" dirty="0" err="1"/>
              <a:t>Dysgu</a:t>
            </a:r>
            <a:r>
              <a:rPr lang="en-GB" sz="1800" i="1" dirty="0"/>
              <a:t> </a:t>
            </a:r>
            <a:r>
              <a:rPr lang="en-GB" sz="1800" i="1" dirty="0" err="1"/>
              <a:t>yn</a:t>
            </a:r>
            <a:r>
              <a:rPr lang="en-GB" sz="1800" i="1" dirty="0"/>
              <a:t> </a:t>
            </a:r>
            <a:r>
              <a:rPr lang="en-GB" sz="1800" i="1" dirty="0" err="1"/>
              <a:t>yr</a:t>
            </a:r>
            <a:r>
              <a:rPr lang="en-GB" sz="1800" i="1" dirty="0"/>
              <a:t> </a:t>
            </a:r>
            <a:r>
              <a:rPr lang="en-GB" sz="1800" i="1" dirty="0" err="1"/>
              <a:t>Awyr</a:t>
            </a:r>
            <a:r>
              <a:rPr lang="en-GB" sz="1800" i="1" dirty="0"/>
              <a:t> </a:t>
            </a:r>
            <a:r>
              <a:rPr lang="en-GB" sz="1800" i="1" dirty="0" err="1"/>
              <a:t>Agored</a:t>
            </a:r>
            <a:r>
              <a:rPr lang="en-GB" sz="1800" i="1" dirty="0"/>
              <a:t>. </a:t>
            </a:r>
            <a:r>
              <a:rPr lang="en-GB" sz="1800" dirty="0" err="1"/>
              <a:t>Caerdydd</a:t>
            </a:r>
            <a:r>
              <a:rPr lang="en-GB" sz="1800" dirty="0"/>
              <a:t>: </a:t>
            </a:r>
            <a:r>
              <a:rPr lang="en-GB" sz="1800" dirty="0" err="1"/>
              <a:t>Llywodraeth</a:t>
            </a:r>
            <a:r>
              <a:rPr lang="en-GB" sz="1800" dirty="0"/>
              <a:t> </a:t>
            </a:r>
            <a:r>
              <a:rPr lang="en-GB" sz="1800" dirty="0" err="1"/>
              <a:t>Cynulliad</a:t>
            </a:r>
            <a:r>
              <a:rPr lang="en-GB" sz="1800" dirty="0"/>
              <a:t> </a:t>
            </a:r>
            <a:r>
              <a:rPr lang="en-GB" sz="1800" dirty="0" err="1"/>
              <a:t>Cymru</a:t>
            </a:r>
            <a:r>
              <a:rPr lang="en-GB" sz="1800" dirty="0"/>
              <a:t>.</a:t>
            </a:r>
          </a:p>
          <a:p>
            <a:pPr marL="0" indent="0">
              <a:buNone/>
            </a:pPr>
            <a:r>
              <a:rPr lang="en-GB" sz="1800" dirty="0" err="1"/>
              <a:t>Llywodraeth</a:t>
            </a:r>
            <a:r>
              <a:rPr lang="en-GB" sz="1800" dirty="0"/>
              <a:t> </a:t>
            </a:r>
            <a:r>
              <a:rPr lang="en-GB" sz="1800" dirty="0" err="1"/>
              <a:t>Cymru</a:t>
            </a:r>
            <a:r>
              <a:rPr lang="en-GB" sz="1800" dirty="0"/>
              <a:t> (2015a) </a:t>
            </a:r>
            <a:r>
              <a:rPr lang="en-GB" sz="1800" dirty="0" err="1"/>
              <a:t>Fframwaith</a:t>
            </a:r>
            <a:r>
              <a:rPr lang="en-GB" sz="1800" dirty="0"/>
              <a:t> Y </a:t>
            </a:r>
            <a:r>
              <a:rPr lang="en-GB" sz="1800" dirty="0" err="1"/>
              <a:t>Cyfnod</a:t>
            </a:r>
            <a:r>
              <a:rPr lang="en-GB" sz="1800" dirty="0"/>
              <a:t> Sylfaen. </a:t>
            </a:r>
            <a:r>
              <a:rPr lang="en-GB" sz="1800" dirty="0" err="1"/>
              <a:t>Caerdydd</a:t>
            </a:r>
            <a:r>
              <a:rPr lang="en-GB" sz="1800" dirty="0"/>
              <a:t>: </a:t>
            </a:r>
            <a:r>
              <a:rPr lang="en-GB" sz="1800" dirty="0" err="1"/>
              <a:t>Llywodraeth</a:t>
            </a:r>
            <a:r>
              <a:rPr lang="en-GB" sz="1800" dirty="0"/>
              <a:t> </a:t>
            </a:r>
            <a:r>
              <a:rPr lang="en-GB" sz="1800" dirty="0" err="1"/>
              <a:t>Cymru</a:t>
            </a:r>
            <a:r>
              <a:rPr lang="en-GB" sz="1800" dirty="0"/>
              <a:t>.</a:t>
            </a:r>
          </a:p>
          <a:p>
            <a:pPr marL="0" indent="0">
              <a:buNone/>
            </a:pPr>
            <a:r>
              <a:rPr lang="en-GB" sz="1800" dirty="0" err="1"/>
              <a:t>Llywodraeth</a:t>
            </a:r>
            <a:r>
              <a:rPr lang="en-GB" sz="1800" dirty="0"/>
              <a:t> </a:t>
            </a:r>
            <a:r>
              <a:rPr lang="en-GB" sz="1800" dirty="0" err="1"/>
              <a:t>Cymru</a:t>
            </a:r>
            <a:r>
              <a:rPr lang="en-GB" sz="1800" dirty="0"/>
              <a:t> (2015b) </a:t>
            </a:r>
            <a:r>
              <a:rPr lang="en-GB" sz="1800" dirty="0" err="1"/>
              <a:t>Gwerthuso’r</a:t>
            </a:r>
            <a:r>
              <a:rPr lang="en-GB" sz="1800" dirty="0"/>
              <a:t> </a:t>
            </a:r>
            <a:r>
              <a:rPr lang="en-GB" sz="1800" dirty="0" err="1"/>
              <a:t>Cyfnod</a:t>
            </a:r>
            <a:r>
              <a:rPr lang="en-GB" sz="1800" dirty="0"/>
              <a:t> Sylfaen. </a:t>
            </a:r>
            <a:r>
              <a:rPr lang="en-GB" sz="1800" dirty="0" err="1"/>
              <a:t>Adroddiad</a:t>
            </a:r>
            <a:r>
              <a:rPr lang="en-GB" sz="1800" dirty="0"/>
              <a:t> </a:t>
            </a:r>
            <a:r>
              <a:rPr lang="en-GB" sz="1800" dirty="0" err="1"/>
              <a:t>Terfynol</a:t>
            </a:r>
            <a:r>
              <a:rPr lang="en-GB" sz="1800" dirty="0"/>
              <a:t>. </a:t>
            </a:r>
            <a:r>
              <a:rPr lang="en-GB" sz="1800" dirty="0" err="1"/>
              <a:t>Caerdydd</a:t>
            </a:r>
            <a:r>
              <a:rPr lang="en-GB" sz="1800" dirty="0"/>
              <a:t>: </a:t>
            </a:r>
            <a:r>
              <a:rPr lang="en-GB" sz="1800" dirty="0" err="1"/>
              <a:t>Llywodraeth</a:t>
            </a:r>
            <a:r>
              <a:rPr lang="en-GB" sz="1800" dirty="0"/>
              <a:t> </a:t>
            </a:r>
            <a:r>
              <a:rPr lang="en-GB" sz="1800" dirty="0" err="1"/>
              <a:t>Cymru</a:t>
            </a:r>
            <a:r>
              <a:rPr lang="en-GB" sz="1800" dirty="0"/>
              <a:t>.</a:t>
            </a:r>
          </a:p>
          <a:p>
            <a:pPr marL="0" indent="0">
              <a:buNone/>
            </a:pPr>
            <a:r>
              <a:rPr lang="en-GB" sz="1800" dirty="0"/>
              <a:t>Welsh Government (2015a) </a:t>
            </a:r>
            <a:r>
              <a:rPr lang="en-GB" sz="1800" i="1" dirty="0"/>
              <a:t>Foundation Framework</a:t>
            </a:r>
            <a:r>
              <a:rPr lang="en-GB" sz="1800" dirty="0"/>
              <a:t>. Cardiff: Welsh Government.</a:t>
            </a:r>
          </a:p>
          <a:p>
            <a:pPr marL="0" indent="0">
              <a:buNone/>
            </a:pPr>
            <a:r>
              <a:rPr lang="en-GB" sz="1600" dirty="0">
                <a:latin typeface="Arial" panose="020B0604020202020204" pitchFamily="34" charset="0"/>
              </a:rPr>
              <a:t>Welsh Government (2015b) </a:t>
            </a:r>
            <a:r>
              <a:rPr lang="en-GB" sz="1600" i="1" dirty="0">
                <a:latin typeface="Arial" panose="020B0604020202020204" pitchFamily="34" charset="0"/>
              </a:rPr>
              <a:t>Evaluating the Foundation Phase Final Report. </a:t>
            </a:r>
            <a:r>
              <a:rPr lang="en-GB" sz="1600" dirty="0">
                <a:latin typeface="Arial" panose="020B0604020202020204" pitchFamily="34" charset="0"/>
              </a:rPr>
              <a:t>Cardiff: Welsh Government.</a:t>
            </a:r>
          </a:p>
          <a:p>
            <a:pPr marL="0" indent="0">
              <a:buNone/>
            </a:pPr>
            <a:r>
              <a:rPr lang="en-GB" sz="1600" dirty="0" err="1">
                <a:latin typeface="Arial" panose="020B0604020202020204" pitchFamily="34" charset="0"/>
              </a:rPr>
              <a:t>MacQuarrie</a:t>
            </a:r>
            <a:r>
              <a:rPr lang="en-GB" sz="1600" dirty="0">
                <a:latin typeface="Arial" panose="020B0604020202020204" pitchFamily="34" charset="0"/>
              </a:rPr>
              <a:t>, S. (2016) ‘Everyday teaching and outdoor learning: developing an integrated approach to support school-based provision’ </a:t>
            </a:r>
            <a:r>
              <a:rPr lang="en-GB" sz="1600" i="1" dirty="0">
                <a:latin typeface="Arial" panose="020B0604020202020204" pitchFamily="34" charset="0"/>
              </a:rPr>
              <a:t>Education 3-13</a:t>
            </a:r>
            <a:r>
              <a:rPr lang="en-GB" sz="1600" dirty="0">
                <a:latin typeface="Arial" panose="020B0604020202020204" pitchFamily="34" charset="0"/>
              </a:rPr>
              <a:t>, 46:3, pp. 345-361, DOI: 10.1080/03004279.2016.1263968.</a:t>
            </a:r>
          </a:p>
          <a:p>
            <a:pPr marL="0" indent="0">
              <a:buNone/>
            </a:pPr>
            <a:r>
              <a:rPr lang="en-GB" sz="1800" dirty="0" err="1"/>
              <a:t>Bilton</a:t>
            </a:r>
            <a:r>
              <a:rPr lang="en-GB" sz="1800" dirty="0"/>
              <a:t>, H. and Waters, J. (2017) ‘Why Take Young Children Outside? A Critical Consideration of the Professed Aims for Outdoor Learning in the Early Years by Teachers from England and Wales’. Social Sciences. 6, 1; doi:10.3390/socsci6010001 </a:t>
            </a:r>
            <a:endParaRPr lang="en-GB" sz="1800" i="1" dirty="0"/>
          </a:p>
        </p:txBody>
      </p:sp>
    </p:spTree>
    <p:extLst>
      <p:ext uri="{BB962C8B-B14F-4D97-AF65-F5344CB8AC3E}">
        <p14:creationId xmlns:p14="http://schemas.microsoft.com/office/powerpoint/2010/main" val="14811061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4419</TotalTime>
  <Words>3475</Words>
  <Application>Microsoft Office PowerPoint</Application>
  <PresentationFormat>Widescreen</PresentationFormat>
  <Paragraphs>266</Paragraphs>
  <Slides>29</Slides>
  <Notes>29</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29</vt:i4>
      </vt:variant>
    </vt:vector>
  </HeadingPairs>
  <TitlesOfParts>
    <vt:vector size="35" baseType="lpstr">
      <vt:lpstr>Arial</vt:lpstr>
      <vt:lpstr>Calibri</vt:lpstr>
      <vt:lpstr>Calibri Light</vt:lpstr>
      <vt:lpstr>Lucida Sans</vt:lpstr>
      <vt:lpstr>Office Theme</vt:lpstr>
      <vt:lpstr>1_Office Theme</vt:lpstr>
      <vt:lpstr>ECEY6007C ECEY6007</vt:lpstr>
      <vt:lpstr>Dysgu Awyr Agored Outdoor Learning</vt:lpstr>
      <vt:lpstr>Pedwar Diben Four Purposes</vt:lpstr>
      <vt:lpstr>PowerPoint Presentation</vt:lpstr>
      <vt:lpstr>Cwestiynau / Questions</vt:lpstr>
      <vt:lpstr>Where are we now? Foundation Phase </vt:lpstr>
      <vt:lpstr>Ble ydy ni nawr ? Cyfnod Sylfaen</vt:lpstr>
      <vt:lpstr>Sgiliau ar gyfer y cwricwlwm newydd 2022 Skills for the New Curriculum 2022</vt:lpstr>
      <vt:lpstr> </vt:lpstr>
      <vt:lpstr>I datblygu’r sgiliau yma dylai dysgwyr cael ? To develop these skills learners should?  </vt:lpstr>
      <vt:lpstr>I datblygu’r sgiliau yma dylai dysgwyr cael ? To develop these skills learners should? </vt:lpstr>
      <vt:lpstr> I datblygu’r sgiliau yma dylai dysgwyr cael ? To develop these skills learners should?   </vt:lpstr>
      <vt:lpstr>I datblygu’r sgiliau yma dylai dysgwyr cael ? To develop these skills learners should? </vt:lpstr>
      <vt:lpstr>Ethan a’i ffrindiau tu allan Ethan and friends outside</vt:lpstr>
      <vt:lpstr>Oes modd datblygu canolbwynt awyr agored i’r cwricwlwm? Can we develop an outdoor focus to the curriculum? </vt:lpstr>
      <vt:lpstr>Gwerthusiad Y Cyfnod Sylfaen Foundation Phase evaluation  </vt:lpstr>
      <vt:lpstr>Gwerthusiad Y Cyfnod Sylfaen Foundation Phase evaluation  </vt:lpstr>
      <vt:lpstr>Gwerthusiad Y Cyfnod Sylfaen Foundation Phase evaluation  </vt:lpstr>
      <vt:lpstr>Gwerthusiad Y Cyfnod Sylfaen Tudalen 64 Foundation Phase evaluation  page 64 </vt:lpstr>
      <vt:lpstr>Oes camddeal am dysgu awyr agored? Is there a misunderstanding of outdoor learning?</vt:lpstr>
      <vt:lpstr>Ysgol Goedwig Forest School</vt:lpstr>
      <vt:lpstr>Plant ifanc yn y goedwig Young children in woodland</vt:lpstr>
      <vt:lpstr>Dinasyddion egwyddorol ? Ethical citizens?</vt:lpstr>
      <vt:lpstr>Dinasyddion egwyddorol ? Ethical citizens?</vt:lpstr>
      <vt:lpstr>Dinasyddion egwyddorol ? Ethical citizens?</vt:lpstr>
      <vt:lpstr>Dinasyddion egwyddorol ? Ethical citizens?</vt:lpstr>
      <vt:lpstr>Dull Scandinafaidd  Scandinavian Approach</vt:lpstr>
      <vt:lpstr>Dull Scandinafaidd  Scandinavian Approach</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Glenda Tinney</dc:creator>
  <cp:lastModifiedBy>Natalie MacDonald</cp:lastModifiedBy>
  <cp:revision>54</cp:revision>
  <dcterms:created xsi:type="dcterms:W3CDTF">2020-02-23T18:38:36Z</dcterms:created>
  <dcterms:modified xsi:type="dcterms:W3CDTF">2021-06-15T10:50:08Z</dcterms:modified>
</cp:coreProperties>
</file>