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77" r:id="rId2"/>
    <p:sldId id="256" r:id="rId3"/>
    <p:sldId id="27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2" r:id="rId21"/>
    <p:sldId id="274" r:id="rId22"/>
    <p:sldId id="276" r:id="rId23"/>
    <p:sldId id="27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69" autoAdjust="0"/>
    <p:restoredTop sz="94660"/>
  </p:normalViewPr>
  <p:slideViewPr>
    <p:cSldViewPr snapToGrid="0">
      <p:cViewPr varScale="1">
        <p:scale>
          <a:sx n="68" d="100"/>
          <a:sy n="68" d="100"/>
        </p:scale>
        <p:origin x="5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0343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003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185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121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253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252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43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31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7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15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705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915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132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6508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874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050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267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716C36-F6AB-4EF1-99F9-0E0C43B9682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0BDBA34-DAAA-47BA-9BEF-9E66D1985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67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  <p:sldLayoutId id="21474838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burbancorrespondent.blogspot.com/2016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7530-emoticon-thinking-thought-world-whatsapp-day-emoji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13" Type="http://schemas.openxmlformats.org/officeDocument/2006/relationships/hyperlink" Target="https://www.wired.it/lifestyle/food/2020/06/01/50-cibi-davvero-strani/" TargetMode="External"/><Relationship Id="rId3" Type="http://schemas.openxmlformats.org/officeDocument/2006/relationships/hyperlink" Target="https://pxhere.com/en/photo/1184320" TargetMode="External"/><Relationship Id="rId7" Type="http://schemas.openxmlformats.org/officeDocument/2006/relationships/hyperlink" Target="https://www.pikist.com/free-photo-ihnnb" TargetMode="External"/><Relationship Id="rId12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11" Type="http://schemas.openxmlformats.org/officeDocument/2006/relationships/hyperlink" Target="https://www.pexels.com/photo/mountain-ranges-covered-in-snow-714258/" TargetMode="External"/><Relationship Id="rId5" Type="http://schemas.openxmlformats.org/officeDocument/2006/relationships/hyperlink" Target="https://pixabay.com/ko/%EC%A0%95%EA%B8%B0-%EC%97%AC%EA%B0%9D%EA%B8%B0-%EC%97%90%EC%96%B4%EB%A1%9C-%EC%87%BC-%EB%B9%84%ED%96%89%EA%B8%B0-%EB%B9%84%ED%96%89-%EC%A0%9C%ED%8A%B8%EA%B8%B0-%ED%95%AD%EA%B3%B5-%EC%88%98%EC%86%A1-550817/" TargetMode="External"/><Relationship Id="rId15" Type="http://schemas.openxmlformats.org/officeDocument/2006/relationships/hyperlink" Target="https://www.pexels.com/photo/eiffel-tower-france-paris-summer-587842/" TargetMode="External"/><Relationship Id="rId10" Type="http://schemas.openxmlformats.org/officeDocument/2006/relationships/image" Target="../media/image13.jpg"/><Relationship Id="rId4" Type="http://schemas.openxmlformats.org/officeDocument/2006/relationships/image" Target="../media/image10.jpg"/><Relationship Id="rId9" Type="http://schemas.openxmlformats.org/officeDocument/2006/relationships/hyperlink" Target="https://www.cruisetraveloutlet.com/blog/best-luxury-cruise-lines/" TargetMode="External"/><Relationship Id="rId1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persons-symbol-talk-speak-speech-157237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laying-ball-kids-boy-girl-31339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ntables.com/model/418832-fly-swatter-you-better-fly/files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7632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5975/car---coloured-by-frankes-215975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ihnnb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id/photo/907525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01272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hyperlink" Target="https://evadeteescrituracreativa.blogspot.com/2015/07/sangria-una-bebida-peninsular.html" TargetMode="External"/><Relationship Id="rId3" Type="http://schemas.openxmlformats.org/officeDocument/2006/relationships/hyperlink" Target="https://courses.lumenlearning.com/suny-corningcc-engcomp1wmopen-1/chapter/outcome-voice/" TargetMode="External"/><Relationship Id="rId7" Type="http://schemas.openxmlformats.org/officeDocument/2006/relationships/hyperlink" Target="https://www.wallpaperflare.com/search?wallpaper=aeroplane" TargetMode="External"/><Relationship Id="rId12" Type="http://schemas.openxmlformats.org/officeDocument/2006/relationships/image" Target="../media/image29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11" Type="http://schemas.openxmlformats.org/officeDocument/2006/relationships/hyperlink" Target="http://amimaneracocinando.com/paella-de-marisco/" TargetMode="External"/><Relationship Id="rId5" Type="http://schemas.openxmlformats.org/officeDocument/2006/relationships/hyperlink" Target="https://openclipart.org/detail/17279/key-west---mallory---square-by-nkinkade-177733" TargetMode="External"/><Relationship Id="rId15" Type="http://schemas.openxmlformats.org/officeDocument/2006/relationships/hyperlink" Target="http://pixabay.com/en/check-correct-mark-choice-yes-ok-37583/" TargetMode="External"/><Relationship Id="rId10" Type="http://schemas.openxmlformats.org/officeDocument/2006/relationships/image" Target="../media/image28.jpg"/><Relationship Id="rId4" Type="http://schemas.openxmlformats.org/officeDocument/2006/relationships/image" Target="../media/image25.png"/><Relationship Id="rId9" Type="http://schemas.openxmlformats.org/officeDocument/2006/relationships/hyperlink" Target="https://leceneridipinocchio.blogspot.com/2015/02/il-flamenco.html" TargetMode="External"/><Relationship Id="rId1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hyperlink" Target="https://www.wired.it/lifestyle/food/2020/06/01/50-cibi-davvero-strani/" TargetMode="External"/><Relationship Id="rId3" Type="http://schemas.openxmlformats.org/officeDocument/2006/relationships/hyperlink" Target="https://pixabay.com/fr/croix-erreur-mauvais-franchi-34976/" TargetMode="External"/><Relationship Id="rId7" Type="http://schemas.openxmlformats.org/officeDocument/2006/relationships/hyperlink" Target="https://www.publicdomainpictures.net/en/view-image.php?image=22583&amp;picture=french-flag" TargetMode="External"/><Relationship Id="rId12" Type="http://schemas.openxmlformats.org/officeDocument/2006/relationships/image" Target="../media/image14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11" Type="http://schemas.openxmlformats.org/officeDocument/2006/relationships/hyperlink" Target="https://www.pexels.com/photo/eiffel-tower-france-paris-summer-587842/" TargetMode="External"/><Relationship Id="rId5" Type="http://schemas.openxmlformats.org/officeDocument/2006/relationships/hyperlink" Target="https://courses.lumenlearning.com/suny-corningcc-engcomp1wmopen-1/chapter/outcome-voice/" TargetMode="External"/><Relationship Id="rId15" Type="http://schemas.openxmlformats.org/officeDocument/2006/relationships/hyperlink" Target="https://courses.lumenlearning.com/waymaker-psychology/chapter/statistical-thinking/" TargetMode="External"/><Relationship Id="rId10" Type="http://schemas.openxmlformats.org/officeDocument/2006/relationships/image" Target="../media/image15.jpg"/><Relationship Id="rId4" Type="http://schemas.openxmlformats.org/officeDocument/2006/relationships/image" Target="../media/image24.png"/><Relationship Id="rId9" Type="http://schemas.openxmlformats.org/officeDocument/2006/relationships/hyperlink" Target="https://www.pexels.com/photo/photography-of-a-blue-mercedes-benz-5-door-hatchback-810357/" TargetMode="External"/><Relationship Id="rId14" Type="http://schemas.openxmlformats.org/officeDocument/2006/relationships/image" Target="../media/image34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13" Type="http://schemas.openxmlformats.org/officeDocument/2006/relationships/hyperlink" Target="https://pxhere.com/en/photo/940969" TargetMode="External"/><Relationship Id="rId3" Type="http://schemas.openxmlformats.org/officeDocument/2006/relationships/hyperlink" Target="https://courses.lumenlearning.com/suny-corningcc-engcomp1wmopen-1/chapter/outcome-voice/" TargetMode="External"/><Relationship Id="rId7" Type="http://schemas.openxmlformats.org/officeDocument/2006/relationships/hyperlink" Target="https://pixabay.com/fr/croix-erreur-mauvais-franchi-34976/" TargetMode="External"/><Relationship Id="rId12" Type="http://schemas.openxmlformats.org/officeDocument/2006/relationships/image" Target="../media/image36.jpg"/><Relationship Id="rId17" Type="http://schemas.openxmlformats.org/officeDocument/2006/relationships/hyperlink" Target="https://freepngimg.com/png/164856-water-bottle-free-download-image" TargetMode="External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hyperlink" Target="https://www.cruisetraveloutlet.com/blog/best-luxury-cruise-lines/" TargetMode="External"/><Relationship Id="rId5" Type="http://schemas.openxmlformats.org/officeDocument/2006/relationships/hyperlink" Target="http://pixabay.com/en/check-correct-mark-choice-yes-ok-37583/" TargetMode="External"/><Relationship Id="rId15" Type="http://schemas.openxmlformats.org/officeDocument/2006/relationships/hyperlink" Target="https://foto.wuestenigel.com/homemade-hamburger-with-lettuce-and-cheese/" TargetMode="External"/><Relationship Id="rId10" Type="http://schemas.openxmlformats.org/officeDocument/2006/relationships/image" Target="../media/image12.jpg"/><Relationship Id="rId4" Type="http://schemas.openxmlformats.org/officeDocument/2006/relationships/image" Target="../media/image30.png"/><Relationship Id="rId9" Type="http://schemas.openxmlformats.org/officeDocument/2006/relationships/hyperlink" Target="https://www.pexels.com/photo/textile-australian-flag-with-crumples-968311/" TargetMode="External"/><Relationship Id="rId1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corningcc-engcomp1wmopen-1/chapter/outcome-voice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22155/1298512738" TargetMode="External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22155/1298512738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94060/thumb-up-and-down-by-jabiertxof-194060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8137BCB-66AB-4E71-8A97-A384BD039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246906"/>
              </p:ext>
            </p:extLst>
          </p:nvPr>
        </p:nvGraphicFramePr>
        <p:xfrm>
          <a:off x="695041" y="2163216"/>
          <a:ext cx="5415861" cy="41029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586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1121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sz="1400" b="1" dirty="0"/>
                        <a:t>Adolygu amser cadarnhaol ac amser negyddol</a:t>
                      </a:r>
                    </a:p>
                    <a:p>
                      <a:r>
                        <a:rPr lang="cy-GB" sz="1400" b="1" dirty="0"/>
                        <a:t>e.e. Hoffwn i/Hoffwn i ddim </a:t>
                      </a:r>
                    </a:p>
                    <a:p>
                      <a:endParaRPr lang="cy-GB" sz="1400" b="1" dirty="0"/>
                    </a:p>
                    <a:p>
                      <a:r>
                        <a:rPr lang="cy-GB" sz="1400" b="1" dirty="0"/>
                        <a:t>Cwestiwn ac ateb: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Ble hoffech chi fynd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Sut hoffech chi fynd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weld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fwyta ar wyliau?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b="1" dirty="0"/>
                        <a:t>Beth hoffech chi yfed ar wyliau?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cy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3292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Gwybodaeth flaenorol:</a:t>
                      </a:r>
                      <a:endParaRPr lang="cy-GB" sz="1200" b="1" dirty="0"/>
                    </a:p>
                    <a:p>
                      <a:pPr lvl="0">
                        <a:buNone/>
                      </a:pPr>
                      <a:endParaRPr lang="cy-GB" sz="12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Patrwm – Hoffwn i/Hoffwn i ddim </a:t>
                      </a: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Geirfa – mat iaith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B597E2A-2EAD-4C12-99A3-C94E1E8ED6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463016"/>
              </p:ext>
            </p:extLst>
          </p:nvPr>
        </p:nvGraphicFramePr>
        <p:xfrm>
          <a:off x="6447932" y="608735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Targedau Iaith Personol: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b="1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Mwy o ddrilio a mwy o ofyn cwestiynau i’r plant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Ynganu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Treigladau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D750C0-AB3C-4744-958D-849EABCA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657724"/>
              </p:ext>
            </p:extLst>
          </p:nvPr>
        </p:nvGraphicFramePr>
        <p:xfrm>
          <a:off x="8135330" y="2326864"/>
          <a:ext cx="3361629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1629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357685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endParaRPr lang="cy-GB" b="1" u="sng" dirty="0">
                        <a:solidFill>
                          <a:srgbClr val="FF0000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adolygu x 3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cwestiynau a gweithgareddau siarad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Mapiau stori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Ysgrifennu mosaig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Gêm trap-ddor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69497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Geirfa: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gwyliau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awyren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llong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malwod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mynyddoedd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Hoffwn i/Hoffwn i ddim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mynd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bwyta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yfed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100" b="1" dirty="0"/>
                        <a:t>Sut? Ble? Beth?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100" b="1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9CE1A9D-D80F-4723-80A5-735642A9E4D9}"/>
              </a:ext>
            </a:extLst>
          </p:cNvPr>
          <p:cNvSpPr/>
          <p:nvPr/>
        </p:nvSpPr>
        <p:spPr>
          <a:xfrm>
            <a:off x="813848" y="747443"/>
            <a:ext cx="6096000" cy="141577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/>
              <a:t>Enw: Caitlin Mumford		 </a:t>
            </a:r>
          </a:p>
          <a:p>
            <a:r>
              <a:rPr lang="cy-GB" dirty="0"/>
              <a:t>Teitl y wers: Ble hoffech chi fynd ar wyliau?</a:t>
            </a:r>
          </a:p>
          <a:p>
            <a:r>
              <a:rPr lang="cy-GB" dirty="0"/>
              <a:t>Nod y wers: - Adolygu amser cadarnhaol ac amser negyddol</a:t>
            </a:r>
          </a:p>
          <a:p>
            <a:r>
              <a:rPr lang="cy-GB" sz="1400" dirty="0"/>
              <a:t>-Drilio’r patrymau, - Gweithgareddau siarad, ac ateb cwestiynau </a:t>
            </a:r>
          </a:p>
          <a:p>
            <a:r>
              <a:rPr lang="cy-GB" dirty="0"/>
              <a:t>Blwyddyn: 4/5/6</a:t>
            </a:r>
          </a:p>
        </p:txBody>
      </p:sp>
    </p:spTree>
    <p:extLst>
      <p:ext uri="{BB962C8B-B14F-4D97-AF65-F5344CB8AC3E}">
        <p14:creationId xmlns:p14="http://schemas.microsoft.com/office/powerpoint/2010/main" val="849916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C88EF-5073-481C-9F9C-E01BF183C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Ble hoffech chi fynd ar wyliau?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5F129-CDEC-4B38-BBDF-9842D63DE3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Daeryddiaeth - Micro Dysgu</a:t>
            </a:r>
          </a:p>
          <a:p>
            <a:r>
              <a:rPr lang="cy-GB" dirty="0">
                <a:latin typeface="Comic Sans MS" panose="030F0702030302020204" pitchFamily="66" charset="0"/>
              </a:rPr>
              <a:t>27/3/25</a:t>
            </a:r>
          </a:p>
          <a:p>
            <a:r>
              <a:rPr lang="cy-GB" dirty="0">
                <a:latin typeface="Comic Sans MS" panose="030F0702030302020204" pitchFamily="66" charset="0"/>
              </a:rPr>
              <a:t>Gan Caitlin Mumford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0AAA9D-96C2-4386-907A-1F600B548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029" y="79715"/>
            <a:ext cx="2439162" cy="1268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302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A26D-50C3-4748-9FBA-950C63FE1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Rydych chi’n cofio beth ddysgon ni ddoe?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D70B9-571A-41E6-85B4-3F4816750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00281" y="2763625"/>
            <a:ext cx="2775408" cy="277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414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70F9-B3DF-4C75-8F85-FE4315513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Mat Iaith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D105B1-B174-41BF-B21E-8EE5B28C16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2" y="2665693"/>
            <a:ext cx="1313227" cy="98492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336C5F-C054-4E40-9395-C28D8501DBD2}"/>
              </a:ext>
            </a:extLst>
          </p:cNvPr>
          <p:cNvSpPr txBox="1"/>
          <p:nvPr/>
        </p:nvSpPr>
        <p:spPr>
          <a:xfrm>
            <a:off x="1164877" y="366097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gwyliau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56FDA42F-7806-4C2C-A041-E7FBE41993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57369" y="2665692"/>
            <a:ext cx="1313227" cy="9849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8B4973-E418-4D0C-9E24-A3FEA7331AA7}"/>
              </a:ext>
            </a:extLst>
          </p:cNvPr>
          <p:cNvSpPr txBox="1"/>
          <p:nvPr/>
        </p:nvSpPr>
        <p:spPr>
          <a:xfrm>
            <a:off x="3626844" y="366097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awyren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E0B2EA-0624-4690-95CE-1FF2A3796D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673881" y="2665692"/>
            <a:ext cx="1317001" cy="13038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AAB320-7648-4AF2-BC35-C9939EE5BA6B}"/>
              </a:ext>
            </a:extLst>
          </p:cNvPr>
          <p:cNvSpPr txBox="1"/>
          <p:nvPr/>
        </p:nvSpPr>
        <p:spPr>
          <a:xfrm>
            <a:off x="5545243" y="4023326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cangarŵod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32E273A-5EF7-4002-A99A-A8F4103FBB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730496" y="2665692"/>
            <a:ext cx="1635922" cy="109114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A2934D0-40A2-4D1E-B44C-D75C1EC743C1}"/>
              </a:ext>
            </a:extLst>
          </p:cNvPr>
          <p:cNvSpPr txBox="1"/>
          <p:nvPr/>
        </p:nvSpPr>
        <p:spPr>
          <a:xfrm>
            <a:off x="7792142" y="3838660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llong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9B812C8-7FC5-4CDD-A14E-00FBFFF4CEB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134054" y="4669923"/>
            <a:ext cx="1635922" cy="109061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325E3A5-7214-485E-81CD-91BC59DF5DDF}"/>
              </a:ext>
            </a:extLst>
          </p:cNvPr>
          <p:cNvSpPr txBox="1"/>
          <p:nvPr/>
        </p:nvSpPr>
        <p:spPr>
          <a:xfrm>
            <a:off x="1134054" y="584960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mynyddoedd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83A50EE-776D-4687-8A27-5464A117DA6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757369" y="4669656"/>
            <a:ext cx="1422366" cy="109061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E9B51C4-888A-415A-A798-496F120D5280}"/>
              </a:ext>
            </a:extLst>
          </p:cNvPr>
          <p:cNvSpPr txBox="1"/>
          <p:nvPr/>
        </p:nvSpPr>
        <p:spPr>
          <a:xfrm>
            <a:off x="3681414" y="5849605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malwod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6DC1033-3A08-443A-B8BF-BFDA856455A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026772" y="4269748"/>
            <a:ext cx="1043369" cy="156807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98E844A-2059-42AF-AAE6-CB67A2BB2CE1}"/>
              </a:ext>
            </a:extLst>
          </p:cNvPr>
          <p:cNvSpPr txBox="1"/>
          <p:nvPr/>
        </p:nvSpPr>
        <p:spPr>
          <a:xfrm>
            <a:off x="7913497" y="5914692"/>
            <a:ext cx="157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Comic Sans MS" panose="030F0702030302020204" pitchFamily="66" charset="0"/>
              </a:rPr>
              <a:t>Tŵr Eiffel</a:t>
            </a:r>
          </a:p>
        </p:txBody>
      </p:sp>
    </p:spTree>
    <p:extLst>
      <p:ext uri="{BB962C8B-B14F-4D97-AF65-F5344CB8AC3E}">
        <p14:creationId xmlns:p14="http://schemas.microsoft.com/office/powerpoint/2010/main" val="1733995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81A9A-AB9C-48E6-B861-A7902D2C9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Nod y wers heddiw ydy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9ECCF-B882-4149-B6CF-E6EDEAD68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1700" dirty="0">
                <a:latin typeface="Comic Sans MS" panose="030F0702030302020204" pitchFamily="66" charset="0"/>
              </a:rPr>
              <a:t>Adolygu amser cadarnhaol ac amser negyddol 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Drilio’r patrymau 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Chwarae gêm sblat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Gweithgareddau siarad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Mapiau stori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Siarad â’ch partner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Ysgrifennu Mosaig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Gêm trap-ddor</a:t>
            </a:r>
          </a:p>
          <a:p>
            <a:r>
              <a:rPr lang="cy-GB" sz="1700" dirty="0">
                <a:latin typeface="Comic Sans MS" panose="030F0702030302020204" pitchFamily="66" charset="0"/>
              </a:rPr>
              <a:t>Adolygu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  <a:p>
            <a:endParaRPr lang="cy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2480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7591E-67A5-4339-AB54-3B079BDC9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552C1-1FF3-4E1F-8700-4C097CFA14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112609"/>
              </p:ext>
            </p:extLst>
          </p:nvPr>
        </p:nvGraphicFramePr>
        <p:xfrm>
          <a:off x="1295402" y="2425488"/>
          <a:ext cx="9601200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0600">
                  <a:extLst>
                    <a:ext uri="{9D8B030D-6E8A-4147-A177-3AD203B41FA5}">
                      <a16:colId xmlns:a16="http://schemas.microsoft.com/office/drawing/2014/main" val="284387571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12232055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5912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99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Hoffet 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Hoffet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032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Hoffai e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9223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Hoffai 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5793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14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Hoffech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283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nhw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Hoffen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583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Sali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Sali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7438440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83743075-A63D-4142-900D-2404412F6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2" y="982132"/>
            <a:ext cx="1223993" cy="62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864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0DFD4-DACC-4945-8F7E-422CB309F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8C74-EBC6-4E89-8D72-B4EFB506B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dirty="0">
                <a:latin typeface="Comic Sans MS" panose="030F0702030302020204" pitchFamily="66" charset="0"/>
              </a:rPr>
              <a:t>Neidiwch drwy’r cylchoedd i ymarfer y patrymau yn y cadarnhaol.</a:t>
            </a:r>
          </a:p>
          <a:p>
            <a:endParaRPr lang="en-GB" dirty="0"/>
          </a:p>
        </p:txBody>
      </p:sp>
      <p:pic>
        <p:nvPicPr>
          <p:cNvPr id="4" name="Picture 10" descr="Hula Hoop Activities for Kids - In2hula | Hula hooping for fitness">
            <a:extLst>
              <a:ext uri="{FF2B5EF4-FFF2-40B4-BE49-F238E27FC236}">
                <a16:creationId xmlns:a16="http://schemas.microsoft.com/office/drawing/2014/main" id="{E07A9B9C-1BF4-4042-8B0F-6C973572A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171" y="3313524"/>
            <a:ext cx="2763330" cy="194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520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7E653-7EAC-43FA-96E7-1AF929084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8DE2B5-B0B4-4C22-95E0-A4E8ED69212F}"/>
              </a:ext>
            </a:extLst>
          </p:cNvPr>
          <p:cNvSpPr txBox="1"/>
          <p:nvPr/>
        </p:nvSpPr>
        <p:spPr>
          <a:xfrm>
            <a:off x="1385740" y="2620652"/>
            <a:ext cx="94079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dirty="0">
              <a:latin typeface="Comic Sans MS" panose="030F0702030302020204" pitchFamily="66" charset="0"/>
            </a:endParaRP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Defnyddiwch y bêl i ymarfer yr amser negyddol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DAD1539-33AA-404A-9F31-C0A18A920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56783" y="744634"/>
            <a:ext cx="1984686" cy="1708691"/>
          </a:xfrm>
        </p:spPr>
      </p:pic>
    </p:spTree>
    <p:extLst>
      <p:ext uri="{BB962C8B-B14F-4D97-AF65-F5344CB8AC3E}">
        <p14:creationId xmlns:p14="http://schemas.microsoft.com/office/powerpoint/2010/main" val="2360698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D8B3A-E954-49B5-97A6-BDC189838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3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96D83B-4478-42C9-A656-FEE5F14D8F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10336" y="716437"/>
            <a:ext cx="2460624" cy="167098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F33DEC-E4E2-460F-ACE1-9A8CFD33626F}"/>
              </a:ext>
            </a:extLst>
          </p:cNvPr>
          <p:cNvSpPr txBox="1"/>
          <p:nvPr/>
        </p:nvSpPr>
        <p:spPr>
          <a:xfrm>
            <a:off x="3817856" y="2696066"/>
            <a:ext cx="4289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y-GB" sz="32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32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Gêm Sblat!</a:t>
            </a:r>
          </a:p>
        </p:txBody>
      </p:sp>
    </p:spTree>
    <p:extLst>
      <p:ext uri="{BB962C8B-B14F-4D97-AF65-F5344CB8AC3E}">
        <p14:creationId xmlns:p14="http://schemas.microsoft.com/office/powerpoint/2010/main" val="682869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7F849-91C0-4566-B199-865AD1CAA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Ble hoffech chi fynd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3D453-D453-43E3-BD1A-37501DC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Sbaen.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Ffrainc.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Awstralia. </a:t>
            </a:r>
          </a:p>
          <a:p>
            <a:pPr marL="0" indent="0">
              <a:buNone/>
            </a:pP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...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i ...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37D7E9-11D0-49CE-AB0F-ED53721346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84296" y="4216400"/>
            <a:ext cx="1941921" cy="1456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583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Sequential Access Storage 3">
            <a:extLst>
              <a:ext uri="{FF2B5EF4-FFF2-40B4-BE49-F238E27FC236}">
                <a16:creationId xmlns:a16="http://schemas.microsoft.com/office/drawing/2014/main" id="{678D9328-17E3-4EAE-BAA5-8994AE9F45BA}"/>
              </a:ext>
            </a:extLst>
          </p:cNvPr>
          <p:cNvSpPr/>
          <p:nvPr/>
        </p:nvSpPr>
        <p:spPr>
          <a:xfrm>
            <a:off x="1074655" y="642592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Hoffwn i ddim mynd i Sbaen.</a:t>
            </a:r>
          </a:p>
        </p:txBody>
      </p:sp>
      <p:sp>
        <p:nvSpPr>
          <p:cNvPr id="5" name="Flowchart: Sequential Access Storage 4">
            <a:extLst>
              <a:ext uri="{FF2B5EF4-FFF2-40B4-BE49-F238E27FC236}">
                <a16:creationId xmlns:a16="http://schemas.microsoft.com/office/drawing/2014/main" id="{3381077D-65A4-4790-9410-1222926846C8}"/>
              </a:ext>
            </a:extLst>
          </p:cNvPr>
          <p:cNvSpPr/>
          <p:nvPr/>
        </p:nvSpPr>
        <p:spPr>
          <a:xfrm>
            <a:off x="6096000" y="642591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Hoffwn i ddim mynd i Ffrainc.</a:t>
            </a:r>
          </a:p>
        </p:txBody>
      </p:sp>
      <p:sp>
        <p:nvSpPr>
          <p:cNvPr id="6" name="Flowchart: Sequential Access Storage 5">
            <a:extLst>
              <a:ext uri="{FF2B5EF4-FFF2-40B4-BE49-F238E27FC236}">
                <a16:creationId xmlns:a16="http://schemas.microsoft.com/office/drawing/2014/main" id="{6932F579-5B23-46FA-8E17-B652E15AC8BF}"/>
              </a:ext>
            </a:extLst>
          </p:cNvPr>
          <p:cNvSpPr/>
          <p:nvPr/>
        </p:nvSpPr>
        <p:spPr>
          <a:xfrm>
            <a:off x="2861034" y="3509915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Hoffai e ddim mynd i Awstralia.</a:t>
            </a:r>
          </a:p>
        </p:txBody>
      </p:sp>
      <p:sp>
        <p:nvSpPr>
          <p:cNvPr id="7" name="Flowchart: Sequential Access Storage 6">
            <a:extLst>
              <a:ext uri="{FF2B5EF4-FFF2-40B4-BE49-F238E27FC236}">
                <a16:creationId xmlns:a16="http://schemas.microsoft.com/office/drawing/2014/main" id="{69F9CDCE-4B51-44BA-B898-4D200239600C}"/>
              </a:ext>
            </a:extLst>
          </p:cNvPr>
          <p:cNvSpPr/>
          <p:nvPr/>
        </p:nvSpPr>
        <p:spPr>
          <a:xfrm>
            <a:off x="7335623" y="3509916"/>
            <a:ext cx="3572759" cy="2705493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Hoffai hi ddim mynd i Affrica.</a:t>
            </a:r>
          </a:p>
        </p:txBody>
      </p:sp>
    </p:spTree>
    <p:extLst>
      <p:ext uri="{BB962C8B-B14F-4D97-AF65-F5344CB8AC3E}">
        <p14:creationId xmlns:p14="http://schemas.microsoft.com/office/powerpoint/2010/main" val="427074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407A5-0D9D-4870-837A-A946A3C47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Sut hoffech chi fynd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2D507-EFDD-4FB0-BC7B-51B64A758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mewn bws.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mynd mewn awyren.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ynd ar y llong.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mynd yn y car.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40EB88-68FE-4B40-9075-15347108C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09770" y="2634988"/>
            <a:ext cx="1154926" cy="794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72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E29EE-966C-4E2A-A872-EA15D1CBD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weld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F456-040E-49C3-B824-1967BA157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w</a:t>
            </a:r>
            <a:r>
              <a:rPr lang="cy-GB" dirty="0">
                <a:latin typeface="Comic Sans MS" panose="030F0702030302020204" pitchFamily="66" charset="0"/>
              </a:rPr>
              <a:t>eld y môr ar wyliau.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gweld pêl-droed yn y stadiwm.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w</a:t>
            </a:r>
            <a:r>
              <a:rPr lang="cy-GB" dirty="0">
                <a:latin typeface="Comic Sans MS" panose="030F0702030302020204" pitchFamily="66" charset="0"/>
              </a:rPr>
              <a:t>eld mynyddoedd.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gweld cangarŵod.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A9FCBE-695E-439A-AAFC-39D9A3599D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91134" y="4071948"/>
            <a:ext cx="1317001" cy="19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15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15109-1A12-4BB8-A6F3-BE3CBA3D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fwyta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46241-0573-4B66-AF1A-3AD00C065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wyta pasta ar wyliau.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bwyta pysgod.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wyta pizza.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ddim bwyta malwod.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E237F-E138-4B18-9C21-6CC5DCAED8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97312" y="4744651"/>
            <a:ext cx="1478743" cy="98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296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57F9E-C0AE-4E9F-B749-80D0575A3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Beth hoffech chi yfed ar wyliau?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7803E-9107-4B9F-9A44-5DEF40D9A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Hoffwn i yfed dŵr.</a:t>
            </a:r>
          </a:p>
          <a:p>
            <a:r>
              <a:rPr lang="cy-GB" dirty="0">
                <a:latin typeface="Comic Sans MS" panose="030F0702030302020204" pitchFamily="66" charset="0"/>
              </a:rPr>
              <a:t>Hoffwn i ddim yfed sudd oren.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e yfed llaeth. </a:t>
            </a:r>
          </a:p>
          <a:p>
            <a:r>
              <a:rPr lang="cy-GB" dirty="0">
                <a:latin typeface="Comic Sans MS" panose="030F0702030302020204" pitchFamily="66" charset="0"/>
              </a:rPr>
              <a:t>Hoffai hi ddim yfed coffi.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7BDAD8-8380-4F28-BF29-9E2D014D0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414991" y="4289196"/>
            <a:ext cx="2481606" cy="1654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222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E5F67-4C0C-46E3-A73E-57C81DF58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41B1C6-7B65-43F9-A94E-600F184164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5200" y="982132"/>
            <a:ext cx="1039387" cy="1039387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5EB99A5-55A4-4538-B4E4-7B0FB067F7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75789" y="2739503"/>
            <a:ext cx="1593654" cy="10199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38E683-3DC4-46DD-B3BF-E2149F3890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02346" y="2739503"/>
            <a:ext cx="1593654" cy="107878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B02B61-0D24-4BD8-A790-5DD32187761A}"/>
              </a:ext>
            </a:extLst>
          </p:cNvPr>
          <p:cNvCxnSpPr/>
          <p:nvPr/>
        </p:nvCxnSpPr>
        <p:spPr>
          <a:xfrm>
            <a:off x="3242821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0AE710-FE38-43C8-BC03-1345018EA6B2}"/>
              </a:ext>
            </a:extLst>
          </p:cNvPr>
          <p:cNvCxnSpPr/>
          <p:nvPr/>
        </p:nvCxnSpPr>
        <p:spPr>
          <a:xfrm>
            <a:off x="6440079" y="3338660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B48C7B60-8396-4859-A3EE-3907B2AEE5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089016" y="2739503"/>
            <a:ext cx="1078781" cy="1078781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283496E-3D92-4875-9CC4-6BE59E526054}"/>
              </a:ext>
            </a:extLst>
          </p:cNvPr>
          <p:cNvCxnSpPr>
            <a:cxnSpLocks/>
          </p:cNvCxnSpPr>
          <p:nvPr/>
        </p:nvCxnSpPr>
        <p:spPr>
          <a:xfrm>
            <a:off x="9552496" y="3249472"/>
            <a:ext cx="0" cy="9018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00C008FE-26BC-423C-9A6F-79D968218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097946" y="4789286"/>
            <a:ext cx="1422366" cy="1264325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935630B-56BD-44FB-A5F1-1626E9071C0C}"/>
              </a:ext>
            </a:extLst>
          </p:cNvPr>
          <p:cNvCxnSpPr>
            <a:cxnSpLocks/>
          </p:cNvCxnSpPr>
          <p:nvPr/>
        </p:nvCxnSpPr>
        <p:spPr>
          <a:xfrm flipH="1">
            <a:off x="7795967" y="5212959"/>
            <a:ext cx="832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0CA8F469-D883-42A6-9191-5E7B80EA1C5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980753" y="4673695"/>
            <a:ext cx="1356183" cy="137991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D50C958-CDC3-4515-B404-830BF700389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559073" y="804389"/>
            <a:ext cx="1337525" cy="133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28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B94E-6792-4981-BEA0-F3833E8FC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8FFAD1-071C-49E1-9035-80B9CBF753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58221" y="982132"/>
            <a:ext cx="1303867" cy="1303867"/>
          </a:xfr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9A5CE6FB-8CF1-446A-B7F7-8A2E03A33E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5401" y="1114371"/>
            <a:ext cx="1039387" cy="1039387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E00B93-70CA-4511-B489-9F4E3CEB31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09398" y="2739503"/>
            <a:ext cx="1526437" cy="1019938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F05EFC5-C3E8-4A28-8C9B-2D64AE8723C3}"/>
              </a:ext>
            </a:extLst>
          </p:cNvPr>
          <p:cNvCxnSpPr/>
          <p:nvPr/>
        </p:nvCxnSpPr>
        <p:spPr>
          <a:xfrm>
            <a:off x="3242821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F166AE67-45EB-40F1-AFF9-5A9E3F7F75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502346" y="2749401"/>
            <a:ext cx="1593654" cy="105898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E49C740-D325-4109-AA40-8D8D3C32EB2E}"/>
              </a:ext>
            </a:extLst>
          </p:cNvPr>
          <p:cNvCxnSpPr/>
          <p:nvPr/>
        </p:nvCxnSpPr>
        <p:spPr>
          <a:xfrm>
            <a:off x="6468359" y="3318235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60C0C47D-FAB8-4D32-A1D4-12EDAA148D2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223125" y="2534198"/>
            <a:ext cx="1043369" cy="1568073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DCDA5D2-4F45-478F-8554-FCD6ACB135DB}"/>
              </a:ext>
            </a:extLst>
          </p:cNvPr>
          <p:cNvCxnSpPr>
            <a:cxnSpLocks/>
          </p:cNvCxnSpPr>
          <p:nvPr/>
        </p:nvCxnSpPr>
        <p:spPr>
          <a:xfrm>
            <a:off x="9580775" y="3318234"/>
            <a:ext cx="0" cy="10353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5A345C25-2CA9-4B72-919B-AAF5B7ECCBC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8315521" y="4770219"/>
            <a:ext cx="1422366" cy="94697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9EED308-5546-4744-AABD-013B04CA9EC9}"/>
              </a:ext>
            </a:extLst>
          </p:cNvPr>
          <p:cNvCxnSpPr>
            <a:cxnSpLocks/>
          </p:cNvCxnSpPr>
          <p:nvPr/>
        </p:nvCxnSpPr>
        <p:spPr>
          <a:xfrm flipH="1">
            <a:off x="7158086" y="5328546"/>
            <a:ext cx="80756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C3E8DDE-1E77-4995-B429-9E93B837F4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5299173" y="4819977"/>
            <a:ext cx="1356183" cy="1017137"/>
          </a:xfrm>
          <a:prstGeom prst="rect">
            <a:avLst/>
          </a:prstGeom>
        </p:spPr>
      </p:pic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7A1C89F8-ADE6-472D-8E99-9EC4800274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551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317E-27D0-4A2E-8347-13F6A8DA1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Stori Map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486075F-7709-4739-86E1-A52F7D7F1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923C82-DA81-49A6-80A8-B25981DE6C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35332" y="1227143"/>
            <a:ext cx="923039" cy="923039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8FE07C-DA70-4A95-8EB1-67B7076180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15965" y="1227142"/>
            <a:ext cx="923039" cy="923039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CD393D5-1D6B-40CC-91D6-10A3162E74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95400" y="2766887"/>
            <a:ext cx="1513439" cy="10698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90595-D6F2-4F3E-9DAB-31E8A362FD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15093" y="3925512"/>
            <a:ext cx="461519" cy="46151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642C160-2FC3-4D67-AD78-9D2272605AAC}"/>
              </a:ext>
            </a:extLst>
          </p:cNvPr>
          <p:cNvCxnSpPr>
            <a:cxnSpLocks/>
          </p:cNvCxnSpPr>
          <p:nvPr/>
        </p:nvCxnSpPr>
        <p:spPr>
          <a:xfrm>
            <a:off x="2922309" y="3318235"/>
            <a:ext cx="6033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FDBC55BF-B804-468E-865D-16B48EA4AC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698449" y="2813509"/>
            <a:ext cx="1513439" cy="1009451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DB733314-4954-431C-8BBF-0C09A94EA4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224408" y="3905763"/>
            <a:ext cx="461519" cy="461519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13F6694-4E14-48FA-B62B-CFB8ACF4D212}"/>
              </a:ext>
            </a:extLst>
          </p:cNvPr>
          <p:cNvCxnSpPr/>
          <p:nvPr/>
        </p:nvCxnSpPr>
        <p:spPr>
          <a:xfrm>
            <a:off x="5346568" y="3301797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Content Placeholder 6">
            <a:extLst>
              <a:ext uri="{FF2B5EF4-FFF2-40B4-BE49-F238E27FC236}">
                <a16:creationId xmlns:a16="http://schemas.microsoft.com/office/drawing/2014/main" id="{E855EA7E-A165-4ED1-B7C5-4D31324B886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6588599" y="2813075"/>
            <a:ext cx="919592" cy="13234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34E7412-B0F5-4CF9-B1E4-663409196F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17635" y="4202079"/>
            <a:ext cx="461519" cy="461519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D365FF-1BF5-4FFF-A856-402125D4B86F}"/>
              </a:ext>
            </a:extLst>
          </p:cNvPr>
          <p:cNvCxnSpPr/>
          <p:nvPr/>
        </p:nvCxnSpPr>
        <p:spPr>
          <a:xfrm>
            <a:off x="7685987" y="3318234"/>
            <a:ext cx="10935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Content Placeholder 6">
            <a:extLst>
              <a:ext uri="{FF2B5EF4-FFF2-40B4-BE49-F238E27FC236}">
                <a16:creationId xmlns:a16="http://schemas.microsoft.com/office/drawing/2014/main" id="{AD775873-D726-49BB-A33C-78A6A0B0A0F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180103" y="3010964"/>
            <a:ext cx="1387344" cy="1125545"/>
          </a:xfrm>
          <a:prstGeom prst="rect">
            <a:avLst/>
          </a:prstGeom>
        </p:spPr>
      </p:pic>
      <p:pic>
        <p:nvPicPr>
          <p:cNvPr id="20" name="Content Placeholder 5">
            <a:extLst>
              <a:ext uri="{FF2B5EF4-FFF2-40B4-BE49-F238E27FC236}">
                <a16:creationId xmlns:a16="http://schemas.microsoft.com/office/drawing/2014/main" id="{14597676-7DDC-4641-8BA1-770FA7524E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70254" y="4256368"/>
            <a:ext cx="407230" cy="40723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47059D8-FF74-47F3-9772-6FB14E6EB114}"/>
              </a:ext>
            </a:extLst>
          </p:cNvPr>
          <p:cNvCxnSpPr>
            <a:cxnSpLocks/>
          </p:cNvCxnSpPr>
          <p:nvPr/>
        </p:nvCxnSpPr>
        <p:spPr>
          <a:xfrm>
            <a:off x="10788977" y="3515910"/>
            <a:ext cx="0" cy="1063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Content Placeholder 6">
            <a:extLst>
              <a:ext uri="{FF2B5EF4-FFF2-40B4-BE49-F238E27FC236}">
                <a16:creationId xmlns:a16="http://schemas.microsoft.com/office/drawing/2014/main" id="{AB84C007-562D-48FF-8F25-3D8405568AC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521697" y="4750323"/>
            <a:ext cx="534559" cy="112554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FCBB755-E149-46CA-9EE2-A6FFC67B09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58216" y="5885415"/>
            <a:ext cx="461519" cy="46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698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8510-378C-44F6-8DEC-FB89A4233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Tasg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6E211-A1E4-4641-8A3A-44040FE9B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2000" dirty="0">
                <a:latin typeface="Comic Sans MS" panose="030F0702030302020204" pitchFamily="66" charset="0"/>
              </a:rPr>
              <a:t>Siaradwch â’ch partner a gofynnwch y cwestiynau.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Ble hoffet ti fynd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Sut hoffet ti fynd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weld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fwyta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Beth hoffet ti yfed ar wyliau?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</a:rPr>
              <a:t>Gwrandewch yn ofalus. Defnyddiwch y byrddau gwyn os oes angen.</a:t>
            </a:r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AB4835C-D9B1-40F2-A60A-09EB56B68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5400" y="1110795"/>
            <a:ext cx="1039387" cy="1039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526AC1-FFD6-47A6-86F8-2BD55F0B8A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002365" y="1407174"/>
            <a:ext cx="765659" cy="74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84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E5E2A-6F67-4FFC-94A0-269AA77F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Tasg 2 - Ysgrifennu Mosaig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EAE0AA-2A21-4C85-A060-E2AA28055842}"/>
              </a:ext>
            </a:extLst>
          </p:cNvPr>
          <p:cNvSpPr txBox="1"/>
          <p:nvPr/>
        </p:nvSpPr>
        <p:spPr>
          <a:xfrm>
            <a:off x="2205872" y="1989056"/>
            <a:ext cx="756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Darllenwch a lliwiwch y bocsys yn gywir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F0194-9E20-44D6-AD12-67F6AAED5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40072" y="982132"/>
            <a:ext cx="765659" cy="743008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4228F0-EF69-4250-AFF4-44487300B2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867936"/>
              </p:ext>
            </p:extLst>
          </p:nvPr>
        </p:nvGraphicFramePr>
        <p:xfrm>
          <a:off x="1926734" y="2614453"/>
          <a:ext cx="8128000" cy="229691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06363361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2494568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273351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04771960"/>
                    </a:ext>
                  </a:extLst>
                </a:gridCol>
              </a:tblGrid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Hoffwn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ddim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yfed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ar wyliau.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984101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Hoffwn 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fynd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bwyta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>
                          <a:latin typeface="Comic Sans MS" panose="030F0702030302020204" pitchFamily="66" charset="0"/>
                        </a:rPr>
                        <a:t>sglodion</a:t>
                      </a:r>
                      <a:r>
                        <a:rPr lang="en-GB" b="1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033226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ddim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i Awstralia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coffi.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577798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Hoffai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mynd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Sbaen.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9396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147C23-8006-43F9-945D-0A00D50C794A}"/>
              </a:ext>
            </a:extLst>
          </p:cNvPr>
          <p:cNvSpPr txBox="1"/>
          <p:nvPr/>
        </p:nvSpPr>
        <p:spPr>
          <a:xfrm>
            <a:off x="1926734" y="5024486"/>
            <a:ext cx="65422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I would like to go to Australia on holiday.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I wouldn’t like to go to Spain.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She would like to drink coffee.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wouldn’t like to eat chips.</a:t>
            </a: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8438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2857-BF64-4024-80BB-BC93332F5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61963"/>
            <a:ext cx="9601196" cy="1303867"/>
          </a:xfrm>
        </p:spPr>
        <p:txBody>
          <a:bodyPr>
            <a:normAutofit/>
          </a:bodyPr>
          <a:lstStyle/>
          <a:p>
            <a:r>
              <a:rPr lang="cy-GB" sz="3600" u="sng" dirty="0">
                <a:latin typeface="Comic Sans MS" panose="030F0702030302020204" pitchFamily="66" charset="0"/>
              </a:rPr>
              <a:t>Tasg 3</a:t>
            </a:r>
            <a:br>
              <a:rPr lang="cy-GB" sz="3600" u="sng" dirty="0">
                <a:latin typeface="Comic Sans MS" panose="030F0702030302020204" pitchFamily="66" charset="0"/>
              </a:rPr>
            </a:br>
            <a:r>
              <a:rPr lang="cy-GB" sz="3600" u="sng" dirty="0">
                <a:latin typeface="Comic Sans MS" panose="030F0702030302020204" pitchFamily="66" charset="0"/>
              </a:rPr>
              <a:t>Gêm trap-ddor</a:t>
            </a:r>
            <a:endParaRPr lang="en-GB" sz="3600" u="sng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D2326D5-A6C1-4178-AACC-18DB7C176C57}"/>
              </a:ext>
            </a:extLst>
          </p:cNvPr>
          <p:cNvSpPr/>
          <p:nvPr/>
        </p:nvSpPr>
        <p:spPr>
          <a:xfrm>
            <a:off x="810705" y="2285999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Hoffwn i fynd i                                 Hoffwn i fwyta                            Hoffwn i yfed </a:t>
            </a:r>
          </a:p>
        </p:txBody>
      </p:sp>
      <p:pic>
        <p:nvPicPr>
          <p:cNvPr id="5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461B20BD-F53E-4B3D-B73B-AF7F6D1AC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784" y="1887716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C86A09-DFFE-4F63-BC1D-75C364232E41}"/>
              </a:ext>
            </a:extLst>
          </p:cNvPr>
          <p:cNvSpPr txBox="1"/>
          <p:nvPr/>
        </p:nvSpPr>
        <p:spPr>
          <a:xfrm>
            <a:off x="3129699" y="1980077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Sbaen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Ffrainc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Affrica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7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E557D765-8F60-4FFE-9D74-DCF709176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730" y="2015573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1104FD-F7CB-4D36-A029-470B55B32B3C}"/>
              </a:ext>
            </a:extLst>
          </p:cNvPr>
          <p:cNvSpPr txBox="1"/>
          <p:nvPr/>
        </p:nvSpPr>
        <p:spPr>
          <a:xfrm>
            <a:off x="6845933" y="2154472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pizza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paella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sglodion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50B425C-73E3-4E05-872E-A62193C15AF5}"/>
              </a:ext>
            </a:extLst>
          </p:cNvPr>
          <p:cNvSpPr/>
          <p:nvPr/>
        </p:nvSpPr>
        <p:spPr>
          <a:xfrm>
            <a:off x="810705" y="4654519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Hoffwn i ddim gweld                                    Hoffwn i ddim mynd mewn   </a:t>
            </a:r>
          </a:p>
        </p:txBody>
      </p:sp>
      <p:pic>
        <p:nvPicPr>
          <p:cNvPr id="1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802BE28D-CF50-4364-AFF9-8C7D10375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4961" y="1980077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DF8E77-7524-468E-AF51-851F59A05F07}"/>
              </a:ext>
            </a:extLst>
          </p:cNvPr>
          <p:cNvSpPr txBox="1"/>
          <p:nvPr/>
        </p:nvSpPr>
        <p:spPr>
          <a:xfrm>
            <a:off x="10347046" y="2106963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coffi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llaeth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dŵr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2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B43F5F7C-9266-4F10-9FA1-1C90EADE5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927" y="4199371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4799EB9-E4BA-4357-924F-F572CFE61025}"/>
              </a:ext>
            </a:extLst>
          </p:cNvPr>
          <p:cNvSpPr txBox="1"/>
          <p:nvPr/>
        </p:nvSpPr>
        <p:spPr>
          <a:xfrm>
            <a:off x="3796858" y="4313102"/>
            <a:ext cx="1063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anifeiliaid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dawnsio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pêl-droed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4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3FB9F0BA-4234-4C6E-9D74-462BB048D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808" y="431310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E4DD4CF-8A98-49EE-AF8E-825A9A00220C}"/>
              </a:ext>
            </a:extLst>
          </p:cNvPr>
          <p:cNvSpPr txBox="1"/>
          <p:nvPr/>
        </p:nvSpPr>
        <p:spPr>
          <a:xfrm>
            <a:off x="8751718" y="4465084"/>
            <a:ext cx="85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bws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car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awyren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0448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C3B8E-B2A8-4E7B-A8E8-9927856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78DA8-4E1E-4FC6-8FC2-84EB77C60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Sut ydych chi’n teimlo am y gwaith heddiw?</a:t>
            </a: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Bodiau i fyny</a:t>
            </a:r>
            <a:r>
              <a:rPr lang="cy-GB" dirty="0"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r>
              <a:rPr lang="cy-GB" dirty="0">
                <a:solidFill>
                  <a:srgbClr val="FFC000"/>
                </a:solidFill>
                <a:latin typeface="Comic Sans MS" panose="030F0702030302020204" pitchFamily="66" charset="0"/>
              </a:rPr>
              <a:t>Bodiau yn y canol </a:t>
            </a:r>
          </a:p>
          <a:p>
            <a:pPr marL="0" indent="0">
              <a:buNone/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Bodiau i lawr</a:t>
            </a:r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Ysgrifennwch dri pheth ar eich bwrdd </a:t>
            </a:r>
            <a:r>
              <a:rPr lang="cy-GB">
                <a:solidFill>
                  <a:srgbClr val="FF0000"/>
                </a:solidFill>
                <a:latin typeface="Comic Sans MS" panose="030F0702030302020204" pitchFamily="66" charset="0"/>
              </a:rPr>
              <a:t>gwyn y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rydych chi wedi dysgu heddiw.</a:t>
            </a:r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44AC89-704C-4B93-811F-2DA58145F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10959" y="863600"/>
            <a:ext cx="1885638" cy="135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14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198B5-7B7E-4139-8919-619BD425A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Gwers nesaf</a:t>
            </a:r>
            <a:br>
              <a:rPr lang="cy-GB" sz="4000" u="sng" dirty="0">
                <a:latin typeface="Comic Sans MS" panose="030F0702030302020204" pitchFamily="66" charset="0"/>
              </a:rPr>
            </a:br>
            <a:r>
              <a:rPr lang="cy-GB" sz="4000" u="sng" dirty="0">
                <a:latin typeface="Comic Sans MS" panose="030F0702030302020204" pitchFamily="66" charset="0"/>
              </a:rPr>
              <a:t>Gêm – dim nadroedd dim ysgolion</a:t>
            </a:r>
            <a:endParaRPr lang="en-GB" sz="4000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4E869C1D-6D6E-41C4-8FBA-8C2BA5247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86680" y="899657"/>
            <a:ext cx="1457011" cy="12842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BF14A1-1901-42CF-8C48-CE6F0965B7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9557" y="797576"/>
            <a:ext cx="1137817" cy="1488423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E01859F-6280-47EF-BBE1-48092599D9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401729"/>
              </p:ext>
            </p:extLst>
          </p:nvPr>
        </p:nvGraphicFramePr>
        <p:xfrm>
          <a:off x="1533426" y="2736427"/>
          <a:ext cx="9125148" cy="3221915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281287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2281287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76763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to Spain on holiday.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She would like to see football.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eat pizza.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919001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see dancing.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to France on holiday.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He would like to eat chips.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drink water.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767638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see museums.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drink coffee.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in a aeroplane.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in a car.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76763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wouldn’t like to go on a bus.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see animals.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Comic Sans MS" panose="030F0702030302020204" pitchFamily="66" charset="0"/>
                        </a:rPr>
                        <a:t>I would like to go to Africa.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8A4AB0E-EA8B-44ED-9649-182A38D8B9C9}"/>
              </a:ext>
            </a:extLst>
          </p:cNvPr>
          <p:cNvCxnSpPr/>
          <p:nvPr/>
        </p:nvCxnSpPr>
        <p:spPr>
          <a:xfrm>
            <a:off x="5750351" y="3308808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38E3A3-99D7-409C-9C6F-DEA810D32833}"/>
              </a:ext>
            </a:extLst>
          </p:cNvPr>
          <p:cNvCxnSpPr/>
          <p:nvPr/>
        </p:nvCxnSpPr>
        <p:spPr>
          <a:xfrm>
            <a:off x="8052062" y="3308808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9D89E8B-4041-47C9-836A-C75D6A250F48}"/>
              </a:ext>
            </a:extLst>
          </p:cNvPr>
          <p:cNvCxnSpPr>
            <a:cxnSpLocks/>
          </p:cNvCxnSpPr>
          <p:nvPr/>
        </p:nvCxnSpPr>
        <p:spPr>
          <a:xfrm>
            <a:off x="10559592" y="3128913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3A99630-5034-434C-9E65-3B4C36456267}"/>
              </a:ext>
            </a:extLst>
          </p:cNvPr>
          <p:cNvCxnSpPr>
            <a:cxnSpLocks/>
          </p:cNvCxnSpPr>
          <p:nvPr/>
        </p:nvCxnSpPr>
        <p:spPr>
          <a:xfrm flipH="1">
            <a:off x="7861955" y="4187071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628E6EF-8A97-412C-AF31-EDD191287D48}"/>
              </a:ext>
            </a:extLst>
          </p:cNvPr>
          <p:cNvCxnSpPr>
            <a:cxnSpLocks/>
          </p:cNvCxnSpPr>
          <p:nvPr/>
        </p:nvCxnSpPr>
        <p:spPr>
          <a:xfrm flipH="1">
            <a:off x="5750351" y="4187071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A36C339-6D6F-4A55-965D-D4CC93802934}"/>
              </a:ext>
            </a:extLst>
          </p:cNvPr>
          <p:cNvCxnSpPr>
            <a:cxnSpLocks/>
          </p:cNvCxnSpPr>
          <p:nvPr/>
        </p:nvCxnSpPr>
        <p:spPr>
          <a:xfrm flipH="1">
            <a:off x="3376367" y="4190212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967EF91-872F-475F-A448-3CAD21E46E72}"/>
              </a:ext>
            </a:extLst>
          </p:cNvPr>
          <p:cNvCxnSpPr>
            <a:cxnSpLocks/>
          </p:cNvCxnSpPr>
          <p:nvPr/>
        </p:nvCxnSpPr>
        <p:spPr>
          <a:xfrm>
            <a:off x="1624553" y="3849278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9A20706-60C6-4827-9EE7-2643A7A7BD32}"/>
              </a:ext>
            </a:extLst>
          </p:cNvPr>
          <p:cNvCxnSpPr/>
          <p:nvPr/>
        </p:nvCxnSpPr>
        <p:spPr>
          <a:xfrm>
            <a:off x="3376367" y="4941216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1E3F34-2B47-477E-A16A-FA78199CA4D1}"/>
              </a:ext>
            </a:extLst>
          </p:cNvPr>
          <p:cNvCxnSpPr/>
          <p:nvPr/>
        </p:nvCxnSpPr>
        <p:spPr>
          <a:xfrm>
            <a:off x="5750351" y="5016630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D79564B-3123-4D32-B84A-6C39F2C7109E}"/>
              </a:ext>
            </a:extLst>
          </p:cNvPr>
          <p:cNvCxnSpPr/>
          <p:nvPr/>
        </p:nvCxnSpPr>
        <p:spPr>
          <a:xfrm>
            <a:off x="8052062" y="4989920"/>
            <a:ext cx="6787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030BD5B-8FDF-4B21-9307-4FF7785A2C60}"/>
              </a:ext>
            </a:extLst>
          </p:cNvPr>
          <p:cNvCxnSpPr>
            <a:cxnSpLocks/>
          </p:cNvCxnSpPr>
          <p:nvPr/>
        </p:nvCxnSpPr>
        <p:spPr>
          <a:xfrm>
            <a:off x="10562735" y="4752680"/>
            <a:ext cx="0" cy="9034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12E28FE-C9A0-4810-8890-6C3ADA7EE4CC}"/>
              </a:ext>
            </a:extLst>
          </p:cNvPr>
          <p:cNvCxnSpPr>
            <a:cxnSpLocks/>
          </p:cNvCxnSpPr>
          <p:nvPr/>
        </p:nvCxnSpPr>
        <p:spPr>
          <a:xfrm flipH="1">
            <a:off x="8133760" y="5772345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D0E63E1-5EA8-480D-8763-765B4CFACD82}"/>
              </a:ext>
            </a:extLst>
          </p:cNvPr>
          <p:cNvCxnSpPr>
            <a:cxnSpLocks/>
          </p:cNvCxnSpPr>
          <p:nvPr/>
        </p:nvCxnSpPr>
        <p:spPr>
          <a:xfrm flipH="1">
            <a:off x="5750351" y="5772345"/>
            <a:ext cx="5970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BFAF460-F7EF-49D2-A808-C97713BFDE6B}"/>
              </a:ext>
            </a:extLst>
          </p:cNvPr>
          <p:cNvCxnSpPr/>
          <p:nvPr/>
        </p:nvCxnSpPr>
        <p:spPr>
          <a:xfrm>
            <a:off x="895546" y="982132"/>
            <a:ext cx="1071828" cy="969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B07881F-F27E-4AFC-84CC-FDC30C5F9F48}"/>
              </a:ext>
            </a:extLst>
          </p:cNvPr>
          <p:cNvCxnSpPr/>
          <p:nvPr/>
        </p:nvCxnSpPr>
        <p:spPr>
          <a:xfrm>
            <a:off x="10224626" y="1149457"/>
            <a:ext cx="1071828" cy="969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9952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20370</TotalTime>
  <Words>829</Words>
  <Application>Microsoft Office PowerPoint</Application>
  <PresentationFormat>Widescreen</PresentationFormat>
  <Paragraphs>210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Comic Sans MS</vt:lpstr>
      <vt:lpstr>Garamond</vt:lpstr>
      <vt:lpstr>Organic</vt:lpstr>
      <vt:lpstr>PowerPoint Presentation</vt:lpstr>
      <vt:lpstr>Ble hoffech chi fynd ar wyliau?</vt:lpstr>
      <vt:lpstr>Rydych chi’n cofio beth ddysgon ni ddoe?</vt:lpstr>
      <vt:lpstr>Mat Iaith</vt:lpstr>
      <vt:lpstr>Nod y wers heddiw ydy</vt:lpstr>
      <vt:lpstr>Adolygu </vt:lpstr>
      <vt:lpstr>Dril 1</vt:lpstr>
      <vt:lpstr>Dril 2</vt:lpstr>
      <vt:lpstr>Dril 3</vt:lpstr>
      <vt:lpstr>Ble hoffech chi fynd ar wyliau?</vt:lpstr>
      <vt:lpstr>PowerPoint Presentation</vt:lpstr>
      <vt:lpstr>Sut hoffech chi fynd ar wyliau?</vt:lpstr>
      <vt:lpstr>Beth hoffech chi weld ar wyliau?</vt:lpstr>
      <vt:lpstr>Beth hoffech chi fwyta ar wyliau?</vt:lpstr>
      <vt:lpstr>Beth hoffech chi yfed ar wyliau?</vt:lpstr>
      <vt:lpstr>Stori map </vt:lpstr>
      <vt:lpstr>Stori Map</vt:lpstr>
      <vt:lpstr>Stori Map</vt:lpstr>
      <vt:lpstr>Tasg 1</vt:lpstr>
      <vt:lpstr>Tasg 2 - Ysgrifennu Mosaig</vt:lpstr>
      <vt:lpstr>Tasg 3 Gêm trap-ddor</vt:lpstr>
      <vt:lpstr>Adolygu</vt:lpstr>
      <vt:lpstr>Gwers nesaf Gêm – dim nadroedd dim ysgolion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Ble hoffech chi fynd ar wyliau?</dc:title>
  <dc:creator>Caitlin Welch</dc:creator>
  <cp:lastModifiedBy>Caitlin Welch</cp:lastModifiedBy>
  <cp:revision>75</cp:revision>
  <dcterms:created xsi:type="dcterms:W3CDTF">2025-03-10T11:29:14Z</dcterms:created>
  <dcterms:modified xsi:type="dcterms:W3CDTF">2025-03-25T13:23:52Z</dcterms:modified>
</cp:coreProperties>
</file>