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7" r:id="rId2"/>
    <p:sldId id="258" r:id="rId3"/>
    <p:sldId id="259" r:id="rId4"/>
    <p:sldId id="260" r:id="rId5"/>
    <p:sldId id="261" r:id="rId6"/>
    <p:sldId id="262" r:id="rId7"/>
    <p:sldId id="264" r:id="rId8"/>
    <p:sldId id="265" r:id="rId9"/>
    <p:sldId id="268" r:id="rId10"/>
    <p:sldId id="26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6355" autoAdjust="0"/>
  </p:normalViewPr>
  <p:slideViewPr>
    <p:cSldViewPr snapToGrid="0">
      <p:cViewPr varScale="1">
        <p:scale>
          <a:sx n="51" d="100"/>
          <a:sy n="51" d="100"/>
        </p:scale>
        <p:origin x="1232"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F775DD-24E2-4ECD-B17A-D622E6798B78}" type="datetimeFigureOut">
              <a:rPr lang="en-GB" smtClean="0"/>
              <a:t>31/10/2022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C8A900-7831-470F-849F-A02709B84A09}" type="slidenum">
              <a:rPr lang="en-GB" smtClean="0"/>
              <a:t>‹#›</a:t>
            </a:fld>
            <a:endParaRPr lang="en-GB"/>
          </a:p>
        </p:txBody>
      </p:sp>
    </p:spTree>
    <p:extLst>
      <p:ext uri="{BB962C8B-B14F-4D97-AF65-F5344CB8AC3E}">
        <p14:creationId xmlns:p14="http://schemas.microsoft.com/office/powerpoint/2010/main" val="10585108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this part of my presentation, I will talk about the impact on employees. During the pandemic, several retail enterprises were severely harmed as a result of the limitations imposed by COVID-19, and as a result, many of these shops have since closed their doors. T.M. </a:t>
            </a:r>
            <a:r>
              <a:rPr lang="en-GB" sz="1200" kern="1200" dirty="0" err="1">
                <a:solidFill>
                  <a:schemeClr val="tx1"/>
                </a:solidFill>
                <a:effectLst/>
                <a:latin typeface="+mn-lt"/>
                <a:ea typeface="+mn-ea"/>
                <a:cs typeface="+mn-cs"/>
              </a:rPr>
              <a:t>Lewin</a:t>
            </a:r>
            <a:r>
              <a:rPr lang="en-GB" sz="1200" kern="1200" dirty="0">
                <a:solidFill>
                  <a:schemeClr val="tx1"/>
                </a:solidFill>
                <a:effectLst/>
                <a:latin typeface="+mn-lt"/>
                <a:ea typeface="+mn-ea"/>
                <a:cs typeface="+mn-cs"/>
              </a:rPr>
              <a:t>, which is in the retail industry of selling T-shirts, has likewise seen a significant drop in the number of sales it has generated. employment opportunities being eliminated as a result of the corporation moving the majority of its activities online. The company's sales and profitability have suffered as a result of the closure of outlets for an extended period. The epidemic has resulted in fewer people buying T-shirts, which has harmed sales at T.M. Lewis, putting the firm in a difficult position (Cabral, &amp; van </a:t>
            </a:r>
            <a:r>
              <a:rPr lang="en-GB" sz="1200" kern="1200" dirty="0" err="1">
                <a:solidFill>
                  <a:schemeClr val="tx1"/>
                </a:solidFill>
                <a:effectLst/>
                <a:latin typeface="+mn-lt"/>
                <a:ea typeface="+mn-ea"/>
                <a:cs typeface="+mn-cs"/>
              </a:rPr>
              <a:t>Winden</a:t>
            </a:r>
            <a:r>
              <a:rPr lang="en-GB" sz="1200" kern="1200" dirty="0">
                <a:solidFill>
                  <a:schemeClr val="tx1"/>
                </a:solidFill>
                <a:effectLst/>
                <a:latin typeface="+mn-lt"/>
                <a:ea typeface="+mn-ea"/>
                <a:cs typeface="+mn-cs"/>
              </a:rPr>
              <a:t>, 2022).</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0DC8A900-7831-470F-849F-A02709B84A09}" type="slidenum">
              <a:rPr lang="en-GB" smtClean="0"/>
              <a:t>2</a:t>
            </a:fld>
            <a:endParaRPr lang="en-GB"/>
          </a:p>
        </p:txBody>
      </p:sp>
    </p:spTree>
    <p:extLst>
      <p:ext uri="{BB962C8B-B14F-4D97-AF65-F5344CB8AC3E}">
        <p14:creationId xmlns:p14="http://schemas.microsoft.com/office/powerpoint/2010/main" val="1326404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 will talk about the problem with T M </a:t>
            </a:r>
            <a:r>
              <a:rPr lang="en-GB" sz="1200" kern="1200" dirty="0" err="1">
                <a:solidFill>
                  <a:schemeClr val="tx1"/>
                </a:solidFill>
                <a:effectLst/>
                <a:latin typeface="+mn-lt"/>
                <a:ea typeface="+mn-ea"/>
                <a:cs typeface="+mn-cs"/>
              </a:rPr>
              <a:t>Lewin</a:t>
            </a:r>
            <a:r>
              <a:rPr lang="en-GB" sz="1200" kern="1200" dirty="0">
                <a:solidFill>
                  <a:schemeClr val="tx1"/>
                </a:solidFill>
                <a:effectLst/>
                <a:latin typeface="+mn-lt"/>
                <a:ea typeface="+mn-ea"/>
                <a:cs typeface="+mn-cs"/>
              </a:rPr>
              <a:t>. During the pandemic, several retail enterprises were severely impacted owing to the limits imposed by COVID-19, and as a result, many of these shops have since closed their doors. T.M. </a:t>
            </a:r>
            <a:r>
              <a:rPr lang="en-GB" sz="1200" kern="1200" dirty="0" err="1">
                <a:solidFill>
                  <a:schemeClr val="tx1"/>
                </a:solidFill>
                <a:effectLst/>
                <a:latin typeface="+mn-lt"/>
                <a:ea typeface="+mn-ea"/>
                <a:cs typeface="+mn-cs"/>
              </a:rPr>
              <a:t>Lewin</a:t>
            </a:r>
            <a:r>
              <a:rPr lang="en-GB" sz="1200" kern="1200" dirty="0">
                <a:solidFill>
                  <a:schemeClr val="tx1"/>
                </a:solidFill>
                <a:effectLst/>
                <a:latin typeface="+mn-lt"/>
                <a:ea typeface="+mn-ea"/>
                <a:cs typeface="+mn-cs"/>
              </a:rPr>
              <a:t>, which is in the retail industry of selling T-shirts, has likewise seen a significant drop in the number of sales it has generated. The company's sales and profitability have suffered as a result of the closure of outlets for an extended period. In the year 2020, as the COVID-19 outbreak continued to hammer the high street, T.M. </a:t>
            </a:r>
            <a:r>
              <a:rPr lang="en-GB" sz="1200" kern="1200" dirty="0" err="1">
                <a:solidFill>
                  <a:schemeClr val="tx1"/>
                </a:solidFill>
                <a:effectLst/>
                <a:latin typeface="+mn-lt"/>
                <a:ea typeface="+mn-ea"/>
                <a:cs typeface="+mn-cs"/>
              </a:rPr>
              <a:t>Lewin</a:t>
            </a:r>
            <a:r>
              <a:rPr lang="en-GB" sz="1200" kern="1200" dirty="0">
                <a:solidFill>
                  <a:schemeClr val="tx1"/>
                </a:solidFill>
                <a:effectLst/>
                <a:latin typeface="+mn-lt"/>
                <a:ea typeface="+mn-ea"/>
                <a:cs typeface="+mn-cs"/>
              </a:rPr>
              <a:t> decided to close all of its stores and relocate its operations entirely online. This decision resulted in the loss of around 600 jobs. (</a:t>
            </a:r>
            <a:r>
              <a:rPr lang="en-GB" sz="1200" kern="1200" dirty="0" err="1">
                <a:solidFill>
                  <a:schemeClr val="tx1"/>
                </a:solidFill>
                <a:effectLst/>
                <a:latin typeface="+mn-lt"/>
                <a:ea typeface="+mn-ea"/>
                <a:cs typeface="+mn-cs"/>
              </a:rPr>
              <a:t>Kumodji</a:t>
            </a:r>
            <a:r>
              <a:rPr lang="en-GB" sz="1200" kern="1200" dirty="0">
                <a:solidFill>
                  <a:schemeClr val="tx1"/>
                </a:solidFill>
                <a:effectLst/>
                <a:latin typeface="+mn-lt"/>
                <a:ea typeface="+mn-ea"/>
                <a:cs typeface="+mn-cs"/>
              </a:rPr>
              <a:t>, 2022).</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0DC8A900-7831-470F-849F-A02709B84A09}" type="slidenum">
              <a:rPr lang="en-GB" smtClean="0"/>
              <a:t>3</a:t>
            </a:fld>
            <a:endParaRPr lang="en-GB"/>
          </a:p>
        </p:txBody>
      </p:sp>
    </p:spTree>
    <p:extLst>
      <p:ext uri="{BB962C8B-B14F-4D97-AF65-F5344CB8AC3E}">
        <p14:creationId xmlns:p14="http://schemas.microsoft.com/office/powerpoint/2010/main" val="13221442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this part of my presentation, I will talk about the impact on employees. During the pandemic, several retail enterprises were severely harmed as a result of the limitations imposed by COVID-19, and as a result, many of these shops have since closed their doors. T.M. </a:t>
            </a:r>
            <a:r>
              <a:rPr lang="en-GB" sz="1200" kern="1200" dirty="0" err="1">
                <a:solidFill>
                  <a:schemeClr val="tx1"/>
                </a:solidFill>
                <a:effectLst/>
                <a:latin typeface="+mn-lt"/>
                <a:ea typeface="+mn-ea"/>
                <a:cs typeface="+mn-cs"/>
              </a:rPr>
              <a:t>Lewin</a:t>
            </a:r>
            <a:r>
              <a:rPr lang="en-GB" sz="1200" kern="1200" dirty="0">
                <a:solidFill>
                  <a:schemeClr val="tx1"/>
                </a:solidFill>
                <a:effectLst/>
                <a:latin typeface="+mn-lt"/>
                <a:ea typeface="+mn-ea"/>
                <a:cs typeface="+mn-cs"/>
              </a:rPr>
              <a:t>, which is in the retail industry of selling T-shirts, has likewise seen a significant drop in the number of sales it has generated. employment opportunities being eliminated as a result of the corporation moving the majority of its activities online. The company's sales and profitability have suffered as a result of the closure of outlets for an extended period (Cabral, &amp; van </a:t>
            </a:r>
            <a:r>
              <a:rPr lang="en-GB" sz="1200" kern="1200" dirty="0" err="1">
                <a:solidFill>
                  <a:schemeClr val="tx1"/>
                </a:solidFill>
                <a:effectLst/>
                <a:latin typeface="+mn-lt"/>
                <a:ea typeface="+mn-ea"/>
                <a:cs typeface="+mn-cs"/>
              </a:rPr>
              <a:t>Winden</a:t>
            </a:r>
            <a:r>
              <a:rPr lang="en-GB" sz="1200" kern="1200" dirty="0">
                <a:solidFill>
                  <a:schemeClr val="tx1"/>
                </a:solidFill>
                <a:effectLst/>
                <a:latin typeface="+mn-lt"/>
                <a:ea typeface="+mn-ea"/>
                <a:cs typeface="+mn-cs"/>
              </a:rPr>
              <a:t>, 2022).</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0DC8A900-7831-470F-849F-A02709B84A09}" type="slidenum">
              <a:rPr lang="en-GB" smtClean="0"/>
              <a:t>4</a:t>
            </a:fld>
            <a:endParaRPr lang="en-GB"/>
          </a:p>
        </p:txBody>
      </p:sp>
    </p:spTree>
    <p:extLst>
      <p:ext uri="{BB962C8B-B14F-4D97-AF65-F5344CB8AC3E}">
        <p14:creationId xmlns:p14="http://schemas.microsoft.com/office/powerpoint/2010/main" val="30381288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Here I will discuss about Pestle analysis. </a:t>
            </a:r>
            <a:r>
              <a:rPr lang="en-US" sz="1200" kern="1200" dirty="0">
                <a:solidFill>
                  <a:schemeClr val="tx1"/>
                </a:solidFill>
                <a:effectLst/>
                <a:latin typeface="+mn-lt"/>
                <a:ea typeface="+mn-ea"/>
                <a:cs typeface="+mn-cs"/>
              </a:rPr>
              <a:t>According to the Pestle research done by TM Lewis. The technological elements of the firm, in addition to the limited supply of materials, were the root reason for the uptick in online sales that T.M. Lewis experienced. The legal concerns in the case of T.M. Lewis include restrictions on the development of stores, legal restraints for social distancing, as well as fines and fees that are charged against businesses. As a direct consequence of everything being suddenly put to a halt, people were thrown into a state of disarray. There has been a general drop in the number of businesses, there has been a decrease in the retail sector, and there is a danger to the health of employees presented by the chance of contracting COVID-19. These are the environmental factors (</a:t>
            </a:r>
            <a:r>
              <a:rPr lang="en-GB" sz="1200" kern="1200" dirty="0" err="1">
                <a:solidFill>
                  <a:schemeClr val="tx1"/>
                </a:solidFill>
                <a:effectLst/>
                <a:latin typeface="+mn-lt"/>
                <a:ea typeface="+mn-ea"/>
                <a:cs typeface="+mn-cs"/>
              </a:rPr>
              <a:t>Nyamunda</a:t>
            </a:r>
            <a:r>
              <a:rPr lang="en-GB" sz="1200" kern="1200" dirty="0">
                <a:solidFill>
                  <a:schemeClr val="tx1"/>
                </a:solidFill>
                <a:effectLst/>
                <a:latin typeface="+mn-lt"/>
                <a:ea typeface="+mn-ea"/>
                <a:cs typeface="+mn-cs"/>
              </a:rPr>
              <a:t>, 2022).</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0DC8A900-7831-470F-849F-A02709B84A09}" type="slidenum">
              <a:rPr lang="en-GB" smtClean="0"/>
              <a:t>5</a:t>
            </a:fld>
            <a:endParaRPr lang="en-GB"/>
          </a:p>
        </p:txBody>
      </p:sp>
    </p:spTree>
    <p:extLst>
      <p:ext uri="{BB962C8B-B14F-4D97-AF65-F5344CB8AC3E}">
        <p14:creationId xmlns:p14="http://schemas.microsoft.com/office/powerpoint/2010/main" val="27307206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 will continue my talk about pestle analysis. </a:t>
            </a:r>
            <a:r>
              <a:rPr lang="en-US" sz="1200" kern="1200" dirty="0">
                <a:solidFill>
                  <a:schemeClr val="tx1"/>
                </a:solidFill>
                <a:effectLst/>
                <a:latin typeface="+mn-lt"/>
                <a:ea typeface="+mn-ea"/>
                <a:cs typeface="+mn-cs"/>
              </a:rPr>
              <a:t>According to the Pestle research done by TM Lewis. The technological elements of the firm, in addition to the limited supply of materials, were the root reason for the uptick in online sales that T.M. Lewis experienced. The legal concerns in the case of T.M. Lewis include restrictions on the development of stores, legal restraints for social distancing, as well as fines and fees that are charged against businesses. A problem with transportation was also identified. There has been a general drop in the number of businesses, there has been a decrease in the retail sector, and there is a danger to the health of employees presented by the chance of contracting COVID-19. These are the environmental factors (</a:t>
            </a:r>
            <a:r>
              <a:rPr lang="en-GB" sz="1200" kern="1200" dirty="0" err="1">
                <a:solidFill>
                  <a:schemeClr val="tx1"/>
                </a:solidFill>
                <a:effectLst/>
                <a:latin typeface="+mn-lt"/>
                <a:ea typeface="+mn-ea"/>
                <a:cs typeface="+mn-cs"/>
              </a:rPr>
              <a:t>Marinov</a:t>
            </a:r>
            <a:r>
              <a:rPr lang="en-GB" sz="1200" kern="1200" dirty="0">
                <a:solidFill>
                  <a:schemeClr val="tx1"/>
                </a:solidFill>
                <a:effectLst/>
                <a:latin typeface="+mn-lt"/>
                <a:ea typeface="+mn-ea"/>
                <a:cs typeface="+mn-cs"/>
              </a:rPr>
              <a:t>, &amp; </a:t>
            </a:r>
            <a:r>
              <a:rPr lang="en-GB" sz="1200" kern="1200" dirty="0" err="1">
                <a:solidFill>
                  <a:schemeClr val="tx1"/>
                </a:solidFill>
                <a:effectLst/>
                <a:latin typeface="+mn-lt"/>
                <a:ea typeface="+mn-ea"/>
                <a:cs typeface="+mn-cs"/>
              </a:rPr>
              <a:t>Marinova</a:t>
            </a:r>
            <a:r>
              <a:rPr lang="en-GB" sz="1200" kern="1200" dirty="0">
                <a:solidFill>
                  <a:schemeClr val="tx1"/>
                </a:solidFill>
                <a:effectLst/>
                <a:latin typeface="+mn-lt"/>
                <a:ea typeface="+mn-ea"/>
                <a:cs typeface="+mn-cs"/>
              </a:rPr>
              <a:t>, 2021).</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0DC8A900-7831-470F-849F-A02709B84A09}" type="slidenum">
              <a:rPr lang="en-GB" smtClean="0"/>
              <a:t>6</a:t>
            </a:fld>
            <a:endParaRPr lang="en-GB"/>
          </a:p>
        </p:txBody>
      </p:sp>
    </p:spTree>
    <p:extLst>
      <p:ext uri="{BB962C8B-B14F-4D97-AF65-F5344CB8AC3E}">
        <p14:creationId xmlns:p14="http://schemas.microsoft.com/office/powerpoint/2010/main" val="18905343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Fish Bone diagram that was developed by T.M. Lewis suggests that the problem at hand pertains to a reduction in the profit margin that the company enjoys. There is a lack of supply, materials of poor quality, a rise in the cost of materials, a fall in the retail business, social distance, inefficient regulations, and a unique scenario for the management of the organization. There has been a restriction placed on purchasing from physical stores, there has been a decline in production, there has been a decrease in purchasing due to the closure of offices, there has been a decrease in the purchasing power of customers, there has been a shortage of supply, there has been a decrease in the quality of the material, there has been an increase in the cost of the material, and there has been a decline in the retail industry. These are the causes (</a:t>
            </a:r>
            <a:r>
              <a:rPr lang="en-GB" sz="1200" kern="1200" dirty="0" err="1">
                <a:solidFill>
                  <a:schemeClr val="tx1"/>
                </a:solidFill>
                <a:effectLst/>
                <a:latin typeface="+mn-lt"/>
                <a:ea typeface="+mn-ea"/>
                <a:cs typeface="+mn-cs"/>
              </a:rPr>
              <a:t>Urick</a:t>
            </a:r>
            <a:r>
              <a:rPr lang="en-GB" sz="1200" kern="1200" dirty="0">
                <a:solidFill>
                  <a:schemeClr val="tx1"/>
                </a:solidFill>
                <a:effectLst/>
                <a:latin typeface="+mn-lt"/>
                <a:ea typeface="+mn-ea"/>
                <a:cs typeface="+mn-cs"/>
              </a:rPr>
              <a:t>, 2020).</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7D72315-15D6-409F-BCE9-B6B0B675E29D}" type="slidenum">
              <a:rPr kumimoji="0" lang="x-none"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a:t>
            </a:fld>
            <a:endParaRPr kumimoji="0" lang="x-none"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442568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this part of my presentation, I will talk about the solution to the mentioned problem. The following is the solution that has been provided for the issue that was previously mentioned:</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Higher demand and more sales might be achieved via the use of celebrity endorsements. To improve both its efficiency and its standing in the market, the firm has to look for ways to recruit more skilled workers. To boost its sales, the organization should concentrate on expanding its internet presence. The association of the items and T-shirts with various company executives, such as managers or CEOs, would serve to build demand for the brand and awareness of it. Higher demand and more sales might be achieved via the use of celebrity endorsements (</a:t>
            </a:r>
            <a:r>
              <a:rPr lang="en-GB" sz="1200" kern="1200" dirty="0" err="1">
                <a:solidFill>
                  <a:schemeClr val="tx1"/>
                </a:solidFill>
                <a:effectLst/>
                <a:latin typeface="+mn-lt"/>
                <a:ea typeface="+mn-ea"/>
                <a:cs typeface="+mn-cs"/>
              </a:rPr>
              <a:t>Kachela</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Lodh</a:t>
            </a:r>
            <a:r>
              <a:rPr lang="en-GB" sz="1200" kern="1200" dirty="0">
                <a:solidFill>
                  <a:schemeClr val="tx1"/>
                </a:solidFill>
                <a:effectLst/>
                <a:latin typeface="+mn-lt"/>
                <a:ea typeface="+mn-ea"/>
                <a:cs typeface="+mn-cs"/>
              </a:rPr>
              <a:t>, &amp; </a:t>
            </a:r>
            <a:r>
              <a:rPr lang="en-GB" sz="1200" kern="1200" dirty="0" err="1">
                <a:solidFill>
                  <a:schemeClr val="tx1"/>
                </a:solidFill>
                <a:effectLst/>
                <a:latin typeface="+mn-lt"/>
                <a:ea typeface="+mn-ea"/>
                <a:cs typeface="+mn-cs"/>
              </a:rPr>
              <a:t>Nandy</a:t>
            </a:r>
            <a:r>
              <a:rPr lang="en-GB" sz="1200" kern="1200" dirty="0">
                <a:solidFill>
                  <a:schemeClr val="tx1"/>
                </a:solidFill>
                <a:effectLst/>
                <a:latin typeface="+mn-lt"/>
                <a:ea typeface="+mn-ea"/>
                <a:cs typeface="+mn-cs"/>
              </a:rPr>
              <a:t>, 2021). I will talk about the solution to the mentioned problem. The following is the solution that has been provided for the issue that was previously mentioned:</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is in the best interest of the firm to focus on high-profit accessories and organize marketing and promotional efforts around such products. In addition, the company has to concentrate on product segmentation in terms of pricing to attract clients from upper-class and middle-class demographics in distinct marketplaces. In conclusion, the company should communicate with its former customers to regain their patronage. TM </a:t>
            </a:r>
            <a:r>
              <a:rPr lang="en-GB" sz="1200" kern="1200" dirty="0" err="1">
                <a:solidFill>
                  <a:schemeClr val="tx1"/>
                </a:solidFill>
                <a:effectLst/>
                <a:latin typeface="+mn-lt"/>
                <a:ea typeface="+mn-ea"/>
                <a:cs typeface="+mn-cs"/>
              </a:rPr>
              <a:t>Lewin</a:t>
            </a:r>
            <a:r>
              <a:rPr lang="en-GB" sz="1200" kern="1200" dirty="0">
                <a:solidFill>
                  <a:schemeClr val="tx1"/>
                </a:solidFill>
                <a:effectLst/>
                <a:latin typeface="+mn-lt"/>
                <a:ea typeface="+mn-ea"/>
                <a:cs typeface="+mn-cs"/>
              </a:rPr>
              <a:t> must focus on product segmentation concerning the pricing and take advantage of digital platforms (Lipton, &amp; </a:t>
            </a:r>
            <a:r>
              <a:rPr lang="en-GB" sz="1200" kern="1200" dirty="0" err="1">
                <a:solidFill>
                  <a:schemeClr val="tx1"/>
                </a:solidFill>
                <a:effectLst/>
                <a:latin typeface="+mn-lt"/>
                <a:ea typeface="+mn-ea"/>
                <a:cs typeface="+mn-cs"/>
              </a:rPr>
              <a:t>Basu</a:t>
            </a:r>
            <a:r>
              <a:rPr lang="en-GB" sz="1200" kern="1200" dirty="0">
                <a:solidFill>
                  <a:schemeClr val="tx1"/>
                </a:solidFill>
                <a:effectLst/>
                <a:latin typeface="+mn-lt"/>
                <a:ea typeface="+mn-ea"/>
                <a:cs typeface="+mn-cs"/>
              </a:rPr>
              <a:t>, 2022).</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5"/>
          </p:nvPr>
        </p:nvSpPr>
        <p:spPr/>
        <p:txBody>
          <a:bodyPr/>
          <a:lstStyle/>
          <a:p>
            <a:fld id="{0DC8A900-7831-470F-849F-A02709B84A09}" type="slidenum">
              <a:rPr lang="en-GB" smtClean="0"/>
              <a:t>8</a:t>
            </a:fld>
            <a:endParaRPr lang="en-GB"/>
          </a:p>
        </p:txBody>
      </p:sp>
    </p:spTree>
    <p:extLst>
      <p:ext uri="{BB962C8B-B14F-4D97-AF65-F5344CB8AC3E}">
        <p14:creationId xmlns:p14="http://schemas.microsoft.com/office/powerpoint/2010/main" val="32128138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So it is concluded that covid-19 has badly affected the retail industry. The example of </a:t>
            </a:r>
            <a:r>
              <a:rPr lang="en-US" sz="1200" kern="1200" dirty="0" err="1">
                <a:solidFill>
                  <a:schemeClr val="tx1"/>
                </a:solidFill>
                <a:effectLst/>
                <a:latin typeface="+mn-lt"/>
                <a:ea typeface="+mn-ea"/>
                <a:cs typeface="+mn-cs"/>
              </a:rPr>
              <a:t>Lewin</a:t>
            </a:r>
            <a:r>
              <a:rPr lang="en-US" sz="1200" kern="1200" dirty="0">
                <a:solidFill>
                  <a:schemeClr val="tx1"/>
                </a:solidFill>
                <a:effectLst/>
                <a:latin typeface="+mn-lt"/>
                <a:ea typeface="+mn-ea"/>
                <a:cs typeface="+mn-cs"/>
              </a:rPr>
              <a:t> Company has been taken which has faced many issues during covid-19 that have ultimately decreased their sale and profitability. Pestle analysis and fishbone analysis have been conducted to understand the problem of the company and multiple solutions have been suggested that can improve its performance. </a:t>
            </a:r>
          </a:p>
          <a:p>
            <a:pPr>
              <a:lnSpc>
                <a:spcPct val="107000"/>
              </a:lnSpc>
              <a:spcAft>
                <a:spcPts val="800"/>
              </a:spcAft>
            </a:pPr>
            <a:r>
              <a:rPr lang="x-none"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x-none" dirty="0"/>
          </a:p>
        </p:txBody>
      </p:sp>
      <p:sp>
        <p:nvSpPr>
          <p:cNvPr id="4" name="Slide Number Placeholder 3"/>
          <p:cNvSpPr>
            <a:spLocks noGrp="1"/>
          </p:cNvSpPr>
          <p:nvPr>
            <p:ph type="sldNum" sz="quarter" idx="5"/>
          </p:nvPr>
        </p:nvSpPr>
        <p:spPr/>
        <p:txBody>
          <a:bodyPr/>
          <a:lstStyle/>
          <a:p>
            <a:fld id="{97D72315-15D6-409F-BCE9-B6B0B675E29D}" type="slidenum">
              <a:rPr lang="x-none" smtClean="0"/>
              <a:t>9</a:t>
            </a:fld>
            <a:endParaRPr lang="x-none"/>
          </a:p>
        </p:txBody>
      </p:sp>
    </p:spTree>
    <p:extLst>
      <p:ext uri="{BB962C8B-B14F-4D97-AF65-F5344CB8AC3E}">
        <p14:creationId xmlns:p14="http://schemas.microsoft.com/office/powerpoint/2010/main" val="24104549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945AC14-307B-4257-B86F-A31474869D8A}" type="datetimeFigureOut">
              <a:rPr lang="x-none" smtClean="0"/>
              <a:t>10/31/2022</a:t>
            </a:fld>
            <a:endParaRPr lang="x-none"/>
          </a:p>
        </p:txBody>
      </p:sp>
      <p:sp>
        <p:nvSpPr>
          <p:cNvPr id="5" name="Footer Placeholder 4"/>
          <p:cNvSpPr>
            <a:spLocks noGrp="1"/>
          </p:cNvSpPr>
          <p:nvPr>
            <p:ph type="ftr" sz="quarter" idx="11"/>
          </p:nvPr>
        </p:nvSpPr>
        <p:spPr>
          <a:xfrm>
            <a:off x="2416500" y="329307"/>
            <a:ext cx="4973915" cy="309201"/>
          </a:xfrm>
        </p:spPr>
        <p:txBody>
          <a:bodyPr/>
          <a:lstStyle/>
          <a:p>
            <a:endParaRPr lang="x-none"/>
          </a:p>
        </p:txBody>
      </p:sp>
      <p:sp>
        <p:nvSpPr>
          <p:cNvPr id="6" name="Slide Number Placeholder 5"/>
          <p:cNvSpPr>
            <a:spLocks noGrp="1"/>
          </p:cNvSpPr>
          <p:nvPr>
            <p:ph type="sldNum" sz="quarter" idx="12"/>
          </p:nvPr>
        </p:nvSpPr>
        <p:spPr>
          <a:xfrm>
            <a:off x="1437664" y="798973"/>
            <a:ext cx="811019" cy="503578"/>
          </a:xfrm>
        </p:spPr>
        <p:txBody>
          <a:bodyPr/>
          <a:lstStyle/>
          <a:p>
            <a:fld id="{3D445067-9AAF-44BA-9DB3-98F3CDA77A77}" type="slidenum">
              <a:rPr lang="x-none" smtClean="0"/>
              <a:t>‹#›</a:t>
            </a:fld>
            <a:endParaRPr lang="x-none"/>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411952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945AC14-307B-4257-B86F-A31474869D8A}" type="datetimeFigureOut">
              <a:rPr lang="x-none" smtClean="0"/>
              <a:t>10/31/2022</a:t>
            </a:fld>
            <a:endParaRPr lang="x-none"/>
          </a:p>
        </p:txBody>
      </p:sp>
      <p:sp>
        <p:nvSpPr>
          <p:cNvPr id="5" name="Footer Placeholder 4"/>
          <p:cNvSpPr>
            <a:spLocks noGrp="1"/>
          </p:cNvSpPr>
          <p:nvPr>
            <p:ph type="ftr" sz="quarter" idx="11"/>
          </p:nvPr>
        </p:nvSpPr>
        <p:spPr/>
        <p:txBody>
          <a:bodyPr/>
          <a:lstStyle/>
          <a:p>
            <a:endParaRPr lang="x-none"/>
          </a:p>
        </p:txBody>
      </p:sp>
      <p:sp>
        <p:nvSpPr>
          <p:cNvPr id="6" name="Slide Number Placeholder 5"/>
          <p:cNvSpPr>
            <a:spLocks noGrp="1"/>
          </p:cNvSpPr>
          <p:nvPr>
            <p:ph type="sldNum" sz="quarter" idx="12"/>
          </p:nvPr>
        </p:nvSpPr>
        <p:spPr/>
        <p:txBody>
          <a:bodyPr/>
          <a:lstStyle/>
          <a:p>
            <a:fld id="{3D445067-9AAF-44BA-9DB3-98F3CDA77A77}" type="slidenum">
              <a:rPr lang="x-none" smtClean="0"/>
              <a:t>‹#›</a:t>
            </a:fld>
            <a:endParaRPr lang="x-none"/>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153185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945AC14-307B-4257-B86F-A31474869D8A}" type="datetimeFigureOut">
              <a:rPr lang="x-none" smtClean="0"/>
              <a:t>10/31/2022</a:t>
            </a:fld>
            <a:endParaRPr lang="x-none"/>
          </a:p>
        </p:txBody>
      </p:sp>
      <p:sp>
        <p:nvSpPr>
          <p:cNvPr id="5" name="Footer Placeholder 4"/>
          <p:cNvSpPr>
            <a:spLocks noGrp="1"/>
          </p:cNvSpPr>
          <p:nvPr>
            <p:ph type="ftr" sz="quarter" idx="11"/>
          </p:nvPr>
        </p:nvSpPr>
        <p:spPr/>
        <p:txBody>
          <a:bodyPr/>
          <a:lstStyle/>
          <a:p>
            <a:endParaRPr lang="x-none"/>
          </a:p>
        </p:txBody>
      </p:sp>
      <p:sp>
        <p:nvSpPr>
          <p:cNvPr id="6" name="Slide Number Placeholder 5"/>
          <p:cNvSpPr>
            <a:spLocks noGrp="1"/>
          </p:cNvSpPr>
          <p:nvPr>
            <p:ph type="sldNum" sz="quarter" idx="12"/>
          </p:nvPr>
        </p:nvSpPr>
        <p:spPr/>
        <p:txBody>
          <a:bodyPr/>
          <a:lstStyle/>
          <a:p>
            <a:fld id="{3D445067-9AAF-44BA-9DB3-98F3CDA77A77}" type="slidenum">
              <a:rPr lang="x-none" smtClean="0"/>
              <a:t>‹#›</a:t>
            </a:fld>
            <a:endParaRPr lang="x-none"/>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562385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945AC14-307B-4257-B86F-A31474869D8A}" type="datetimeFigureOut">
              <a:rPr lang="x-none" smtClean="0"/>
              <a:t>10/31/2022</a:t>
            </a:fld>
            <a:endParaRPr lang="x-none"/>
          </a:p>
        </p:txBody>
      </p:sp>
      <p:sp>
        <p:nvSpPr>
          <p:cNvPr id="6" name="Footer Placeholder 5"/>
          <p:cNvSpPr>
            <a:spLocks noGrp="1"/>
          </p:cNvSpPr>
          <p:nvPr>
            <p:ph type="ftr" sz="quarter" idx="11"/>
          </p:nvPr>
        </p:nvSpPr>
        <p:spPr/>
        <p:txBody>
          <a:bodyPr/>
          <a:lstStyle/>
          <a:p>
            <a:endParaRPr lang="x-none"/>
          </a:p>
        </p:txBody>
      </p:sp>
      <p:sp>
        <p:nvSpPr>
          <p:cNvPr id="7" name="Slide Number Placeholder 6"/>
          <p:cNvSpPr>
            <a:spLocks noGrp="1"/>
          </p:cNvSpPr>
          <p:nvPr>
            <p:ph type="sldNum" sz="quarter" idx="12"/>
          </p:nvPr>
        </p:nvSpPr>
        <p:spPr/>
        <p:txBody>
          <a:bodyPr/>
          <a:lstStyle/>
          <a:p>
            <a:fld id="{3D445067-9AAF-44BA-9DB3-98F3CDA77A77}" type="slidenum">
              <a:rPr lang="x-none" smtClean="0"/>
              <a:t>‹#›</a:t>
            </a:fld>
            <a:endParaRPr lang="x-none"/>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359688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945AC14-307B-4257-B86F-A31474869D8A}" type="datetimeFigureOut">
              <a:rPr lang="x-none" smtClean="0"/>
              <a:t>10/31/2022</a:t>
            </a:fld>
            <a:endParaRPr lang="x-none"/>
          </a:p>
        </p:txBody>
      </p:sp>
      <p:sp>
        <p:nvSpPr>
          <p:cNvPr id="8" name="Footer Placeholder 7"/>
          <p:cNvSpPr>
            <a:spLocks noGrp="1"/>
          </p:cNvSpPr>
          <p:nvPr>
            <p:ph type="ftr" sz="quarter" idx="11"/>
          </p:nvPr>
        </p:nvSpPr>
        <p:spPr/>
        <p:txBody>
          <a:bodyPr/>
          <a:lstStyle/>
          <a:p>
            <a:endParaRPr lang="x-none"/>
          </a:p>
        </p:txBody>
      </p:sp>
      <p:sp>
        <p:nvSpPr>
          <p:cNvPr id="9" name="Slide Number Placeholder 8"/>
          <p:cNvSpPr>
            <a:spLocks noGrp="1"/>
          </p:cNvSpPr>
          <p:nvPr>
            <p:ph type="sldNum" sz="quarter" idx="12"/>
          </p:nvPr>
        </p:nvSpPr>
        <p:spPr/>
        <p:txBody>
          <a:bodyPr/>
          <a:lstStyle/>
          <a:p>
            <a:fld id="{3D445067-9AAF-44BA-9DB3-98F3CDA77A77}" type="slidenum">
              <a:rPr lang="x-none" smtClean="0"/>
              <a:t>‹#›</a:t>
            </a:fld>
            <a:endParaRPr lang="x-none"/>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78757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945AC14-307B-4257-B86F-A31474869D8A}" type="datetimeFigureOut">
              <a:rPr lang="x-none" smtClean="0"/>
              <a:t>10/31/2022</a:t>
            </a:fld>
            <a:endParaRPr lang="x-none"/>
          </a:p>
        </p:txBody>
      </p:sp>
      <p:sp>
        <p:nvSpPr>
          <p:cNvPr id="4" name="Footer Placeholder 3"/>
          <p:cNvSpPr>
            <a:spLocks noGrp="1"/>
          </p:cNvSpPr>
          <p:nvPr>
            <p:ph type="ftr" sz="quarter" idx="11"/>
          </p:nvPr>
        </p:nvSpPr>
        <p:spPr/>
        <p:txBody>
          <a:bodyPr/>
          <a:lstStyle/>
          <a:p>
            <a:endParaRPr lang="x-none"/>
          </a:p>
        </p:txBody>
      </p:sp>
      <p:sp>
        <p:nvSpPr>
          <p:cNvPr id="5" name="Slide Number Placeholder 4"/>
          <p:cNvSpPr>
            <a:spLocks noGrp="1"/>
          </p:cNvSpPr>
          <p:nvPr>
            <p:ph type="sldNum" sz="quarter" idx="12"/>
          </p:nvPr>
        </p:nvSpPr>
        <p:spPr/>
        <p:txBody>
          <a:bodyPr/>
          <a:lstStyle/>
          <a:p>
            <a:fld id="{3D445067-9AAF-44BA-9DB3-98F3CDA77A77}" type="slidenum">
              <a:rPr lang="x-none" smtClean="0"/>
              <a:t>‹#›</a:t>
            </a:fld>
            <a:endParaRPr lang="x-none"/>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08524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45AC14-307B-4257-B86F-A31474869D8A}" type="datetimeFigureOut">
              <a:rPr lang="x-none" smtClean="0"/>
              <a:t>10/31/2022</a:t>
            </a:fld>
            <a:endParaRPr lang="x-none"/>
          </a:p>
        </p:txBody>
      </p:sp>
      <p:sp>
        <p:nvSpPr>
          <p:cNvPr id="3" name="Footer Placeholder 2"/>
          <p:cNvSpPr>
            <a:spLocks noGrp="1"/>
          </p:cNvSpPr>
          <p:nvPr>
            <p:ph type="ftr" sz="quarter" idx="11"/>
          </p:nvPr>
        </p:nvSpPr>
        <p:spPr/>
        <p:txBody>
          <a:bodyPr/>
          <a:lstStyle/>
          <a:p>
            <a:endParaRPr lang="x-none"/>
          </a:p>
        </p:txBody>
      </p:sp>
      <p:sp>
        <p:nvSpPr>
          <p:cNvPr id="4" name="Slide Number Placeholder 3"/>
          <p:cNvSpPr>
            <a:spLocks noGrp="1"/>
          </p:cNvSpPr>
          <p:nvPr>
            <p:ph type="sldNum" sz="quarter" idx="12"/>
          </p:nvPr>
        </p:nvSpPr>
        <p:spPr/>
        <p:txBody>
          <a:bodyPr/>
          <a:lstStyle/>
          <a:p>
            <a:fld id="{3D445067-9AAF-44BA-9DB3-98F3CDA77A77}" type="slidenum">
              <a:rPr lang="x-none" smtClean="0"/>
              <a:t>‹#›</a:t>
            </a:fld>
            <a:endParaRPr lang="x-none"/>
          </a:p>
        </p:txBody>
      </p:sp>
    </p:spTree>
    <p:extLst>
      <p:ext uri="{BB962C8B-B14F-4D97-AF65-F5344CB8AC3E}">
        <p14:creationId xmlns:p14="http://schemas.microsoft.com/office/powerpoint/2010/main" val="13750710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945AC14-307B-4257-B86F-A31474869D8A}" type="datetimeFigureOut">
              <a:rPr lang="x-none" smtClean="0"/>
              <a:t>10/31/2022</a:t>
            </a:fld>
            <a:endParaRPr lang="x-none"/>
          </a:p>
        </p:txBody>
      </p:sp>
      <p:sp>
        <p:nvSpPr>
          <p:cNvPr id="6" name="Footer Placeholder 5"/>
          <p:cNvSpPr>
            <a:spLocks noGrp="1"/>
          </p:cNvSpPr>
          <p:nvPr>
            <p:ph type="ftr" sz="quarter" idx="11"/>
          </p:nvPr>
        </p:nvSpPr>
        <p:spPr/>
        <p:txBody>
          <a:bodyPr/>
          <a:lstStyle/>
          <a:p>
            <a:endParaRPr lang="x-none"/>
          </a:p>
        </p:txBody>
      </p:sp>
      <p:sp>
        <p:nvSpPr>
          <p:cNvPr id="7" name="Slide Number Placeholder 6"/>
          <p:cNvSpPr>
            <a:spLocks noGrp="1"/>
          </p:cNvSpPr>
          <p:nvPr>
            <p:ph type="sldNum" sz="quarter" idx="12"/>
          </p:nvPr>
        </p:nvSpPr>
        <p:spPr/>
        <p:txBody>
          <a:bodyPr/>
          <a:lstStyle/>
          <a:p>
            <a:fld id="{3D445067-9AAF-44BA-9DB3-98F3CDA77A77}" type="slidenum">
              <a:rPr lang="x-none" smtClean="0"/>
              <a:t>‹#›</a:t>
            </a:fld>
            <a:endParaRPr lang="x-none"/>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83294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0945AC14-307B-4257-B86F-A31474869D8A}" type="datetimeFigureOut">
              <a:rPr lang="x-none" smtClean="0"/>
              <a:t>10/31/2022</a:t>
            </a:fld>
            <a:endParaRPr lang="x-none"/>
          </a:p>
        </p:txBody>
      </p:sp>
      <p:sp>
        <p:nvSpPr>
          <p:cNvPr id="6" name="Footer Placeholder 5"/>
          <p:cNvSpPr>
            <a:spLocks noGrp="1"/>
          </p:cNvSpPr>
          <p:nvPr>
            <p:ph type="ftr" sz="quarter" idx="11"/>
          </p:nvPr>
        </p:nvSpPr>
        <p:spPr>
          <a:xfrm>
            <a:off x="1447382" y="318640"/>
            <a:ext cx="5541004" cy="320931"/>
          </a:xfrm>
        </p:spPr>
        <p:txBody>
          <a:bodyPr/>
          <a:lstStyle/>
          <a:p>
            <a:endParaRPr lang="x-none"/>
          </a:p>
        </p:txBody>
      </p:sp>
      <p:sp>
        <p:nvSpPr>
          <p:cNvPr id="7" name="Slide Number Placeholder 6"/>
          <p:cNvSpPr>
            <a:spLocks noGrp="1"/>
          </p:cNvSpPr>
          <p:nvPr>
            <p:ph type="sldNum" sz="quarter" idx="12"/>
          </p:nvPr>
        </p:nvSpPr>
        <p:spPr/>
        <p:txBody>
          <a:bodyPr/>
          <a:lstStyle/>
          <a:p>
            <a:fld id="{3D445067-9AAF-44BA-9DB3-98F3CDA77A77}" type="slidenum">
              <a:rPr lang="x-none" smtClean="0"/>
              <a:t>‹#›</a:t>
            </a:fld>
            <a:endParaRPr lang="x-none"/>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740124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945AC14-307B-4257-B86F-A31474869D8A}" type="datetimeFigureOut">
              <a:rPr lang="x-none" smtClean="0"/>
              <a:t>10/31/2022</a:t>
            </a:fld>
            <a:endParaRPr lang="x-none"/>
          </a:p>
        </p:txBody>
      </p:sp>
      <p:sp>
        <p:nvSpPr>
          <p:cNvPr id="5" name="Footer Placeholder 4"/>
          <p:cNvSpPr>
            <a:spLocks noGrp="1"/>
          </p:cNvSpPr>
          <p:nvPr>
            <p:ph type="ftr" sz="quarter" idx="11"/>
          </p:nvPr>
        </p:nvSpPr>
        <p:spPr/>
        <p:txBody>
          <a:bodyPr/>
          <a:lstStyle/>
          <a:p>
            <a:endParaRPr lang="x-none"/>
          </a:p>
        </p:txBody>
      </p:sp>
      <p:sp>
        <p:nvSpPr>
          <p:cNvPr id="6" name="Slide Number Placeholder 5"/>
          <p:cNvSpPr>
            <a:spLocks noGrp="1"/>
          </p:cNvSpPr>
          <p:nvPr>
            <p:ph type="sldNum" sz="quarter" idx="12"/>
          </p:nvPr>
        </p:nvSpPr>
        <p:spPr/>
        <p:txBody>
          <a:bodyPr/>
          <a:lstStyle/>
          <a:p>
            <a:fld id="{3D445067-9AAF-44BA-9DB3-98F3CDA77A77}" type="slidenum">
              <a:rPr lang="x-none" smtClean="0"/>
              <a:t>‹#›</a:t>
            </a:fld>
            <a:endParaRPr lang="x-none"/>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90509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945AC14-307B-4257-B86F-A31474869D8A}" type="datetimeFigureOut">
              <a:rPr lang="x-none" smtClean="0"/>
              <a:t>10/31/2022</a:t>
            </a:fld>
            <a:endParaRPr lang="x-none"/>
          </a:p>
        </p:txBody>
      </p:sp>
      <p:sp>
        <p:nvSpPr>
          <p:cNvPr id="5" name="Footer Placeholder 4"/>
          <p:cNvSpPr>
            <a:spLocks noGrp="1"/>
          </p:cNvSpPr>
          <p:nvPr>
            <p:ph type="ftr" sz="quarter" idx="11"/>
          </p:nvPr>
        </p:nvSpPr>
        <p:spPr/>
        <p:txBody>
          <a:bodyPr/>
          <a:lstStyle/>
          <a:p>
            <a:endParaRPr lang="x-none"/>
          </a:p>
        </p:txBody>
      </p:sp>
      <p:sp>
        <p:nvSpPr>
          <p:cNvPr id="6" name="Slide Number Placeholder 5"/>
          <p:cNvSpPr>
            <a:spLocks noGrp="1"/>
          </p:cNvSpPr>
          <p:nvPr>
            <p:ph type="sldNum" sz="quarter" idx="12"/>
          </p:nvPr>
        </p:nvSpPr>
        <p:spPr/>
        <p:txBody>
          <a:bodyPr/>
          <a:lstStyle/>
          <a:p>
            <a:fld id="{3D445067-9AAF-44BA-9DB3-98F3CDA77A77}" type="slidenum">
              <a:rPr lang="x-none" smtClean="0"/>
              <a:t>‹#›</a:t>
            </a:fld>
            <a:endParaRPr lang="x-none"/>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546666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0945AC14-307B-4257-B86F-A31474869D8A}" type="datetimeFigureOut">
              <a:rPr lang="x-none" smtClean="0"/>
              <a:t>10/31/2022</a:t>
            </a:fld>
            <a:endParaRPr lang="x-none"/>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x-none"/>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3D445067-9AAF-44BA-9DB3-98F3CDA77A77}" type="slidenum">
              <a:rPr lang="x-none" smtClean="0"/>
              <a:t>‹#›</a:t>
            </a:fld>
            <a:endParaRPr lang="x-none"/>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7089187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63C853E-3842-4594-86A9-051FFAF4D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9">
            <a:extLst>
              <a:ext uri="{FF2B5EF4-FFF2-40B4-BE49-F238E27FC236}">
                <a16:creationId xmlns:a16="http://schemas.microsoft.com/office/drawing/2014/main" id="{B591CDC5-6B61-4116-B3B5-0FF42B6E60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2" name="Straight Connector 11">
            <a:extLst>
              <a:ext uri="{FF2B5EF4-FFF2-40B4-BE49-F238E27FC236}">
                <a16:creationId xmlns:a16="http://schemas.microsoft.com/office/drawing/2014/main" id="{25B08984-5BEB-422F-A364-2B41E6A516E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8F413B1-54E0-4B16-92AB-1CC5C7D645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4" name="Picture 3" descr="Abstract blurred background of department store">
            <a:extLst>
              <a:ext uri="{FF2B5EF4-FFF2-40B4-BE49-F238E27FC236}">
                <a16:creationId xmlns:a16="http://schemas.microsoft.com/office/drawing/2014/main" id="{684BB2EF-B26D-F1B2-F73A-4D5272123E4A}"/>
              </a:ext>
            </a:extLst>
          </p:cNvPr>
          <p:cNvPicPr>
            <a:picLocks noChangeAspect="1"/>
          </p:cNvPicPr>
          <p:nvPr/>
        </p:nvPicPr>
        <p:blipFill rotWithShape="1">
          <a:blip r:embed="rId3"/>
          <a:srcRect r="-1" b="15728"/>
          <a:stretch/>
        </p:blipFill>
        <p:spPr>
          <a:xfrm>
            <a:off x="20" y="10"/>
            <a:ext cx="12191675" cy="6857990"/>
          </a:xfrm>
          <a:prstGeom prst="rect">
            <a:avLst/>
          </a:prstGeom>
        </p:spPr>
      </p:pic>
      <p:sp>
        <p:nvSpPr>
          <p:cNvPr id="16" name="Rectangle 15">
            <a:extLst>
              <a:ext uri="{FF2B5EF4-FFF2-40B4-BE49-F238E27FC236}">
                <a16:creationId xmlns:a16="http://schemas.microsoft.com/office/drawing/2014/main" id="{2E67E8BF-E4B2-4098-9FB3-9E400BD86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30686" y="4905349"/>
            <a:ext cx="5610646" cy="1450464"/>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B6F83F41-7BF9-23C1-7267-3F304D2F5D85}"/>
              </a:ext>
            </a:extLst>
          </p:cNvPr>
          <p:cNvSpPr>
            <a:spLocks noGrp="1"/>
          </p:cNvSpPr>
          <p:nvPr>
            <p:ph type="ctrTitle"/>
          </p:nvPr>
        </p:nvSpPr>
        <p:spPr>
          <a:xfrm>
            <a:off x="6094412" y="5062169"/>
            <a:ext cx="5279490" cy="1137050"/>
          </a:xfrm>
        </p:spPr>
        <p:txBody>
          <a:bodyPr vert="horz" lIns="91440" tIns="45720" rIns="91440" bIns="45720" rtlCol="0" anchor="t">
            <a:normAutofit fontScale="90000"/>
          </a:bodyPr>
          <a:lstStyle/>
          <a:p>
            <a:pPr algn="ctr"/>
            <a:r>
              <a:rPr lang="en-US" sz="3200" b="1" dirty="0">
                <a:solidFill>
                  <a:srgbClr val="FFFFFE"/>
                </a:solidFill>
              </a:rPr>
              <a:t>Declining profitability at </a:t>
            </a:r>
            <a:br>
              <a:rPr lang="en-US" sz="3200" b="1" dirty="0">
                <a:solidFill>
                  <a:srgbClr val="FFFFFE"/>
                </a:solidFill>
              </a:rPr>
            </a:br>
            <a:r>
              <a:rPr lang="en-US" sz="3200" b="1" dirty="0" err="1">
                <a:solidFill>
                  <a:srgbClr val="FFFFFE"/>
                </a:solidFill>
              </a:rPr>
              <a:t>t.m</a:t>
            </a:r>
            <a:r>
              <a:rPr lang="en-US" sz="3200" b="1" dirty="0">
                <a:solidFill>
                  <a:srgbClr val="FFFFFE"/>
                </a:solidFill>
              </a:rPr>
              <a:t> Lewin, </a:t>
            </a:r>
            <a:r>
              <a:rPr lang="en-US" sz="3200" b="1" dirty="0" err="1">
                <a:solidFill>
                  <a:srgbClr val="FFFFFE"/>
                </a:solidFill>
              </a:rPr>
              <a:t>uk</a:t>
            </a:r>
            <a:endParaRPr lang="en-US" sz="3200" b="1" dirty="0">
              <a:solidFill>
                <a:srgbClr val="FFFFFE"/>
              </a:solidFill>
            </a:endParaRPr>
          </a:p>
        </p:txBody>
      </p:sp>
      <p:cxnSp>
        <p:nvCxnSpPr>
          <p:cNvPr id="18" name="Straight Connector 17">
            <a:extLst>
              <a:ext uri="{FF2B5EF4-FFF2-40B4-BE49-F238E27FC236}">
                <a16:creationId xmlns:a16="http://schemas.microsoft.com/office/drawing/2014/main" id="{3781A10F-5DF6-4C9B-AE0B-5249E4399D2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1" y="5073596"/>
            <a:ext cx="5283196" cy="0"/>
          </a:xfrm>
          <a:prstGeom prst="line">
            <a:avLst/>
          </a:prstGeom>
          <a:ln w="31750">
            <a:solidFill>
              <a:srgbClr val="39ACD5"/>
            </a:solidFill>
          </a:ln>
        </p:spPr>
        <p:style>
          <a:lnRef idx="3">
            <a:schemeClr val="accent1"/>
          </a:lnRef>
          <a:fillRef idx="0">
            <a:schemeClr val="accent1"/>
          </a:fillRef>
          <a:effectRef idx="2">
            <a:schemeClr val="accent1"/>
          </a:effectRef>
          <a:fontRef idx="minor">
            <a:schemeClr val="tx1"/>
          </a:fontRef>
        </p:style>
      </p:cxnSp>
      <p:grpSp>
        <p:nvGrpSpPr>
          <p:cNvPr id="3" name="Group 2">
            <a:extLst>
              <a:ext uri="{FF2B5EF4-FFF2-40B4-BE49-F238E27FC236}">
                <a16:creationId xmlns:a16="http://schemas.microsoft.com/office/drawing/2014/main" id="{262E10B4-7A18-B3AC-3275-992C54D5F9CB}"/>
              </a:ext>
            </a:extLst>
          </p:cNvPr>
          <p:cNvGrpSpPr/>
          <p:nvPr/>
        </p:nvGrpSpPr>
        <p:grpSpPr>
          <a:xfrm>
            <a:off x="1465254" y="861250"/>
            <a:ext cx="5028311" cy="1971675"/>
            <a:chOff x="0" y="24426"/>
            <a:chExt cx="3286125" cy="1971675"/>
          </a:xfrm>
        </p:grpSpPr>
        <p:sp>
          <p:nvSpPr>
            <p:cNvPr id="5" name="Rectangle 4">
              <a:extLst>
                <a:ext uri="{FF2B5EF4-FFF2-40B4-BE49-F238E27FC236}">
                  <a16:creationId xmlns:a16="http://schemas.microsoft.com/office/drawing/2014/main" id="{D4EA7E5E-3EA2-84FD-93E2-F7E5E61B758B}"/>
                </a:ext>
              </a:extLst>
            </p:cNvPr>
            <p:cNvSpPr/>
            <p:nvPr/>
          </p:nvSpPr>
          <p:spPr>
            <a:xfrm>
              <a:off x="0" y="24426"/>
              <a:ext cx="3286125" cy="1971675"/>
            </a:xfrm>
            <a:prstGeom prst="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6" name="TextBox 5">
              <a:extLst>
                <a:ext uri="{FF2B5EF4-FFF2-40B4-BE49-F238E27FC236}">
                  <a16:creationId xmlns:a16="http://schemas.microsoft.com/office/drawing/2014/main" id="{4F0A5D90-8AE3-A6FE-CDA1-234D3398F23A}"/>
                </a:ext>
              </a:extLst>
            </p:cNvPr>
            <p:cNvSpPr txBox="1"/>
            <p:nvPr/>
          </p:nvSpPr>
          <p:spPr>
            <a:xfrm>
              <a:off x="0" y="24426"/>
              <a:ext cx="3286125" cy="1971675"/>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60960" tIns="60960" rIns="60960" bIns="60960" numCol="1" spcCol="1270" anchor="ctr" anchorCtr="0">
              <a:noAutofit/>
            </a:bodyPr>
            <a:lstStyle/>
            <a:p>
              <a:pPr marL="0" marR="0" lvl="0" indent="0" algn="ctr" defTabSz="711200" rtl="0" eaLnBrk="1" fontAlgn="auto" latinLnBrk="0" hangingPunct="1">
                <a:lnSpc>
                  <a:spcPct val="90000"/>
                </a:lnSpc>
                <a:spcBef>
                  <a:spcPct val="0"/>
                </a:spcBef>
                <a:spcAft>
                  <a:spcPct val="35000"/>
                </a:spcAft>
                <a:buClrTx/>
                <a:buSzTx/>
                <a:buFontTx/>
                <a:buNone/>
                <a:tabLst/>
                <a:defRPr/>
              </a:pPr>
              <a:r>
                <a:rPr kumimoji="0" lang="en-US" sz="7200" b="0" i="0" u="none" strike="noStrike" kern="1200" cap="none" spc="0" normalizeH="0" baseline="0" noProof="0" dirty="0">
                  <a:ln>
                    <a:noFill/>
                  </a:ln>
                  <a:solidFill>
                    <a:prstClr val="white"/>
                  </a:solidFill>
                  <a:effectLst/>
                  <a:uLnTx/>
                  <a:uFillTx/>
                  <a:latin typeface="Gill Sans MT" panose="020B0502020104020203"/>
                  <a:ea typeface="+mn-ea"/>
                  <a:cs typeface="+mn-cs"/>
                </a:rPr>
                <a:t>Retail sector</a:t>
              </a:r>
            </a:p>
          </p:txBody>
        </p:sp>
      </p:grpSp>
      <p:sp>
        <p:nvSpPr>
          <p:cNvPr id="9" name="TextBox 8">
            <a:extLst>
              <a:ext uri="{FF2B5EF4-FFF2-40B4-BE49-F238E27FC236}">
                <a16:creationId xmlns:a16="http://schemas.microsoft.com/office/drawing/2014/main" id="{9A8E9D6B-963C-6AA5-0B79-896B0F6D731D}"/>
              </a:ext>
            </a:extLst>
          </p:cNvPr>
          <p:cNvSpPr txBox="1"/>
          <p:nvPr/>
        </p:nvSpPr>
        <p:spPr>
          <a:xfrm flipH="1" flipV="1">
            <a:off x="5498926" y="2989745"/>
            <a:ext cx="6375748" cy="369332"/>
          </a:xfrm>
          <a:prstGeom prst="rect">
            <a:avLst/>
          </a:prstGeom>
          <a:noFill/>
        </p:spPr>
        <p:txBody>
          <a:bodyPr wrap="square" rtlCol="0">
            <a:spAutoFit/>
          </a:bodyPr>
          <a:lstStyle/>
          <a:p>
            <a:endParaRPr lang="en-GB" dirty="0">
              <a:highlight>
                <a:srgbClr val="008000"/>
              </a:highlight>
            </a:endParaRPr>
          </a:p>
        </p:txBody>
      </p:sp>
      <p:sp>
        <p:nvSpPr>
          <p:cNvPr id="11" name="Rectangle 10">
            <a:extLst>
              <a:ext uri="{FF2B5EF4-FFF2-40B4-BE49-F238E27FC236}">
                <a16:creationId xmlns:a16="http://schemas.microsoft.com/office/drawing/2014/main" id="{1C0E8B72-E681-8AFA-CA49-AE700FB29121}"/>
              </a:ext>
            </a:extLst>
          </p:cNvPr>
          <p:cNvSpPr/>
          <p:nvPr/>
        </p:nvSpPr>
        <p:spPr>
          <a:xfrm>
            <a:off x="5881477" y="3078972"/>
            <a:ext cx="5610646" cy="15623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lang="en-GB" b="1" dirty="0"/>
              <a:t>Student:</a:t>
            </a:r>
            <a:r>
              <a:rPr lang="en-GB" dirty="0"/>
              <a:t> Andreea Alina Tudorache 2130698</a:t>
            </a:r>
          </a:p>
          <a:p>
            <a:pPr algn="l"/>
            <a:r>
              <a:rPr lang="en-GB" b="1" dirty="0"/>
              <a:t>Module: </a:t>
            </a:r>
            <a:r>
              <a:rPr lang="en-GB" dirty="0"/>
              <a:t>Problem Solving and Decision Making</a:t>
            </a:r>
          </a:p>
          <a:p>
            <a:pPr algn="l"/>
            <a:r>
              <a:rPr lang="en-GB" b="1" dirty="0"/>
              <a:t>Lecturer: </a:t>
            </a:r>
            <a:r>
              <a:rPr lang="en-GB" dirty="0" err="1"/>
              <a:t>Chijioke</a:t>
            </a:r>
            <a:r>
              <a:rPr lang="en-GB"/>
              <a:t> Uba</a:t>
            </a:r>
          </a:p>
          <a:p>
            <a:pPr algn="ctr"/>
            <a:endParaRPr lang="en-GB" dirty="0"/>
          </a:p>
        </p:txBody>
      </p:sp>
    </p:spTree>
    <p:extLst>
      <p:ext uri="{BB962C8B-B14F-4D97-AF65-F5344CB8AC3E}">
        <p14:creationId xmlns:p14="http://schemas.microsoft.com/office/powerpoint/2010/main" val="1226667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40DEA-76C5-4903-AF01-538D23E12814}"/>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07A0E6A0-947E-4C28-945C-49D2B424D632}"/>
              </a:ext>
            </a:extLst>
          </p:cNvPr>
          <p:cNvSpPr>
            <a:spLocks noGrp="1"/>
          </p:cNvSpPr>
          <p:nvPr>
            <p:ph idx="1"/>
          </p:nvPr>
        </p:nvSpPr>
        <p:spPr/>
        <p:txBody>
          <a:bodyPr/>
          <a:lstStyle/>
          <a:p>
            <a:r>
              <a:rPr lang="en-GB" dirty="0"/>
              <a:t>The consequences of the coronavirus disease (COVID-19) outbreak are unprecedented and felt around the world.</a:t>
            </a:r>
          </a:p>
          <a:p>
            <a:r>
              <a:rPr lang="en-GB" dirty="0"/>
              <a:t>Due to fact that transmit from person to person the social distancing has been maintained</a:t>
            </a:r>
          </a:p>
          <a:p>
            <a:r>
              <a:rPr lang="en-GB" dirty="0"/>
              <a:t>Closure of business and other things has taken place </a:t>
            </a:r>
          </a:p>
          <a:p>
            <a:r>
              <a:rPr lang="en-GB" dirty="0"/>
              <a:t>Economic and social upheaval endangers the future prosperity of countless people.</a:t>
            </a:r>
          </a:p>
          <a:p>
            <a:r>
              <a:rPr lang="en-GB" dirty="0"/>
              <a:t>The overall globe has been effected due to COVID-19 (Nguyen et al., 2021).</a:t>
            </a:r>
          </a:p>
          <a:p>
            <a:endParaRPr lang="en-GB" dirty="0"/>
          </a:p>
        </p:txBody>
      </p:sp>
    </p:spTree>
    <p:extLst>
      <p:ext uri="{BB962C8B-B14F-4D97-AF65-F5344CB8AC3E}">
        <p14:creationId xmlns:p14="http://schemas.microsoft.com/office/powerpoint/2010/main" val="38897848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CF666-E4D0-4974-9211-61B182E662F3}"/>
              </a:ext>
            </a:extLst>
          </p:cNvPr>
          <p:cNvSpPr>
            <a:spLocks noGrp="1"/>
          </p:cNvSpPr>
          <p:nvPr>
            <p:ph type="title"/>
          </p:nvPr>
        </p:nvSpPr>
        <p:spPr/>
        <p:txBody>
          <a:bodyPr/>
          <a:lstStyle/>
          <a:p>
            <a:r>
              <a:rPr lang="pl-PL" dirty="0"/>
              <a:t>Problem to t.m lewin</a:t>
            </a:r>
            <a:endParaRPr lang="en-GB" dirty="0"/>
          </a:p>
        </p:txBody>
      </p:sp>
      <p:sp>
        <p:nvSpPr>
          <p:cNvPr id="3" name="Content Placeholder 2">
            <a:extLst>
              <a:ext uri="{FF2B5EF4-FFF2-40B4-BE49-F238E27FC236}">
                <a16:creationId xmlns:a16="http://schemas.microsoft.com/office/drawing/2014/main" id="{2773099F-00CB-4321-95DA-BB1AA14DC3A6}"/>
              </a:ext>
            </a:extLst>
          </p:cNvPr>
          <p:cNvSpPr>
            <a:spLocks noGrp="1"/>
          </p:cNvSpPr>
          <p:nvPr>
            <p:ph idx="1"/>
          </p:nvPr>
        </p:nvSpPr>
        <p:spPr/>
        <p:txBody>
          <a:bodyPr>
            <a:normAutofit fontScale="92500" lnSpcReduction="10000"/>
          </a:bodyPr>
          <a:lstStyle/>
          <a:p>
            <a:r>
              <a:rPr lang="en-GB" dirty="0"/>
              <a:t>Businesses has been brutally effected due to COVID-19 restrictions and many businesses has been come to end</a:t>
            </a:r>
          </a:p>
          <a:p>
            <a:r>
              <a:rPr lang="en-GB" dirty="0"/>
              <a:t>T M Lewin dealing in retail business of T-shirts have also faced a great decline in their sales</a:t>
            </a:r>
          </a:p>
          <a:p>
            <a:r>
              <a:rPr lang="en-GB" dirty="0"/>
              <a:t>Closure of stores for long time has effected the sale and profitability of the company </a:t>
            </a:r>
          </a:p>
          <a:p>
            <a:r>
              <a:rPr lang="en-GB" dirty="0"/>
              <a:t>Due to less purchasing of T shirts in the pandemic the sale has been declined leaving the company in tough situation  </a:t>
            </a:r>
          </a:p>
          <a:p>
            <a:r>
              <a:rPr lang="en-GB" dirty="0"/>
              <a:t>In 2020, as the COVID-19 epidemic continued to hit the high street, T.M. Lewin decided to shut down all of its shops and move online exclusively, resulting in around 600 job losses (</a:t>
            </a:r>
            <a:r>
              <a:rPr lang="en-GB" dirty="0" err="1"/>
              <a:t>Kumodji</a:t>
            </a:r>
            <a:r>
              <a:rPr lang="en-GB" dirty="0"/>
              <a:t>, 2022).</a:t>
            </a:r>
          </a:p>
        </p:txBody>
      </p:sp>
    </p:spTree>
    <p:extLst>
      <p:ext uri="{BB962C8B-B14F-4D97-AF65-F5344CB8AC3E}">
        <p14:creationId xmlns:p14="http://schemas.microsoft.com/office/powerpoint/2010/main" val="17771998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D7D42-80AD-4830-A749-F1E7329A6E4D}"/>
              </a:ext>
            </a:extLst>
          </p:cNvPr>
          <p:cNvSpPr>
            <a:spLocks noGrp="1"/>
          </p:cNvSpPr>
          <p:nvPr>
            <p:ph type="title"/>
          </p:nvPr>
        </p:nvSpPr>
        <p:spPr/>
        <p:txBody>
          <a:bodyPr/>
          <a:lstStyle/>
          <a:p>
            <a:r>
              <a:rPr lang="en-GB" dirty="0"/>
              <a:t>Impact on employees</a:t>
            </a:r>
          </a:p>
        </p:txBody>
      </p:sp>
      <p:sp>
        <p:nvSpPr>
          <p:cNvPr id="3" name="Content Placeholder 2">
            <a:extLst>
              <a:ext uri="{FF2B5EF4-FFF2-40B4-BE49-F238E27FC236}">
                <a16:creationId xmlns:a16="http://schemas.microsoft.com/office/drawing/2014/main" id="{E60CF777-D1EE-4589-8EEA-4C54717E06BF}"/>
              </a:ext>
            </a:extLst>
          </p:cNvPr>
          <p:cNvSpPr>
            <a:spLocks noGrp="1"/>
          </p:cNvSpPr>
          <p:nvPr>
            <p:ph idx="1"/>
          </p:nvPr>
        </p:nvSpPr>
        <p:spPr/>
        <p:txBody>
          <a:bodyPr>
            <a:normAutofit fontScale="92500" lnSpcReduction="10000"/>
          </a:bodyPr>
          <a:lstStyle/>
          <a:p>
            <a:r>
              <a:rPr lang="en-GB" dirty="0"/>
              <a:t>Prior to the implementation of COVID-19, the Lewin company operated approximately 150 stores around the world, each of which employed a significant number of people (ОНОПРИЕНКО, &amp; МУРШЕЛЬ, 2021).</a:t>
            </a:r>
          </a:p>
          <a:p>
            <a:r>
              <a:rPr lang="en-GB" dirty="0"/>
              <a:t>The company has experienced many difficulties, including: a lack of employees; employees losing their jobs as a result of the company shifting the majority of its operations online; and so on.</a:t>
            </a:r>
          </a:p>
          <a:p>
            <a:r>
              <a:rPr lang="en-GB" dirty="0"/>
              <a:t>Delayed or reduced payments of wages was an issue at that time</a:t>
            </a:r>
          </a:p>
          <a:p>
            <a:r>
              <a:rPr lang="en-GB" dirty="0"/>
              <a:t> Denial of benefits such as access to medical facilities and other perks (Cabral, &amp; van </a:t>
            </a:r>
            <a:r>
              <a:rPr lang="en-GB" dirty="0" err="1"/>
              <a:t>Winden</a:t>
            </a:r>
            <a:r>
              <a:rPr lang="en-GB" dirty="0"/>
              <a:t>, 2022).</a:t>
            </a:r>
          </a:p>
          <a:p>
            <a:endParaRPr lang="en-GB" dirty="0"/>
          </a:p>
        </p:txBody>
      </p:sp>
    </p:spTree>
    <p:extLst>
      <p:ext uri="{BB962C8B-B14F-4D97-AF65-F5344CB8AC3E}">
        <p14:creationId xmlns:p14="http://schemas.microsoft.com/office/powerpoint/2010/main" val="30354425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5D624-6F11-4AFD-B595-04887F07C23E}"/>
              </a:ext>
            </a:extLst>
          </p:cNvPr>
          <p:cNvSpPr>
            <a:spLocks noGrp="1"/>
          </p:cNvSpPr>
          <p:nvPr>
            <p:ph type="title"/>
          </p:nvPr>
        </p:nvSpPr>
        <p:spPr/>
        <p:txBody>
          <a:bodyPr/>
          <a:lstStyle/>
          <a:p>
            <a:r>
              <a:rPr lang="en-GB" dirty="0"/>
              <a:t>pestle analysis</a:t>
            </a:r>
          </a:p>
        </p:txBody>
      </p:sp>
      <p:sp>
        <p:nvSpPr>
          <p:cNvPr id="3" name="Content Placeholder 2">
            <a:extLst>
              <a:ext uri="{FF2B5EF4-FFF2-40B4-BE49-F238E27FC236}">
                <a16:creationId xmlns:a16="http://schemas.microsoft.com/office/drawing/2014/main" id="{DEA43FD5-B3E7-4D65-81F6-AC628292C88C}"/>
              </a:ext>
            </a:extLst>
          </p:cNvPr>
          <p:cNvSpPr>
            <a:spLocks noGrp="1"/>
          </p:cNvSpPr>
          <p:nvPr>
            <p:ph idx="1"/>
          </p:nvPr>
        </p:nvSpPr>
        <p:spPr/>
        <p:txBody>
          <a:bodyPr>
            <a:normAutofit fontScale="92500" lnSpcReduction="20000"/>
          </a:bodyPr>
          <a:lstStyle/>
          <a:p>
            <a:r>
              <a:rPr lang="en-GB" b="1" dirty="0"/>
              <a:t>Political: </a:t>
            </a:r>
            <a:r>
              <a:rPr lang="en-GB" dirty="0"/>
              <a:t>A little amount of assistance from the government is provided. The government's stringent rules, which were placed on businesses, had a negative impact on the bottom line of the corporation. In every part of the country, a lockdown has been ordered (ONOPRIENKO, &amp; MURSEL_, 2021).</a:t>
            </a:r>
          </a:p>
          <a:p>
            <a:r>
              <a:rPr lang="en-GB" b="1" dirty="0"/>
              <a:t>Economic: </a:t>
            </a:r>
            <a:r>
              <a:rPr lang="en-GB" dirty="0"/>
              <a:t>The closing of industries has contributed to the current state of economic crisis. The demand for T-shirts is now higher than the available supply. A reduction in one's capacity to make purchases.</a:t>
            </a:r>
          </a:p>
          <a:p>
            <a:r>
              <a:rPr lang="en-GB" b="1" dirty="0"/>
              <a:t>Social: </a:t>
            </a:r>
            <a:r>
              <a:rPr lang="en-GB" dirty="0"/>
              <a:t>Threat to the well-being of the community as a whole. the focus that society puts on matters pertaining to health and nutrition. When everything is abruptly turned off, it throws people into a state of confusion (</a:t>
            </a:r>
            <a:r>
              <a:rPr lang="en-GB" dirty="0" err="1"/>
              <a:t>Nyamunda</a:t>
            </a:r>
            <a:r>
              <a:rPr lang="en-GB" dirty="0"/>
              <a:t>, 2022).</a:t>
            </a:r>
          </a:p>
        </p:txBody>
      </p:sp>
    </p:spTree>
    <p:extLst>
      <p:ext uri="{BB962C8B-B14F-4D97-AF65-F5344CB8AC3E}">
        <p14:creationId xmlns:p14="http://schemas.microsoft.com/office/powerpoint/2010/main" val="5565227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CCE6B-8192-4536-9B00-561D1657AD05}"/>
              </a:ext>
            </a:extLst>
          </p:cNvPr>
          <p:cNvSpPr>
            <a:spLocks noGrp="1"/>
          </p:cNvSpPr>
          <p:nvPr>
            <p:ph type="title"/>
          </p:nvPr>
        </p:nvSpPr>
        <p:spPr/>
        <p:txBody>
          <a:bodyPr/>
          <a:lstStyle/>
          <a:p>
            <a:r>
              <a:rPr lang="en-GB" dirty="0"/>
              <a:t>Pestle analysis</a:t>
            </a:r>
          </a:p>
        </p:txBody>
      </p:sp>
      <p:sp>
        <p:nvSpPr>
          <p:cNvPr id="3" name="Content Placeholder 2">
            <a:extLst>
              <a:ext uri="{FF2B5EF4-FFF2-40B4-BE49-F238E27FC236}">
                <a16:creationId xmlns:a16="http://schemas.microsoft.com/office/drawing/2014/main" id="{8C655ED3-416F-4EE6-9B18-BD1355BE3D3E}"/>
              </a:ext>
            </a:extLst>
          </p:cNvPr>
          <p:cNvSpPr>
            <a:spLocks noGrp="1"/>
          </p:cNvSpPr>
          <p:nvPr>
            <p:ph idx="1"/>
          </p:nvPr>
        </p:nvSpPr>
        <p:spPr/>
        <p:txBody>
          <a:bodyPr>
            <a:normAutofit fontScale="92500"/>
          </a:bodyPr>
          <a:lstStyle/>
          <a:p>
            <a:r>
              <a:rPr lang="en-GB" b="1" dirty="0"/>
              <a:t>Technical: </a:t>
            </a:r>
            <a:r>
              <a:rPr lang="en-GB" dirty="0"/>
              <a:t>An increase in the proportion of sales made online. a deficiency in the quantity of the material that is available. There was an increase made to the prices of the commodities.</a:t>
            </a:r>
          </a:p>
          <a:p>
            <a:r>
              <a:rPr lang="en-GB" b="1" dirty="0"/>
              <a:t>Legal</a:t>
            </a:r>
            <a:r>
              <a:rPr lang="en-GB" dirty="0"/>
              <a:t>: Limitations on starting a company that are mandated by the law in certain jurisdictions. Restrictions that are enforced by the law in order to keep a social distance between the parties involved. Fees for services and penalties (ONOPRIENKO, &amp; MURSEL_, 2021).</a:t>
            </a:r>
          </a:p>
          <a:p>
            <a:r>
              <a:rPr lang="en-GB" b="1" dirty="0"/>
              <a:t>Environmental: </a:t>
            </a:r>
            <a:r>
              <a:rPr lang="en-GB" dirty="0"/>
              <a:t>Overall decline in the number of enterprises. Decline in sales at retail establishments Workers who are exposed to COVID-19 run the risk of developing health problems. In addition, there were issues with the available modes of transportation (</a:t>
            </a:r>
            <a:r>
              <a:rPr lang="en-GB" dirty="0" err="1"/>
              <a:t>Marinov</a:t>
            </a:r>
            <a:r>
              <a:rPr lang="en-GB" dirty="0"/>
              <a:t>, &amp; </a:t>
            </a:r>
            <a:r>
              <a:rPr lang="en-GB" dirty="0" err="1"/>
              <a:t>Marinova</a:t>
            </a:r>
            <a:r>
              <a:rPr lang="en-GB" dirty="0"/>
              <a:t>, 2021).</a:t>
            </a:r>
          </a:p>
        </p:txBody>
      </p:sp>
    </p:spTree>
    <p:extLst>
      <p:ext uri="{BB962C8B-B14F-4D97-AF65-F5344CB8AC3E}">
        <p14:creationId xmlns:p14="http://schemas.microsoft.com/office/powerpoint/2010/main" val="26185514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103" name="Rectangle 102">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05" name="Picture 104">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07" name="Straight Connector 106">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3BBC7667-C352-4842-9AFD-E5C16AD002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11" name="Rectangle 110">
            <a:extLst>
              <a:ext uri="{FF2B5EF4-FFF2-40B4-BE49-F238E27FC236}">
                <a16:creationId xmlns:a16="http://schemas.microsoft.com/office/drawing/2014/main" id="{B5F9E98A-4FF4-43D6-9C48-6DF0E7F2D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13" name="Rectangle 112">
            <a:extLst>
              <a:ext uri="{FF2B5EF4-FFF2-40B4-BE49-F238E27FC236}">
                <a16:creationId xmlns:a16="http://schemas.microsoft.com/office/drawing/2014/main" id="{D207A636-DC99-4588-80C4-9E069B97C3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Gill Sans MT" panose="020B0502020104020203"/>
              <a:ea typeface="+mn-ea"/>
              <a:cs typeface="+mn-cs"/>
            </a:endParaRPr>
          </a:p>
        </p:txBody>
      </p:sp>
      <p:sp>
        <p:nvSpPr>
          <p:cNvPr id="76" name="Rectangle 75">
            <a:extLst>
              <a:ext uri="{FF2B5EF4-FFF2-40B4-BE49-F238E27FC236}">
                <a16:creationId xmlns:a16="http://schemas.microsoft.com/office/drawing/2014/main" id="{2BE42C5B-00BF-10AC-BC77-4401B8946E57}"/>
              </a:ext>
            </a:extLst>
          </p:cNvPr>
          <p:cNvSpPr/>
          <p:nvPr/>
        </p:nvSpPr>
        <p:spPr>
          <a:xfrm>
            <a:off x="960932" y="960242"/>
            <a:ext cx="6849699" cy="71381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0" rtlCol="0" anchor="ctr">
            <a:normAutofit/>
          </a:bodyPr>
          <a:lstStyle/>
          <a:p>
            <a:pPr marL="0" marR="0" lvl="0" indent="0" algn="r" defTabSz="914400" rtl="0" eaLnBrk="1" fontAlgn="auto" latinLnBrk="0" hangingPunct="1">
              <a:lnSpc>
                <a:spcPct val="90000"/>
              </a:lnSpc>
              <a:spcBef>
                <a:spcPct val="0"/>
              </a:spcBef>
              <a:spcAft>
                <a:spcPts val="600"/>
              </a:spcAft>
              <a:buClrTx/>
              <a:buSzTx/>
              <a:buFontTx/>
              <a:buNone/>
              <a:tabLst/>
              <a:defRPr/>
            </a:pPr>
            <a:r>
              <a:rPr kumimoji="0" lang="en-US" sz="4800" b="1" i="1" u="none" strike="noStrike" kern="1200" cap="all" spc="0" normalizeH="0" baseline="0" noProof="0" dirty="0">
                <a:ln>
                  <a:noFill/>
                </a:ln>
                <a:solidFill>
                  <a:prstClr val="white"/>
                </a:solidFill>
                <a:effectLst/>
                <a:uLnTx/>
                <a:uFillTx/>
                <a:latin typeface="Gill Sans MT" panose="020B0502020104020203"/>
                <a:ea typeface="+mn-ea"/>
                <a:cs typeface="+mn-cs"/>
              </a:rPr>
              <a:t>Fish bone diagram</a:t>
            </a:r>
          </a:p>
        </p:txBody>
      </p:sp>
      <p:cxnSp>
        <p:nvCxnSpPr>
          <p:cNvPr id="115" name="Straight Connector 114">
            <a:extLst>
              <a:ext uri="{FF2B5EF4-FFF2-40B4-BE49-F238E27FC236}">
                <a16:creationId xmlns:a16="http://schemas.microsoft.com/office/drawing/2014/main" id="{0F2BAA51-3181-4303-929A-FCD9C33F890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7685" y="1328764"/>
            <a:ext cx="0" cy="3466826"/>
          </a:xfrm>
          <a:prstGeom prst="line">
            <a:avLst/>
          </a:prstGeom>
          <a:ln w="317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17" name="Picture 116">
            <a:extLst>
              <a:ext uri="{FF2B5EF4-FFF2-40B4-BE49-F238E27FC236}">
                <a16:creationId xmlns:a16="http://schemas.microsoft.com/office/drawing/2014/main" id="{D4ED6A5F-3B06-48C5-850F-8045C4DF69A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19" name="Straight Connector 118">
            <a:extLst>
              <a:ext uri="{FF2B5EF4-FFF2-40B4-BE49-F238E27FC236}">
                <a16:creationId xmlns:a16="http://schemas.microsoft.com/office/drawing/2014/main" id="{C9A60B9D-8DAC-4DA9-88DE-9911621A2B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79" name="Arrow: Right 78">
            <a:extLst>
              <a:ext uri="{FF2B5EF4-FFF2-40B4-BE49-F238E27FC236}">
                <a16:creationId xmlns:a16="http://schemas.microsoft.com/office/drawing/2014/main" id="{ECD71D89-1271-F5F6-26F6-DE46DCE741D8}"/>
              </a:ext>
            </a:extLst>
          </p:cNvPr>
          <p:cNvSpPr/>
          <p:nvPr/>
        </p:nvSpPr>
        <p:spPr>
          <a:xfrm>
            <a:off x="364584" y="3689937"/>
            <a:ext cx="9495033" cy="168963"/>
          </a:xfrm>
          <a:prstGeom prst="rightArrow">
            <a:avLst/>
          </a:prstGeom>
        </p:spPr>
        <p:style>
          <a:lnRef idx="2">
            <a:schemeClr val="accent6"/>
          </a:lnRef>
          <a:fillRef idx="1">
            <a:schemeClr val="lt1"/>
          </a:fillRef>
          <a:effectRef idx="0">
            <a:schemeClr val="accent6"/>
          </a:effectRef>
          <a:fontRef idx="minor">
            <a:schemeClr val="dk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x-none" sz="1800" b="0" i="0" u="none" strike="noStrike" kern="1200" cap="none" spc="0" normalizeH="0" baseline="0" noProof="0">
              <a:ln>
                <a:noFill/>
              </a:ln>
              <a:solidFill>
                <a:prstClr val="black"/>
              </a:solidFill>
              <a:effectLst/>
              <a:uLnTx/>
              <a:uFillTx/>
              <a:latin typeface="Gill Sans MT" panose="020B0502020104020203"/>
              <a:ea typeface="+mn-ea"/>
              <a:cs typeface="+mn-cs"/>
            </a:endParaRPr>
          </a:p>
        </p:txBody>
      </p:sp>
      <p:sp>
        <p:nvSpPr>
          <p:cNvPr id="80" name="Rectangle 79">
            <a:extLst>
              <a:ext uri="{FF2B5EF4-FFF2-40B4-BE49-F238E27FC236}">
                <a16:creationId xmlns:a16="http://schemas.microsoft.com/office/drawing/2014/main" id="{1E383278-4BBA-91B5-64BD-C8631493BB4E}"/>
              </a:ext>
            </a:extLst>
          </p:cNvPr>
          <p:cNvSpPr/>
          <p:nvPr/>
        </p:nvSpPr>
        <p:spPr>
          <a:xfrm>
            <a:off x="10363200" y="3271350"/>
            <a:ext cx="1643270" cy="1194633"/>
          </a:xfrm>
          <a:prstGeom prst="rect">
            <a:avLst/>
          </a:prstGeom>
          <a:solidFill>
            <a:srgbClr val="FFC5C5"/>
          </a:solidFill>
        </p:spPr>
        <p:style>
          <a:lnRef idx="2">
            <a:schemeClr val="accent6"/>
          </a:lnRef>
          <a:fillRef idx="1">
            <a:schemeClr val="lt1"/>
          </a:fillRef>
          <a:effectRef idx="0">
            <a:schemeClr val="accent6"/>
          </a:effectRef>
          <a:fontRef idx="minor">
            <a:schemeClr val="dk1"/>
          </a:fontRef>
        </p:style>
        <p:txBody>
          <a:bodyPr rtlCol="0" anchor="ctr"/>
          <a:lstStyle/>
          <a:p>
            <a:pPr marL="225425" marR="0" lvl="0" indent="-6350" algn="ctr" defTabSz="457200" rtl="0" eaLnBrk="1" fontAlgn="auto" latinLnBrk="0" hangingPunct="1">
              <a:lnSpc>
                <a:spcPct val="150000"/>
              </a:lnSpc>
              <a:spcBef>
                <a:spcPts val="0"/>
              </a:spcBef>
              <a:spcAft>
                <a:spcPts val="25"/>
              </a:spcAft>
              <a:buClrTx/>
              <a:buSzTx/>
              <a:buFontTx/>
              <a:buNone/>
              <a:tabLst/>
              <a:defRPr/>
            </a:pPr>
            <a:r>
              <a:rPr kumimoji="0" lang="en-GB" sz="1600" b="1" i="0" u="none" strike="noStrike" kern="1200" cap="none" spc="0" normalizeH="0" baseline="0" noProof="0" dirty="0">
                <a:ln>
                  <a:noFill/>
                </a:ln>
                <a:solidFill>
                  <a:srgbClr val="000000"/>
                </a:solidFill>
                <a:effectLst/>
                <a:uLnTx/>
                <a:uFillTx/>
                <a:latin typeface="Arial" panose="020B0604020202020204" pitchFamily="34" charset="0"/>
                <a:ea typeface="Arial" panose="020B0604020202020204" pitchFamily="34" charset="0"/>
                <a:cs typeface="+mn-cs"/>
              </a:rPr>
              <a:t>Problem</a:t>
            </a:r>
            <a:endParaRPr kumimoji="0" lang="x-none" sz="1600" b="1"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mn-cs"/>
            </a:endParaRPr>
          </a:p>
          <a:p>
            <a:pP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Decrease in profitability of T M Lewin.</a:t>
            </a:r>
          </a:p>
        </p:txBody>
      </p:sp>
      <p:sp>
        <p:nvSpPr>
          <p:cNvPr id="82" name="Rectangle 81">
            <a:extLst>
              <a:ext uri="{FF2B5EF4-FFF2-40B4-BE49-F238E27FC236}">
                <a16:creationId xmlns:a16="http://schemas.microsoft.com/office/drawing/2014/main" id="{2F80B37B-FC67-B24F-9F4A-5C6BD93FF151}"/>
              </a:ext>
            </a:extLst>
          </p:cNvPr>
          <p:cNvSpPr/>
          <p:nvPr/>
        </p:nvSpPr>
        <p:spPr>
          <a:xfrm>
            <a:off x="1325218" y="2257390"/>
            <a:ext cx="2112522" cy="1194633"/>
          </a:xfrm>
          <a:prstGeom prst="rect">
            <a:avLst/>
          </a:prstGeom>
          <a:solidFill>
            <a:schemeClr val="accent2">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marL="225425" marR="0" lvl="0" indent="-6350" algn="ctr" defTabSz="457200" rtl="0" eaLnBrk="1" fontAlgn="auto" latinLnBrk="0" hangingPunct="1">
              <a:lnSpc>
                <a:spcPct val="150000"/>
              </a:lnSpc>
              <a:spcBef>
                <a:spcPts val="0"/>
              </a:spcBef>
              <a:spcAft>
                <a:spcPts val="25"/>
              </a:spcAft>
              <a:buClrTx/>
              <a:buSzTx/>
              <a:buFontTx/>
              <a:buNone/>
              <a:tabLst/>
              <a:defRPr/>
            </a:pPr>
            <a:r>
              <a:rPr kumimoji="0" lang="en-GB" sz="1050" b="1" i="0" u="none" strike="noStrike" kern="1200" cap="none" spc="0" normalizeH="0" baseline="0" noProof="0" dirty="0">
                <a:ln>
                  <a:noFill/>
                </a:ln>
                <a:solidFill>
                  <a:srgbClr val="000000"/>
                </a:solidFill>
                <a:effectLst/>
                <a:uLnTx/>
                <a:uFillTx/>
                <a:latin typeface="Arial" panose="020B0604020202020204" pitchFamily="34" charset="0"/>
                <a:ea typeface="Arial" panose="020B0604020202020204" pitchFamily="34" charset="0"/>
                <a:cs typeface="+mn-cs"/>
              </a:rPr>
              <a:t>Process</a:t>
            </a:r>
            <a:endParaRPr kumimoji="0" lang="x-none" sz="1050" b="1"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mn-cs"/>
            </a:endParaRPr>
          </a:p>
          <a:p>
            <a:pPr marL="225425" marR="0" lvl="0" indent="-6350" algn="just" defTabSz="457200" rtl="0" eaLnBrk="1" fontAlgn="auto" latinLnBrk="0" hangingPunct="1">
              <a:lnSpc>
                <a:spcPct val="150000"/>
              </a:lnSpc>
              <a:spcBef>
                <a:spcPts val="0"/>
              </a:spcBef>
              <a:spcAft>
                <a:spcPts val="25"/>
              </a:spcAft>
              <a:buClrTx/>
              <a:buSzTx/>
              <a:buFontTx/>
              <a:buNone/>
              <a:tabLst/>
              <a:defRPr/>
            </a:pPr>
            <a:r>
              <a:rPr kumimoji="0" lang="en-GB" sz="1050" b="0" i="0" u="none" strike="noStrike" kern="1200" cap="none" spc="0" normalizeH="0" baseline="0" noProof="0" dirty="0">
                <a:ln>
                  <a:noFill/>
                </a:ln>
                <a:solidFill>
                  <a:srgbClr val="000000"/>
                </a:solidFill>
                <a:effectLst/>
                <a:uLnTx/>
                <a:uFillTx/>
                <a:latin typeface="Arial" panose="020B0604020202020204" pitchFamily="34" charset="0"/>
                <a:ea typeface="Arial" panose="020B0604020202020204" pitchFamily="34" charset="0"/>
                <a:cs typeface="+mn-cs"/>
              </a:rPr>
              <a:t>Limitations imposed on purchases made in physical stores</a:t>
            </a:r>
          </a:p>
          <a:p>
            <a:pPr marL="225425" marR="0" lvl="0" indent="-6350" algn="just" defTabSz="457200" rtl="0" eaLnBrk="1" fontAlgn="auto" latinLnBrk="0" hangingPunct="1">
              <a:lnSpc>
                <a:spcPct val="150000"/>
              </a:lnSpc>
              <a:spcBef>
                <a:spcPts val="0"/>
              </a:spcBef>
              <a:spcAft>
                <a:spcPts val="25"/>
              </a:spcAft>
              <a:buClrTx/>
              <a:buSzTx/>
              <a:buFontTx/>
              <a:buNone/>
              <a:tabLst/>
              <a:defRPr/>
            </a:pPr>
            <a:r>
              <a:rPr kumimoji="0" lang="en-GB" sz="1050" b="0" i="0" u="none" strike="noStrike" kern="1200" cap="none" spc="0" normalizeH="0" baseline="0" noProof="0" dirty="0">
                <a:ln>
                  <a:noFill/>
                </a:ln>
                <a:solidFill>
                  <a:srgbClr val="000000"/>
                </a:solidFill>
                <a:effectLst/>
                <a:uLnTx/>
                <a:uFillTx/>
                <a:latin typeface="Arial" panose="020B0604020202020204" pitchFamily="34" charset="0"/>
                <a:ea typeface="Arial" panose="020B0604020202020204" pitchFamily="34" charset="0"/>
                <a:cs typeface="+mn-cs"/>
              </a:rPr>
              <a:t>Fall in output of the product</a:t>
            </a:r>
          </a:p>
        </p:txBody>
      </p:sp>
      <p:sp>
        <p:nvSpPr>
          <p:cNvPr id="84" name="Rectangle 83">
            <a:extLst>
              <a:ext uri="{FF2B5EF4-FFF2-40B4-BE49-F238E27FC236}">
                <a16:creationId xmlns:a16="http://schemas.microsoft.com/office/drawing/2014/main" id="{786B6E28-07C0-0919-AFB3-DAEF1479ED76}"/>
              </a:ext>
            </a:extLst>
          </p:cNvPr>
          <p:cNvSpPr/>
          <p:nvPr/>
        </p:nvSpPr>
        <p:spPr>
          <a:xfrm>
            <a:off x="4372137" y="2277216"/>
            <a:ext cx="2476859" cy="1194633"/>
          </a:xfrm>
          <a:prstGeom prst="rect">
            <a:avLst/>
          </a:prstGeom>
          <a:solidFill>
            <a:schemeClr val="accent4">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marL="225425" marR="0" lvl="0" indent="-6350" algn="ctr" defTabSz="457200" rtl="0" eaLnBrk="1" fontAlgn="auto" latinLnBrk="0" hangingPunct="1">
              <a:lnSpc>
                <a:spcPct val="150000"/>
              </a:lnSpc>
              <a:spcBef>
                <a:spcPts val="0"/>
              </a:spcBef>
              <a:spcAft>
                <a:spcPts val="25"/>
              </a:spcAft>
              <a:buClrTx/>
              <a:buSzTx/>
              <a:buFontTx/>
              <a:buNone/>
              <a:tabLst/>
              <a:defRPr/>
            </a:pPr>
            <a:r>
              <a:rPr kumimoji="0" lang="en-GB" sz="1400" b="1" i="0" u="none" strike="noStrike" kern="1200" cap="none" spc="0" normalizeH="0" baseline="0" noProof="0" dirty="0">
                <a:ln>
                  <a:noFill/>
                </a:ln>
                <a:solidFill>
                  <a:srgbClr val="000000"/>
                </a:solidFill>
                <a:effectLst/>
                <a:uLnTx/>
                <a:uFillTx/>
                <a:latin typeface="Arial" panose="020B0604020202020204" pitchFamily="34" charset="0"/>
                <a:ea typeface="Arial" panose="020B0604020202020204" pitchFamily="34" charset="0"/>
                <a:cs typeface="+mn-cs"/>
              </a:rPr>
              <a:t>Environment</a:t>
            </a:r>
            <a:endParaRPr kumimoji="0" lang="x-none" sz="1400" b="1"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mn-cs"/>
            </a:endParaRPr>
          </a:p>
          <a:p>
            <a:pP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The falling fortunes of the retail sector</a:t>
            </a:r>
          </a:p>
          <a:p>
            <a:pP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Social distancing</a:t>
            </a:r>
          </a:p>
        </p:txBody>
      </p:sp>
      <p:sp>
        <p:nvSpPr>
          <p:cNvPr id="86" name="Rectangle 85">
            <a:extLst>
              <a:ext uri="{FF2B5EF4-FFF2-40B4-BE49-F238E27FC236}">
                <a16:creationId xmlns:a16="http://schemas.microsoft.com/office/drawing/2014/main" id="{EE4A40F3-BE90-F2BC-482A-9BA9F4BBA74A}"/>
              </a:ext>
            </a:extLst>
          </p:cNvPr>
          <p:cNvSpPr/>
          <p:nvPr/>
        </p:nvSpPr>
        <p:spPr>
          <a:xfrm>
            <a:off x="7602172" y="2242804"/>
            <a:ext cx="2257444" cy="1194633"/>
          </a:xfrm>
          <a:prstGeom prst="rect">
            <a:avLst/>
          </a:prstGeom>
          <a:solidFill>
            <a:srgbClr val="92D050"/>
          </a:solidFill>
        </p:spPr>
        <p:style>
          <a:lnRef idx="2">
            <a:schemeClr val="accent6"/>
          </a:lnRef>
          <a:fillRef idx="1">
            <a:schemeClr val="lt1"/>
          </a:fillRef>
          <a:effectRef idx="0">
            <a:schemeClr val="accent6"/>
          </a:effectRef>
          <a:fontRef idx="minor">
            <a:schemeClr val="dk1"/>
          </a:fontRef>
        </p:style>
        <p:txBody>
          <a:bodyPr rtlCol="0" anchor="ctr"/>
          <a:lstStyle/>
          <a:p>
            <a:pPr marL="225425" marR="0" lvl="0" indent="-6350" algn="just" defTabSz="457200" rtl="0" eaLnBrk="1" fontAlgn="auto" latinLnBrk="0" hangingPunct="1">
              <a:lnSpc>
                <a:spcPct val="150000"/>
              </a:lnSpc>
              <a:spcBef>
                <a:spcPts val="0"/>
              </a:spcBef>
              <a:spcAft>
                <a:spcPts val="25"/>
              </a:spcAft>
              <a:buClrTx/>
              <a:buSzTx/>
              <a:buFontTx/>
              <a:buNone/>
              <a:tabLst/>
              <a:defRPr/>
            </a:pPr>
            <a:endParaRPr kumimoji="0" lang="en-GB" sz="1050" b="1" i="0" u="none" strike="noStrike" kern="1200" cap="none" spc="0" normalizeH="0" baseline="0" noProof="0" dirty="0">
              <a:ln>
                <a:noFill/>
              </a:ln>
              <a:solidFill>
                <a:srgbClr val="000000"/>
              </a:solidFill>
              <a:effectLst/>
              <a:uLnTx/>
              <a:uFillTx/>
              <a:latin typeface="Arial" panose="020B0604020202020204" pitchFamily="34" charset="0"/>
              <a:ea typeface="Arial" panose="020B0604020202020204" pitchFamily="34" charset="0"/>
              <a:cs typeface="+mn-cs"/>
            </a:endParaRPr>
          </a:p>
          <a:p>
            <a:pPr marL="225425" marR="0" lvl="0" indent="-6350" algn="ctr" defTabSz="457200" rtl="0" eaLnBrk="1" fontAlgn="auto" latinLnBrk="0" hangingPunct="1">
              <a:lnSpc>
                <a:spcPct val="150000"/>
              </a:lnSpc>
              <a:spcBef>
                <a:spcPts val="0"/>
              </a:spcBef>
              <a:spcAft>
                <a:spcPts val="25"/>
              </a:spcAft>
              <a:buClrTx/>
              <a:buSzTx/>
              <a:buFontTx/>
              <a:buNone/>
              <a:tabLst/>
              <a:defRPr/>
            </a:pPr>
            <a:r>
              <a:rPr kumimoji="0" lang="en-GB" sz="1050" b="1" i="0" u="none" strike="noStrike" kern="1200" cap="none" spc="0" normalizeH="0" baseline="0" noProof="0" dirty="0">
                <a:ln>
                  <a:noFill/>
                </a:ln>
                <a:solidFill>
                  <a:srgbClr val="000000"/>
                </a:solidFill>
                <a:effectLst/>
                <a:uLnTx/>
                <a:uFillTx/>
                <a:latin typeface="Arial" panose="020B0604020202020204" pitchFamily="34" charset="0"/>
                <a:ea typeface="Arial" panose="020B0604020202020204" pitchFamily="34" charset="0"/>
                <a:cs typeface="+mn-cs"/>
              </a:rPr>
              <a:t>Management </a:t>
            </a:r>
            <a:endParaRPr kumimoji="0" lang="x-none" sz="1050" b="1"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mn-cs"/>
            </a:endParaRPr>
          </a:p>
          <a:p>
            <a:pP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Policies that fail to work.</a:t>
            </a:r>
          </a:p>
          <a:p>
            <a:pP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Unprecedented challenge for the management </a:t>
            </a:r>
          </a:p>
          <a:p>
            <a:pPr marL="225425" marR="0" lvl="0" indent="-6350" algn="just" defTabSz="457200" rtl="0" eaLnBrk="1" fontAlgn="auto" latinLnBrk="0" hangingPunct="1">
              <a:lnSpc>
                <a:spcPct val="150000"/>
              </a:lnSpc>
              <a:spcBef>
                <a:spcPts val="0"/>
              </a:spcBef>
              <a:spcAft>
                <a:spcPts val="25"/>
              </a:spcAft>
              <a:buClrTx/>
              <a:buSzTx/>
              <a:buFontTx/>
              <a:buNone/>
              <a:tabLst/>
              <a:defRPr/>
            </a:pPr>
            <a:r>
              <a:rPr kumimoji="0" lang="en-GB" sz="1050" b="0" i="0" u="none" strike="noStrike" kern="1200" cap="none" spc="0" normalizeH="0" baseline="0" noProof="0" dirty="0">
                <a:ln>
                  <a:noFill/>
                </a:ln>
                <a:solidFill>
                  <a:srgbClr val="000000"/>
                </a:solidFill>
                <a:effectLst/>
                <a:uLnTx/>
                <a:uFillTx/>
                <a:latin typeface="Arial" panose="020B0604020202020204" pitchFamily="34" charset="0"/>
                <a:ea typeface="Arial" panose="020B0604020202020204" pitchFamily="34" charset="0"/>
                <a:cs typeface="+mn-cs"/>
              </a:rPr>
              <a:t> </a:t>
            </a:r>
            <a:endParaRPr kumimoji="0" lang="x-none" sz="105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mn-cs"/>
            </a:endParaRPr>
          </a:p>
        </p:txBody>
      </p:sp>
      <p:sp>
        <p:nvSpPr>
          <p:cNvPr id="88" name="Rectangle 87">
            <a:extLst>
              <a:ext uri="{FF2B5EF4-FFF2-40B4-BE49-F238E27FC236}">
                <a16:creationId xmlns:a16="http://schemas.microsoft.com/office/drawing/2014/main" id="{E6BD4732-1589-69ED-012A-CBA90D1625E1}"/>
              </a:ext>
            </a:extLst>
          </p:cNvPr>
          <p:cNvSpPr/>
          <p:nvPr/>
        </p:nvSpPr>
        <p:spPr>
          <a:xfrm>
            <a:off x="2107097" y="4190831"/>
            <a:ext cx="3037148" cy="1357188"/>
          </a:xfrm>
          <a:prstGeom prst="rect">
            <a:avLst/>
          </a:prstGeom>
          <a:solidFill>
            <a:srgbClr val="FFFF66"/>
          </a:solidFill>
        </p:spPr>
        <p:style>
          <a:lnRef idx="2">
            <a:schemeClr val="accent6"/>
          </a:lnRef>
          <a:fillRef idx="1">
            <a:schemeClr val="lt1"/>
          </a:fillRef>
          <a:effectRef idx="0">
            <a:schemeClr val="accent6"/>
          </a:effectRef>
          <a:fontRef idx="minor">
            <a:schemeClr val="dk1"/>
          </a:fontRef>
        </p:style>
        <p:txBody>
          <a:bodyPr rtlCol="0" anchor="ctr"/>
          <a:lstStyle/>
          <a:p>
            <a:pPr marL="225425" marR="0" lvl="0" indent="-6350" algn="ctr" defTabSz="457200" rtl="0" eaLnBrk="1" fontAlgn="auto" latinLnBrk="0" hangingPunct="1">
              <a:lnSpc>
                <a:spcPct val="150000"/>
              </a:lnSpc>
              <a:spcBef>
                <a:spcPts val="0"/>
              </a:spcBef>
              <a:spcAft>
                <a:spcPts val="25"/>
              </a:spcAft>
              <a:buClrTx/>
              <a:buSzTx/>
              <a:buFontTx/>
              <a:buNone/>
              <a:tabLst/>
              <a:defRPr/>
            </a:pPr>
            <a:r>
              <a:rPr kumimoji="0" lang="en-GB" sz="1100" b="1" i="0" u="none" strike="noStrike" kern="1200" cap="none" spc="0" normalizeH="0" baseline="0" noProof="0" dirty="0">
                <a:ln>
                  <a:noFill/>
                </a:ln>
                <a:solidFill>
                  <a:srgbClr val="000000"/>
                </a:solidFill>
                <a:effectLst/>
                <a:uLnTx/>
                <a:uFillTx/>
                <a:latin typeface="Arial" panose="020B0604020202020204" pitchFamily="34" charset="0"/>
                <a:ea typeface="Arial" panose="020B0604020202020204" pitchFamily="34" charset="0"/>
                <a:cs typeface="+mn-cs"/>
              </a:rPr>
              <a:t>People</a:t>
            </a:r>
            <a:endParaRPr kumimoji="0" lang="x-none" sz="1100" b="1"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mn-cs"/>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Reduced buying activity as a result of the closure of the workplace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Decrease in the purchasing power of the consumer</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Lack of availability on the part of staff</a:t>
            </a:r>
          </a:p>
        </p:txBody>
      </p:sp>
      <p:sp>
        <p:nvSpPr>
          <p:cNvPr id="90" name="Rectangle 89">
            <a:extLst>
              <a:ext uri="{FF2B5EF4-FFF2-40B4-BE49-F238E27FC236}">
                <a16:creationId xmlns:a16="http://schemas.microsoft.com/office/drawing/2014/main" id="{DBDCB714-D32E-8262-ECE8-4C30195ACFC3}"/>
              </a:ext>
            </a:extLst>
          </p:cNvPr>
          <p:cNvSpPr/>
          <p:nvPr/>
        </p:nvSpPr>
        <p:spPr>
          <a:xfrm>
            <a:off x="6484659" y="4243826"/>
            <a:ext cx="3374957" cy="1357188"/>
          </a:xfrm>
          <a:prstGeom prst="rect">
            <a:avLst/>
          </a:prstGeom>
          <a:solidFill>
            <a:srgbClr val="33CCFF"/>
          </a:solidFill>
        </p:spPr>
        <p:style>
          <a:lnRef idx="2">
            <a:schemeClr val="accent6"/>
          </a:lnRef>
          <a:fillRef idx="1">
            <a:schemeClr val="lt1"/>
          </a:fillRef>
          <a:effectRef idx="0">
            <a:schemeClr val="accent6"/>
          </a:effectRef>
          <a:fontRef idx="minor">
            <a:schemeClr val="dk1"/>
          </a:fontRef>
        </p:style>
        <p:txBody>
          <a:bodyPr rtlCol="0" anchor="ctr"/>
          <a:lstStyle/>
          <a:p>
            <a:pPr marL="225425" marR="0" lvl="0" indent="-6350" algn="ctr" defTabSz="457200" rtl="0" eaLnBrk="1" fontAlgn="auto" latinLnBrk="0" hangingPunct="1">
              <a:lnSpc>
                <a:spcPct val="150000"/>
              </a:lnSpc>
              <a:spcBef>
                <a:spcPts val="0"/>
              </a:spcBef>
              <a:spcAft>
                <a:spcPts val="25"/>
              </a:spcAft>
              <a:buClrTx/>
              <a:buSzTx/>
              <a:buFontTx/>
              <a:buNone/>
              <a:tabLst/>
              <a:defRPr/>
            </a:pPr>
            <a:r>
              <a:rPr kumimoji="0" lang="en-GB" sz="1200" b="1" i="0" u="none" strike="noStrike" kern="1200" cap="none" spc="0" normalizeH="0" baseline="0" noProof="0" dirty="0">
                <a:ln>
                  <a:noFill/>
                </a:ln>
                <a:solidFill>
                  <a:srgbClr val="000000"/>
                </a:solidFill>
                <a:effectLst/>
                <a:uLnTx/>
                <a:uFillTx/>
                <a:latin typeface="Arial" panose="020B0604020202020204" pitchFamily="34" charset="0"/>
                <a:ea typeface="Arial" panose="020B0604020202020204" pitchFamily="34" charset="0"/>
                <a:cs typeface="+mn-cs"/>
              </a:rPr>
              <a:t>Material</a:t>
            </a:r>
            <a:endParaRPr kumimoji="0" lang="x-none" sz="1200" b="1"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mn-cs"/>
            </a:endParaRPr>
          </a:p>
          <a:p>
            <a:pP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Insufficiency of supplies</a:t>
            </a:r>
          </a:p>
          <a:p>
            <a:pP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Material of poor grade used</a:t>
            </a:r>
          </a:p>
          <a:p>
            <a:pP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a rise in the price of the substance </a:t>
            </a:r>
            <a:r>
              <a:rPr lang="en-US" sz="1400" dirty="0">
                <a:effectLst/>
                <a:latin typeface="Calibri" panose="020F0502020204030204" pitchFamily="34" charset="0"/>
                <a:ea typeface="Calibri" panose="020F0502020204030204" pitchFamily="34" charset="0"/>
                <a:cs typeface="Times New Roman" panose="02020603050405020304" pitchFamily="18" charset="0"/>
              </a:rPr>
              <a:t>(</a:t>
            </a: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Urick, 2020).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cxnSp>
        <p:nvCxnSpPr>
          <p:cNvPr id="99" name="Straight Connector 98">
            <a:extLst>
              <a:ext uri="{FF2B5EF4-FFF2-40B4-BE49-F238E27FC236}">
                <a16:creationId xmlns:a16="http://schemas.microsoft.com/office/drawing/2014/main" id="{602B01D2-F48F-25BA-0E93-A9AA5F7F828C}"/>
              </a:ext>
            </a:extLst>
          </p:cNvPr>
          <p:cNvCxnSpPr/>
          <p:nvPr/>
        </p:nvCxnSpPr>
        <p:spPr>
          <a:xfrm>
            <a:off x="2597426" y="3429000"/>
            <a:ext cx="172278" cy="345418"/>
          </a:xfrm>
          <a:prstGeom prst="line">
            <a:avLst/>
          </a:prstGeom>
          <a:ln>
            <a:solidFill>
              <a:schemeClr val="tx1"/>
            </a:solidFill>
          </a:ln>
        </p:spPr>
        <p:style>
          <a:lnRef idx="3">
            <a:schemeClr val="dk1"/>
          </a:lnRef>
          <a:fillRef idx="0">
            <a:schemeClr val="dk1"/>
          </a:fillRef>
          <a:effectRef idx="2">
            <a:schemeClr val="dk1"/>
          </a:effectRef>
          <a:fontRef idx="minor">
            <a:schemeClr val="tx1"/>
          </a:fontRef>
        </p:style>
      </p:cxnSp>
      <p:cxnSp>
        <p:nvCxnSpPr>
          <p:cNvPr id="100" name="Straight Connector 99">
            <a:extLst>
              <a:ext uri="{FF2B5EF4-FFF2-40B4-BE49-F238E27FC236}">
                <a16:creationId xmlns:a16="http://schemas.microsoft.com/office/drawing/2014/main" id="{24E50EDF-104B-EF59-B6BE-2D4E497E5342}"/>
              </a:ext>
            </a:extLst>
          </p:cNvPr>
          <p:cNvCxnSpPr>
            <a:cxnSpLocks/>
            <a:endCxn id="90" idx="0"/>
          </p:cNvCxnSpPr>
          <p:nvPr/>
        </p:nvCxnSpPr>
        <p:spPr>
          <a:xfrm>
            <a:off x="7047756" y="3839483"/>
            <a:ext cx="1124382" cy="404343"/>
          </a:xfrm>
          <a:prstGeom prst="line">
            <a:avLst/>
          </a:prstGeom>
          <a:ln>
            <a:solidFill>
              <a:schemeClr val="tx1"/>
            </a:solidFill>
          </a:ln>
        </p:spPr>
        <p:style>
          <a:lnRef idx="3">
            <a:schemeClr val="dk1"/>
          </a:lnRef>
          <a:fillRef idx="0">
            <a:schemeClr val="dk1"/>
          </a:fillRef>
          <a:effectRef idx="2">
            <a:schemeClr val="dk1"/>
          </a:effectRef>
          <a:fontRef idx="minor">
            <a:schemeClr val="tx1"/>
          </a:fontRef>
        </p:style>
      </p:cxnSp>
      <p:cxnSp>
        <p:nvCxnSpPr>
          <p:cNvPr id="102" name="Straight Connector 101">
            <a:extLst>
              <a:ext uri="{FF2B5EF4-FFF2-40B4-BE49-F238E27FC236}">
                <a16:creationId xmlns:a16="http://schemas.microsoft.com/office/drawing/2014/main" id="{FF6C6213-F64D-168E-0EE9-DEEB3AFB126C}"/>
              </a:ext>
            </a:extLst>
          </p:cNvPr>
          <p:cNvCxnSpPr>
            <a:cxnSpLocks/>
          </p:cNvCxnSpPr>
          <p:nvPr/>
        </p:nvCxnSpPr>
        <p:spPr>
          <a:xfrm>
            <a:off x="3437740" y="3806787"/>
            <a:ext cx="182291" cy="397534"/>
          </a:xfrm>
          <a:prstGeom prst="line">
            <a:avLst/>
          </a:prstGeom>
          <a:ln>
            <a:solidFill>
              <a:schemeClr val="tx1"/>
            </a:solidFill>
          </a:ln>
        </p:spPr>
        <p:style>
          <a:lnRef idx="3">
            <a:schemeClr val="dk1"/>
          </a:lnRef>
          <a:fillRef idx="0">
            <a:schemeClr val="dk1"/>
          </a:fillRef>
          <a:effectRef idx="2">
            <a:schemeClr val="dk1"/>
          </a:effectRef>
          <a:fontRef idx="minor">
            <a:schemeClr val="tx1"/>
          </a:fontRef>
        </p:style>
      </p:cxnSp>
      <p:cxnSp>
        <p:nvCxnSpPr>
          <p:cNvPr id="106" name="Straight Connector 105">
            <a:extLst>
              <a:ext uri="{FF2B5EF4-FFF2-40B4-BE49-F238E27FC236}">
                <a16:creationId xmlns:a16="http://schemas.microsoft.com/office/drawing/2014/main" id="{25407633-FB1C-A299-3CB8-1580B6A29338}"/>
              </a:ext>
            </a:extLst>
          </p:cNvPr>
          <p:cNvCxnSpPr>
            <a:cxnSpLocks/>
          </p:cNvCxnSpPr>
          <p:nvPr/>
        </p:nvCxnSpPr>
        <p:spPr>
          <a:xfrm flipH="1">
            <a:off x="5270051" y="3410990"/>
            <a:ext cx="212182" cy="341582"/>
          </a:xfrm>
          <a:prstGeom prst="line">
            <a:avLst/>
          </a:prstGeom>
          <a:ln>
            <a:solidFill>
              <a:schemeClr val="tx1"/>
            </a:solidFill>
          </a:ln>
        </p:spPr>
        <p:style>
          <a:lnRef idx="3">
            <a:schemeClr val="dk1"/>
          </a:lnRef>
          <a:fillRef idx="0">
            <a:schemeClr val="dk1"/>
          </a:fillRef>
          <a:effectRef idx="2">
            <a:schemeClr val="dk1"/>
          </a:effectRef>
          <a:fontRef idx="minor">
            <a:schemeClr val="tx1"/>
          </a:fontRef>
        </p:style>
      </p:cxnSp>
      <p:cxnSp>
        <p:nvCxnSpPr>
          <p:cNvPr id="112" name="Straight Connector 111">
            <a:extLst>
              <a:ext uri="{FF2B5EF4-FFF2-40B4-BE49-F238E27FC236}">
                <a16:creationId xmlns:a16="http://schemas.microsoft.com/office/drawing/2014/main" id="{B4F20E06-9C08-B773-EAB0-EF80D838F726}"/>
              </a:ext>
            </a:extLst>
          </p:cNvPr>
          <p:cNvCxnSpPr>
            <a:cxnSpLocks/>
          </p:cNvCxnSpPr>
          <p:nvPr/>
        </p:nvCxnSpPr>
        <p:spPr>
          <a:xfrm flipH="1">
            <a:off x="8280086" y="3429000"/>
            <a:ext cx="212182" cy="341582"/>
          </a:xfrm>
          <a:prstGeom prst="line">
            <a:avLst/>
          </a:prstGeom>
          <a:ln>
            <a:solidFill>
              <a:schemeClr val="tx1"/>
            </a:solidFill>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1295302139"/>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2EF32D-5793-4673-AED2-D54BB0D30383}"/>
              </a:ext>
            </a:extLst>
          </p:cNvPr>
          <p:cNvSpPr>
            <a:spLocks noGrp="1"/>
          </p:cNvSpPr>
          <p:nvPr>
            <p:ph type="title"/>
          </p:nvPr>
        </p:nvSpPr>
        <p:spPr/>
        <p:txBody>
          <a:bodyPr/>
          <a:lstStyle/>
          <a:p>
            <a:r>
              <a:rPr lang="en-GB" dirty="0"/>
              <a:t>Solution</a:t>
            </a:r>
          </a:p>
        </p:txBody>
      </p:sp>
      <p:sp>
        <p:nvSpPr>
          <p:cNvPr id="3" name="Content Placeholder 2">
            <a:extLst>
              <a:ext uri="{FF2B5EF4-FFF2-40B4-BE49-F238E27FC236}">
                <a16:creationId xmlns:a16="http://schemas.microsoft.com/office/drawing/2014/main" id="{8E394815-CF40-4A58-9DFF-E984B7180E9F}"/>
              </a:ext>
            </a:extLst>
          </p:cNvPr>
          <p:cNvSpPr>
            <a:spLocks noGrp="1"/>
          </p:cNvSpPr>
          <p:nvPr>
            <p:ph idx="1"/>
          </p:nvPr>
        </p:nvSpPr>
        <p:spPr/>
        <p:txBody>
          <a:bodyPr>
            <a:normAutofit fontScale="85000" lnSpcReduction="20000"/>
          </a:bodyPr>
          <a:lstStyle/>
          <a:p>
            <a:pPr algn="just"/>
            <a:r>
              <a:rPr lang="en-GB" dirty="0"/>
              <a:t>Use celebrity endorsements</a:t>
            </a:r>
          </a:p>
          <a:p>
            <a:pPr algn="just"/>
            <a:r>
              <a:rPr lang="en-GB" dirty="0"/>
              <a:t>Hire more capable people</a:t>
            </a:r>
          </a:p>
          <a:p>
            <a:pPr algn="just"/>
            <a:r>
              <a:rPr lang="en-GB" dirty="0"/>
              <a:t>Concentrate on selling content through internet platforms.</a:t>
            </a:r>
          </a:p>
          <a:p>
            <a:pPr algn="just"/>
            <a:r>
              <a:rPr lang="en-GB" dirty="0"/>
              <a:t>Establish a connection between the T-shirts and the CEO and management (</a:t>
            </a:r>
            <a:r>
              <a:rPr lang="en-GB" dirty="0" err="1"/>
              <a:t>Kachela</a:t>
            </a:r>
            <a:r>
              <a:rPr lang="en-GB" dirty="0"/>
              <a:t>, </a:t>
            </a:r>
            <a:r>
              <a:rPr lang="en-GB" dirty="0" err="1"/>
              <a:t>Lodh</a:t>
            </a:r>
            <a:r>
              <a:rPr lang="en-GB" dirty="0"/>
              <a:t>, &amp; </a:t>
            </a:r>
            <a:r>
              <a:rPr lang="en-GB" dirty="0" err="1"/>
              <a:t>Nandy</a:t>
            </a:r>
            <a:r>
              <a:rPr lang="en-GB" dirty="0"/>
              <a:t>, 2021).</a:t>
            </a:r>
          </a:p>
          <a:p>
            <a:pPr algn="just"/>
            <a:r>
              <a:rPr lang="en-GB" dirty="0"/>
              <a:t>Concentrate on the most popular add-ons and accessories.</a:t>
            </a:r>
          </a:p>
          <a:p>
            <a:pPr algn="just"/>
            <a:r>
              <a:rPr lang="en-GB" dirty="0"/>
              <a:t>Make use of digital platforms.</a:t>
            </a:r>
          </a:p>
          <a:p>
            <a:pPr algn="just"/>
            <a:r>
              <a:rPr lang="en-GB" dirty="0"/>
              <a:t>Work on product segmentation with regard to pricing; </a:t>
            </a:r>
          </a:p>
          <a:p>
            <a:pPr algn="just"/>
            <a:r>
              <a:rPr lang="en-GB" dirty="0"/>
              <a:t>Get in touch with previous clients (Lipton, &amp; </a:t>
            </a:r>
            <a:r>
              <a:rPr lang="en-GB" dirty="0" err="1"/>
              <a:t>Basu</a:t>
            </a:r>
            <a:r>
              <a:rPr lang="en-GB" dirty="0"/>
              <a:t>, 2022).</a:t>
            </a:r>
          </a:p>
          <a:p>
            <a:endParaRPr lang="en-GB" dirty="0"/>
          </a:p>
          <a:p>
            <a:endParaRPr lang="en-GB" dirty="0"/>
          </a:p>
        </p:txBody>
      </p:sp>
    </p:spTree>
    <p:extLst>
      <p:ext uri="{BB962C8B-B14F-4D97-AF65-F5344CB8AC3E}">
        <p14:creationId xmlns:p14="http://schemas.microsoft.com/office/powerpoint/2010/main" val="24254790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3" descr="A yellow puzzle piece completing a black puzzle">
            <a:extLst>
              <a:ext uri="{FF2B5EF4-FFF2-40B4-BE49-F238E27FC236}">
                <a16:creationId xmlns:a16="http://schemas.microsoft.com/office/drawing/2014/main" id="{366D5B51-C289-817D-AE36-7FD31226600C}"/>
              </a:ext>
            </a:extLst>
          </p:cNvPr>
          <p:cNvPicPr>
            <a:picLocks noChangeAspect="1"/>
          </p:cNvPicPr>
          <p:nvPr/>
        </p:nvPicPr>
        <p:blipFill rotWithShape="1">
          <a:blip r:embed="rId3">
            <a:alphaModFix amt="50000"/>
          </a:blip>
          <a:srcRect r="-1" b="15728"/>
          <a:stretch/>
        </p:blipFill>
        <p:spPr>
          <a:xfrm>
            <a:off x="2" y="10"/>
            <a:ext cx="12191695" cy="6857990"/>
          </a:xfrm>
          <a:prstGeom prst="rect">
            <a:avLst/>
          </a:prstGeom>
        </p:spPr>
      </p:pic>
      <p:sp>
        <p:nvSpPr>
          <p:cNvPr id="40"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42"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44" name="Rectangle 43">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A8AF6B07-8579-7EC5-4BA4-2065B7C58926}"/>
              </a:ext>
            </a:extLst>
          </p:cNvPr>
          <p:cNvSpPr>
            <a:spLocks noGrp="1"/>
          </p:cNvSpPr>
          <p:nvPr>
            <p:ph type="title"/>
          </p:nvPr>
        </p:nvSpPr>
        <p:spPr>
          <a:xfrm>
            <a:off x="377371" y="1012370"/>
            <a:ext cx="3945949" cy="4699000"/>
          </a:xfrm>
        </p:spPr>
        <p:txBody>
          <a:bodyPr vert="horz" lIns="91440" tIns="45720" rIns="91440" bIns="45720" rtlCol="0" anchor="ctr">
            <a:normAutofit/>
          </a:bodyPr>
          <a:lstStyle/>
          <a:p>
            <a:r>
              <a:rPr lang="en-US" sz="4000" b="1" dirty="0"/>
              <a:t>Conclusion</a:t>
            </a:r>
          </a:p>
        </p:txBody>
      </p:sp>
      <p:cxnSp>
        <p:nvCxnSpPr>
          <p:cNvPr id="46" name="Straight Connector 45">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6" name="Rectangle 5">
            <a:extLst>
              <a:ext uri="{FF2B5EF4-FFF2-40B4-BE49-F238E27FC236}">
                <a16:creationId xmlns:a16="http://schemas.microsoft.com/office/drawing/2014/main" id="{0A376AAD-FA60-1D0A-0C07-E6E8C721AAD5}"/>
              </a:ext>
            </a:extLst>
          </p:cNvPr>
          <p:cNvSpPr/>
          <p:nvPr/>
        </p:nvSpPr>
        <p:spPr>
          <a:xfrm>
            <a:off x="4976637" y="1193800"/>
            <a:ext cx="5560731" cy="4699000"/>
          </a:xfrm>
          <a:prstGeom prst="rect">
            <a:avLst/>
          </a:prstGeom>
          <a:noFill/>
          <a:ln>
            <a:noFill/>
          </a:ln>
        </p:spPr>
        <p:style>
          <a:lnRef idx="2">
            <a:schemeClr val="accent6"/>
          </a:lnRef>
          <a:fillRef idx="1">
            <a:schemeClr val="lt1"/>
          </a:fillRef>
          <a:effectRef idx="0">
            <a:schemeClr val="accent6"/>
          </a:effectRef>
          <a:fontRef idx="minor">
            <a:schemeClr val="dk1"/>
          </a:fontRef>
        </p:style>
        <p:txBody>
          <a:bodyPr vert="horz" lIns="91440" tIns="45720" rIns="91440" bIns="45720" rtlCol="0" anchor="ctr">
            <a:normAutofit/>
          </a:bodyPr>
          <a:lstStyle/>
          <a:p>
            <a:pPr marL="225425" indent="-228600" algn="just" defTabSz="914400">
              <a:lnSpc>
                <a:spcPct val="120000"/>
              </a:lnSpc>
              <a:spcAft>
                <a:spcPts val="25"/>
              </a:spcAft>
              <a:buClr>
                <a:schemeClr val="accent1"/>
              </a:buClr>
              <a:buSzPct val="100000"/>
              <a:buFont typeface="Arial" panose="020B0604020202020204" pitchFamily="34" charset="0"/>
              <a:buChar char="•"/>
            </a:pPr>
            <a:endParaRPr lang="en-US" sz="3200" dirty="0">
              <a:solidFill>
                <a:schemeClr val="tx1"/>
              </a:solidFill>
            </a:endParaRPr>
          </a:p>
        </p:txBody>
      </p:sp>
      <p:sp>
        <p:nvSpPr>
          <p:cNvPr id="48"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3" name="Title 1">
            <a:extLst>
              <a:ext uri="{FF2B5EF4-FFF2-40B4-BE49-F238E27FC236}">
                <a16:creationId xmlns:a16="http://schemas.microsoft.com/office/drawing/2014/main" id="{2338EA2F-E76C-7D84-DB20-7ED120FD1F7A}"/>
              </a:ext>
            </a:extLst>
          </p:cNvPr>
          <p:cNvSpPr txBox="1">
            <a:spLocks/>
          </p:cNvSpPr>
          <p:nvPr/>
        </p:nvSpPr>
        <p:spPr>
          <a:xfrm>
            <a:off x="5490618" y="850122"/>
            <a:ext cx="5990182" cy="46990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pPr marL="285750" indent="-285750">
              <a:buFont typeface="Arial" panose="020B0604020202020204" pitchFamily="34" charset="0"/>
              <a:buChar char="•"/>
            </a:pPr>
            <a:r>
              <a:rPr lang="en-US" sz="1600" dirty="0">
                <a:latin typeface="Amasis MT Pro" panose="020B0604020202020204" pitchFamily="18" charset="0"/>
              </a:rPr>
              <a:t>Covid-19 has adversely affected the industrial sector in the globe and the retail industry</a:t>
            </a:r>
          </a:p>
          <a:p>
            <a:endParaRPr lang="en-US" sz="1600" dirty="0">
              <a:latin typeface="Amasis MT Pro" panose="020B0604020202020204" pitchFamily="18" charset="0"/>
            </a:endParaRPr>
          </a:p>
          <a:p>
            <a:pPr marL="285750" indent="-285750">
              <a:buFont typeface="Arial" panose="020B0604020202020204" pitchFamily="34" charset="0"/>
              <a:buChar char="•"/>
            </a:pPr>
            <a:r>
              <a:rPr lang="en-US" sz="1600" dirty="0">
                <a:latin typeface="Amasis MT Pro" panose="020B0604020202020204" pitchFamily="18" charset="0"/>
              </a:rPr>
              <a:t>Lewin which was a big retail business of T-shirts has faced many issues during covid-19</a:t>
            </a:r>
          </a:p>
          <a:p>
            <a:endParaRPr lang="en-US" sz="1600" dirty="0">
              <a:latin typeface="Amasis MT Pro" panose="020B0604020202020204" pitchFamily="18" charset="0"/>
            </a:endParaRPr>
          </a:p>
          <a:p>
            <a:pPr marL="285750" indent="-285750">
              <a:buFont typeface="Arial" panose="020B0604020202020204" pitchFamily="34" charset="0"/>
              <a:buChar char="•"/>
            </a:pPr>
            <a:r>
              <a:rPr lang="en-US" sz="1600" dirty="0">
                <a:latin typeface="Amasis MT Pro" panose="020B0604020202020204" pitchFamily="18" charset="0"/>
              </a:rPr>
              <a:t> the problem of decrease in profitability has been discussed using fish bone and pestle analysis</a:t>
            </a:r>
          </a:p>
          <a:p>
            <a:pPr marL="285750" indent="-285750">
              <a:buFont typeface="Arial" panose="020B0604020202020204" pitchFamily="34" charset="0"/>
              <a:buChar char="•"/>
            </a:pPr>
            <a:endParaRPr lang="en-US" sz="1600" dirty="0">
              <a:latin typeface="Amasis MT Pro" panose="020B0604020202020204" pitchFamily="18" charset="0"/>
            </a:endParaRPr>
          </a:p>
          <a:p>
            <a:pPr marL="225425" indent="-228600" algn="just">
              <a:lnSpc>
                <a:spcPct val="120000"/>
              </a:lnSpc>
              <a:spcAft>
                <a:spcPts val="25"/>
              </a:spcAft>
              <a:buClr>
                <a:schemeClr val="accent1"/>
              </a:buClr>
              <a:buSzPct val="100000"/>
              <a:buFont typeface="Arial" panose="020B0604020202020204" pitchFamily="34" charset="0"/>
              <a:buChar char="•"/>
            </a:pPr>
            <a:r>
              <a:rPr lang="en-US" sz="1600" dirty="0">
                <a:latin typeface="Amasis MT Pro" panose="020B0604020202020204" pitchFamily="18" charset="0"/>
              </a:rPr>
              <a:t>Different solutions like </a:t>
            </a:r>
            <a:r>
              <a:rPr lang="en-US" sz="1600" dirty="0"/>
              <a:t>Focus on top sale accessories, Recontact old customer, use celebrity endorsement and so on has been suggested to improve profitability  </a:t>
            </a:r>
          </a:p>
          <a:p>
            <a:pPr marL="285750" indent="-285750">
              <a:buFont typeface="Arial" panose="020B0604020202020204" pitchFamily="34" charset="0"/>
              <a:buChar char="•"/>
            </a:pPr>
            <a:endParaRPr lang="en-US" sz="1600" dirty="0">
              <a:latin typeface="Amasis MT Pro" panose="020B0604020202020204" pitchFamily="18" charset="0"/>
            </a:endParaRPr>
          </a:p>
        </p:txBody>
      </p:sp>
    </p:spTree>
    <p:extLst>
      <p:ext uri="{BB962C8B-B14F-4D97-AF65-F5344CB8AC3E}">
        <p14:creationId xmlns:p14="http://schemas.microsoft.com/office/powerpoint/2010/main" val="3242115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3"/>
                                        </p:tgtEl>
                                        <p:attrNameLst>
                                          <p:attrName>style.visibility</p:attrName>
                                        </p:attrNameLst>
                                      </p:cBhvr>
                                      <p:to>
                                        <p:strVal val="visible"/>
                                      </p:to>
                                    </p:set>
                                    <p:animEffect transition="in" filter="fade">
                                      <p:cBhvr>
                                        <p:cTn id="10" dur="4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46189-52A4-4033-A02C-CFD716278597}"/>
              </a:ext>
            </a:extLst>
          </p:cNvPr>
          <p:cNvSpPr>
            <a:spLocks noGrp="1"/>
          </p:cNvSpPr>
          <p:nvPr>
            <p:ph type="title"/>
          </p:nvPr>
        </p:nvSpPr>
        <p:spPr/>
        <p:txBody>
          <a:bodyPr/>
          <a:lstStyle/>
          <a:p>
            <a:r>
              <a:rPr lang="en-GB" dirty="0" err="1"/>
              <a:t>refrences</a:t>
            </a:r>
            <a:endParaRPr lang="en-GB" dirty="0"/>
          </a:p>
        </p:txBody>
      </p:sp>
      <p:sp>
        <p:nvSpPr>
          <p:cNvPr id="3" name="Content Placeholder 2">
            <a:extLst>
              <a:ext uri="{FF2B5EF4-FFF2-40B4-BE49-F238E27FC236}">
                <a16:creationId xmlns:a16="http://schemas.microsoft.com/office/drawing/2014/main" id="{68C58B6A-D632-42D2-9039-6763D2CFFF12}"/>
              </a:ext>
            </a:extLst>
          </p:cNvPr>
          <p:cNvSpPr>
            <a:spLocks noGrp="1"/>
          </p:cNvSpPr>
          <p:nvPr>
            <p:ph idx="1"/>
          </p:nvPr>
        </p:nvSpPr>
        <p:spPr/>
        <p:txBody>
          <a:bodyPr>
            <a:normAutofit fontScale="47500" lnSpcReduction="20000"/>
          </a:bodyPr>
          <a:lstStyle/>
          <a:p>
            <a:r>
              <a:rPr lang="en-GB" dirty="0"/>
              <a:t>Lipton, B., &amp; </a:t>
            </a:r>
            <a:r>
              <a:rPr lang="en-GB" dirty="0" err="1"/>
              <a:t>Basu</a:t>
            </a:r>
            <a:r>
              <a:rPr lang="en-GB" dirty="0"/>
              <a:t>, S. (2022). COVID casual in the Australian public sector: Professional attire in the age of remote working.</a:t>
            </a:r>
          </a:p>
          <a:p>
            <a:r>
              <a:rPr lang="en-GB" dirty="0" err="1"/>
              <a:t>Kachela</a:t>
            </a:r>
            <a:r>
              <a:rPr lang="en-GB" dirty="0"/>
              <a:t>, K., </a:t>
            </a:r>
            <a:r>
              <a:rPr lang="en-GB" dirty="0" err="1"/>
              <a:t>Lodh</a:t>
            </a:r>
            <a:r>
              <a:rPr lang="en-GB" dirty="0"/>
              <a:t>, S., &amp; </a:t>
            </a:r>
            <a:r>
              <a:rPr lang="en-GB" dirty="0" err="1"/>
              <a:t>Nandy</a:t>
            </a:r>
            <a:r>
              <a:rPr lang="en-GB" dirty="0"/>
              <a:t>, M. (2021). Post-Pandemic Sustainable Business Solution. Journal of Business and Management Studies, 3(1), 47-57.</a:t>
            </a:r>
          </a:p>
          <a:p>
            <a:r>
              <a:rPr lang="en-GB" dirty="0"/>
              <a:t>Urick, M. (2020). Generational differences and COVID-19: Positive interactions in virtual workplaces. Journal of Intergenerational Relationships, 18(4), 379-398.</a:t>
            </a:r>
          </a:p>
          <a:p>
            <a:r>
              <a:rPr lang="en-GB" dirty="0" err="1"/>
              <a:t>Marinov</a:t>
            </a:r>
            <a:r>
              <a:rPr lang="en-GB" dirty="0"/>
              <a:t>, M. A., &amp; </a:t>
            </a:r>
            <a:r>
              <a:rPr lang="en-GB" dirty="0" err="1"/>
              <a:t>Marinova</a:t>
            </a:r>
            <a:r>
              <a:rPr lang="en-GB" dirty="0"/>
              <a:t>, S. T. (2021). COVID-19 and International Business. New York: Routledge.</a:t>
            </a:r>
          </a:p>
          <a:p>
            <a:r>
              <a:rPr lang="en-GB" dirty="0"/>
              <a:t>Nguyen, B. N., Nguyen, T. Q., </a:t>
            </a:r>
            <a:r>
              <a:rPr lang="en-GB" dirty="0" err="1"/>
              <a:t>Dinh</a:t>
            </a:r>
            <a:r>
              <a:rPr lang="en-GB" dirty="0"/>
              <a:t>, H. T., &amp; Chu, A. T. (2021). The Impact of the COVID-19 on the Construction Industry in Vietnam. International Journal of Built Environment and Sustainability, 8(3), 47-61.</a:t>
            </a:r>
          </a:p>
          <a:p>
            <a:r>
              <a:rPr lang="en-GB" dirty="0" err="1"/>
              <a:t>Kumodji</a:t>
            </a:r>
            <a:r>
              <a:rPr lang="en-GB" dirty="0"/>
              <a:t>, B. D. (2022). Exploring talent management practices in SMEs in a turbulent context: lessons from Brexit and Covid-19 (Doctoral dissertation, Birmingham City University).</a:t>
            </a:r>
          </a:p>
          <a:p>
            <a:r>
              <a:rPr lang="en-GB" dirty="0"/>
              <a:t>Cabral, V., &amp; van </a:t>
            </a:r>
            <a:r>
              <a:rPr lang="en-GB" dirty="0" err="1"/>
              <a:t>Winden</a:t>
            </a:r>
            <a:r>
              <a:rPr lang="en-GB" dirty="0"/>
              <a:t>, W. (2022). The reaction of coworking spaces to the COVID-19 pandemic. A dynamic capabilities perspective. Service Business, 1-25.</a:t>
            </a:r>
          </a:p>
          <a:p>
            <a:r>
              <a:rPr lang="en-GB" dirty="0" err="1"/>
              <a:t>Nyamunda</a:t>
            </a:r>
            <a:r>
              <a:rPr lang="en-GB" dirty="0"/>
              <a:t>, J. (2022). The COVID 19 pandemic as a driving force for transformational change in organisations. Journal of Contemporary Management, 19(1), 198-218.</a:t>
            </a:r>
          </a:p>
          <a:p>
            <a:r>
              <a:rPr lang="az-Cyrl-AZ" dirty="0"/>
              <a:t>ОНОПРИЕНКО, Ю. Г., &amp; МУРШЕЛЬ, Ю. В. (2021). МАРКЕТИНГОВЫЕ СТРАТЕГИИ В ПЕРИОД ПАНДЕМИИ </a:t>
            </a:r>
            <a:r>
              <a:rPr lang="en-GB" dirty="0"/>
              <a:t>COVID-19. In </a:t>
            </a:r>
            <a:r>
              <a:rPr lang="az-Cyrl-AZ" dirty="0"/>
              <a:t>Меркетинговые инновации в современном мире (</a:t>
            </a:r>
            <a:r>
              <a:rPr lang="en-GB" dirty="0"/>
              <a:t>pp. 50-54).</a:t>
            </a:r>
          </a:p>
          <a:p>
            <a:r>
              <a:rPr lang="en-GB" dirty="0"/>
              <a:t>Tran, C. M., &amp; </a:t>
            </a:r>
            <a:r>
              <a:rPr lang="en-GB" dirty="0" err="1"/>
              <a:t>Idodo</a:t>
            </a:r>
            <a:r>
              <a:rPr lang="en-GB" dirty="0"/>
              <a:t>, P. (2022). Employee work performance during the COVID-19 pandemic: Effects of transformational leadership and employee work environment.</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04237229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TotalTime>
  <Words>2438</Words>
  <Application>Microsoft Office PowerPoint</Application>
  <PresentationFormat>Widescreen</PresentationFormat>
  <Paragraphs>102</Paragraphs>
  <Slides>10</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Amasis MT Pro</vt:lpstr>
      <vt:lpstr>Arial</vt:lpstr>
      <vt:lpstr>Calibri</vt:lpstr>
      <vt:lpstr>Gill Sans MT</vt:lpstr>
      <vt:lpstr>Times New Roman</vt:lpstr>
      <vt:lpstr>Gallery</vt:lpstr>
      <vt:lpstr>Declining profitability at  t.m Lewin, uk</vt:lpstr>
      <vt:lpstr>Introduction </vt:lpstr>
      <vt:lpstr>Problem to t.m lewin</vt:lpstr>
      <vt:lpstr>Impact on employees</vt:lpstr>
      <vt:lpstr>pestle analysis</vt:lpstr>
      <vt:lpstr>Pestle analysis</vt:lpstr>
      <vt:lpstr>PowerPoint Presentation</vt:lpstr>
      <vt:lpstr>Solution</vt:lpstr>
      <vt:lpstr>Conclusion</vt:lpstr>
      <vt:lpstr>refrences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Declining profitability at  t.m Lewin, uk</dc:title>
  <dc:creator>Abdul Hadi</dc:creator>
  <cp:lastModifiedBy>Andreea</cp:lastModifiedBy>
  <cp:revision>5</cp:revision>
  <dcterms:created xsi:type="dcterms:W3CDTF">2022-10-30T16:12:27Z</dcterms:created>
  <dcterms:modified xsi:type="dcterms:W3CDTF">2022-10-31T08:58:33Z</dcterms:modified>
</cp:coreProperties>
</file>