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4472C4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4632" autoAdjust="0"/>
    <p:restoredTop sz="94660"/>
  </p:normalViewPr>
  <p:slideViewPr>
    <p:cSldViewPr snapToGrid="0">
      <p:cViewPr>
        <p:scale>
          <a:sx n="67" d="100"/>
          <a:sy n="67" d="100"/>
        </p:scale>
        <p:origin x="876" y="19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3" Type="http://schemas.openxmlformats.org/officeDocument/2006/relationships/slide" Target="slides/slide2.xml"/><Relationship Id="rId7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heme" Target="theme/theme1.xml"/><Relationship Id="rId5" Type="http://schemas.openxmlformats.org/officeDocument/2006/relationships/viewProps" Target="viewProps.xml"/><Relationship Id="rId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02E0752-1C8C-4E65-A59C-826967088EDC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706B9DFB-3347-447E-8284-5409D18FF021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8B5982E-9EF8-432A-880F-1D2B041BF77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7E24A0-C44D-4AAF-995D-052FE2FC0554}" type="datetimeFigureOut">
              <a:rPr lang="en-GB" smtClean="0"/>
              <a:t>18/10/2018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394E4A9-5504-485E-B822-A14D0363EEA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265A332-CD6F-4534-8B14-406C50A4823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9E8A5B-E8AE-4B6E-AAD3-6AB0855D4AF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8631028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39E2D68-5F05-4815-87F0-BDE96CDA32E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E725DAF-D9EB-4AE1-A687-FC8F881367F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A97C564-0E22-4177-B4C6-616FCF0F277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7E24A0-C44D-4AAF-995D-052FE2FC0554}" type="datetimeFigureOut">
              <a:rPr lang="en-GB" smtClean="0"/>
              <a:t>18/10/2018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67DC7EF-4BD9-4252-B3BE-E8A30C0924F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B0B6A6D-8001-4B3C-9186-6BD8E7ED2DF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9E8A5B-E8AE-4B6E-AAD3-6AB0855D4AF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6358520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4687584-B7E2-4E6F-9FE3-BB7407DF242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9611CB82-9AAF-4057-BF74-C7A66100DC4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A80B0C7-D53C-49B3-BB20-0CD7987AFF3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7E24A0-C44D-4AAF-995D-052FE2FC0554}" type="datetimeFigureOut">
              <a:rPr lang="en-GB" smtClean="0"/>
              <a:t>18/10/2018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FE89F9C-0804-49DA-901E-4A6E8E0C686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A4A69DB-1C92-4DE8-81B8-4C9A984C6B1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9E8A5B-E8AE-4B6E-AAD3-6AB0855D4AF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4278811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F7A198A-F706-4D03-994F-DAC631256B9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6B96878-CA20-413F-ADE8-DA3DE43BD225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AB0F6FEE-42F3-4A70-9948-11FA3E5541DB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B3A0755C-4A17-42BA-82A7-69E2E2696D1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7E24A0-C44D-4AAF-995D-052FE2FC0554}" type="datetimeFigureOut">
              <a:rPr lang="en-GB" smtClean="0"/>
              <a:t>18/10/2018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EBE5539B-F37A-4476-878C-48C044E0EC7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47BD73DD-9A22-4FD4-90DA-53FA02AF376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9E8A5B-E8AE-4B6E-AAD3-6AB0855D4AF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6723801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8D8D90A-E9B8-415A-98A7-99349B5F19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58D4048-8923-42F7-99BA-F173AA05B87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A0DDCF11-70D1-4240-90FE-BE63F16851F3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AE17884C-A418-41DE-BB41-58672F7C3100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EA57FFC6-F33D-4B9D-B7E7-4791884BD008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6F87C9FB-53E2-46BB-AAB8-6D5177833CC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7E24A0-C44D-4AAF-995D-052FE2FC0554}" type="datetimeFigureOut">
              <a:rPr lang="en-GB" smtClean="0"/>
              <a:t>18/10/2018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7EE243CA-A65F-4179-8740-CF681B2D060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393F6851-69EB-4EC9-805C-F534CCAC800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9E8A5B-E8AE-4B6E-AAD3-6AB0855D4AF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8325470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7B33D60-4841-4C2B-B34B-85855EC0F8D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CB053912-592D-4C82-8F29-B7A8F3EA530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7E24A0-C44D-4AAF-995D-052FE2FC0554}" type="datetimeFigureOut">
              <a:rPr lang="en-GB" smtClean="0"/>
              <a:t>18/10/2018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6AEFC89C-EA34-46E4-B92D-3C38965BB99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2CF6AC5C-8711-4F54-8913-607A20C34DA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9E8A5B-E8AE-4B6E-AAD3-6AB0855D4AF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7569773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3E28D512-8BEF-4BAD-9244-9562E20B656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7E24A0-C44D-4AAF-995D-052FE2FC0554}" type="datetimeFigureOut">
              <a:rPr lang="en-GB" smtClean="0"/>
              <a:t>18/10/2018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9D0BE79F-168A-4239-9F0A-E07E63CAE9C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A52B3B8E-5848-4063-9CFC-6DD9C1FD274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9E8A5B-E8AE-4B6E-AAD3-6AB0855D4AF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4556578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CC8596A-453F-41DD-BD45-21DFD04243D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E66095F-5BD8-4B5A-B3D9-C8E43A039A0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5EA10F36-4AF9-4795-91F4-9BA1FBC2D6DC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F69C4F2E-25FC-482D-A101-B2D17D3FE17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7E24A0-C44D-4AAF-995D-052FE2FC0554}" type="datetimeFigureOut">
              <a:rPr lang="en-GB" smtClean="0"/>
              <a:t>18/10/2018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29FECF92-40EE-4D44-A761-5A962F554CC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9E931536-E8E1-405E-849B-747ABB2DE83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9E8A5B-E8AE-4B6E-AAD3-6AB0855D4AF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8653211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2F96DA9-A287-4EF9-AC60-CD9D8F75008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98EAC11A-A2DF-446C-B28E-AF524B97AC14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811E8A6D-2E74-4E6C-BBF0-DD77750E36BE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9B580A9-C792-4868-99CB-CB0496DBD55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7E24A0-C44D-4AAF-995D-052FE2FC0554}" type="datetimeFigureOut">
              <a:rPr lang="en-GB" smtClean="0"/>
              <a:t>18/10/2018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FF357F6F-ADC8-4B05-9055-3F92EF15A28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08245B2F-E19D-40D3-8776-6C3DF8E6926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9E8A5B-E8AE-4B6E-AAD3-6AB0855D4AF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095693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BDD9F16-CCC7-4227-82D7-CB9A66EEE08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250FC249-16B6-49AD-BED4-CA60E240377F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BD7B2C5-29ED-47B4-96E4-1F4EA597999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7E24A0-C44D-4AAF-995D-052FE2FC0554}" type="datetimeFigureOut">
              <a:rPr lang="en-GB" smtClean="0"/>
              <a:t>18/10/2018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C171E6B-3BBF-42C5-B6C6-FB796159ED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13FDABB-8ADE-4026-BEF5-D82BD0E2293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9E8A5B-E8AE-4B6E-AAD3-6AB0855D4AF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4079707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CCD3B23D-176A-40D9-B9BD-5DBC5DFEB256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E889CB26-F1FF-4E8A-9C72-C307D77E459B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5C0B194-CE15-471C-8A79-8351E4D9599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7E24A0-C44D-4AAF-995D-052FE2FC0554}" type="datetimeFigureOut">
              <a:rPr lang="en-GB" smtClean="0"/>
              <a:t>18/10/2018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B38821B-6F06-4EFF-9256-3C8F870831F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0627DD0-1F22-45C4-89E3-0FF694C4C3E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9E8A5B-E8AE-4B6E-AAD3-6AB0855D4AF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4070591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DE4C61C4-9B98-42CB-8432-2EE28E49010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8220840D-2DB8-460A-984E-F1A170072A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00FB1EF-DC63-4720-BDED-720A24A37719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E7E24A0-C44D-4AAF-995D-052FE2FC0554}" type="datetimeFigureOut">
              <a:rPr lang="en-GB" smtClean="0"/>
              <a:t>18/10/2018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E260BC8-322D-4F85-80FE-E8A4053A24CF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4E74C6E-C1BF-4477-ADF6-3039F2452AE4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39E8A5B-E8AE-4B6E-AAD3-6AB0855D4AF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4760774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Relationship Id="rId4" Type="http://schemas.openxmlformats.org/officeDocument/2006/relationships/hyperlink" Target="https://courses.lumenlearning.com/austincc-learningframeworks/chapter/chapter-7-critical-thinking-and-evaluating-information/" TargetMode="Externa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hyperlink" Target="http://www.criticalthinking.org/pages/our-conception-of-critical-thinking/411" TargetMode="External"/><Relationship Id="rId2" Type="http://schemas.openxmlformats.org/officeDocument/2006/relationships/hyperlink" Target="https://www.thebalancecareers.com/analytical-skills-list-2063729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www.teachthought.com/learning/what-is-blooms-taxonomy-a-definition-for-teachers/" TargetMode="External"/><Relationship Id="rId5" Type="http://schemas.openxmlformats.org/officeDocument/2006/relationships/hyperlink" Target="https://courses.lumenlearning.com/austincc-learningframeworks/chapter/chapter-7-critical-thinking-and-evaluating-information/" TargetMode="External"/><Relationship Id="rId4" Type="http://schemas.openxmlformats.org/officeDocument/2006/relationships/hyperlink" Target="https://tips.uark.edu/using-blooms-taxonomy/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8" name="Picture 4" descr="Bloom's Taxonomy cake style graphic">
            <a:extLst>
              <a:ext uri="{FF2B5EF4-FFF2-40B4-BE49-F238E27FC236}">
                <a16:creationId xmlns:a16="http://schemas.microsoft.com/office/drawing/2014/main" id="{3B00E4D1-4F74-4451-B75B-4942FAC626DC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9416" y="832442"/>
            <a:ext cx="2538881" cy="186444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5" name="Picture 14">
            <a:extLst>
              <a:ext uri="{FF2B5EF4-FFF2-40B4-BE49-F238E27FC236}">
                <a16:creationId xmlns:a16="http://schemas.microsoft.com/office/drawing/2014/main" id="{493706A7-F4A1-41B0-A07C-CC8593BEB5F6}"/>
              </a:ext>
            </a:extLst>
          </p:cNvPr>
          <p:cNvPicPr/>
          <p:nvPr/>
        </p:nvPicPr>
        <p:blipFill rotWithShape="1">
          <a:blip r:embed="rId3"/>
          <a:srcRect l="36281" t="28656" r="33354" b="20263"/>
          <a:stretch/>
        </p:blipFill>
        <p:spPr bwMode="auto">
          <a:xfrm>
            <a:off x="6653548" y="4605352"/>
            <a:ext cx="2487295" cy="2352675"/>
          </a:xfrm>
          <a:prstGeom prst="rect">
            <a:avLst/>
          </a:prstGeom>
          <a:ln>
            <a:noFill/>
          </a:ln>
          <a:extLst>
            <a:ext uri="{53640926-AAD7-44D8-BBD7-CCE9431645EC}">
              <a14:shadowObscured xmlns:a14="http://schemas.microsoft.com/office/drawing/2010/main"/>
            </a:ext>
          </a:extLst>
        </p:spPr>
      </p:pic>
      <p:sp>
        <p:nvSpPr>
          <p:cNvPr id="5" name="Rectangle 4">
            <a:extLst>
              <a:ext uri="{FF2B5EF4-FFF2-40B4-BE49-F238E27FC236}">
                <a16:creationId xmlns:a16="http://schemas.microsoft.com/office/drawing/2014/main" id="{A1A473E4-24C7-451E-BF06-1190F92078EC}"/>
              </a:ext>
            </a:extLst>
          </p:cNvPr>
          <p:cNvSpPr/>
          <p:nvPr/>
        </p:nvSpPr>
        <p:spPr>
          <a:xfrm>
            <a:off x="5522843" y="0"/>
            <a:ext cx="1146313" cy="6858000"/>
          </a:xfrm>
          <a:prstGeom prst="rect">
            <a:avLst/>
          </a:prstGeom>
          <a:solidFill>
            <a:schemeClr val="accent1"/>
          </a:solidFill>
          <a:ln>
            <a:solidFill>
              <a:srgbClr val="0070C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A2BC45B0-241B-4202-B219-854554B4E1FD}"/>
              </a:ext>
            </a:extLst>
          </p:cNvPr>
          <p:cNvSpPr/>
          <p:nvPr/>
        </p:nvSpPr>
        <p:spPr>
          <a:xfrm rot="5400000">
            <a:off x="5564257" y="-2667000"/>
            <a:ext cx="1063487" cy="12192000"/>
          </a:xfrm>
          <a:prstGeom prst="rect">
            <a:avLst/>
          </a:prstGeom>
          <a:ln>
            <a:solidFill>
              <a:srgbClr val="4472C4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7" name="Oval 6">
            <a:extLst>
              <a:ext uri="{FF2B5EF4-FFF2-40B4-BE49-F238E27FC236}">
                <a16:creationId xmlns:a16="http://schemas.microsoft.com/office/drawing/2014/main" id="{CAC8873C-39DF-4D66-B86F-22B1C19285FC}"/>
              </a:ext>
            </a:extLst>
          </p:cNvPr>
          <p:cNvSpPr/>
          <p:nvPr/>
        </p:nvSpPr>
        <p:spPr>
          <a:xfrm>
            <a:off x="4618378" y="2011017"/>
            <a:ext cx="2955235" cy="2835965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56098035-5B0C-49E2-91B6-F8624DF86737}"/>
              </a:ext>
            </a:extLst>
          </p:cNvPr>
          <p:cNvSpPr/>
          <p:nvPr/>
        </p:nvSpPr>
        <p:spPr>
          <a:xfrm>
            <a:off x="4159075" y="2235536"/>
            <a:ext cx="3873845" cy="461665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en-US" sz="2400" b="1" dirty="0">
                <a:ln w="13462">
                  <a:solidFill>
                    <a:schemeClr val="bg1"/>
                  </a:solidFill>
                  <a:prstDash val="solid"/>
                </a:ln>
                <a:solidFill>
                  <a:schemeClr val="tx1">
                    <a:lumMod val="85000"/>
                    <a:lumOff val="15000"/>
                  </a:schemeClr>
                </a:solidFill>
                <a:effectLst>
                  <a:outerShdw dist="38100" dir="2700000" algn="bl" rotWithShape="0">
                    <a:schemeClr val="accent5"/>
                  </a:outerShdw>
                </a:effectLst>
              </a:rPr>
              <a:t>Critical Thinking</a:t>
            </a:r>
            <a:endParaRPr lang="en-US" sz="2400" b="1" cap="none" spc="0" dirty="0">
              <a:ln w="13462">
                <a:solidFill>
                  <a:schemeClr val="bg1"/>
                </a:solidFill>
                <a:prstDash val="solid"/>
              </a:ln>
              <a:solidFill>
                <a:schemeClr val="tx1">
                  <a:lumMod val="85000"/>
                  <a:lumOff val="15000"/>
                </a:schemeClr>
              </a:solidFill>
              <a:effectLst>
                <a:outerShdw dist="38100" dir="2700000" algn="bl" rotWithShape="0">
                  <a:schemeClr val="accent5"/>
                </a:outerShdw>
              </a:effectLst>
            </a:endParaRP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F2A3AA85-ADC8-40DE-99AE-A252496E1234}"/>
              </a:ext>
            </a:extLst>
          </p:cNvPr>
          <p:cNvSpPr txBox="1"/>
          <p:nvPr/>
        </p:nvSpPr>
        <p:spPr>
          <a:xfrm>
            <a:off x="4774093" y="2641693"/>
            <a:ext cx="2643807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1200" dirty="0"/>
              <a:t>Critical thinking is that mode of thinking — about any subject, content, or problem — in which the thinker improves the quality of his or her thinking by skilfully analysing, assessing, and reconstructing it.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94FF3D3D-F4E9-470C-AFE6-2E8A6C64F8EA}"/>
              </a:ext>
            </a:extLst>
          </p:cNvPr>
          <p:cNvSpPr txBox="1"/>
          <p:nvPr/>
        </p:nvSpPr>
        <p:spPr>
          <a:xfrm>
            <a:off x="4976186" y="3854253"/>
            <a:ext cx="2239617" cy="60016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1100" dirty="0"/>
              <a:t>Our Concept and Definition of Critical Thinking (The Foundation for Critical Thinking 2017)</a:t>
            </a:r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B12B7847-DAA1-401A-A990-92490B846A3B}"/>
              </a:ext>
            </a:extLst>
          </p:cNvPr>
          <p:cNvSpPr/>
          <p:nvPr/>
        </p:nvSpPr>
        <p:spPr>
          <a:xfrm>
            <a:off x="0" y="0"/>
            <a:ext cx="720069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5400" b="1" cap="none" spc="0" dirty="0">
                <a:ln w="13462">
                  <a:solidFill>
                    <a:schemeClr val="bg1"/>
                  </a:solidFill>
                  <a:prstDash val="solid"/>
                </a:ln>
                <a:solidFill>
                  <a:schemeClr val="tx1">
                    <a:lumMod val="85000"/>
                    <a:lumOff val="15000"/>
                  </a:schemeClr>
                </a:solidFill>
                <a:effectLst>
                  <a:outerShdw dist="38100" dir="2700000" algn="bl" rotWithShape="0">
                    <a:schemeClr val="accent5"/>
                  </a:outerShdw>
                </a:effectLst>
              </a:rPr>
              <a:t>1.</a:t>
            </a:r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550A2157-60C3-4E87-A43E-9DC5E3CCFDB3}"/>
              </a:ext>
            </a:extLst>
          </p:cNvPr>
          <p:cNvSpPr/>
          <p:nvPr/>
        </p:nvSpPr>
        <p:spPr>
          <a:xfrm>
            <a:off x="11471930" y="0"/>
            <a:ext cx="720069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5400" b="1" dirty="0">
                <a:ln w="13462">
                  <a:solidFill>
                    <a:schemeClr val="bg1"/>
                  </a:solidFill>
                  <a:prstDash val="solid"/>
                </a:ln>
                <a:solidFill>
                  <a:schemeClr val="tx1">
                    <a:lumMod val="85000"/>
                    <a:lumOff val="15000"/>
                  </a:schemeClr>
                </a:solidFill>
                <a:effectLst>
                  <a:outerShdw dist="38100" dir="2700000" algn="bl" rotWithShape="0">
                    <a:schemeClr val="accent5"/>
                  </a:outerShdw>
                </a:effectLst>
              </a:rPr>
              <a:t>2</a:t>
            </a:r>
            <a:r>
              <a:rPr lang="en-US" sz="5400" b="1" cap="none" spc="0" dirty="0">
                <a:ln w="13462">
                  <a:solidFill>
                    <a:schemeClr val="bg1"/>
                  </a:solidFill>
                  <a:prstDash val="solid"/>
                </a:ln>
                <a:solidFill>
                  <a:schemeClr val="tx1">
                    <a:lumMod val="85000"/>
                    <a:lumOff val="15000"/>
                  </a:schemeClr>
                </a:solidFill>
                <a:effectLst>
                  <a:outerShdw dist="38100" dir="2700000" algn="bl" rotWithShape="0">
                    <a:schemeClr val="accent5"/>
                  </a:outerShdw>
                </a:effectLst>
              </a:rPr>
              <a:t>.</a:t>
            </a:r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8B91134F-6084-47B4-BED3-C2FDFED2D526}"/>
              </a:ext>
            </a:extLst>
          </p:cNvPr>
          <p:cNvSpPr/>
          <p:nvPr/>
        </p:nvSpPr>
        <p:spPr>
          <a:xfrm>
            <a:off x="0" y="5934670"/>
            <a:ext cx="720069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5400" b="1" dirty="0">
                <a:ln w="13462">
                  <a:solidFill>
                    <a:schemeClr val="bg1"/>
                  </a:solidFill>
                  <a:prstDash val="solid"/>
                </a:ln>
                <a:solidFill>
                  <a:schemeClr val="tx1">
                    <a:lumMod val="85000"/>
                    <a:lumOff val="15000"/>
                  </a:schemeClr>
                </a:solidFill>
                <a:effectLst>
                  <a:outerShdw dist="38100" dir="2700000" algn="bl" rotWithShape="0">
                    <a:schemeClr val="accent5"/>
                  </a:outerShdw>
                </a:effectLst>
              </a:rPr>
              <a:t>3</a:t>
            </a:r>
            <a:r>
              <a:rPr lang="en-US" sz="5400" b="1" cap="none" spc="0" dirty="0">
                <a:ln w="13462">
                  <a:solidFill>
                    <a:schemeClr val="bg1"/>
                  </a:solidFill>
                  <a:prstDash val="solid"/>
                </a:ln>
                <a:solidFill>
                  <a:schemeClr val="tx1">
                    <a:lumMod val="85000"/>
                    <a:lumOff val="15000"/>
                  </a:schemeClr>
                </a:solidFill>
                <a:effectLst>
                  <a:outerShdw dist="38100" dir="2700000" algn="bl" rotWithShape="0">
                    <a:schemeClr val="accent5"/>
                  </a:outerShdw>
                </a:effectLst>
              </a:rPr>
              <a:t>.</a:t>
            </a:r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678DA031-B999-458A-9F68-24D0684BD2C5}"/>
              </a:ext>
            </a:extLst>
          </p:cNvPr>
          <p:cNvSpPr/>
          <p:nvPr/>
        </p:nvSpPr>
        <p:spPr>
          <a:xfrm>
            <a:off x="11471929" y="5934670"/>
            <a:ext cx="720069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5400" b="1" dirty="0">
                <a:ln w="13462">
                  <a:solidFill>
                    <a:schemeClr val="bg1"/>
                  </a:solidFill>
                  <a:prstDash val="solid"/>
                </a:ln>
                <a:solidFill>
                  <a:schemeClr val="tx1">
                    <a:lumMod val="85000"/>
                    <a:lumOff val="15000"/>
                  </a:schemeClr>
                </a:solidFill>
                <a:effectLst>
                  <a:outerShdw dist="38100" dir="2700000" algn="bl" rotWithShape="0">
                    <a:schemeClr val="accent5"/>
                  </a:outerShdw>
                </a:effectLst>
              </a:rPr>
              <a:t>4</a:t>
            </a:r>
            <a:r>
              <a:rPr lang="en-US" sz="5400" b="1" cap="none" spc="0" dirty="0">
                <a:ln w="13462">
                  <a:solidFill>
                    <a:schemeClr val="bg1"/>
                  </a:solidFill>
                  <a:prstDash val="solid"/>
                </a:ln>
                <a:solidFill>
                  <a:schemeClr val="tx1">
                    <a:lumMod val="85000"/>
                    <a:lumOff val="15000"/>
                  </a:schemeClr>
                </a:solidFill>
                <a:effectLst>
                  <a:outerShdw dist="38100" dir="2700000" algn="bl" rotWithShape="0">
                    <a:schemeClr val="accent5"/>
                  </a:outerShdw>
                </a:effectLst>
              </a:rPr>
              <a:t>.</a:t>
            </a:r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4D3634E9-696F-4EB6-8A3E-9D87EF280C25}"/>
              </a:ext>
            </a:extLst>
          </p:cNvPr>
          <p:cNvSpPr txBox="1"/>
          <p:nvPr/>
        </p:nvSpPr>
        <p:spPr>
          <a:xfrm>
            <a:off x="9000242" y="4846982"/>
            <a:ext cx="2955235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1600" dirty="0"/>
              <a:t>Gibbs’ Reflective Cycle can be used to challenge your assumptions </a:t>
            </a:r>
          </a:p>
          <a:p>
            <a:pPr algn="ctr"/>
            <a:r>
              <a:rPr lang="en-GB" sz="1600" dirty="0"/>
              <a:t>(1988, cited in Peter Lia, 2016, p.1)</a:t>
            </a:r>
          </a:p>
        </p:txBody>
      </p:sp>
      <p:sp>
        <p:nvSpPr>
          <p:cNvPr id="17" name="Rectangle 16">
            <a:extLst>
              <a:ext uri="{FF2B5EF4-FFF2-40B4-BE49-F238E27FC236}">
                <a16:creationId xmlns:a16="http://schemas.microsoft.com/office/drawing/2014/main" id="{286535BE-3870-41AF-97A5-1098D9C52693}"/>
              </a:ext>
            </a:extLst>
          </p:cNvPr>
          <p:cNvSpPr/>
          <p:nvPr/>
        </p:nvSpPr>
        <p:spPr>
          <a:xfrm>
            <a:off x="8322363" y="3951655"/>
            <a:ext cx="2487295" cy="523220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en-US" sz="2800" b="1" cap="none" spc="0" dirty="0">
                <a:ln w="13462">
                  <a:solidFill>
                    <a:schemeClr val="bg1"/>
                  </a:solidFill>
                  <a:prstDash val="solid"/>
                </a:ln>
                <a:solidFill>
                  <a:schemeClr val="tx1">
                    <a:lumMod val="85000"/>
                    <a:lumOff val="15000"/>
                  </a:schemeClr>
                </a:solidFill>
                <a:effectLst>
                  <a:outerShdw dist="38100" dir="2700000" algn="bl" rotWithShape="0">
                    <a:schemeClr val="accent5"/>
                  </a:outerShdw>
                </a:effectLst>
              </a:rPr>
              <a:t>Reflection</a:t>
            </a:r>
          </a:p>
        </p:txBody>
      </p:sp>
      <p:sp>
        <p:nvSpPr>
          <p:cNvPr id="18" name="TextBox 17">
            <a:extLst>
              <a:ext uri="{FF2B5EF4-FFF2-40B4-BE49-F238E27FC236}">
                <a16:creationId xmlns:a16="http://schemas.microsoft.com/office/drawing/2014/main" id="{C0797DF4-1CCD-466D-8F18-AFE182DF3786}"/>
              </a:ext>
            </a:extLst>
          </p:cNvPr>
          <p:cNvSpPr txBox="1"/>
          <p:nvPr/>
        </p:nvSpPr>
        <p:spPr>
          <a:xfrm>
            <a:off x="2628297" y="1073755"/>
            <a:ext cx="2955235" cy="184665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1600" dirty="0"/>
              <a:t>We can use Blooms’ Taxonomy to order our cognitive skills to help students and teachers work together to achieve desired outcomes. </a:t>
            </a:r>
          </a:p>
          <a:p>
            <a:pPr algn="ctr"/>
            <a:r>
              <a:rPr lang="en-GB" sz="1600" dirty="0" err="1"/>
              <a:t>Heick</a:t>
            </a:r>
            <a:r>
              <a:rPr lang="en-GB" sz="1600" dirty="0"/>
              <a:t>(2018)</a:t>
            </a:r>
          </a:p>
          <a:p>
            <a:pPr algn="ctr"/>
            <a:endParaRPr lang="en-GB" dirty="0"/>
          </a:p>
        </p:txBody>
      </p:sp>
      <p:sp>
        <p:nvSpPr>
          <p:cNvPr id="19" name="TextBox 18">
            <a:extLst>
              <a:ext uri="{FF2B5EF4-FFF2-40B4-BE49-F238E27FC236}">
                <a16:creationId xmlns:a16="http://schemas.microsoft.com/office/drawing/2014/main" id="{EDF50AB5-95C7-4769-87ED-B87DE5332195}"/>
              </a:ext>
            </a:extLst>
          </p:cNvPr>
          <p:cNvSpPr txBox="1"/>
          <p:nvPr/>
        </p:nvSpPr>
        <p:spPr>
          <a:xfrm>
            <a:off x="0" y="2641693"/>
            <a:ext cx="2628297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1200" dirty="0"/>
              <a:t> Jessica </a:t>
            </a:r>
            <a:r>
              <a:rPr lang="en-GB" sz="1200" dirty="0" err="1"/>
              <a:t>Shabatura</a:t>
            </a:r>
            <a:r>
              <a:rPr lang="en-GB" sz="1200" dirty="0"/>
              <a:t> (2018)</a:t>
            </a:r>
          </a:p>
        </p:txBody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id="{FDE0D809-7C08-4524-9DEB-2701655146CF}"/>
              </a:ext>
            </a:extLst>
          </p:cNvPr>
          <p:cNvSpPr/>
          <p:nvPr/>
        </p:nvSpPr>
        <p:spPr>
          <a:xfrm>
            <a:off x="8264885" y="-13794"/>
            <a:ext cx="2597634" cy="52322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2800" b="1" cap="none" spc="0" dirty="0">
                <a:ln w="13462">
                  <a:solidFill>
                    <a:schemeClr val="bg1"/>
                  </a:solidFill>
                  <a:prstDash val="solid"/>
                </a:ln>
                <a:solidFill>
                  <a:schemeClr val="tx1">
                    <a:lumMod val="85000"/>
                    <a:lumOff val="15000"/>
                  </a:schemeClr>
                </a:solidFill>
                <a:effectLst>
                  <a:outerShdw dist="38100" dir="2700000" algn="bl" rotWithShape="0">
                    <a:schemeClr val="accent5"/>
                  </a:outerShdw>
                </a:effectLst>
              </a:rPr>
              <a:t>Problem Solving</a:t>
            </a:r>
          </a:p>
        </p:txBody>
      </p:sp>
      <p:sp>
        <p:nvSpPr>
          <p:cNvPr id="21" name="Rectangle 20">
            <a:extLst>
              <a:ext uri="{FF2B5EF4-FFF2-40B4-BE49-F238E27FC236}">
                <a16:creationId xmlns:a16="http://schemas.microsoft.com/office/drawing/2014/main" id="{C469496A-7856-4649-B5C5-FB54BD0A4FFE}"/>
              </a:ext>
            </a:extLst>
          </p:cNvPr>
          <p:cNvSpPr/>
          <p:nvPr/>
        </p:nvSpPr>
        <p:spPr>
          <a:xfrm>
            <a:off x="1891323" y="-13794"/>
            <a:ext cx="1723292" cy="52322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2800" b="1" cap="none" spc="0" dirty="0">
                <a:ln w="13462">
                  <a:solidFill>
                    <a:schemeClr val="bg1"/>
                  </a:solidFill>
                  <a:prstDash val="solid"/>
                </a:ln>
                <a:solidFill>
                  <a:schemeClr val="tx1">
                    <a:lumMod val="85000"/>
                    <a:lumOff val="15000"/>
                  </a:schemeClr>
                </a:solidFill>
                <a:effectLst>
                  <a:outerShdw dist="38100" dir="2700000" algn="bl" rotWithShape="0">
                    <a:schemeClr val="accent5"/>
                  </a:outerShdw>
                </a:effectLst>
              </a:rPr>
              <a:t>Evaluating</a:t>
            </a:r>
          </a:p>
        </p:txBody>
      </p:sp>
      <p:sp>
        <p:nvSpPr>
          <p:cNvPr id="22" name="TextBox 21">
            <a:extLst>
              <a:ext uri="{FF2B5EF4-FFF2-40B4-BE49-F238E27FC236}">
                <a16:creationId xmlns:a16="http://schemas.microsoft.com/office/drawing/2014/main" id="{328DB106-C6FC-4A04-98CA-F34038D3527F}"/>
              </a:ext>
            </a:extLst>
          </p:cNvPr>
          <p:cNvSpPr txBox="1"/>
          <p:nvPr/>
        </p:nvSpPr>
        <p:spPr>
          <a:xfrm>
            <a:off x="7573613" y="1069142"/>
            <a:ext cx="3873845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AutoNum type="arabicPeriod"/>
            </a:pPr>
            <a:r>
              <a:rPr lang="en-GB" sz="1600" dirty="0"/>
              <a:t>Define the problem</a:t>
            </a:r>
          </a:p>
          <a:p>
            <a:pPr marL="342900" indent="-342900">
              <a:buAutoNum type="arabicPeriod"/>
            </a:pPr>
            <a:r>
              <a:rPr lang="en-GB" sz="1600" dirty="0"/>
              <a:t>Identify the available solution</a:t>
            </a:r>
          </a:p>
          <a:p>
            <a:pPr marL="342900" indent="-342900">
              <a:buAutoNum type="arabicPeriod"/>
            </a:pPr>
            <a:r>
              <a:rPr lang="en-GB" sz="1600" dirty="0"/>
              <a:t>Select your solution</a:t>
            </a:r>
          </a:p>
        </p:txBody>
      </p:sp>
      <p:sp>
        <p:nvSpPr>
          <p:cNvPr id="24" name="TextBox 23">
            <a:extLst>
              <a:ext uri="{FF2B5EF4-FFF2-40B4-BE49-F238E27FC236}">
                <a16:creationId xmlns:a16="http://schemas.microsoft.com/office/drawing/2014/main" id="{E195E7BA-4BA1-43A1-8CF6-E717322DED30}"/>
              </a:ext>
            </a:extLst>
          </p:cNvPr>
          <p:cNvSpPr txBox="1"/>
          <p:nvPr/>
        </p:nvSpPr>
        <p:spPr>
          <a:xfrm>
            <a:off x="7417900" y="2272246"/>
            <a:ext cx="4537577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dirty="0"/>
              <a:t>Lumen Learning, (</a:t>
            </a:r>
            <a:r>
              <a:rPr lang="en-GB" sz="1200" dirty="0">
                <a:hlinkClick r:id="rId4"/>
              </a:rPr>
              <a:t>https://courses.lumenlearning.com/austincc-learningframeworks/chapter/chapter-7-critical-thinking-and-evaluating-information/</a:t>
            </a:r>
            <a:r>
              <a:rPr lang="en-GB" sz="1200" dirty="0"/>
              <a:t>, no date).</a:t>
            </a:r>
          </a:p>
        </p:txBody>
      </p:sp>
      <p:sp>
        <p:nvSpPr>
          <p:cNvPr id="25" name="Rectangle 24">
            <a:extLst>
              <a:ext uri="{FF2B5EF4-FFF2-40B4-BE49-F238E27FC236}">
                <a16:creationId xmlns:a16="http://schemas.microsoft.com/office/drawing/2014/main" id="{B6ED328F-2FB4-4FC6-99D1-7B7D7B83DAD9}"/>
              </a:ext>
            </a:extLst>
          </p:cNvPr>
          <p:cNvSpPr/>
          <p:nvPr/>
        </p:nvSpPr>
        <p:spPr>
          <a:xfrm>
            <a:off x="1066406" y="3956200"/>
            <a:ext cx="3016787" cy="52322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2800" b="1" cap="none" spc="0" dirty="0">
                <a:ln w="13462">
                  <a:solidFill>
                    <a:schemeClr val="bg1"/>
                  </a:solidFill>
                  <a:prstDash val="solid"/>
                </a:ln>
                <a:solidFill>
                  <a:schemeClr val="tx1">
                    <a:lumMod val="85000"/>
                    <a:lumOff val="15000"/>
                  </a:schemeClr>
                </a:solidFill>
                <a:effectLst>
                  <a:outerShdw dist="38100" dir="2700000" algn="bl" rotWithShape="0">
                    <a:schemeClr val="accent5"/>
                  </a:outerShdw>
                </a:effectLst>
              </a:rPr>
              <a:t>Analytical Thinking</a:t>
            </a:r>
          </a:p>
        </p:txBody>
      </p:sp>
      <p:sp>
        <p:nvSpPr>
          <p:cNvPr id="26" name="TextBox 25">
            <a:extLst>
              <a:ext uri="{FF2B5EF4-FFF2-40B4-BE49-F238E27FC236}">
                <a16:creationId xmlns:a16="http://schemas.microsoft.com/office/drawing/2014/main" id="{64E4B7F0-59FD-4CA7-A62A-10030722684E}"/>
              </a:ext>
            </a:extLst>
          </p:cNvPr>
          <p:cNvSpPr txBox="1"/>
          <p:nvPr/>
        </p:nvSpPr>
        <p:spPr>
          <a:xfrm>
            <a:off x="1064495" y="4727943"/>
            <a:ext cx="4021823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AutoNum type="arabicPeriod"/>
            </a:pPr>
            <a:r>
              <a:rPr lang="en-GB" dirty="0"/>
              <a:t>Communication</a:t>
            </a:r>
          </a:p>
          <a:p>
            <a:pPr marL="342900" indent="-342900">
              <a:buAutoNum type="arabicPeriod"/>
            </a:pPr>
            <a:r>
              <a:rPr lang="en-GB" dirty="0"/>
              <a:t>Creativity</a:t>
            </a:r>
          </a:p>
          <a:p>
            <a:pPr marL="342900" indent="-342900">
              <a:buAutoNum type="arabicPeriod"/>
            </a:pPr>
            <a:r>
              <a:rPr lang="en-GB" dirty="0"/>
              <a:t>Critical Thinking</a:t>
            </a:r>
          </a:p>
          <a:p>
            <a:pPr marL="342900" indent="-342900">
              <a:buAutoNum type="arabicPeriod"/>
            </a:pPr>
            <a:r>
              <a:rPr lang="en-GB" dirty="0"/>
              <a:t>Data-Analysis</a:t>
            </a:r>
          </a:p>
          <a:p>
            <a:pPr marL="342900" indent="-342900">
              <a:buAutoNum type="arabicPeriod"/>
            </a:pPr>
            <a:r>
              <a:rPr lang="en-GB" dirty="0"/>
              <a:t>Research</a:t>
            </a:r>
          </a:p>
        </p:txBody>
      </p:sp>
      <p:sp>
        <p:nvSpPr>
          <p:cNvPr id="27" name="TextBox 26">
            <a:extLst>
              <a:ext uri="{FF2B5EF4-FFF2-40B4-BE49-F238E27FC236}">
                <a16:creationId xmlns:a16="http://schemas.microsoft.com/office/drawing/2014/main" id="{8384E7ED-77A7-45F3-B967-5C1BE7035630}"/>
              </a:ext>
            </a:extLst>
          </p:cNvPr>
          <p:cNvSpPr txBox="1"/>
          <p:nvPr/>
        </p:nvSpPr>
        <p:spPr>
          <a:xfrm>
            <a:off x="1064058" y="6196013"/>
            <a:ext cx="411479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(Doyle, 2018)</a:t>
            </a:r>
          </a:p>
        </p:txBody>
      </p:sp>
    </p:spTree>
    <p:extLst>
      <p:ext uri="{BB962C8B-B14F-4D97-AF65-F5344CB8AC3E}">
        <p14:creationId xmlns:p14="http://schemas.microsoft.com/office/powerpoint/2010/main" val="1296675417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70E37A2-4BFA-42F1-BF20-946933B2831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References / Bibliography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8978096-CD31-4063-9D46-53D8E6D05A4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sz="1200" i="1" dirty="0"/>
              <a:t>Doyle, A. (2018) Analytical Skills Definition, List, and Examples</a:t>
            </a:r>
            <a:r>
              <a:rPr lang="en-GB" sz="1200" dirty="0"/>
              <a:t>. Available at</a:t>
            </a:r>
            <a:r>
              <a:rPr lang="en-GB" sz="1200" i="1" dirty="0"/>
              <a:t>: </a:t>
            </a:r>
            <a:r>
              <a:rPr lang="en-GB" sz="1200" i="1" dirty="0">
                <a:hlinkClick r:id="rId2"/>
              </a:rPr>
              <a:t>https://www.thebalancecareers.com/analytical-skills-list-2063729</a:t>
            </a:r>
            <a:r>
              <a:rPr lang="en-GB" sz="1200" i="1" dirty="0"/>
              <a:t> (Accessed 18th October) </a:t>
            </a:r>
            <a:endParaRPr lang="en-GB" sz="1200" dirty="0"/>
          </a:p>
          <a:p>
            <a:r>
              <a:rPr lang="en-GB" sz="1200" dirty="0"/>
              <a:t>The Foundation for Critical Thinking (2017) </a:t>
            </a:r>
            <a:r>
              <a:rPr lang="en-GB" sz="1200" i="1" dirty="0"/>
              <a:t>Our Conception and Definition of Critical Thinking</a:t>
            </a:r>
            <a:r>
              <a:rPr lang="en-GB" sz="1200" dirty="0"/>
              <a:t>. Available at: </a:t>
            </a:r>
            <a:r>
              <a:rPr lang="en-GB" sz="1200" dirty="0">
                <a:hlinkClick r:id="rId3"/>
              </a:rPr>
              <a:t>http://www.criticalthinking.org/pages/our-conception-of-critical-thinking/411</a:t>
            </a:r>
            <a:r>
              <a:rPr lang="en-GB" sz="1200" dirty="0"/>
              <a:t> (Accessed: 18</a:t>
            </a:r>
            <a:r>
              <a:rPr lang="en-GB" sz="1200" baseline="30000" dirty="0"/>
              <a:t>th</a:t>
            </a:r>
            <a:r>
              <a:rPr lang="en-GB" sz="1200" dirty="0"/>
              <a:t> October 2018)</a:t>
            </a:r>
          </a:p>
          <a:p>
            <a:r>
              <a:rPr lang="en-GB" sz="1200" dirty="0"/>
              <a:t>Gibbs, G. (1988) </a:t>
            </a:r>
            <a:r>
              <a:rPr lang="en-GB" sz="1200" i="1" dirty="0"/>
              <a:t>Learning by </a:t>
            </a:r>
            <a:r>
              <a:rPr lang="en-GB" sz="1200" i="1" dirty="0" err="1"/>
              <a:t>Doing.</a:t>
            </a:r>
            <a:r>
              <a:rPr lang="en-GB" sz="1200" dirty="0" err="1"/>
              <a:t>Oxford</a:t>
            </a:r>
            <a:r>
              <a:rPr lang="en-GB" sz="1200" dirty="0"/>
              <a:t> Centre for Staff and Learning Development: Oxford Brookes University, Wheatley Campus, Wheatley, Oxford, UK, OX33 1HX.</a:t>
            </a:r>
          </a:p>
          <a:p>
            <a:r>
              <a:rPr lang="en-GB" sz="1200" dirty="0"/>
              <a:t>Jessica </a:t>
            </a:r>
            <a:r>
              <a:rPr lang="en-GB" sz="1200" dirty="0" err="1"/>
              <a:t>Shabatura</a:t>
            </a:r>
            <a:r>
              <a:rPr lang="en-GB" sz="1200" dirty="0"/>
              <a:t> (2018) Available at: </a:t>
            </a:r>
            <a:r>
              <a:rPr lang="en-GB" sz="1200" dirty="0">
                <a:hlinkClick r:id="rId4"/>
              </a:rPr>
              <a:t>https://tips.uark.edu/using-blooms-taxonomy/</a:t>
            </a:r>
            <a:r>
              <a:rPr lang="en-GB" sz="1200" dirty="0"/>
              <a:t> (</a:t>
            </a:r>
            <a:r>
              <a:rPr lang="en-GB" sz="1200" dirty="0" err="1"/>
              <a:t>Acccessed</a:t>
            </a:r>
            <a:r>
              <a:rPr lang="en-GB" sz="1200" dirty="0"/>
              <a:t> 18</a:t>
            </a:r>
            <a:r>
              <a:rPr lang="en-GB" sz="1200" baseline="30000" dirty="0"/>
              <a:t>th</a:t>
            </a:r>
            <a:r>
              <a:rPr lang="en-GB" sz="1200" dirty="0"/>
              <a:t> October 2018)</a:t>
            </a:r>
          </a:p>
          <a:p>
            <a:r>
              <a:rPr lang="en-GB" sz="1200" dirty="0"/>
              <a:t>Lumen Learning, </a:t>
            </a:r>
            <a:r>
              <a:rPr lang="en-GB" sz="1200" i="1" dirty="0"/>
              <a:t>Chapter 7: Critical Thinking and Evaluating Information.</a:t>
            </a:r>
            <a:r>
              <a:rPr lang="en-GB" sz="1200" dirty="0"/>
              <a:t> Available at: </a:t>
            </a:r>
            <a:r>
              <a:rPr lang="en-GB" sz="1200" dirty="0">
                <a:hlinkClick r:id="rId5"/>
              </a:rPr>
              <a:t>https://courses.lumenlearning.com/austincc-learningframeworks/chapter/chapter-7-critical-thinking-and-evaluating-information/</a:t>
            </a:r>
            <a:r>
              <a:rPr lang="en-GB" sz="1200" dirty="0"/>
              <a:t> (Accessed 18</a:t>
            </a:r>
            <a:r>
              <a:rPr lang="en-GB" sz="1200" baseline="30000" dirty="0"/>
              <a:t>th</a:t>
            </a:r>
            <a:r>
              <a:rPr lang="en-GB" sz="1200" dirty="0"/>
              <a:t> October 2018)</a:t>
            </a:r>
          </a:p>
          <a:p>
            <a:r>
              <a:rPr lang="en-GB" sz="1200" dirty="0"/>
              <a:t>Terry </a:t>
            </a:r>
            <a:r>
              <a:rPr lang="en-GB" sz="1200" dirty="0" err="1"/>
              <a:t>Heick</a:t>
            </a:r>
            <a:r>
              <a:rPr lang="en-GB" sz="1200" dirty="0"/>
              <a:t> (2018) </a:t>
            </a:r>
            <a:r>
              <a:rPr lang="en-GB" sz="1200" i="1" dirty="0"/>
              <a:t>What Is Bloom’s Taxonomy? A Definition For Teachers. </a:t>
            </a:r>
            <a:r>
              <a:rPr lang="en-GB" sz="1200" dirty="0"/>
              <a:t>Available at: </a:t>
            </a:r>
            <a:r>
              <a:rPr lang="en-GB" sz="1200" dirty="0">
                <a:hlinkClick r:id="rId6"/>
              </a:rPr>
              <a:t>https://www.teachthought.com/learning/what-is-blooms-taxonomy-a-definition-for-teachers/#</a:t>
            </a:r>
            <a:r>
              <a:rPr lang="en-GB" sz="1200" dirty="0"/>
              <a:t> (Accessed: 18</a:t>
            </a:r>
            <a:r>
              <a:rPr lang="en-GB" sz="1200" baseline="30000" dirty="0"/>
              <a:t>th</a:t>
            </a:r>
            <a:r>
              <a:rPr lang="en-GB" sz="1200" dirty="0"/>
              <a:t> October 2018)</a:t>
            </a:r>
            <a:endParaRPr lang="en-GB" sz="1200" i="1" dirty="0"/>
          </a:p>
          <a:p>
            <a:endParaRPr lang="en-GB" sz="1200" dirty="0"/>
          </a:p>
          <a:p>
            <a:endParaRPr lang="en-GB" sz="1200" dirty="0"/>
          </a:p>
        </p:txBody>
      </p:sp>
    </p:spTree>
    <p:extLst>
      <p:ext uri="{BB962C8B-B14F-4D97-AF65-F5344CB8AC3E}">
        <p14:creationId xmlns:p14="http://schemas.microsoft.com/office/powerpoint/2010/main" val="1830111633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8737</TotalTime>
  <Words>338</Words>
  <Application>Microsoft Office PowerPoint</Application>
  <PresentationFormat>Widescreen</PresentationFormat>
  <Paragraphs>33</Paragraphs>
  <Slides>2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</vt:i4>
      </vt:variant>
    </vt:vector>
  </HeadingPairs>
  <TitlesOfParts>
    <vt:vector size="6" baseType="lpstr">
      <vt:lpstr>Arial</vt:lpstr>
      <vt:lpstr>Calibri</vt:lpstr>
      <vt:lpstr>Calibri Light</vt:lpstr>
      <vt:lpstr>Office Theme</vt:lpstr>
      <vt:lpstr>PowerPoint Presentation</vt:lpstr>
      <vt:lpstr>References / Bibliography 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Connor Planner</dc:creator>
  <cp:lastModifiedBy>Connor Planner</cp:lastModifiedBy>
  <cp:revision>12</cp:revision>
  <dcterms:created xsi:type="dcterms:W3CDTF">2018-10-18T17:40:24Z</dcterms:created>
  <dcterms:modified xsi:type="dcterms:W3CDTF">2018-10-24T19:18:17Z</dcterms:modified>
</cp:coreProperties>
</file>