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77" r:id="rId4"/>
    <p:sldId id="259" r:id="rId5"/>
    <p:sldId id="261" r:id="rId6"/>
    <p:sldId id="278" r:id="rId7"/>
    <p:sldId id="262" r:id="rId8"/>
    <p:sldId id="272" r:id="rId9"/>
    <p:sldId id="258" r:id="rId10"/>
    <p:sldId id="275" r:id="rId11"/>
    <p:sldId id="266" r:id="rId12"/>
    <p:sldId id="263" r:id="rId13"/>
    <p:sldId id="276"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6B72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7" autoAdjust="0"/>
    <p:restoredTop sz="94660"/>
  </p:normalViewPr>
  <p:slideViewPr>
    <p:cSldViewPr snapToGrid="0">
      <p:cViewPr varScale="1">
        <p:scale>
          <a:sx n="68" d="100"/>
          <a:sy n="68" d="100"/>
        </p:scale>
        <p:origin x="90" y="21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9A0E2E74-E59B-4EB7-9AED-E5E497ACC3A4}" type="datetimeFigureOut">
              <a:rPr lang="en-GB" smtClean="0"/>
              <a:t>24/01/2018</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588BFF09-1132-41A8-9933-17B75CE42117}"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14473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A0E2E74-E59B-4EB7-9AED-E5E497ACC3A4}" type="datetimeFigureOut">
              <a:rPr lang="en-GB" smtClean="0"/>
              <a:t>24/01/2018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8BFF09-1132-41A8-9933-17B75CE42117}" type="slidenum">
              <a:rPr lang="en-GB" smtClean="0"/>
              <a:t>‹#›</a:t>
            </a:fld>
            <a:endParaRPr lang="en-GB"/>
          </a:p>
        </p:txBody>
      </p:sp>
    </p:spTree>
    <p:extLst>
      <p:ext uri="{BB962C8B-B14F-4D97-AF65-F5344CB8AC3E}">
        <p14:creationId xmlns:p14="http://schemas.microsoft.com/office/powerpoint/2010/main" val="668797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A0E2E74-E59B-4EB7-9AED-E5E497ACC3A4}" type="datetimeFigureOut">
              <a:rPr lang="en-GB" smtClean="0"/>
              <a:t>24/01/2018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8BFF09-1132-41A8-9933-17B75CE42117}"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855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A0E2E74-E59B-4EB7-9AED-E5E497ACC3A4}" type="datetimeFigureOut">
              <a:rPr lang="en-GB" smtClean="0"/>
              <a:t>24/01/2018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8BFF09-1132-41A8-9933-17B75CE42117}" type="slidenum">
              <a:rPr lang="en-GB" smtClean="0"/>
              <a:t>‹#›</a:t>
            </a:fld>
            <a:endParaRPr lang="en-GB"/>
          </a:p>
        </p:txBody>
      </p:sp>
    </p:spTree>
    <p:extLst>
      <p:ext uri="{BB962C8B-B14F-4D97-AF65-F5344CB8AC3E}">
        <p14:creationId xmlns:p14="http://schemas.microsoft.com/office/powerpoint/2010/main" val="3039224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A0E2E74-E59B-4EB7-9AED-E5E497ACC3A4}" type="datetimeFigureOut">
              <a:rPr lang="en-GB" smtClean="0"/>
              <a:t>24/01/2018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8BFF09-1132-41A8-9933-17B75CE42117}" type="slidenum">
              <a:rPr lang="en-GB" smtClean="0"/>
              <a:t>‹#›</a:t>
            </a:fld>
            <a:endParaRPr lang="en-GB"/>
          </a:p>
        </p:txBody>
      </p:sp>
    </p:spTree>
    <p:extLst>
      <p:ext uri="{BB962C8B-B14F-4D97-AF65-F5344CB8AC3E}">
        <p14:creationId xmlns:p14="http://schemas.microsoft.com/office/powerpoint/2010/main" val="1759339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A0E2E74-E59B-4EB7-9AED-E5E497ACC3A4}" type="datetimeFigureOut">
              <a:rPr lang="en-GB" smtClean="0"/>
              <a:t>24/01/2018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8BFF09-1132-41A8-9933-17B75CE42117}" type="slidenum">
              <a:rPr lang="en-GB" smtClean="0"/>
              <a:t>‹#›</a:t>
            </a:fld>
            <a:endParaRPr lang="en-GB"/>
          </a:p>
        </p:txBody>
      </p:sp>
    </p:spTree>
    <p:extLst>
      <p:ext uri="{BB962C8B-B14F-4D97-AF65-F5344CB8AC3E}">
        <p14:creationId xmlns:p14="http://schemas.microsoft.com/office/powerpoint/2010/main" val="1521687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0E2E74-E59B-4EB7-9AED-E5E497ACC3A4}" type="datetimeFigureOut">
              <a:rPr lang="en-GB" smtClean="0"/>
              <a:t>24/01/2018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8BFF09-1132-41A8-9933-17B75CE42117}" type="slidenum">
              <a:rPr lang="en-GB" smtClean="0"/>
              <a:t>‹#›</a:t>
            </a:fld>
            <a:endParaRPr lang="en-GB"/>
          </a:p>
        </p:txBody>
      </p:sp>
    </p:spTree>
    <p:extLst>
      <p:ext uri="{BB962C8B-B14F-4D97-AF65-F5344CB8AC3E}">
        <p14:creationId xmlns:p14="http://schemas.microsoft.com/office/powerpoint/2010/main" val="392037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A0E2E74-E59B-4EB7-9AED-E5E497ACC3A4}" type="datetimeFigureOut">
              <a:rPr lang="en-GB" smtClean="0"/>
              <a:t>24/01/2018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8BFF09-1132-41A8-9933-17B75CE42117}" type="slidenum">
              <a:rPr lang="en-GB" smtClean="0"/>
              <a:t>‹#›</a:t>
            </a:fld>
            <a:endParaRPr lang="en-GB"/>
          </a:p>
        </p:txBody>
      </p:sp>
    </p:spTree>
    <p:extLst>
      <p:ext uri="{BB962C8B-B14F-4D97-AF65-F5344CB8AC3E}">
        <p14:creationId xmlns:p14="http://schemas.microsoft.com/office/powerpoint/2010/main" val="3933088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A0E2E74-E59B-4EB7-9AED-E5E497ACC3A4}" type="datetimeFigureOut">
              <a:rPr lang="en-GB" smtClean="0"/>
              <a:t>24/01/2018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8BFF09-1132-41A8-9933-17B75CE42117}" type="slidenum">
              <a:rPr lang="en-GB" smtClean="0"/>
              <a:t>‹#›</a:t>
            </a:fld>
            <a:endParaRPr lang="en-GB"/>
          </a:p>
        </p:txBody>
      </p:sp>
    </p:spTree>
    <p:extLst>
      <p:ext uri="{BB962C8B-B14F-4D97-AF65-F5344CB8AC3E}">
        <p14:creationId xmlns:p14="http://schemas.microsoft.com/office/powerpoint/2010/main" val="4508403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A0E2E74-E59B-4EB7-9AED-E5E497ACC3A4}" type="datetimeFigureOut">
              <a:rPr lang="en-GB" smtClean="0"/>
              <a:t>24/01/2018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8BFF09-1132-41A8-9933-17B75CE42117}" type="slidenum">
              <a:rPr lang="en-GB" smtClean="0"/>
              <a:t>‹#›</a:t>
            </a:fld>
            <a:endParaRPr lang="en-GB"/>
          </a:p>
        </p:txBody>
      </p:sp>
    </p:spTree>
    <p:extLst>
      <p:ext uri="{BB962C8B-B14F-4D97-AF65-F5344CB8AC3E}">
        <p14:creationId xmlns:p14="http://schemas.microsoft.com/office/powerpoint/2010/main" val="2092795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A0E2E74-E59B-4EB7-9AED-E5E497ACC3A4}" type="datetimeFigureOut">
              <a:rPr lang="en-GB" smtClean="0"/>
              <a:t>24/01/2018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8BFF09-1132-41A8-9933-17B75CE42117}" type="slidenum">
              <a:rPr lang="en-GB" smtClean="0"/>
              <a:t>‹#›</a:t>
            </a:fld>
            <a:endParaRPr lang="en-GB"/>
          </a:p>
        </p:txBody>
      </p:sp>
    </p:spTree>
    <p:extLst>
      <p:ext uri="{BB962C8B-B14F-4D97-AF65-F5344CB8AC3E}">
        <p14:creationId xmlns:p14="http://schemas.microsoft.com/office/powerpoint/2010/main" val="1066966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9A0E2E74-E59B-4EB7-9AED-E5E497ACC3A4}" type="datetimeFigureOut">
              <a:rPr lang="en-GB" smtClean="0"/>
              <a:t>24/01/2018</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588BFF09-1132-41A8-9933-17B75CE42117}" type="slidenum">
              <a:rPr lang="en-GB" smtClean="0"/>
              <a:t>‹#›</a:t>
            </a:fld>
            <a:endParaRPr lang="en-GB"/>
          </a:p>
        </p:txBody>
      </p:sp>
    </p:spTree>
    <p:extLst>
      <p:ext uri="{BB962C8B-B14F-4D97-AF65-F5344CB8AC3E}">
        <p14:creationId xmlns:p14="http://schemas.microsoft.com/office/powerpoint/2010/main" val="34177607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a:t>
            </a:r>
            <a:r>
              <a:rPr lang="en-GB" smtClean="0"/>
              <a:t>body: Chanting </a:t>
            </a:r>
            <a:r>
              <a:rPr lang="en-GB" dirty="0" smtClean="0"/>
              <a:t>practices</a:t>
            </a:r>
            <a:endParaRPr lang="en-GB" dirty="0"/>
          </a:p>
        </p:txBody>
      </p:sp>
      <p:sp>
        <p:nvSpPr>
          <p:cNvPr id="3" name="Subtitle 2"/>
          <p:cNvSpPr>
            <a:spLocks noGrp="1"/>
          </p:cNvSpPr>
          <p:nvPr>
            <p:ph type="subTitle" idx="1"/>
          </p:nvPr>
        </p:nvSpPr>
        <p:spPr/>
        <p:txBody>
          <a:bodyPr/>
          <a:lstStyle/>
          <a:p>
            <a:r>
              <a:rPr lang="en-GB" dirty="0" smtClean="0"/>
              <a:t>EMILY GODDARD</a:t>
            </a:r>
          </a:p>
          <a:p>
            <a:endParaRPr lang="en-GB" dirty="0"/>
          </a:p>
        </p:txBody>
      </p:sp>
    </p:spTree>
    <p:extLst>
      <p:ext uri="{BB962C8B-B14F-4D97-AF65-F5344CB8AC3E}">
        <p14:creationId xmlns:p14="http://schemas.microsoft.com/office/powerpoint/2010/main" val="38568478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781396"/>
            <a:ext cx="9872871" cy="5314604"/>
          </a:xfrm>
        </p:spPr>
        <p:txBody>
          <a:bodyPr>
            <a:normAutofit lnSpcReduction="10000"/>
          </a:bodyPr>
          <a:lstStyle/>
          <a:p>
            <a:pPr marL="45720" indent="0">
              <a:buNone/>
            </a:pPr>
            <a:r>
              <a:rPr lang="en-GB" dirty="0"/>
              <a:t>Introduction</a:t>
            </a:r>
          </a:p>
          <a:p>
            <a:pPr>
              <a:lnSpc>
                <a:spcPct val="120000"/>
              </a:lnSpc>
            </a:pPr>
            <a:r>
              <a:rPr lang="en-GB" dirty="0"/>
              <a:t>This dissertation will be researching the impact of sound healing and its effectiveness through participant observation of Hara Willows Sound Healing Therapy </a:t>
            </a:r>
            <a:r>
              <a:rPr lang="en-GB" dirty="0" smtClean="0"/>
              <a:t>Courses, </a:t>
            </a:r>
            <a:r>
              <a:rPr lang="en-GB" dirty="0"/>
              <a:t>which is situated in Victoria Hall in the </a:t>
            </a:r>
            <a:r>
              <a:rPr lang="en-GB" dirty="0" smtClean="0"/>
              <a:t>Welsh </a:t>
            </a:r>
            <a:r>
              <a:rPr lang="en-GB" dirty="0"/>
              <a:t>town of </a:t>
            </a:r>
            <a:r>
              <a:rPr lang="en-GB" dirty="0" smtClean="0"/>
              <a:t>Lampeter</a:t>
            </a:r>
            <a:r>
              <a:rPr lang="en-GB" dirty="0"/>
              <a:t> </a:t>
            </a:r>
            <a:r>
              <a:rPr lang="en-GB" dirty="0" smtClean="0"/>
              <a:t>during an early afternoon slot on Wednesdays. </a:t>
            </a:r>
          </a:p>
          <a:p>
            <a:pPr>
              <a:lnSpc>
                <a:spcPct val="120000"/>
              </a:lnSpc>
            </a:pPr>
            <a:r>
              <a:rPr lang="en-GB" dirty="0" smtClean="0"/>
              <a:t>The courses are eight weeks long and two courses have been attended as part of the study, with data gathered, in addition, participants of previous courses will be approached, in person or digitally for interviews and questionnaire responses, to add to those provided by the face-to-face informants. </a:t>
            </a:r>
            <a:endParaRPr lang="en-GB" dirty="0" smtClean="0"/>
          </a:p>
          <a:p>
            <a:pPr>
              <a:lnSpc>
                <a:spcPct val="120000"/>
              </a:lnSpc>
            </a:pPr>
            <a:r>
              <a:rPr lang="en-GB" dirty="0" smtClean="0"/>
              <a:t>Studying people using chanting for transitionary experiences </a:t>
            </a:r>
            <a:r>
              <a:rPr lang="en-GB" dirty="0" smtClean="0"/>
              <a:t>and </a:t>
            </a:r>
            <a:r>
              <a:rPr lang="en-GB" dirty="0"/>
              <a:t>consider </a:t>
            </a:r>
            <a:r>
              <a:rPr lang="en-GB" dirty="0" smtClean="0"/>
              <a:t>how the practice and </a:t>
            </a:r>
            <a:r>
              <a:rPr lang="en-GB" dirty="0"/>
              <a:t>bodies-as-people relate in this </a:t>
            </a:r>
            <a:r>
              <a:rPr lang="en-GB" dirty="0" smtClean="0"/>
              <a:t>setting; perceptions of body in environment.</a:t>
            </a:r>
            <a:endParaRPr lang="en-GB" dirty="0"/>
          </a:p>
          <a:p>
            <a:endParaRPr lang="en-GB" dirty="0"/>
          </a:p>
        </p:txBody>
      </p:sp>
    </p:spTree>
    <p:extLst>
      <p:ext uri="{BB962C8B-B14F-4D97-AF65-F5344CB8AC3E}">
        <p14:creationId xmlns:p14="http://schemas.microsoft.com/office/powerpoint/2010/main" val="2794611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742462"/>
            <a:ext cx="9872871" cy="5353538"/>
          </a:xfrm>
        </p:spPr>
        <p:txBody>
          <a:bodyPr>
            <a:normAutofit fontScale="92500" lnSpcReduction="10000"/>
          </a:bodyPr>
          <a:lstStyle/>
          <a:p>
            <a:pPr marL="45720" indent="0">
              <a:lnSpc>
                <a:spcPct val="120000"/>
              </a:lnSpc>
              <a:buNone/>
            </a:pPr>
            <a:r>
              <a:rPr lang="en-GB" dirty="0"/>
              <a:t>Aims</a:t>
            </a:r>
          </a:p>
          <a:p>
            <a:pPr>
              <a:lnSpc>
                <a:spcPct val="120000"/>
              </a:lnSpc>
            </a:pPr>
            <a:r>
              <a:rPr lang="en-GB" dirty="0"/>
              <a:t>The aim of this </a:t>
            </a:r>
            <a:r>
              <a:rPr lang="en-GB" dirty="0" smtClean="0"/>
              <a:t>piece of research </a:t>
            </a:r>
            <a:r>
              <a:rPr lang="en-GB" dirty="0"/>
              <a:t>is to investigate the </a:t>
            </a:r>
            <a:r>
              <a:rPr lang="en-GB" dirty="0" smtClean="0"/>
              <a:t>engagement with the practice and what it offers. </a:t>
            </a:r>
          </a:p>
          <a:p>
            <a:pPr>
              <a:lnSpc>
                <a:spcPct val="120000"/>
              </a:lnSpc>
            </a:pPr>
            <a:r>
              <a:rPr lang="en-GB" dirty="0" smtClean="0"/>
              <a:t>It will look specifically at personal perceptions of the body and </a:t>
            </a:r>
            <a:r>
              <a:rPr lang="en-GB" dirty="0"/>
              <a:t>the benefits that occur through engagement in the practise for the participants.</a:t>
            </a:r>
          </a:p>
          <a:p>
            <a:pPr>
              <a:lnSpc>
                <a:spcPct val="120000"/>
              </a:lnSpc>
            </a:pPr>
            <a:r>
              <a:rPr lang="en-GB" dirty="0" smtClean="0"/>
              <a:t>Observations will indicate </a:t>
            </a:r>
            <a:r>
              <a:rPr lang="en-GB" dirty="0"/>
              <a:t>any apparent themes that can be drawn from </a:t>
            </a:r>
            <a:r>
              <a:rPr lang="en-GB" dirty="0" smtClean="0"/>
              <a:t>data collected.</a:t>
            </a:r>
            <a:endParaRPr lang="en-GB" dirty="0"/>
          </a:p>
          <a:p>
            <a:pPr>
              <a:lnSpc>
                <a:spcPct val="120000"/>
              </a:lnSpc>
            </a:pPr>
            <a:r>
              <a:rPr lang="en-GB" dirty="0"/>
              <a:t>The findings will also offer some insight into the placement of the practice and </a:t>
            </a:r>
            <a:r>
              <a:rPr lang="en-GB" dirty="0" smtClean="0"/>
              <a:t>its </a:t>
            </a:r>
            <a:r>
              <a:rPr lang="en-GB" dirty="0"/>
              <a:t>use in society. It will explore the ‘norms’ regarding who is likely to engage with such practices, and whether their choice to engage with this practice relates to other beliefs and cultural perspectives.</a:t>
            </a:r>
          </a:p>
          <a:p>
            <a:pPr>
              <a:lnSpc>
                <a:spcPct val="120000"/>
              </a:lnSpc>
            </a:pPr>
            <a:r>
              <a:rPr lang="en-GB" dirty="0" smtClean="0"/>
              <a:t>This study can </a:t>
            </a:r>
            <a:r>
              <a:rPr lang="en-GB" dirty="0"/>
              <a:t>be of academic merit </a:t>
            </a:r>
            <a:r>
              <a:rPr lang="en-GB" dirty="0" smtClean="0"/>
              <a:t>for the field of body politics, perceptions of mind and body, and material studies. It offers the possibility to be developed into further </a:t>
            </a:r>
            <a:r>
              <a:rPr lang="en-GB" dirty="0"/>
              <a:t>pieces of post-graduate </a:t>
            </a:r>
            <a:r>
              <a:rPr lang="en-GB" dirty="0" smtClean="0"/>
              <a:t>research. </a:t>
            </a:r>
            <a:endParaRPr lang="en-GB" dirty="0"/>
          </a:p>
        </p:txBody>
      </p:sp>
    </p:spTree>
    <p:extLst>
      <p:ext uri="{BB962C8B-B14F-4D97-AF65-F5344CB8AC3E}">
        <p14:creationId xmlns:p14="http://schemas.microsoft.com/office/powerpoint/2010/main" val="3394506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Themes </a:t>
            </a:r>
            <a:endParaRPr lang="en-GB" dirty="0"/>
          </a:p>
        </p:txBody>
      </p:sp>
      <p:sp>
        <p:nvSpPr>
          <p:cNvPr id="3" name="Content Placeholder 2"/>
          <p:cNvSpPr>
            <a:spLocks noGrp="1"/>
          </p:cNvSpPr>
          <p:nvPr>
            <p:ph idx="1"/>
          </p:nvPr>
        </p:nvSpPr>
        <p:spPr>
          <a:xfrm>
            <a:off x="1143000" y="1812175"/>
            <a:ext cx="9872871" cy="4283825"/>
          </a:xfrm>
        </p:spPr>
        <p:txBody>
          <a:bodyPr>
            <a:normAutofit/>
          </a:bodyPr>
          <a:lstStyle/>
          <a:p>
            <a:pPr marL="45720" indent="0">
              <a:lnSpc>
                <a:spcPct val="100000"/>
              </a:lnSpc>
              <a:buNone/>
            </a:pPr>
            <a:r>
              <a:rPr lang="en-GB" dirty="0" smtClean="0"/>
              <a:t>Perspectives on how </a:t>
            </a:r>
            <a:r>
              <a:rPr lang="en-GB" dirty="0"/>
              <a:t>the sound is </a:t>
            </a:r>
            <a:r>
              <a:rPr lang="en-GB" dirty="0" smtClean="0"/>
              <a:t>experienced as a body will be </a:t>
            </a:r>
            <a:r>
              <a:rPr lang="en-GB" dirty="0"/>
              <a:t>discussed from the data collected to offer insight into the engagement with such activities. These themes will be categorized as:</a:t>
            </a:r>
          </a:p>
          <a:p>
            <a:pPr lvl="0">
              <a:lnSpc>
                <a:spcPct val="100000"/>
              </a:lnSpc>
            </a:pPr>
            <a:r>
              <a:rPr lang="en-GB" dirty="0"/>
              <a:t>wellbeing and health; medical anthropology and theorising the body</a:t>
            </a:r>
          </a:p>
          <a:p>
            <a:pPr lvl="0">
              <a:lnSpc>
                <a:spcPct val="100000"/>
              </a:lnSpc>
            </a:pPr>
            <a:r>
              <a:rPr lang="en-GB" dirty="0"/>
              <a:t>status and power; specifically to do with empowerment, disempowerment </a:t>
            </a:r>
          </a:p>
          <a:p>
            <a:pPr lvl="0">
              <a:lnSpc>
                <a:spcPct val="100000"/>
              </a:lnSpc>
            </a:pPr>
            <a:r>
              <a:rPr lang="en-GB" dirty="0"/>
              <a:t>beliefs; of a religious, ethical/moral and environmental nature</a:t>
            </a:r>
          </a:p>
          <a:p>
            <a:pPr marL="45720" indent="0">
              <a:lnSpc>
                <a:spcPct val="100000"/>
              </a:lnSpc>
              <a:buNone/>
            </a:pPr>
            <a:r>
              <a:rPr lang="en-GB" dirty="0"/>
              <a:t>These topics will consist of a strong leaning toward systems of logic, materiality, porosity, environment and theorising the </a:t>
            </a:r>
            <a:r>
              <a:rPr lang="en-GB" dirty="0" smtClean="0"/>
              <a:t>body </a:t>
            </a:r>
            <a:r>
              <a:rPr lang="en-GB" dirty="0"/>
              <a:t>and will touch upon kinship, political and economic ties. </a:t>
            </a:r>
          </a:p>
          <a:p>
            <a:pPr marL="45720" indent="0">
              <a:buNone/>
            </a:pPr>
            <a:endParaRPr lang="en-GB" dirty="0"/>
          </a:p>
        </p:txBody>
      </p:sp>
    </p:spTree>
    <p:extLst>
      <p:ext uri="{BB962C8B-B14F-4D97-AF65-F5344CB8AC3E}">
        <p14:creationId xmlns:p14="http://schemas.microsoft.com/office/powerpoint/2010/main" val="20023512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 &amp; My </a:t>
            </a:r>
            <a:r>
              <a:rPr lang="en-GB" dirty="0" smtClean="0"/>
              <a:t>position</a:t>
            </a:r>
            <a:endParaRPr lang="en-GB" dirty="0"/>
          </a:p>
        </p:txBody>
      </p:sp>
      <p:sp>
        <p:nvSpPr>
          <p:cNvPr id="3" name="Content Placeholder 2"/>
          <p:cNvSpPr>
            <a:spLocks noGrp="1"/>
          </p:cNvSpPr>
          <p:nvPr>
            <p:ph idx="1"/>
          </p:nvPr>
        </p:nvSpPr>
        <p:spPr/>
        <p:txBody>
          <a:bodyPr>
            <a:normAutofit/>
          </a:bodyPr>
          <a:lstStyle/>
          <a:p>
            <a:r>
              <a:rPr lang="en-GB" dirty="0" smtClean="0"/>
              <a:t>Finding places to study the practice- </a:t>
            </a:r>
            <a:r>
              <a:rPr lang="en-GB" dirty="0" err="1" smtClean="0"/>
              <a:t>Cae</a:t>
            </a:r>
            <a:r>
              <a:rPr lang="en-GB" dirty="0" smtClean="0"/>
              <a:t> Mabon, Singing therapists, for ethics reasons and limitations of study I chose Sound Healing</a:t>
            </a:r>
          </a:p>
          <a:p>
            <a:r>
              <a:rPr lang="en-GB" dirty="0" smtClean="0"/>
              <a:t>Originally </a:t>
            </a:r>
            <a:r>
              <a:rPr lang="en-GB" dirty="0" smtClean="0"/>
              <a:t>interested in it for personal development</a:t>
            </a:r>
          </a:p>
          <a:p>
            <a:r>
              <a:rPr lang="en-GB" dirty="0"/>
              <a:t>Reflexivity on the process</a:t>
            </a:r>
          </a:p>
          <a:p>
            <a:r>
              <a:rPr lang="en-GB" dirty="0" smtClean="0"/>
              <a:t>Anthropologist</a:t>
            </a:r>
          </a:p>
          <a:p>
            <a:r>
              <a:rPr lang="en-GB" dirty="0" smtClean="0"/>
              <a:t>Thick Participation (E. Turner)</a:t>
            </a:r>
          </a:p>
          <a:p>
            <a:pPr marL="45720" indent="0">
              <a:buNone/>
            </a:pPr>
            <a:r>
              <a:rPr lang="en-GB" dirty="0" smtClean="0"/>
              <a:t>I will technically be an informant, however I will not be refraining from doing auto-ethnography</a:t>
            </a:r>
          </a:p>
          <a:p>
            <a:endParaRPr lang="en-GB" dirty="0" smtClean="0">
              <a:solidFill>
                <a:srgbClr val="C00000"/>
              </a:solidFill>
            </a:endParaRPr>
          </a:p>
        </p:txBody>
      </p:sp>
    </p:spTree>
    <p:extLst>
      <p:ext uri="{BB962C8B-B14F-4D97-AF65-F5344CB8AC3E}">
        <p14:creationId xmlns:p14="http://schemas.microsoft.com/office/powerpoint/2010/main" val="17447629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0351" y="361950"/>
            <a:ext cx="9875520" cy="1356360"/>
          </a:xfrm>
        </p:spPr>
        <p:txBody>
          <a:bodyPr/>
          <a:lstStyle/>
          <a:p>
            <a:r>
              <a:rPr lang="en-GB" dirty="0" smtClean="0"/>
              <a:t>Participants </a:t>
            </a:r>
            <a:endParaRPr lang="en-GB" dirty="0"/>
          </a:p>
        </p:txBody>
      </p:sp>
      <p:sp>
        <p:nvSpPr>
          <p:cNvPr id="3" name="Content Placeholder 2"/>
          <p:cNvSpPr>
            <a:spLocks noGrp="1"/>
          </p:cNvSpPr>
          <p:nvPr>
            <p:ph idx="1"/>
          </p:nvPr>
        </p:nvSpPr>
        <p:spPr>
          <a:xfrm>
            <a:off x="1143000" y="1514475"/>
            <a:ext cx="9872871" cy="4581525"/>
          </a:xfrm>
        </p:spPr>
        <p:txBody>
          <a:bodyPr>
            <a:normAutofit/>
          </a:bodyPr>
          <a:lstStyle/>
          <a:p>
            <a:pPr marL="45720" indent="0">
              <a:buNone/>
            </a:pPr>
            <a:r>
              <a:rPr lang="en-GB" dirty="0" smtClean="0"/>
              <a:t>Studied the course twice, there are five participants per course, so ten in total.</a:t>
            </a:r>
          </a:p>
          <a:p>
            <a:pPr marL="45720" indent="0">
              <a:buNone/>
            </a:pPr>
            <a:r>
              <a:rPr lang="en-GB" dirty="0" smtClean="0"/>
              <a:t>There are also thirty from the previously completed courses; these interviews have not been completed yet because I am completing the second round of the course*.</a:t>
            </a:r>
          </a:p>
          <a:p>
            <a:pPr marL="45720" indent="0">
              <a:buNone/>
            </a:pPr>
            <a:r>
              <a:rPr lang="en-GB" dirty="0" smtClean="0"/>
              <a:t>Demographics:</a:t>
            </a:r>
          </a:p>
          <a:p>
            <a:r>
              <a:rPr lang="en-GB" dirty="0" smtClean="0"/>
              <a:t>Between forty and sixty years of age</a:t>
            </a:r>
          </a:p>
          <a:p>
            <a:r>
              <a:rPr lang="en-GB" dirty="0" smtClean="0"/>
              <a:t>90% female, 10% male from the two courses</a:t>
            </a:r>
          </a:p>
          <a:p>
            <a:r>
              <a:rPr lang="en-GB" dirty="0" smtClean="0"/>
              <a:t>White Welsh or British</a:t>
            </a:r>
          </a:p>
          <a:p>
            <a:r>
              <a:rPr lang="en-GB" dirty="0" smtClean="0"/>
              <a:t>Variant economic state*</a:t>
            </a:r>
          </a:p>
          <a:p>
            <a:r>
              <a:rPr lang="en-GB" dirty="0" smtClean="0"/>
              <a:t>The participants are from neighbouring towns in Ceredigion*</a:t>
            </a:r>
            <a:endParaRPr lang="en-GB" dirty="0"/>
          </a:p>
          <a:p>
            <a:r>
              <a:rPr lang="en-GB" dirty="0" smtClean="0"/>
              <a:t>Beliefs so far are Neo-pagan, agnosticism*</a:t>
            </a:r>
            <a:endParaRPr lang="en-GB" dirty="0"/>
          </a:p>
        </p:txBody>
      </p:sp>
    </p:spTree>
    <p:extLst>
      <p:ext uri="{BB962C8B-B14F-4D97-AF65-F5344CB8AC3E}">
        <p14:creationId xmlns:p14="http://schemas.microsoft.com/office/powerpoint/2010/main" val="40469179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609600"/>
            <a:ext cx="9875520" cy="945662"/>
          </a:xfrm>
        </p:spPr>
        <p:txBody>
          <a:bodyPr/>
          <a:lstStyle/>
          <a:p>
            <a:r>
              <a:rPr lang="en-GB" dirty="0" smtClean="0"/>
              <a:t>Gatekeeper: Hara Willow</a:t>
            </a:r>
            <a:endParaRPr lang="en-GB" dirty="0"/>
          </a:p>
        </p:txBody>
      </p:sp>
      <p:sp>
        <p:nvSpPr>
          <p:cNvPr id="3" name="Content Placeholder 2"/>
          <p:cNvSpPr>
            <a:spLocks noGrp="1"/>
          </p:cNvSpPr>
          <p:nvPr>
            <p:ph idx="1"/>
          </p:nvPr>
        </p:nvSpPr>
        <p:spPr>
          <a:xfrm>
            <a:off x="1158631" y="1425242"/>
            <a:ext cx="9872871" cy="4621876"/>
          </a:xfrm>
        </p:spPr>
        <p:txBody>
          <a:bodyPr>
            <a:normAutofit fontScale="77500" lnSpcReduction="20000"/>
          </a:bodyPr>
          <a:lstStyle/>
          <a:p>
            <a:pPr>
              <a:lnSpc>
                <a:spcPct val="120000"/>
              </a:lnSpc>
            </a:pPr>
            <a:r>
              <a:rPr lang="en-GB" dirty="0" smtClean="0"/>
              <a:t>Twenty-five years experience</a:t>
            </a:r>
          </a:p>
          <a:p>
            <a:pPr>
              <a:lnSpc>
                <a:spcPct val="120000"/>
              </a:lnSpc>
            </a:pPr>
            <a:r>
              <a:rPr lang="en-GB" dirty="0" smtClean="0"/>
              <a:t>Student of The Sound Healing College</a:t>
            </a:r>
          </a:p>
          <a:p>
            <a:pPr>
              <a:lnSpc>
                <a:spcPct val="120000"/>
              </a:lnSpc>
            </a:pPr>
            <a:r>
              <a:rPr lang="en-GB" dirty="0" smtClean="0"/>
              <a:t>Masters in </a:t>
            </a:r>
            <a:r>
              <a:rPr lang="en-GB" b="1" dirty="0" smtClean="0"/>
              <a:t>Transpersonal Psychology</a:t>
            </a:r>
            <a:r>
              <a:rPr lang="en-GB" dirty="0" smtClean="0"/>
              <a:t>, further experience with religion, alternative spiritualties and techniques</a:t>
            </a:r>
            <a:endParaRPr lang="en-GB" dirty="0"/>
          </a:p>
          <a:p>
            <a:pPr>
              <a:lnSpc>
                <a:spcPct val="120000"/>
              </a:lnSpc>
            </a:pPr>
            <a:r>
              <a:rPr lang="en-GB" dirty="0" smtClean="0"/>
              <a:t>“</a:t>
            </a:r>
            <a:r>
              <a:rPr lang="en-GB" dirty="0"/>
              <a:t>The intention behind this group is to enhance wellbeing on every level, social, emotional, mental, physical and spiritual. </a:t>
            </a:r>
            <a:r>
              <a:rPr lang="en-GB" dirty="0" smtClean="0"/>
              <a:t>The </a:t>
            </a:r>
            <a:r>
              <a:rPr lang="en-GB" dirty="0"/>
              <a:t>effects are many and varied and will depend upon your needs and present state</a:t>
            </a:r>
            <a:r>
              <a:rPr lang="en-GB" dirty="0" smtClean="0"/>
              <a:t>.” </a:t>
            </a:r>
          </a:p>
          <a:p>
            <a:pPr>
              <a:lnSpc>
                <a:spcPct val="120000"/>
              </a:lnSpc>
            </a:pPr>
            <a:r>
              <a:rPr lang="en-US" dirty="0" smtClean="0"/>
              <a:t>“I </a:t>
            </a:r>
            <a:r>
              <a:rPr lang="en-US" dirty="0"/>
              <a:t>hope that the Sound Healing circle will create a joyful sense of community – by sharing and creating healing sounds that not only connect us, but leave us feeling calm, energized and </a:t>
            </a:r>
            <a:r>
              <a:rPr lang="en-US" dirty="0" smtClean="0"/>
              <a:t>serene using </a:t>
            </a:r>
            <a:r>
              <a:rPr lang="en-US" dirty="0"/>
              <a:t>our voices, drum, rattle, singing bowls, </a:t>
            </a:r>
            <a:r>
              <a:rPr lang="en-US" dirty="0" smtClean="0"/>
              <a:t>and bodies.“</a:t>
            </a:r>
            <a:r>
              <a:rPr lang="en-US" dirty="0"/>
              <a:t> </a:t>
            </a:r>
            <a:endParaRPr lang="en-US" dirty="0" smtClean="0"/>
          </a:p>
          <a:p>
            <a:pPr>
              <a:lnSpc>
                <a:spcPct val="120000"/>
              </a:lnSpc>
            </a:pPr>
            <a:r>
              <a:rPr lang="en-GB" dirty="0" smtClean="0"/>
              <a:t>“Sound </a:t>
            </a:r>
            <a:r>
              <a:rPr lang="en-GB" dirty="0"/>
              <a:t>Healing and Sound Yoga are powerful tools for restoring health and wellbeing. When we work with sound we are affecting our whole being at a deep and essential level, so the effects may be pronounced. Wherever we have imbalances in our system the sound healing will begin to rebalance and we need to take care of ourselves with awareness</a:t>
            </a:r>
            <a:r>
              <a:rPr lang="en-GB" dirty="0" smtClean="0"/>
              <a:t>.”</a:t>
            </a:r>
            <a:endParaRPr lang="en-GB" dirty="0"/>
          </a:p>
          <a:p>
            <a:pPr>
              <a:lnSpc>
                <a:spcPct val="110000"/>
              </a:lnSpc>
            </a:pPr>
            <a:endParaRPr lang="en-GB" dirty="0"/>
          </a:p>
          <a:p>
            <a:endParaRPr lang="en-GB" dirty="0"/>
          </a:p>
        </p:txBody>
      </p:sp>
    </p:spTree>
    <p:extLst>
      <p:ext uri="{BB962C8B-B14F-4D97-AF65-F5344CB8AC3E}">
        <p14:creationId xmlns:p14="http://schemas.microsoft.com/office/powerpoint/2010/main" val="1865627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College of Sound Healing</a:t>
            </a:r>
            <a:endParaRPr lang="en-GB" dirty="0"/>
          </a:p>
        </p:txBody>
      </p:sp>
      <p:pic>
        <p:nvPicPr>
          <p:cNvPr id="4" name="Content Placeholder 3"/>
          <p:cNvPicPr>
            <a:picLocks noGrp="1" noChangeAspect="1"/>
          </p:cNvPicPr>
          <p:nvPr>
            <p:ph idx="1"/>
          </p:nvPr>
        </p:nvPicPr>
        <p:blipFill>
          <a:blip r:embed="rId2"/>
          <a:stretch>
            <a:fillRect/>
          </a:stretch>
        </p:blipFill>
        <p:spPr>
          <a:xfrm>
            <a:off x="1143000" y="1645431"/>
            <a:ext cx="8110182" cy="4559751"/>
          </a:xfrm>
          <a:prstGeom prst="rect">
            <a:avLst/>
          </a:prstGeom>
        </p:spPr>
      </p:pic>
      <p:sp>
        <p:nvSpPr>
          <p:cNvPr id="5" name="Rectangle 4"/>
          <p:cNvSpPr/>
          <p:nvPr/>
        </p:nvSpPr>
        <p:spPr>
          <a:xfrm>
            <a:off x="10290412" y="1965960"/>
            <a:ext cx="45719" cy="457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954189" y="1636706"/>
            <a:ext cx="8476414" cy="60152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63940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Practise</a:t>
            </a:r>
            <a:endParaRPr lang="en-GB" dirty="0"/>
          </a:p>
        </p:txBody>
      </p:sp>
      <p:sp>
        <p:nvSpPr>
          <p:cNvPr id="3" name="Content Placeholder 2"/>
          <p:cNvSpPr>
            <a:spLocks noGrp="1"/>
          </p:cNvSpPr>
          <p:nvPr>
            <p:ph idx="1"/>
          </p:nvPr>
        </p:nvSpPr>
        <p:spPr/>
        <p:txBody>
          <a:bodyPr/>
          <a:lstStyle/>
          <a:p>
            <a:r>
              <a:rPr lang="en-GB" dirty="0" smtClean="0"/>
              <a:t>Eight week course</a:t>
            </a:r>
          </a:p>
          <a:p>
            <a:r>
              <a:rPr lang="en-GB" dirty="0" smtClean="0"/>
              <a:t>Medicine wheel adaption</a:t>
            </a:r>
          </a:p>
          <a:p>
            <a:r>
              <a:rPr lang="en-GB" dirty="0" smtClean="0"/>
              <a:t>Chants adaption</a:t>
            </a:r>
          </a:p>
          <a:p>
            <a:r>
              <a:rPr lang="en-GB" dirty="0" smtClean="0"/>
              <a:t>Drumming </a:t>
            </a:r>
          </a:p>
          <a:p>
            <a:r>
              <a:rPr lang="en-GB" dirty="0" smtClean="0"/>
              <a:t>Bhakti Yoga </a:t>
            </a:r>
            <a:r>
              <a:rPr lang="en-GB" dirty="0" smtClean="0"/>
              <a:t>mainly</a:t>
            </a:r>
            <a:endParaRPr lang="en-GB" dirty="0"/>
          </a:p>
          <a:p>
            <a:pPr marL="45720" indent="0">
              <a:buNone/>
            </a:pPr>
            <a:r>
              <a:rPr lang="en-GB" dirty="0" smtClean="0"/>
              <a:t>• BTS</a:t>
            </a:r>
            <a:endParaRPr lang="en-GB" dirty="0"/>
          </a:p>
          <a:p>
            <a:pPr marL="45720" indent="0">
              <a:buNone/>
            </a:pPr>
            <a:r>
              <a:rPr lang="en-GB" dirty="0" smtClean="0"/>
              <a:t>•The practice at home</a:t>
            </a:r>
            <a:endParaRPr lang="en-GB" dirty="0"/>
          </a:p>
          <a:p>
            <a:endParaRPr lang="en-GB" dirty="0" smtClean="0"/>
          </a:p>
          <a:p>
            <a:endParaRPr lang="en-GB" dirty="0"/>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72474" y="975049"/>
            <a:ext cx="6400800" cy="4800600"/>
          </a:xfrm>
          <a:prstGeom prst="rect">
            <a:avLst/>
          </a:prstGeom>
        </p:spPr>
      </p:pic>
    </p:spTree>
    <p:extLst>
      <p:ext uri="{BB962C8B-B14F-4D97-AF65-F5344CB8AC3E}">
        <p14:creationId xmlns:p14="http://schemas.microsoft.com/office/powerpoint/2010/main" val="35532712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58909" y="399245"/>
            <a:ext cx="9872871" cy="5988676"/>
          </a:xfrm>
        </p:spPr>
        <p:txBody>
          <a:bodyPr>
            <a:normAutofit fontScale="55000" lnSpcReduction="20000"/>
          </a:bodyPr>
          <a:lstStyle/>
          <a:p>
            <a:pPr>
              <a:lnSpc>
                <a:spcPct val="150000"/>
              </a:lnSpc>
            </a:pPr>
            <a:r>
              <a:rPr lang="en-GB" sz="2900" dirty="0" smtClean="0"/>
              <a:t>Address </a:t>
            </a:r>
            <a:r>
              <a:rPr lang="en-GB" sz="2900" dirty="0"/>
              <a:t>alternative spirituality (Self, Sects, </a:t>
            </a:r>
            <a:r>
              <a:rPr lang="en-GB" sz="2900" dirty="0" smtClean="0"/>
              <a:t>Society) – </a:t>
            </a:r>
          </a:p>
          <a:p>
            <a:pPr marL="45720" indent="0">
              <a:lnSpc>
                <a:spcPct val="150000"/>
              </a:lnSpc>
              <a:buNone/>
            </a:pPr>
            <a:r>
              <a:rPr lang="en-GB" sz="2500" dirty="0" smtClean="0">
                <a:solidFill>
                  <a:srgbClr val="C00000"/>
                </a:solidFill>
              </a:rPr>
              <a:t>Davie, G </a:t>
            </a:r>
            <a:r>
              <a:rPr lang="en-GB" sz="2500" i="1" dirty="0" smtClean="0">
                <a:solidFill>
                  <a:srgbClr val="C00000"/>
                </a:solidFill>
              </a:rPr>
              <a:t>Religion In Britain: A Persistent Paradox</a:t>
            </a:r>
            <a:r>
              <a:rPr lang="en-GB" sz="2500" dirty="0" smtClean="0">
                <a:solidFill>
                  <a:srgbClr val="C00000"/>
                </a:solidFill>
              </a:rPr>
              <a:t> (Second Edition). Wiley Blackwell: Chichester</a:t>
            </a:r>
          </a:p>
          <a:p>
            <a:pPr>
              <a:lnSpc>
                <a:spcPct val="150000"/>
              </a:lnSpc>
            </a:pPr>
            <a:r>
              <a:rPr lang="en-GB" sz="2500" dirty="0" smtClean="0"/>
              <a:t>Transpersonal psychology-</a:t>
            </a:r>
          </a:p>
          <a:p>
            <a:pPr>
              <a:lnSpc>
                <a:spcPct val="150000"/>
              </a:lnSpc>
            </a:pPr>
            <a:r>
              <a:rPr lang="en-GB" sz="2500" dirty="0" smtClean="0"/>
              <a:t>Body Politic (Body, Culture, Society and Political Anthropology)- </a:t>
            </a:r>
          </a:p>
          <a:p>
            <a:pPr marL="45720" indent="0">
              <a:lnSpc>
                <a:spcPct val="150000"/>
              </a:lnSpc>
              <a:buNone/>
            </a:pPr>
            <a:r>
              <a:rPr lang="en-GB" sz="2500" dirty="0" err="1" smtClean="0">
                <a:solidFill>
                  <a:srgbClr val="C00000"/>
                </a:solidFill>
              </a:rPr>
              <a:t>Csordas</a:t>
            </a:r>
            <a:r>
              <a:rPr lang="en-GB" sz="2500" dirty="0">
                <a:solidFill>
                  <a:srgbClr val="C00000"/>
                </a:solidFill>
              </a:rPr>
              <a:t>, Thomas J. (1994) ‘</a:t>
            </a:r>
            <a:r>
              <a:rPr lang="en-GB" sz="2500" i="1" dirty="0">
                <a:solidFill>
                  <a:srgbClr val="C00000"/>
                </a:solidFill>
              </a:rPr>
              <a:t>Introduction’ in Embodiment and experience: the existential ground of culture and self</a:t>
            </a:r>
            <a:r>
              <a:rPr lang="en-GB" sz="2500" dirty="0">
                <a:solidFill>
                  <a:srgbClr val="C00000"/>
                </a:solidFill>
              </a:rPr>
              <a:t>. Cambridge: Cambridge University Press.  </a:t>
            </a:r>
            <a:endParaRPr lang="en-GB" sz="2500" dirty="0" smtClean="0">
              <a:solidFill>
                <a:srgbClr val="C00000"/>
              </a:solidFill>
            </a:endParaRPr>
          </a:p>
          <a:p>
            <a:pPr marL="45720" indent="0">
              <a:lnSpc>
                <a:spcPct val="150000"/>
              </a:lnSpc>
              <a:buNone/>
            </a:pPr>
            <a:r>
              <a:rPr lang="en-GB" sz="2500" dirty="0" smtClean="0">
                <a:solidFill>
                  <a:srgbClr val="C00000"/>
                </a:solidFill>
              </a:rPr>
              <a:t>Douglas</a:t>
            </a:r>
            <a:r>
              <a:rPr lang="en-GB" sz="2500" dirty="0">
                <a:solidFill>
                  <a:srgbClr val="C00000"/>
                </a:solidFill>
              </a:rPr>
              <a:t>, M. (1970</a:t>
            </a:r>
            <a:r>
              <a:rPr lang="en-GB" sz="2500" i="1" dirty="0">
                <a:solidFill>
                  <a:srgbClr val="C00000"/>
                </a:solidFill>
              </a:rPr>
              <a:t>) Purity and danger: an analysis of concepts of pollution and taboo</a:t>
            </a:r>
            <a:r>
              <a:rPr lang="en-GB" sz="2500" dirty="0">
                <a:solidFill>
                  <a:srgbClr val="C00000"/>
                </a:solidFill>
              </a:rPr>
              <a:t>. Middlesex: Penguin. </a:t>
            </a:r>
            <a:endParaRPr lang="en-GB" sz="2500" dirty="0" smtClean="0">
              <a:solidFill>
                <a:srgbClr val="C00000"/>
              </a:solidFill>
            </a:endParaRPr>
          </a:p>
          <a:p>
            <a:pPr marL="45720" indent="0">
              <a:lnSpc>
                <a:spcPct val="150000"/>
              </a:lnSpc>
              <a:buNone/>
            </a:pPr>
            <a:r>
              <a:rPr lang="en-GB" sz="2500" dirty="0" err="1" smtClean="0">
                <a:solidFill>
                  <a:srgbClr val="C00000"/>
                </a:solidFill>
              </a:rPr>
              <a:t>Scheper</a:t>
            </a:r>
            <a:r>
              <a:rPr lang="en-GB" sz="2500" dirty="0" smtClean="0">
                <a:solidFill>
                  <a:srgbClr val="C00000"/>
                </a:solidFill>
              </a:rPr>
              <a:t>-Hughes</a:t>
            </a:r>
            <a:r>
              <a:rPr lang="en-GB" sz="2500" dirty="0">
                <a:solidFill>
                  <a:srgbClr val="C00000"/>
                </a:solidFill>
              </a:rPr>
              <a:t>, N. and Lock, M. (1987) </a:t>
            </a:r>
            <a:r>
              <a:rPr lang="en-GB" sz="2500" i="1" dirty="0">
                <a:solidFill>
                  <a:srgbClr val="C00000"/>
                </a:solidFill>
              </a:rPr>
              <a:t>The Mindful Body: A Prolegomenon to Future Work in Medical Anthropology</a:t>
            </a:r>
            <a:r>
              <a:rPr lang="en-GB" sz="2500" dirty="0">
                <a:solidFill>
                  <a:srgbClr val="C00000"/>
                </a:solidFill>
              </a:rPr>
              <a:t>. Medical Anthropology Quarterly. </a:t>
            </a:r>
            <a:endParaRPr lang="en-GB" sz="2500" dirty="0" smtClean="0">
              <a:solidFill>
                <a:srgbClr val="C00000"/>
              </a:solidFill>
            </a:endParaRPr>
          </a:p>
          <a:p>
            <a:pPr>
              <a:lnSpc>
                <a:spcPct val="150000"/>
              </a:lnSpc>
            </a:pPr>
            <a:r>
              <a:rPr lang="en-GB" sz="2500" dirty="0" smtClean="0"/>
              <a:t>Ritual- </a:t>
            </a:r>
          </a:p>
          <a:p>
            <a:pPr marL="45720" indent="0">
              <a:lnSpc>
                <a:spcPct val="150000"/>
              </a:lnSpc>
              <a:buNone/>
            </a:pPr>
            <a:r>
              <a:rPr lang="en-GB" sz="2500" dirty="0">
                <a:solidFill>
                  <a:srgbClr val="C00000"/>
                </a:solidFill>
              </a:rPr>
              <a:t>Turner (1969 ) </a:t>
            </a:r>
            <a:r>
              <a:rPr lang="en-GB" sz="2500" i="1" dirty="0" smtClean="0">
                <a:solidFill>
                  <a:srgbClr val="C00000"/>
                </a:solidFill>
              </a:rPr>
              <a:t>The Ritual Process: Structure and Anti-structure. </a:t>
            </a:r>
            <a:r>
              <a:rPr lang="en-GB" sz="2500" dirty="0" smtClean="0">
                <a:solidFill>
                  <a:srgbClr val="C00000"/>
                </a:solidFill>
              </a:rPr>
              <a:t>Taylor and Francis</a:t>
            </a:r>
          </a:p>
          <a:p>
            <a:pPr>
              <a:lnSpc>
                <a:spcPct val="150000"/>
              </a:lnSpc>
            </a:pPr>
            <a:r>
              <a:rPr lang="en-GB" sz="2500" dirty="0" smtClean="0"/>
              <a:t>Logic/Myth-</a:t>
            </a:r>
          </a:p>
          <a:p>
            <a:pPr marL="45720" indent="0">
              <a:lnSpc>
                <a:spcPct val="150000"/>
              </a:lnSpc>
              <a:buNone/>
            </a:pPr>
            <a:r>
              <a:rPr lang="en-GB" sz="2500" dirty="0" smtClean="0"/>
              <a:t> </a:t>
            </a:r>
            <a:r>
              <a:rPr lang="en-GB" sz="2500" dirty="0" smtClean="0">
                <a:solidFill>
                  <a:srgbClr val="C00000"/>
                </a:solidFill>
              </a:rPr>
              <a:t>Levi-Strauss  2015 </a:t>
            </a:r>
            <a:r>
              <a:rPr lang="en-GB" sz="2500" i="1" dirty="0" smtClean="0">
                <a:solidFill>
                  <a:srgbClr val="C00000"/>
                </a:solidFill>
              </a:rPr>
              <a:t>How Natives Think </a:t>
            </a:r>
            <a:r>
              <a:rPr lang="en-GB" sz="2500" dirty="0" smtClean="0">
                <a:solidFill>
                  <a:srgbClr val="C00000"/>
                </a:solidFill>
              </a:rPr>
              <a:t>Martino Publishing Mansfield </a:t>
            </a:r>
            <a:r>
              <a:rPr lang="en-GB" sz="2500" dirty="0" err="1" smtClean="0">
                <a:solidFill>
                  <a:srgbClr val="C00000"/>
                </a:solidFill>
              </a:rPr>
              <a:t>Center</a:t>
            </a:r>
            <a:r>
              <a:rPr lang="en-GB" sz="2500" dirty="0" smtClean="0">
                <a:solidFill>
                  <a:srgbClr val="C00000"/>
                </a:solidFill>
              </a:rPr>
              <a:t> CT</a:t>
            </a:r>
          </a:p>
          <a:p>
            <a:pPr marL="45720" indent="0">
              <a:lnSpc>
                <a:spcPct val="150000"/>
              </a:lnSpc>
              <a:buNone/>
            </a:pPr>
            <a:r>
              <a:rPr lang="en-GB" sz="2500" dirty="0">
                <a:solidFill>
                  <a:srgbClr val="C00000"/>
                </a:solidFill>
              </a:rPr>
              <a:t>Evans-Prichard </a:t>
            </a:r>
            <a:r>
              <a:rPr lang="en-GB" sz="2500" dirty="0" smtClean="0">
                <a:solidFill>
                  <a:srgbClr val="C00000"/>
                </a:solidFill>
              </a:rPr>
              <a:t>(1976) </a:t>
            </a:r>
            <a:r>
              <a:rPr lang="en-GB" sz="2500" i="1" dirty="0" smtClean="0">
                <a:solidFill>
                  <a:srgbClr val="C00000"/>
                </a:solidFill>
              </a:rPr>
              <a:t>Witchcraft Oracles and Magic among the </a:t>
            </a:r>
            <a:r>
              <a:rPr lang="en-GB" sz="2500" i="1" dirty="0" err="1" smtClean="0">
                <a:solidFill>
                  <a:srgbClr val="C00000"/>
                </a:solidFill>
              </a:rPr>
              <a:t>Azande</a:t>
            </a:r>
            <a:r>
              <a:rPr lang="en-GB" sz="2500" i="1" dirty="0" smtClean="0">
                <a:solidFill>
                  <a:srgbClr val="C00000"/>
                </a:solidFill>
              </a:rPr>
              <a:t> </a:t>
            </a:r>
            <a:r>
              <a:rPr lang="en-GB" sz="2500" dirty="0" smtClean="0">
                <a:solidFill>
                  <a:srgbClr val="C00000"/>
                </a:solidFill>
              </a:rPr>
              <a:t>Oxford </a:t>
            </a:r>
            <a:r>
              <a:rPr lang="en-GB" sz="2500" dirty="0">
                <a:solidFill>
                  <a:srgbClr val="C00000"/>
                </a:solidFill>
              </a:rPr>
              <a:t>U</a:t>
            </a:r>
            <a:r>
              <a:rPr lang="en-GB" sz="2500" dirty="0" smtClean="0">
                <a:solidFill>
                  <a:srgbClr val="C00000"/>
                </a:solidFill>
              </a:rPr>
              <a:t>niversity </a:t>
            </a:r>
            <a:r>
              <a:rPr lang="en-GB" sz="2500" dirty="0">
                <a:solidFill>
                  <a:srgbClr val="C00000"/>
                </a:solidFill>
              </a:rPr>
              <a:t>P</a:t>
            </a:r>
            <a:r>
              <a:rPr lang="en-GB" sz="2500" dirty="0" smtClean="0">
                <a:solidFill>
                  <a:srgbClr val="C00000"/>
                </a:solidFill>
              </a:rPr>
              <a:t>ress</a:t>
            </a:r>
          </a:p>
        </p:txBody>
      </p:sp>
    </p:spTree>
    <p:extLst>
      <p:ext uri="{BB962C8B-B14F-4D97-AF65-F5344CB8AC3E}">
        <p14:creationId xmlns:p14="http://schemas.microsoft.com/office/powerpoint/2010/main" val="371100188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Critique</a:t>
            </a:r>
            <a:r>
              <a:rPr lang="en-GB" dirty="0"/>
              <a:t> </a:t>
            </a:r>
            <a:r>
              <a:rPr lang="en-GB" dirty="0" smtClean="0"/>
              <a:t>from </a:t>
            </a:r>
            <a:r>
              <a:rPr lang="en-GB" dirty="0" err="1" smtClean="0"/>
              <a:t>Ingold</a:t>
            </a:r>
            <a:r>
              <a:rPr lang="en-GB" dirty="0" smtClean="0"/>
              <a:t> </a:t>
            </a:r>
            <a:endParaRPr lang="en-GB" dirty="0"/>
          </a:p>
        </p:txBody>
      </p:sp>
      <p:sp>
        <p:nvSpPr>
          <p:cNvPr id="3" name="Content Placeholder 2"/>
          <p:cNvSpPr>
            <a:spLocks noGrp="1"/>
          </p:cNvSpPr>
          <p:nvPr>
            <p:ph idx="1"/>
          </p:nvPr>
        </p:nvSpPr>
        <p:spPr>
          <a:xfrm>
            <a:off x="1143000" y="1724025"/>
            <a:ext cx="9872871" cy="4371975"/>
          </a:xfrm>
        </p:spPr>
        <p:txBody>
          <a:bodyPr>
            <a:normAutofit/>
          </a:bodyPr>
          <a:lstStyle/>
          <a:p>
            <a:pPr marL="45720" indent="0">
              <a:lnSpc>
                <a:spcPct val="150000"/>
              </a:lnSpc>
              <a:buNone/>
            </a:pPr>
            <a:r>
              <a:rPr lang="en-GB" dirty="0" smtClean="0"/>
              <a:t>Originally wanted to study the experience of sound, but have moved to embodied bodies having an experience</a:t>
            </a:r>
          </a:p>
          <a:p>
            <a:pPr marL="45720" indent="0">
              <a:lnSpc>
                <a:spcPct val="150000"/>
              </a:lnSpc>
              <a:buNone/>
            </a:pPr>
            <a:r>
              <a:rPr lang="en-GB" dirty="0" smtClean="0"/>
              <a:t>‘Sound</a:t>
            </a:r>
            <a:r>
              <a:rPr lang="en-GB" dirty="0"/>
              <a:t>, in my view, is neither mental </a:t>
            </a:r>
            <a:r>
              <a:rPr lang="en-GB" dirty="0" smtClean="0"/>
              <a:t>nor material</a:t>
            </a:r>
            <a:r>
              <a:rPr lang="en-GB" dirty="0"/>
              <a:t>, but a phenomenon of experience – that is, of our immersion </a:t>
            </a:r>
            <a:r>
              <a:rPr lang="en-GB" dirty="0" smtClean="0"/>
              <a:t>in … </a:t>
            </a:r>
            <a:r>
              <a:rPr lang="en-GB" dirty="0"/>
              <a:t>the world in which we find </a:t>
            </a:r>
            <a:r>
              <a:rPr lang="en-GB" dirty="0" smtClean="0"/>
              <a:t>ourselves…. Just </a:t>
            </a:r>
            <a:r>
              <a:rPr lang="en-GB" dirty="0"/>
              <a:t>as light </a:t>
            </a:r>
            <a:r>
              <a:rPr lang="en-GB" dirty="0" smtClean="0"/>
              <a:t>is another </a:t>
            </a:r>
            <a:r>
              <a:rPr lang="en-GB" dirty="0"/>
              <a:t>way of saying </a:t>
            </a:r>
            <a:r>
              <a:rPr lang="en-GB" dirty="0" smtClean="0"/>
              <a:t>“I </a:t>
            </a:r>
            <a:r>
              <a:rPr lang="en-GB" dirty="0"/>
              <a:t>can </a:t>
            </a:r>
            <a:r>
              <a:rPr lang="en-GB" dirty="0" smtClean="0"/>
              <a:t>see”, so </a:t>
            </a:r>
            <a:r>
              <a:rPr lang="en-GB" dirty="0"/>
              <a:t>sound is another way of </a:t>
            </a:r>
            <a:r>
              <a:rPr lang="en-GB" dirty="0" smtClean="0"/>
              <a:t>saying “I </a:t>
            </a:r>
            <a:r>
              <a:rPr lang="en-GB" dirty="0"/>
              <a:t>can </a:t>
            </a:r>
            <a:r>
              <a:rPr lang="en-GB" dirty="0" smtClean="0"/>
              <a:t>hear”. </a:t>
            </a:r>
            <a:r>
              <a:rPr lang="en-GB" dirty="0"/>
              <a:t>If this is so, then neither sound nor light, strictly speaking, can be an object of </a:t>
            </a:r>
            <a:r>
              <a:rPr lang="en-GB" dirty="0" smtClean="0"/>
              <a:t>our perception.’ </a:t>
            </a:r>
            <a:r>
              <a:rPr lang="en-GB" dirty="0"/>
              <a:t>(Ingold: 2011:137)</a:t>
            </a:r>
          </a:p>
          <a:p>
            <a:endParaRPr lang="en-GB" dirty="0"/>
          </a:p>
        </p:txBody>
      </p:sp>
    </p:spTree>
    <p:extLst>
      <p:ext uri="{BB962C8B-B14F-4D97-AF65-F5344CB8AC3E}">
        <p14:creationId xmlns:p14="http://schemas.microsoft.com/office/powerpoint/2010/main" val="109964332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Refining my</a:t>
            </a:r>
            <a:r>
              <a:rPr lang="en-GB" dirty="0" smtClean="0"/>
              <a:t> focus</a:t>
            </a:r>
            <a:endParaRPr lang="en-GB" dirty="0"/>
          </a:p>
        </p:txBody>
      </p:sp>
      <p:sp>
        <p:nvSpPr>
          <p:cNvPr id="3" name="Content Placeholder 2"/>
          <p:cNvSpPr>
            <a:spLocks noGrp="1"/>
          </p:cNvSpPr>
          <p:nvPr>
            <p:ph idx="1"/>
          </p:nvPr>
        </p:nvSpPr>
        <p:spPr/>
        <p:txBody>
          <a:bodyPr>
            <a:normAutofit/>
          </a:bodyPr>
          <a:lstStyle/>
          <a:p>
            <a:pPr>
              <a:lnSpc>
                <a:spcPct val="150000"/>
              </a:lnSpc>
            </a:pPr>
            <a:r>
              <a:rPr lang="en-GB" dirty="0" smtClean="0"/>
              <a:t>politics, specifically political perception of the body and land</a:t>
            </a:r>
          </a:p>
          <a:p>
            <a:pPr>
              <a:lnSpc>
                <a:spcPct val="150000"/>
              </a:lnSpc>
            </a:pPr>
            <a:r>
              <a:rPr lang="en-GB" dirty="0" smtClean="0"/>
              <a:t>ecological perception of the land</a:t>
            </a:r>
            <a:endParaRPr lang="en-GB" dirty="0"/>
          </a:p>
          <a:p>
            <a:pPr>
              <a:lnSpc>
                <a:spcPct val="150000"/>
              </a:lnSpc>
            </a:pPr>
            <a:r>
              <a:rPr lang="en-GB" dirty="0" smtClean="0"/>
              <a:t>body embodying experience, rather than sound</a:t>
            </a:r>
          </a:p>
          <a:p>
            <a:pPr>
              <a:lnSpc>
                <a:spcPct val="150000"/>
              </a:lnSpc>
            </a:pPr>
            <a:endParaRPr lang="en-GB" dirty="0"/>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49230" y="1083388"/>
            <a:ext cx="2540259" cy="4516016"/>
          </a:xfrm>
          <a:prstGeom prst="rect">
            <a:avLst/>
          </a:prstGeom>
        </p:spPr>
      </p:pic>
    </p:spTree>
    <p:extLst>
      <p:ext uri="{BB962C8B-B14F-4D97-AF65-F5344CB8AC3E}">
        <p14:creationId xmlns:p14="http://schemas.microsoft.com/office/powerpoint/2010/main" val="255074395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Changes in the body dynamics</a:t>
            </a:r>
            <a:endParaRPr lang="en-GB" dirty="0"/>
          </a:p>
        </p:txBody>
      </p:sp>
      <p:sp>
        <p:nvSpPr>
          <p:cNvPr id="3" name="Content Placeholder 2"/>
          <p:cNvSpPr>
            <a:spLocks noGrp="1"/>
          </p:cNvSpPr>
          <p:nvPr>
            <p:ph idx="1"/>
          </p:nvPr>
        </p:nvSpPr>
        <p:spPr/>
        <p:txBody>
          <a:bodyPr>
            <a:normAutofit/>
          </a:bodyPr>
          <a:lstStyle/>
          <a:p>
            <a:pPr>
              <a:lnSpc>
                <a:spcPct val="150000"/>
              </a:lnSpc>
            </a:pPr>
            <a:r>
              <a:rPr lang="en-GB" sz="2800" dirty="0" smtClean="0"/>
              <a:t>Personhood: Body, mind, ritual, and transpersonal psychology</a:t>
            </a:r>
          </a:p>
          <a:p>
            <a:pPr>
              <a:lnSpc>
                <a:spcPct val="150000"/>
              </a:lnSpc>
            </a:pPr>
            <a:r>
              <a:rPr lang="en-GB" sz="2800" dirty="0" smtClean="0"/>
              <a:t>Body politic: sense of state</a:t>
            </a:r>
          </a:p>
          <a:p>
            <a:pPr>
              <a:lnSpc>
                <a:spcPct val="150000"/>
              </a:lnSpc>
            </a:pPr>
            <a:r>
              <a:rPr lang="en-GB" sz="2800" dirty="0" smtClean="0"/>
              <a:t>Material understanding of the body: </a:t>
            </a:r>
            <a:r>
              <a:rPr lang="en-GB" sz="2800" dirty="0" smtClean="0"/>
              <a:t>consumption of </a:t>
            </a:r>
            <a:r>
              <a:rPr lang="en-GB" sz="2800" dirty="0" smtClean="0"/>
              <a:t>sound</a:t>
            </a:r>
          </a:p>
          <a:p>
            <a:pPr>
              <a:lnSpc>
                <a:spcPct val="150000"/>
              </a:lnSpc>
            </a:pPr>
            <a:r>
              <a:rPr lang="en-GB" sz="2800" dirty="0" smtClean="0"/>
              <a:t>The body and the wider body: Sacred </a:t>
            </a:r>
            <a:r>
              <a:rPr lang="en-GB" sz="2800" dirty="0" smtClean="0"/>
              <a:t>Geography</a:t>
            </a:r>
            <a:endParaRPr lang="en-GB" sz="2800" dirty="0" smtClean="0"/>
          </a:p>
          <a:p>
            <a:endParaRPr lang="en-GB" dirty="0"/>
          </a:p>
        </p:txBody>
      </p:sp>
    </p:spTree>
    <p:extLst>
      <p:ext uri="{BB962C8B-B14F-4D97-AF65-F5344CB8AC3E}">
        <p14:creationId xmlns:p14="http://schemas.microsoft.com/office/powerpoint/2010/main" val="102461300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a:bodyPr>
          <a:lstStyle/>
          <a:p>
            <a:r>
              <a:rPr lang="en-GB" dirty="0" smtClean="0"/>
              <a:t>Jane </a:t>
            </a:r>
            <a:r>
              <a:rPr lang="en-GB" dirty="0"/>
              <a:t>Bennett. Vibrant Matter: A Political Ecology of Things. Durham: Duke University Press, </a:t>
            </a:r>
            <a:r>
              <a:rPr lang="en-GB" dirty="0" smtClean="0"/>
              <a:t>2010:10</a:t>
            </a:r>
            <a:endParaRPr lang="en-GB" dirty="0"/>
          </a:p>
          <a:p>
            <a:r>
              <a:rPr lang="en-GB" dirty="0"/>
              <a:t>Ingold, T. 2000 Perceptions of the Environment: essays on livelihood, dwelling and skill, London: Routledge p 17-18</a:t>
            </a:r>
          </a:p>
          <a:p>
            <a:r>
              <a:rPr lang="en-GB" dirty="0"/>
              <a:t>Levi-Strauss 1974. Structuralism and ecology. Social Science Information 12(1): </a:t>
            </a:r>
            <a:r>
              <a:rPr lang="en-GB" dirty="0" smtClean="0"/>
              <a:t>21.</a:t>
            </a:r>
          </a:p>
          <a:p>
            <a:r>
              <a:rPr lang="en-GB" dirty="0"/>
              <a:t>Bateson, G. </a:t>
            </a:r>
            <a:r>
              <a:rPr lang="en-GB" dirty="0" smtClean="0"/>
              <a:t>1973</a:t>
            </a:r>
            <a:r>
              <a:rPr lang="en-GB" dirty="0"/>
              <a:t>. </a:t>
            </a:r>
            <a:r>
              <a:rPr lang="en-GB" i="1" dirty="0"/>
              <a:t>Steps to an ecology of mind</a:t>
            </a:r>
            <a:r>
              <a:rPr lang="en-GB" dirty="0"/>
              <a:t>. London: Fontana.</a:t>
            </a:r>
          </a:p>
          <a:p>
            <a:r>
              <a:rPr lang="en-GB" dirty="0" smtClean="0"/>
              <a:t>Ingold</a:t>
            </a:r>
            <a:r>
              <a:rPr lang="en-GB" dirty="0"/>
              <a:t>, T. 2011 Being Alive: essays on movement, knowledge and description, London: </a:t>
            </a:r>
            <a:r>
              <a:rPr lang="en-GB" dirty="0" smtClean="0"/>
              <a:t>Routledge</a:t>
            </a:r>
            <a:r>
              <a:rPr lang="en-GB" dirty="0"/>
              <a:t>. </a:t>
            </a:r>
            <a:endParaRPr lang="en-GB" dirty="0" smtClean="0"/>
          </a:p>
          <a:p>
            <a:r>
              <a:rPr lang="en-GB" b="1" dirty="0"/>
              <a:t>Harvey, </a:t>
            </a:r>
            <a:r>
              <a:rPr lang="en-GB" b="1" dirty="0" smtClean="0"/>
              <a:t>G.  2015 </a:t>
            </a:r>
            <a:r>
              <a:rPr lang="en-GB" i="1" dirty="0" smtClean="0"/>
              <a:t>The </a:t>
            </a:r>
            <a:r>
              <a:rPr lang="en-GB" i="1" dirty="0"/>
              <a:t>Handbook of Contemporary </a:t>
            </a:r>
            <a:r>
              <a:rPr lang="en-GB" i="1" dirty="0" smtClean="0"/>
              <a:t>Animism</a:t>
            </a:r>
            <a:r>
              <a:rPr lang="en-GB" b="1" dirty="0" smtClean="0"/>
              <a:t> London, Routledge </a:t>
            </a:r>
            <a:endParaRPr lang="en-GB" dirty="0" smtClean="0"/>
          </a:p>
          <a:p>
            <a:endParaRPr lang="en-GB" dirty="0"/>
          </a:p>
        </p:txBody>
      </p:sp>
    </p:spTree>
    <p:extLst>
      <p:ext uri="{BB962C8B-B14F-4D97-AF65-F5344CB8AC3E}">
        <p14:creationId xmlns:p14="http://schemas.microsoft.com/office/powerpoint/2010/main" val="2220048801"/>
      </p:ext>
    </p:extLst>
  </p:cSld>
  <p:clrMapOvr>
    <a:masterClrMapping/>
  </p:clrMapOvr>
  <p:timing>
    <p:tnLst>
      <p:par>
        <p:cTn id="1" dur="indefinite" restart="never" nodeType="tmRoot"/>
      </p:par>
    </p:tnLst>
  </p:timing>
</p:sld>
</file>

<file path=ppt/theme/theme1.xml><?xml version="1.0" encoding="utf-8"?>
<a:theme xmlns:a="http://schemas.openxmlformats.org/drawingml/2006/main" name="Basis">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TM03457444[[fn=Basis]]</Template>
  <TotalTime>306</TotalTime>
  <Words>1122</Words>
  <Application>Microsoft Office PowerPoint</Application>
  <PresentationFormat>Widescreen</PresentationFormat>
  <Paragraphs>82</Paragraphs>
  <Slides>14</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14</vt:i4>
      </vt:variant>
    </vt:vector>
  </HeadingPairs>
  <TitlesOfParts>
    <vt:vector size="16" baseType="lpstr">
      <vt:lpstr>Corbel</vt:lpstr>
      <vt:lpstr>Basis</vt:lpstr>
      <vt:lpstr>The body: Chanting practices</vt:lpstr>
      <vt:lpstr>PowerPoint Presentation</vt:lpstr>
      <vt:lpstr>PowerPoint Presentation</vt:lpstr>
      <vt:lpstr>Themes </vt:lpstr>
      <vt:lpstr>Method &amp; My position</vt:lpstr>
      <vt:lpstr>Participants </vt:lpstr>
      <vt:lpstr>Gatekeeper: Hara Willow</vt:lpstr>
      <vt:lpstr>College of Sound Healing</vt:lpstr>
      <vt:lpstr>Practise</vt:lpstr>
      <vt:lpstr>PowerPoint Presentation</vt:lpstr>
      <vt:lpstr>Critique from Ingold </vt:lpstr>
      <vt:lpstr>Refining my focus</vt:lpstr>
      <vt:lpstr>Changes in the body dynamics</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SOUND HEALING THERAPIES</dc:title>
  <dc:creator>Emily Goddard (1401580)</dc:creator>
  <cp:lastModifiedBy>Emily Goddard</cp:lastModifiedBy>
  <cp:revision>34</cp:revision>
  <dcterms:created xsi:type="dcterms:W3CDTF">2017-11-15T23:09:00Z</dcterms:created>
  <dcterms:modified xsi:type="dcterms:W3CDTF">2018-01-24T10:07:31Z</dcterms:modified>
</cp:coreProperties>
</file>