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handoutMasterIdLst>
    <p:handoutMasterId r:id="rId38"/>
  </p:handoutMasterIdLst>
  <p:sldIdLst>
    <p:sldId id="316" r:id="rId5"/>
    <p:sldId id="257" r:id="rId6"/>
    <p:sldId id="258" r:id="rId7"/>
    <p:sldId id="259" r:id="rId8"/>
    <p:sldId id="260" r:id="rId9"/>
    <p:sldId id="318" r:id="rId10"/>
    <p:sldId id="261" r:id="rId11"/>
    <p:sldId id="262" r:id="rId12"/>
    <p:sldId id="319" r:id="rId13"/>
    <p:sldId id="320" r:id="rId14"/>
    <p:sldId id="321" r:id="rId15"/>
    <p:sldId id="306" r:id="rId16"/>
    <p:sldId id="307" r:id="rId17"/>
    <p:sldId id="322" r:id="rId18"/>
    <p:sldId id="308" r:id="rId19"/>
    <p:sldId id="323" r:id="rId20"/>
    <p:sldId id="309" r:id="rId21"/>
    <p:sldId id="324" r:id="rId22"/>
    <p:sldId id="310" r:id="rId23"/>
    <p:sldId id="311" r:id="rId24"/>
    <p:sldId id="312" r:id="rId25"/>
    <p:sldId id="315" r:id="rId26"/>
    <p:sldId id="313" r:id="rId27"/>
    <p:sldId id="299" r:id="rId28"/>
    <p:sldId id="325" r:id="rId29"/>
    <p:sldId id="326" r:id="rId30"/>
    <p:sldId id="327" r:id="rId31"/>
    <p:sldId id="328" r:id="rId32"/>
    <p:sldId id="302" r:id="rId33"/>
    <p:sldId id="305" r:id="rId34"/>
    <p:sldId id="303" r:id="rId35"/>
    <p:sldId id="300"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08983B-BDC7-4F47-9754-E7C98A32D5EB}" v="29" dt="2020-04-14T14:28:33.1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894" autoAdjust="0"/>
  </p:normalViewPr>
  <p:slideViewPr>
    <p:cSldViewPr>
      <p:cViewPr varScale="1">
        <p:scale>
          <a:sx n="66" d="100"/>
          <a:sy n="66" d="100"/>
        </p:scale>
        <p:origin x="1162" y="43"/>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 Ault" userId="448e6d29-d07f-428e-8f66-47be6c4f352b" providerId="ADAL" clId="{DC08983B-BDC7-4F47-9754-E7C98A32D5EB}"/>
    <pc:docChg chg="custSel addSld delSld modSld sldOrd">
      <pc:chgData name="Julia Ault" userId="448e6d29-d07f-428e-8f66-47be6c4f352b" providerId="ADAL" clId="{DC08983B-BDC7-4F47-9754-E7C98A32D5EB}" dt="2020-04-14T14:28:45.123" v="578" actId="1076"/>
      <pc:docMkLst>
        <pc:docMk/>
      </pc:docMkLst>
      <pc:sldChg chg="addSp delSp modSp mod delAnim modAnim">
        <pc:chgData name="Julia Ault" userId="448e6d29-d07f-428e-8f66-47be6c4f352b" providerId="ADAL" clId="{DC08983B-BDC7-4F47-9754-E7C98A32D5EB}" dt="2020-04-14T14:28:45.123" v="578" actId="1076"/>
        <pc:sldMkLst>
          <pc:docMk/>
          <pc:sldMk cId="1099929216" sldId="259"/>
        </pc:sldMkLst>
        <pc:spChg chg="mod">
          <ac:chgData name="Julia Ault" userId="448e6d29-d07f-428e-8f66-47be6c4f352b" providerId="ADAL" clId="{DC08983B-BDC7-4F47-9754-E7C98A32D5EB}" dt="2020-04-14T14:27:57.468" v="573"/>
          <ac:spMkLst>
            <pc:docMk/>
            <pc:sldMk cId="1099929216" sldId="259"/>
            <ac:spMk id="3" creationId="{FC21E61B-8A8A-4F12-96B9-379AD884610E}"/>
          </ac:spMkLst>
        </pc:spChg>
        <pc:picChg chg="del">
          <ac:chgData name="Julia Ault" userId="448e6d29-d07f-428e-8f66-47be6c4f352b" providerId="ADAL" clId="{DC08983B-BDC7-4F47-9754-E7C98A32D5EB}" dt="2020-04-14T14:28:17.207" v="574" actId="478"/>
          <ac:picMkLst>
            <pc:docMk/>
            <pc:sldMk cId="1099929216" sldId="259"/>
            <ac:picMk id="4" creationId="{472CCFDE-8183-4361-8440-899A8844E326}"/>
          </ac:picMkLst>
        </pc:picChg>
        <pc:picChg chg="add mod">
          <ac:chgData name="Julia Ault" userId="448e6d29-d07f-428e-8f66-47be6c4f352b" providerId="ADAL" clId="{DC08983B-BDC7-4F47-9754-E7C98A32D5EB}" dt="2020-04-14T14:28:45.123" v="578" actId="1076"/>
          <ac:picMkLst>
            <pc:docMk/>
            <pc:sldMk cId="1099929216" sldId="259"/>
            <ac:picMk id="5" creationId="{D1F859F0-B107-4CC8-AA99-FA4B62FC66AC}"/>
          </ac:picMkLst>
        </pc:picChg>
      </pc:sldChg>
      <pc:sldChg chg="modSp mod modNotesTx">
        <pc:chgData name="Julia Ault" userId="448e6d29-d07f-428e-8f66-47be6c4f352b" providerId="ADAL" clId="{DC08983B-BDC7-4F47-9754-E7C98A32D5EB}" dt="2020-04-07T13:16:03.983" v="557" actId="6549"/>
        <pc:sldMkLst>
          <pc:docMk/>
          <pc:sldMk cId="3000537312" sldId="260"/>
        </pc:sldMkLst>
        <pc:spChg chg="mod">
          <ac:chgData name="Julia Ault" userId="448e6d29-d07f-428e-8f66-47be6c4f352b" providerId="ADAL" clId="{DC08983B-BDC7-4F47-9754-E7C98A32D5EB}" dt="2020-04-07T12:48:32.070" v="136" actId="1076"/>
          <ac:spMkLst>
            <pc:docMk/>
            <pc:sldMk cId="3000537312" sldId="260"/>
            <ac:spMk id="2" creationId="{B4D321DF-3D7A-4A57-948A-06827176C1E7}"/>
          </ac:spMkLst>
        </pc:spChg>
        <pc:spChg chg="mod">
          <ac:chgData name="Julia Ault" userId="448e6d29-d07f-428e-8f66-47be6c4f352b" providerId="ADAL" clId="{DC08983B-BDC7-4F47-9754-E7C98A32D5EB}" dt="2020-04-07T12:48:05.778" v="135" actId="20577"/>
          <ac:spMkLst>
            <pc:docMk/>
            <pc:sldMk cId="3000537312" sldId="260"/>
            <ac:spMk id="3" creationId="{D5295678-2027-444F-8FFD-39B9FB5C8B38}"/>
          </ac:spMkLst>
        </pc:spChg>
      </pc:sldChg>
      <pc:sldChg chg="modSp mod">
        <pc:chgData name="Julia Ault" userId="448e6d29-d07f-428e-8f66-47be6c4f352b" providerId="ADAL" clId="{DC08983B-BDC7-4F47-9754-E7C98A32D5EB}" dt="2020-04-07T12:49:22.079" v="142" actId="1076"/>
        <pc:sldMkLst>
          <pc:docMk/>
          <pc:sldMk cId="3546000855" sldId="261"/>
        </pc:sldMkLst>
        <pc:spChg chg="mod">
          <ac:chgData name="Julia Ault" userId="448e6d29-d07f-428e-8f66-47be6c4f352b" providerId="ADAL" clId="{DC08983B-BDC7-4F47-9754-E7C98A32D5EB}" dt="2020-04-07T12:49:05.482" v="141" actId="20577"/>
          <ac:spMkLst>
            <pc:docMk/>
            <pc:sldMk cId="3546000855" sldId="261"/>
            <ac:spMk id="2" creationId="{0D52B583-C622-4F89-A041-DA07A80D739A}"/>
          </ac:spMkLst>
        </pc:spChg>
        <pc:spChg chg="mod">
          <ac:chgData name="Julia Ault" userId="448e6d29-d07f-428e-8f66-47be6c4f352b" providerId="ADAL" clId="{DC08983B-BDC7-4F47-9754-E7C98A32D5EB}" dt="2020-04-07T12:49:22.079" v="142" actId="1076"/>
          <ac:spMkLst>
            <pc:docMk/>
            <pc:sldMk cId="3546000855" sldId="261"/>
            <ac:spMk id="6" creationId="{D81FB43F-0577-4D95-80C9-3277BF4B601E}"/>
          </ac:spMkLst>
        </pc:spChg>
      </pc:sldChg>
      <pc:sldChg chg="modSp mod modNotesTx">
        <pc:chgData name="Julia Ault" userId="448e6d29-d07f-428e-8f66-47be6c4f352b" providerId="ADAL" clId="{DC08983B-BDC7-4F47-9754-E7C98A32D5EB}" dt="2020-04-07T13:16:25.495" v="559" actId="6549"/>
        <pc:sldMkLst>
          <pc:docMk/>
          <pc:sldMk cId="2658258680" sldId="262"/>
        </pc:sldMkLst>
        <pc:spChg chg="mod">
          <ac:chgData name="Julia Ault" userId="448e6d29-d07f-428e-8f66-47be6c4f352b" providerId="ADAL" clId="{DC08983B-BDC7-4F47-9754-E7C98A32D5EB}" dt="2020-04-07T12:50:05.240" v="170" actId="20577"/>
          <ac:spMkLst>
            <pc:docMk/>
            <pc:sldMk cId="2658258680" sldId="262"/>
            <ac:spMk id="2" creationId="{8A43E604-0E45-488A-938E-B08D89615BEA}"/>
          </ac:spMkLst>
        </pc:spChg>
        <pc:spChg chg="mod">
          <ac:chgData name="Julia Ault" userId="448e6d29-d07f-428e-8f66-47be6c4f352b" providerId="ADAL" clId="{DC08983B-BDC7-4F47-9754-E7C98A32D5EB}" dt="2020-04-07T12:49:49.657" v="168" actId="27636"/>
          <ac:spMkLst>
            <pc:docMk/>
            <pc:sldMk cId="2658258680" sldId="262"/>
            <ac:spMk id="3" creationId="{C3EA588E-22EA-43BC-87F8-89744A9240B9}"/>
          </ac:spMkLst>
        </pc:spChg>
      </pc:sldChg>
      <pc:sldChg chg="modNotesTx">
        <pc:chgData name="Julia Ault" userId="448e6d29-d07f-428e-8f66-47be6c4f352b" providerId="ADAL" clId="{DC08983B-BDC7-4F47-9754-E7C98A32D5EB}" dt="2020-04-07T13:17:54.391" v="569" actId="6549"/>
        <pc:sldMkLst>
          <pc:docMk/>
          <pc:sldMk cId="3718832240" sldId="299"/>
        </pc:sldMkLst>
      </pc:sldChg>
      <pc:sldChg chg="del">
        <pc:chgData name="Julia Ault" userId="448e6d29-d07f-428e-8f66-47be6c4f352b" providerId="ADAL" clId="{DC08983B-BDC7-4F47-9754-E7C98A32D5EB}" dt="2020-04-07T13:10:46.004" v="476" actId="2696"/>
        <pc:sldMkLst>
          <pc:docMk/>
          <pc:sldMk cId="1287126178" sldId="301"/>
        </pc:sldMkLst>
      </pc:sldChg>
      <pc:sldChg chg="modSp mod">
        <pc:chgData name="Julia Ault" userId="448e6d29-d07f-428e-8f66-47be6c4f352b" providerId="ADAL" clId="{DC08983B-BDC7-4F47-9754-E7C98A32D5EB}" dt="2020-04-07T13:12:08.814" v="509" actId="255"/>
        <pc:sldMkLst>
          <pc:docMk/>
          <pc:sldMk cId="667062068" sldId="302"/>
        </pc:sldMkLst>
        <pc:spChg chg="mod">
          <ac:chgData name="Julia Ault" userId="448e6d29-d07f-428e-8f66-47be6c4f352b" providerId="ADAL" clId="{DC08983B-BDC7-4F47-9754-E7C98A32D5EB}" dt="2020-04-07T13:11:05.970" v="478" actId="1076"/>
          <ac:spMkLst>
            <pc:docMk/>
            <pc:sldMk cId="667062068" sldId="302"/>
            <ac:spMk id="2" creationId="{344DB4D6-01C0-463B-B9CB-C8B43A358FB8}"/>
          </ac:spMkLst>
        </pc:spChg>
        <pc:spChg chg="mod">
          <ac:chgData name="Julia Ault" userId="448e6d29-d07f-428e-8f66-47be6c4f352b" providerId="ADAL" clId="{DC08983B-BDC7-4F47-9754-E7C98A32D5EB}" dt="2020-04-07T13:12:08.814" v="509" actId="255"/>
          <ac:spMkLst>
            <pc:docMk/>
            <pc:sldMk cId="667062068" sldId="302"/>
            <ac:spMk id="3" creationId="{06B9AC10-18F4-4E6D-B03C-762150A05B73}"/>
          </ac:spMkLst>
        </pc:spChg>
      </pc:sldChg>
      <pc:sldChg chg="addSp delSp modSp mod">
        <pc:chgData name="Julia Ault" userId="448e6d29-d07f-428e-8f66-47be6c4f352b" providerId="ADAL" clId="{DC08983B-BDC7-4F47-9754-E7C98A32D5EB}" dt="2020-04-07T13:14:28.731" v="554" actId="5793"/>
        <pc:sldMkLst>
          <pc:docMk/>
          <pc:sldMk cId="250596572" sldId="303"/>
        </pc:sldMkLst>
        <pc:spChg chg="del">
          <ac:chgData name="Julia Ault" userId="448e6d29-d07f-428e-8f66-47be6c4f352b" providerId="ADAL" clId="{DC08983B-BDC7-4F47-9754-E7C98A32D5EB}" dt="2020-04-07T13:12:49.873" v="510" actId="478"/>
          <ac:spMkLst>
            <pc:docMk/>
            <pc:sldMk cId="250596572" sldId="303"/>
            <ac:spMk id="2" creationId="{253F2FD3-5EE5-46FD-81DF-3DEFF2F43239}"/>
          </ac:spMkLst>
        </pc:spChg>
        <pc:spChg chg="mod">
          <ac:chgData name="Julia Ault" userId="448e6d29-d07f-428e-8f66-47be6c4f352b" providerId="ADAL" clId="{DC08983B-BDC7-4F47-9754-E7C98A32D5EB}" dt="2020-04-07T13:14:28.731" v="554" actId="5793"/>
          <ac:spMkLst>
            <pc:docMk/>
            <pc:sldMk cId="250596572" sldId="303"/>
            <ac:spMk id="3" creationId="{346BD748-1610-449E-87F9-2BEF2C14C6C7}"/>
          </ac:spMkLst>
        </pc:spChg>
        <pc:spChg chg="add del mod">
          <ac:chgData name="Julia Ault" userId="448e6d29-d07f-428e-8f66-47be6c4f352b" providerId="ADAL" clId="{DC08983B-BDC7-4F47-9754-E7C98A32D5EB}" dt="2020-04-07T13:12:51.467" v="511" actId="478"/>
          <ac:spMkLst>
            <pc:docMk/>
            <pc:sldMk cId="250596572" sldId="303"/>
            <ac:spMk id="5" creationId="{156436A8-DED0-4CED-BAD4-BC8520D16B13}"/>
          </ac:spMkLst>
        </pc:spChg>
      </pc:sldChg>
      <pc:sldChg chg="del">
        <pc:chgData name="Julia Ault" userId="448e6d29-d07f-428e-8f66-47be6c4f352b" providerId="ADAL" clId="{DC08983B-BDC7-4F47-9754-E7C98A32D5EB}" dt="2020-04-07T13:14:50.962" v="555" actId="2696"/>
        <pc:sldMkLst>
          <pc:docMk/>
          <pc:sldMk cId="4268055028" sldId="304"/>
        </pc:sldMkLst>
      </pc:sldChg>
      <pc:sldChg chg="modNotesTx">
        <pc:chgData name="Julia Ault" userId="448e6d29-d07f-428e-8f66-47be6c4f352b" providerId="ADAL" clId="{DC08983B-BDC7-4F47-9754-E7C98A32D5EB}" dt="2020-04-07T13:18:22.257" v="572" actId="6549"/>
        <pc:sldMkLst>
          <pc:docMk/>
          <pc:sldMk cId="3776882318" sldId="305"/>
        </pc:sldMkLst>
      </pc:sldChg>
      <pc:sldChg chg="modSp mod">
        <pc:chgData name="Julia Ault" userId="448e6d29-d07f-428e-8f66-47be6c4f352b" providerId="ADAL" clId="{DC08983B-BDC7-4F47-9754-E7C98A32D5EB}" dt="2020-04-07T12:55:23.109" v="236" actId="14861"/>
        <pc:sldMkLst>
          <pc:docMk/>
          <pc:sldMk cId="399581837" sldId="306"/>
        </pc:sldMkLst>
        <pc:spChg chg="mod">
          <ac:chgData name="Julia Ault" userId="448e6d29-d07f-428e-8f66-47be6c4f352b" providerId="ADAL" clId="{DC08983B-BDC7-4F47-9754-E7C98A32D5EB}" dt="2020-04-07T12:55:23.109" v="236" actId="14861"/>
          <ac:spMkLst>
            <pc:docMk/>
            <pc:sldMk cId="399581837" sldId="306"/>
            <ac:spMk id="3" creationId="{8EF288AB-8D8C-496B-A608-4F8B8D04871E}"/>
          </ac:spMkLst>
        </pc:spChg>
      </pc:sldChg>
      <pc:sldChg chg="modSp mod modNotesTx">
        <pc:chgData name="Julia Ault" userId="448e6d29-d07f-428e-8f66-47be6c4f352b" providerId="ADAL" clId="{DC08983B-BDC7-4F47-9754-E7C98A32D5EB}" dt="2020-04-07T13:16:50.902" v="562" actId="6549"/>
        <pc:sldMkLst>
          <pc:docMk/>
          <pc:sldMk cId="2488355183" sldId="307"/>
        </pc:sldMkLst>
        <pc:spChg chg="mod">
          <ac:chgData name="Julia Ault" userId="448e6d29-d07f-428e-8f66-47be6c4f352b" providerId="ADAL" clId="{DC08983B-BDC7-4F47-9754-E7C98A32D5EB}" dt="2020-04-07T12:57:11.913" v="262" actId="2711"/>
          <ac:spMkLst>
            <pc:docMk/>
            <pc:sldMk cId="2488355183" sldId="307"/>
            <ac:spMk id="3" creationId="{C41E8367-41A1-4BD8-AAB5-A5B0A6036093}"/>
          </ac:spMkLst>
        </pc:spChg>
      </pc:sldChg>
      <pc:sldChg chg="ord modNotesTx">
        <pc:chgData name="Julia Ault" userId="448e6d29-d07f-428e-8f66-47be6c4f352b" providerId="ADAL" clId="{DC08983B-BDC7-4F47-9754-E7C98A32D5EB}" dt="2020-04-07T13:16:59.560" v="563" actId="6549"/>
        <pc:sldMkLst>
          <pc:docMk/>
          <pc:sldMk cId="2253537046" sldId="308"/>
        </pc:sldMkLst>
      </pc:sldChg>
      <pc:sldChg chg="modNotesTx">
        <pc:chgData name="Julia Ault" userId="448e6d29-d07f-428e-8f66-47be6c4f352b" providerId="ADAL" clId="{DC08983B-BDC7-4F47-9754-E7C98A32D5EB}" dt="2020-04-07T13:17:06.182" v="564" actId="6549"/>
        <pc:sldMkLst>
          <pc:docMk/>
          <pc:sldMk cId="3578424940" sldId="309"/>
        </pc:sldMkLst>
      </pc:sldChg>
      <pc:sldChg chg="modSp mod">
        <pc:chgData name="Julia Ault" userId="448e6d29-d07f-428e-8f66-47be6c4f352b" providerId="ADAL" clId="{DC08983B-BDC7-4F47-9754-E7C98A32D5EB}" dt="2020-04-07T13:01:37.108" v="337" actId="2711"/>
        <pc:sldMkLst>
          <pc:docMk/>
          <pc:sldMk cId="594510129" sldId="310"/>
        </pc:sldMkLst>
        <pc:spChg chg="mod">
          <ac:chgData name="Julia Ault" userId="448e6d29-d07f-428e-8f66-47be6c4f352b" providerId="ADAL" clId="{DC08983B-BDC7-4F47-9754-E7C98A32D5EB}" dt="2020-04-07T13:01:37.108" v="337" actId="2711"/>
          <ac:spMkLst>
            <pc:docMk/>
            <pc:sldMk cId="594510129" sldId="310"/>
            <ac:spMk id="3" creationId="{85BB1A88-178D-4F86-B59F-9ABE9FAA8886}"/>
          </ac:spMkLst>
        </pc:spChg>
      </pc:sldChg>
      <pc:sldChg chg="modNotesTx">
        <pc:chgData name="Julia Ault" userId="448e6d29-d07f-428e-8f66-47be6c4f352b" providerId="ADAL" clId="{DC08983B-BDC7-4F47-9754-E7C98A32D5EB}" dt="2020-04-07T13:17:17.718" v="566" actId="6549"/>
        <pc:sldMkLst>
          <pc:docMk/>
          <pc:sldMk cId="4170673680" sldId="311"/>
        </pc:sldMkLst>
      </pc:sldChg>
      <pc:sldChg chg="modSp mod modNotesTx">
        <pc:chgData name="Julia Ault" userId="448e6d29-d07f-428e-8f66-47be6c4f352b" providerId="ADAL" clId="{DC08983B-BDC7-4F47-9754-E7C98A32D5EB}" dt="2020-04-07T13:17:39.996" v="567" actId="6549"/>
        <pc:sldMkLst>
          <pc:docMk/>
          <pc:sldMk cId="160833181" sldId="312"/>
        </pc:sldMkLst>
        <pc:spChg chg="mod">
          <ac:chgData name="Julia Ault" userId="448e6d29-d07f-428e-8f66-47be6c4f352b" providerId="ADAL" clId="{DC08983B-BDC7-4F47-9754-E7C98A32D5EB}" dt="2020-04-07T13:02:06.161" v="338" actId="113"/>
          <ac:spMkLst>
            <pc:docMk/>
            <pc:sldMk cId="160833181" sldId="312"/>
            <ac:spMk id="3" creationId="{BBFFD8E8-0A59-41EC-B529-27A99F4D1A67}"/>
          </ac:spMkLst>
        </pc:spChg>
      </pc:sldChg>
      <pc:sldChg chg="modNotesTx">
        <pc:chgData name="Julia Ault" userId="448e6d29-d07f-428e-8f66-47be6c4f352b" providerId="ADAL" clId="{DC08983B-BDC7-4F47-9754-E7C98A32D5EB}" dt="2020-04-07T13:17:59.985" v="570" actId="6549"/>
        <pc:sldMkLst>
          <pc:docMk/>
          <pc:sldMk cId="2641619455" sldId="313"/>
        </pc:sldMkLst>
      </pc:sldChg>
      <pc:sldChg chg="modNotesTx">
        <pc:chgData name="Julia Ault" userId="448e6d29-d07f-428e-8f66-47be6c4f352b" providerId="ADAL" clId="{DC08983B-BDC7-4F47-9754-E7C98A32D5EB}" dt="2020-04-07T13:17:47.074" v="568" actId="6549"/>
        <pc:sldMkLst>
          <pc:docMk/>
          <pc:sldMk cId="2399544303" sldId="315"/>
        </pc:sldMkLst>
      </pc:sldChg>
      <pc:sldChg chg="modSp add del mod">
        <pc:chgData name="Julia Ault" userId="448e6d29-d07f-428e-8f66-47be6c4f352b" providerId="ADAL" clId="{DC08983B-BDC7-4F47-9754-E7C98A32D5EB}" dt="2020-04-07T12:48:55.223" v="137" actId="2696"/>
        <pc:sldMkLst>
          <pc:docMk/>
          <pc:sldMk cId="1386713520" sldId="317"/>
        </pc:sldMkLst>
        <pc:spChg chg="mod">
          <ac:chgData name="Julia Ault" userId="448e6d29-d07f-428e-8f66-47be6c4f352b" providerId="ADAL" clId="{DC08983B-BDC7-4F47-9754-E7C98A32D5EB}" dt="2020-04-07T12:43:05.507" v="38" actId="27636"/>
          <ac:spMkLst>
            <pc:docMk/>
            <pc:sldMk cId="1386713520" sldId="317"/>
            <ac:spMk id="3" creationId="{D5295678-2027-444F-8FFD-39B9FB5C8B38}"/>
          </ac:spMkLst>
        </pc:spChg>
      </pc:sldChg>
      <pc:sldChg chg="modSp add mod ord modNotesTx">
        <pc:chgData name="Julia Ault" userId="448e6d29-d07f-428e-8f66-47be6c4f352b" providerId="ADAL" clId="{DC08983B-BDC7-4F47-9754-E7C98A32D5EB}" dt="2020-04-07T13:16:14.071" v="558" actId="6549"/>
        <pc:sldMkLst>
          <pc:docMk/>
          <pc:sldMk cId="2239308983" sldId="318"/>
        </pc:sldMkLst>
        <pc:spChg chg="mod">
          <ac:chgData name="Julia Ault" userId="448e6d29-d07f-428e-8f66-47be6c4f352b" providerId="ADAL" clId="{DC08983B-BDC7-4F47-9754-E7C98A32D5EB}" dt="2020-04-07T12:42:18.507" v="32" actId="14100"/>
          <ac:spMkLst>
            <pc:docMk/>
            <pc:sldMk cId="2239308983" sldId="318"/>
            <ac:spMk id="3" creationId="{D5295678-2027-444F-8FFD-39B9FB5C8B38}"/>
          </ac:spMkLst>
        </pc:spChg>
      </pc:sldChg>
      <pc:sldChg chg="modSp add mod modNotesTx">
        <pc:chgData name="Julia Ault" userId="448e6d29-d07f-428e-8f66-47be6c4f352b" providerId="ADAL" clId="{DC08983B-BDC7-4F47-9754-E7C98A32D5EB}" dt="2020-04-07T13:16:30.286" v="560" actId="6549"/>
        <pc:sldMkLst>
          <pc:docMk/>
          <pc:sldMk cId="467984567" sldId="319"/>
        </pc:sldMkLst>
        <pc:spChg chg="mod">
          <ac:chgData name="Julia Ault" userId="448e6d29-d07f-428e-8f66-47be6c4f352b" providerId="ADAL" clId="{DC08983B-BDC7-4F47-9754-E7C98A32D5EB}" dt="2020-04-07T12:51:25.158" v="190" actId="1076"/>
          <ac:spMkLst>
            <pc:docMk/>
            <pc:sldMk cId="467984567" sldId="319"/>
            <ac:spMk id="2" creationId="{8A43E604-0E45-488A-938E-B08D89615BEA}"/>
          </ac:spMkLst>
        </pc:spChg>
        <pc:spChg chg="mod">
          <ac:chgData name="Julia Ault" userId="448e6d29-d07f-428e-8f66-47be6c4f352b" providerId="ADAL" clId="{DC08983B-BDC7-4F47-9754-E7C98A32D5EB}" dt="2020-04-07T12:52:42.378" v="211" actId="20577"/>
          <ac:spMkLst>
            <pc:docMk/>
            <pc:sldMk cId="467984567" sldId="319"/>
            <ac:spMk id="3" creationId="{C3EA588E-22EA-43BC-87F8-89744A9240B9}"/>
          </ac:spMkLst>
        </pc:spChg>
      </pc:sldChg>
      <pc:sldChg chg="modSp add mod">
        <pc:chgData name="Julia Ault" userId="448e6d29-d07f-428e-8f66-47be6c4f352b" providerId="ADAL" clId="{DC08983B-BDC7-4F47-9754-E7C98A32D5EB}" dt="2020-04-07T12:53:31.918" v="218" actId="14100"/>
        <pc:sldMkLst>
          <pc:docMk/>
          <pc:sldMk cId="1426618159" sldId="320"/>
        </pc:sldMkLst>
        <pc:spChg chg="mod">
          <ac:chgData name="Julia Ault" userId="448e6d29-d07f-428e-8f66-47be6c4f352b" providerId="ADAL" clId="{DC08983B-BDC7-4F47-9754-E7C98A32D5EB}" dt="2020-04-07T12:53:31.918" v="218" actId="14100"/>
          <ac:spMkLst>
            <pc:docMk/>
            <pc:sldMk cId="1426618159" sldId="320"/>
            <ac:spMk id="3" creationId="{C3EA588E-22EA-43BC-87F8-89744A9240B9}"/>
          </ac:spMkLst>
        </pc:spChg>
      </pc:sldChg>
      <pc:sldChg chg="modSp add mod modNotesTx">
        <pc:chgData name="Julia Ault" userId="448e6d29-d07f-428e-8f66-47be6c4f352b" providerId="ADAL" clId="{DC08983B-BDC7-4F47-9754-E7C98A32D5EB}" dt="2020-04-07T13:16:41.900" v="561" actId="6549"/>
        <pc:sldMkLst>
          <pc:docMk/>
          <pc:sldMk cId="3600910289" sldId="321"/>
        </pc:sldMkLst>
        <pc:spChg chg="mod">
          <ac:chgData name="Julia Ault" userId="448e6d29-d07f-428e-8f66-47be6c4f352b" providerId="ADAL" clId="{DC08983B-BDC7-4F47-9754-E7C98A32D5EB}" dt="2020-04-07T12:53:52.130" v="222" actId="1076"/>
          <ac:spMkLst>
            <pc:docMk/>
            <pc:sldMk cId="3600910289" sldId="321"/>
            <ac:spMk id="3" creationId="{C3EA588E-22EA-43BC-87F8-89744A9240B9}"/>
          </ac:spMkLst>
        </pc:spChg>
      </pc:sldChg>
      <pc:sldChg chg="modSp add mod">
        <pc:chgData name="Julia Ault" userId="448e6d29-d07f-428e-8f66-47be6c4f352b" providerId="ADAL" clId="{DC08983B-BDC7-4F47-9754-E7C98A32D5EB}" dt="2020-04-07T12:57:00.656" v="261" actId="20577"/>
        <pc:sldMkLst>
          <pc:docMk/>
          <pc:sldMk cId="1714378415" sldId="322"/>
        </pc:sldMkLst>
        <pc:spChg chg="mod">
          <ac:chgData name="Julia Ault" userId="448e6d29-d07f-428e-8f66-47be6c4f352b" providerId="ADAL" clId="{DC08983B-BDC7-4F47-9754-E7C98A32D5EB}" dt="2020-04-07T12:56:22.120" v="248" actId="14100"/>
          <ac:spMkLst>
            <pc:docMk/>
            <pc:sldMk cId="1714378415" sldId="322"/>
            <ac:spMk id="2" creationId="{83C3A1B9-4D42-44B5-B4C2-D4394A5EA813}"/>
          </ac:spMkLst>
        </pc:spChg>
        <pc:spChg chg="mod">
          <ac:chgData name="Julia Ault" userId="448e6d29-d07f-428e-8f66-47be6c4f352b" providerId="ADAL" clId="{DC08983B-BDC7-4F47-9754-E7C98A32D5EB}" dt="2020-04-07T12:57:00.656" v="261" actId="20577"/>
          <ac:spMkLst>
            <pc:docMk/>
            <pc:sldMk cId="1714378415" sldId="322"/>
            <ac:spMk id="3" creationId="{98B522FC-F26D-4795-B0B0-3C5C3F962C4A}"/>
          </ac:spMkLst>
        </pc:spChg>
      </pc:sldChg>
      <pc:sldChg chg="modSp add mod">
        <pc:chgData name="Julia Ault" userId="448e6d29-d07f-428e-8f66-47be6c4f352b" providerId="ADAL" clId="{DC08983B-BDC7-4F47-9754-E7C98A32D5EB}" dt="2020-04-07T13:00:32.822" v="331" actId="20577"/>
        <pc:sldMkLst>
          <pc:docMk/>
          <pc:sldMk cId="62205200" sldId="323"/>
        </pc:sldMkLst>
        <pc:spChg chg="mod">
          <ac:chgData name="Julia Ault" userId="448e6d29-d07f-428e-8f66-47be6c4f352b" providerId="ADAL" clId="{DC08983B-BDC7-4F47-9754-E7C98A32D5EB}" dt="2020-04-07T13:00:32.822" v="331" actId="20577"/>
          <ac:spMkLst>
            <pc:docMk/>
            <pc:sldMk cId="62205200" sldId="323"/>
            <ac:spMk id="3" creationId="{98B522FC-F26D-4795-B0B0-3C5C3F962C4A}"/>
          </ac:spMkLst>
        </pc:spChg>
      </pc:sldChg>
      <pc:sldChg chg="modSp add mod modNotesTx">
        <pc:chgData name="Julia Ault" userId="448e6d29-d07f-428e-8f66-47be6c4f352b" providerId="ADAL" clId="{DC08983B-BDC7-4F47-9754-E7C98A32D5EB}" dt="2020-04-07T13:17:11.013" v="565" actId="6549"/>
        <pc:sldMkLst>
          <pc:docMk/>
          <pc:sldMk cId="1671924887" sldId="324"/>
        </pc:sldMkLst>
        <pc:spChg chg="mod">
          <ac:chgData name="Julia Ault" userId="448e6d29-d07f-428e-8f66-47be6c4f352b" providerId="ADAL" clId="{DC08983B-BDC7-4F47-9754-E7C98A32D5EB}" dt="2020-04-07T13:01:22.657" v="336" actId="1076"/>
          <ac:spMkLst>
            <pc:docMk/>
            <pc:sldMk cId="1671924887" sldId="324"/>
            <ac:spMk id="3" creationId="{971CDDCA-B0E1-4BDF-A94B-6520E1543025}"/>
          </ac:spMkLst>
        </pc:spChg>
      </pc:sldChg>
      <pc:sldChg chg="modSp add mod modNotesTx">
        <pc:chgData name="Julia Ault" userId="448e6d29-d07f-428e-8f66-47be6c4f352b" providerId="ADAL" clId="{DC08983B-BDC7-4F47-9754-E7C98A32D5EB}" dt="2020-04-07T13:15:47.403" v="556" actId="6549"/>
        <pc:sldMkLst>
          <pc:docMk/>
          <pc:sldMk cId="1793339224" sldId="325"/>
        </pc:sldMkLst>
        <pc:spChg chg="mod">
          <ac:chgData name="Julia Ault" userId="448e6d29-d07f-428e-8f66-47be6c4f352b" providerId="ADAL" clId="{DC08983B-BDC7-4F47-9754-E7C98A32D5EB}" dt="2020-04-07T13:03:59.654" v="357" actId="27636"/>
          <ac:spMkLst>
            <pc:docMk/>
            <pc:sldMk cId="1793339224" sldId="325"/>
            <ac:spMk id="2" creationId="{2D64DED1-7590-4C4C-8493-50E603D930FD}"/>
          </ac:spMkLst>
        </pc:spChg>
        <pc:spChg chg="mod">
          <ac:chgData name="Julia Ault" userId="448e6d29-d07f-428e-8f66-47be6c4f352b" providerId="ADAL" clId="{DC08983B-BDC7-4F47-9754-E7C98A32D5EB}" dt="2020-04-07T13:05:59.614" v="396" actId="20577"/>
          <ac:spMkLst>
            <pc:docMk/>
            <pc:sldMk cId="1793339224" sldId="325"/>
            <ac:spMk id="3" creationId="{C434E761-F7E1-4471-B8AD-03048EF5C5CD}"/>
          </ac:spMkLst>
        </pc:spChg>
      </pc:sldChg>
      <pc:sldChg chg="modSp add mod">
        <pc:chgData name="Julia Ault" userId="448e6d29-d07f-428e-8f66-47be6c4f352b" providerId="ADAL" clId="{DC08983B-BDC7-4F47-9754-E7C98A32D5EB}" dt="2020-04-07T13:07:07.673" v="413" actId="255"/>
        <pc:sldMkLst>
          <pc:docMk/>
          <pc:sldMk cId="3560515705" sldId="326"/>
        </pc:sldMkLst>
        <pc:spChg chg="mod">
          <ac:chgData name="Julia Ault" userId="448e6d29-d07f-428e-8f66-47be6c4f352b" providerId="ADAL" clId="{DC08983B-BDC7-4F47-9754-E7C98A32D5EB}" dt="2020-04-07T13:07:07.673" v="413" actId="255"/>
          <ac:spMkLst>
            <pc:docMk/>
            <pc:sldMk cId="3560515705" sldId="326"/>
            <ac:spMk id="3" creationId="{C434E761-F7E1-4471-B8AD-03048EF5C5CD}"/>
          </ac:spMkLst>
        </pc:spChg>
      </pc:sldChg>
      <pc:sldChg chg="modSp add mod">
        <pc:chgData name="Julia Ault" userId="448e6d29-d07f-428e-8f66-47be6c4f352b" providerId="ADAL" clId="{DC08983B-BDC7-4F47-9754-E7C98A32D5EB}" dt="2020-04-07T13:09:21.570" v="445" actId="1076"/>
        <pc:sldMkLst>
          <pc:docMk/>
          <pc:sldMk cId="2026657353" sldId="327"/>
        </pc:sldMkLst>
        <pc:spChg chg="mod">
          <ac:chgData name="Julia Ault" userId="448e6d29-d07f-428e-8f66-47be6c4f352b" providerId="ADAL" clId="{DC08983B-BDC7-4F47-9754-E7C98A32D5EB}" dt="2020-04-07T13:08:19.400" v="417" actId="14100"/>
          <ac:spMkLst>
            <pc:docMk/>
            <pc:sldMk cId="2026657353" sldId="327"/>
            <ac:spMk id="2" creationId="{FC6E5139-6960-4493-B606-63B41C83ED9B}"/>
          </ac:spMkLst>
        </pc:spChg>
        <pc:spChg chg="mod">
          <ac:chgData name="Julia Ault" userId="448e6d29-d07f-428e-8f66-47be6c4f352b" providerId="ADAL" clId="{DC08983B-BDC7-4F47-9754-E7C98A32D5EB}" dt="2020-04-07T13:09:21.570" v="445" actId="1076"/>
          <ac:spMkLst>
            <pc:docMk/>
            <pc:sldMk cId="2026657353" sldId="327"/>
            <ac:spMk id="3" creationId="{37348D3F-01B1-4230-983A-F5A6B6916546}"/>
          </ac:spMkLst>
        </pc:spChg>
      </pc:sldChg>
      <pc:sldChg chg="modSp add mod modNotesTx">
        <pc:chgData name="Julia Ault" userId="448e6d29-d07f-428e-8f66-47be6c4f352b" providerId="ADAL" clId="{DC08983B-BDC7-4F47-9754-E7C98A32D5EB}" dt="2020-04-07T13:18:13.169" v="571" actId="6549"/>
        <pc:sldMkLst>
          <pc:docMk/>
          <pc:sldMk cId="1113647619" sldId="328"/>
        </pc:sldMkLst>
        <pc:spChg chg="mod">
          <ac:chgData name="Julia Ault" userId="448e6d29-d07f-428e-8f66-47be6c4f352b" providerId="ADAL" clId="{DC08983B-BDC7-4F47-9754-E7C98A32D5EB}" dt="2020-04-07T13:10:22.408" v="475" actId="20577"/>
          <ac:spMkLst>
            <pc:docMk/>
            <pc:sldMk cId="1113647619" sldId="328"/>
            <ac:spMk id="3" creationId="{37348D3F-01B1-4230-983A-F5A6B691654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14/04/2020</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D4FFA4-F19C-4939-B9A9-9C60295EBF09}" type="datetimeFigureOut">
              <a:rPr lang="en-GB" smtClean="0"/>
              <a:t>14/04/2020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1B1ABB-E222-4BE5-99F1-9FD156E85ACA}" type="slidenum">
              <a:rPr lang="en-GB" smtClean="0"/>
              <a:t>‹#›</a:t>
            </a:fld>
            <a:endParaRPr lang="en-GB"/>
          </a:p>
        </p:txBody>
      </p:sp>
    </p:spTree>
    <p:extLst>
      <p:ext uri="{BB962C8B-B14F-4D97-AF65-F5344CB8AC3E}">
        <p14:creationId xmlns:p14="http://schemas.microsoft.com/office/powerpoint/2010/main" val="3289009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1B1ABB-E222-4BE5-99F1-9FD156E85ACA}" type="slidenum">
              <a:rPr lang="en-GB" smtClean="0"/>
              <a:t>1</a:t>
            </a:fld>
            <a:endParaRPr lang="en-GB"/>
          </a:p>
        </p:txBody>
      </p:sp>
    </p:spTree>
    <p:extLst>
      <p:ext uri="{BB962C8B-B14F-4D97-AF65-F5344CB8AC3E}">
        <p14:creationId xmlns:p14="http://schemas.microsoft.com/office/powerpoint/2010/main" val="199195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https://www.youtube.com/watch?v=HGY9i8iJu94       This is the URL for this video – it can be accessed on YouTube via the internet.</a:t>
            </a:r>
          </a:p>
        </p:txBody>
      </p:sp>
      <p:sp>
        <p:nvSpPr>
          <p:cNvPr id="4" name="Slide Number Placeholder 3"/>
          <p:cNvSpPr>
            <a:spLocks noGrp="1"/>
          </p:cNvSpPr>
          <p:nvPr>
            <p:ph type="sldNum" sz="quarter" idx="10"/>
          </p:nvPr>
        </p:nvSpPr>
        <p:spPr/>
        <p:txBody>
          <a:bodyPr/>
          <a:lstStyle/>
          <a:p>
            <a:fld id="{371B1ABB-E222-4BE5-99F1-9FD156E85ACA}" type="slidenum">
              <a:rPr lang="en-GB" smtClean="0"/>
              <a:t>4</a:t>
            </a:fld>
            <a:endParaRPr lang="en-GB"/>
          </a:p>
        </p:txBody>
      </p:sp>
    </p:spTree>
    <p:extLst>
      <p:ext uri="{BB962C8B-B14F-4D97-AF65-F5344CB8AC3E}">
        <p14:creationId xmlns:p14="http://schemas.microsoft.com/office/powerpoint/2010/main" val="1667421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5</a:t>
            </a:fld>
            <a:endParaRPr lang="en-GB"/>
          </a:p>
        </p:txBody>
      </p:sp>
    </p:spTree>
    <p:extLst>
      <p:ext uri="{BB962C8B-B14F-4D97-AF65-F5344CB8AC3E}">
        <p14:creationId xmlns:p14="http://schemas.microsoft.com/office/powerpoint/2010/main" val="3583667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6</a:t>
            </a:fld>
            <a:endParaRPr lang="en-GB"/>
          </a:p>
        </p:txBody>
      </p:sp>
    </p:spTree>
    <p:extLst>
      <p:ext uri="{BB962C8B-B14F-4D97-AF65-F5344CB8AC3E}">
        <p14:creationId xmlns:p14="http://schemas.microsoft.com/office/powerpoint/2010/main" val="4076063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8</a:t>
            </a:fld>
            <a:endParaRPr lang="en-GB"/>
          </a:p>
        </p:txBody>
      </p:sp>
    </p:spTree>
    <p:extLst>
      <p:ext uri="{BB962C8B-B14F-4D97-AF65-F5344CB8AC3E}">
        <p14:creationId xmlns:p14="http://schemas.microsoft.com/office/powerpoint/2010/main" val="1308790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9</a:t>
            </a:fld>
            <a:endParaRPr lang="en-GB"/>
          </a:p>
        </p:txBody>
      </p:sp>
    </p:spTree>
    <p:extLst>
      <p:ext uri="{BB962C8B-B14F-4D97-AF65-F5344CB8AC3E}">
        <p14:creationId xmlns:p14="http://schemas.microsoft.com/office/powerpoint/2010/main" val="3910452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opportunity to pull quite a few threads together and issues that should/could be brought up by students include: -</a:t>
            </a:r>
          </a:p>
          <a:p>
            <a:endParaRPr lang="en-GB" dirty="0"/>
          </a:p>
          <a:p>
            <a:pPr marL="171450" indent="-171450">
              <a:buFont typeface="Arial" panose="020B0604020202020204" pitchFamily="34" charset="0"/>
              <a:buChar char="•"/>
            </a:pPr>
            <a:r>
              <a:rPr lang="en-GB" dirty="0"/>
              <a:t>Ensure there are thorough and thoughtful introductions.  This begins the process of forging bonds and building </a:t>
            </a:r>
            <a:r>
              <a:rPr lang="en-GB" b="1" i="1" dirty="0"/>
              <a:t>‘trust’. </a:t>
            </a:r>
            <a:r>
              <a:rPr lang="en-GB" b="0" i="0" dirty="0"/>
              <a:t>It also enables the team to recognise each members’ unique qualities – value and expertise (even if there is some overlap they will have </a:t>
            </a:r>
            <a:r>
              <a:rPr lang="en-GB" b="1" i="1" dirty="0"/>
              <a:t>different experience!</a:t>
            </a:r>
            <a:r>
              <a:rPr lang="en-GB" b="0" i="0" dirty="0"/>
              <a:t>)</a:t>
            </a:r>
            <a:endParaRPr lang="en-GB" b="1" i="1" dirty="0"/>
          </a:p>
          <a:p>
            <a:pPr marL="171450" indent="-171450">
              <a:buFont typeface="Arial" panose="020B0604020202020204" pitchFamily="34" charset="0"/>
              <a:buChar char="•"/>
            </a:pPr>
            <a:r>
              <a:rPr lang="en-GB" dirty="0"/>
              <a:t>Set a clear direction for the team and create a Shared Vision</a:t>
            </a:r>
          </a:p>
          <a:p>
            <a:pPr marL="171450" indent="-171450">
              <a:buFont typeface="Arial" panose="020B0604020202020204" pitchFamily="34" charset="0"/>
              <a:buChar char="•"/>
            </a:pPr>
            <a:r>
              <a:rPr lang="en-GB" dirty="0"/>
              <a:t>Establish, </a:t>
            </a:r>
            <a:r>
              <a:rPr lang="en-GB" b="1" i="1" dirty="0"/>
              <a:t>and agree</a:t>
            </a:r>
            <a:r>
              <a:rPr lang="en-GB" dirty="0"/>
              <a:t>,  Ground rules/guidelines for the team, and how it will behave, its purpose, etc. – publish these to make them visible</a:t>
            </a:r>
          </a:p>
          <a:p>
            <a:pPr marL="171450" indent="-171450">
              <a:buFont typeface="Arial" panose="020B0604020202020204" pitchFamily="34" charset="0"/>
              <a:buChar char="•"/>
            </a:pPr>
            <a:r>
              <a:rPr lang="en-GB" dirty="0"/>
              <a:t>Profile team members (Belbin, etc.)</a:t>
            </a:r>
          </a:p>
          <a:p>
            <a:pPr marL="171450" indent="-171450">
              <a:buFont typeface="Arial" panose="020B0604020202020204" pitchFamily="34" charset="0"/>
              <a:buChar char="•"/>
            </a:pPr>
            <a:r>
              <a:rPr lang="en-GB" dirty="0"/>
              <a:t>Identify and discuss development opportunities</a:t>
            </a:r>
          </a:p>
          <a:p>
            <a:pPr marL="171450" indent="-171450">
              <a:buFont typeface="Arial" panose="020B0604020202020204" pitchFamily="34" charset="0"/>
              <a:buChar char="•"/>
            </a:pPr>
            <a:r>
              <a:rPr lang="en-GB" dirty="0"/>
              <a:t>Agree clear roles and objectives for the team and for individuals</a:t>
            </a:r>
          </a:p>
          <a:p>
            <a:pPr marL="171450" indent="-171450">
              <a:buFont typeface="Arial" panose="020B0604020202020204" pitchFamily="34" charset="0"/>
              <a:buChar char="•"/>
            </a:pPr>
            <a:r>
              <a:rPr lang="en-GB" dirty="0"/>
              <a:t>Performance manage and develop team members – support their growth, deal with under-performance</a:t>
            </a:r>
          </a:p>
          <a:p>
            <a:pPr marL="171450" indent="-171450">
              <a:buFont typeface="Arial" panose="020B0604020202020204" pitchFamily="34" charset="0"/>
              <a:buChar char="•"/>
            </a:pPr>
            <a:r>
              <a:rPr lang="en-GB" dirty="0"/>
              <a:t>Identify skill or knowledge gap and arrange training &amp; development for suitable team members or identify outside help that can act as a ‘specialist’ to support the team….and mentor individuals with correct aptitude and attitude.</a:t>
            </a:r>
          </a:p>
          <a:p>
            <a:pPr marL="171450" indent="-171450">
              <a:buFont typeface="Arial" panose="020B0604020202020204" pitchFamily="34" charset="0"/>
              <a:buChar char="•"/>
            </a:pPr>
            <a:r>
              <a:rPr lang="en-GB" dirty="0"/>
              <a:t>Use effective ‘delegation’ to help build responsibility within the team and develop individuals.</a:t>
            </a:r>
          </a:p>
          <a:p>
            <a:pPr marL="171450" indent="-171450">
              <a:buFont typeface="Arial" panose="020B0604020202020204" pitchFamily="34" charset="0"/>
              <a:buChar char="•"/>
            </a:pPr>
            <a:r>
              <a:rPr lang="en-GB" dirty="0"/>
              <a:t>Embrace conflict, don’t ignore it, and deal with it sympathetically but assertively, to ensure resolution – don’t let things fester!</a:t>
            </a:r>
          </a:p>
          <a:p>
            <a:pPr marL="171450" indent="-171450">
              <a:buFont typeface="Arial" panose="020B0604020202020204" pitchFamily="34" charset="0"/>
              <a:buChar char="•"/>
            </a:pPr>
            <a:r>
              <a:rPr lang="en-GB" dirty="0"/>
              <a:t>Recognise and celebrate successes, at both a team and individual level</a:t>
            </a:r>
          </a:p>
          <a:p>
            <a:pPr marL="171450" indent="-171450">
              <a:buFont typeface="Arial" panose="020B0604020202020204" pitchFamily="34" charset="0"/>
              <a:buChar char="•"/>
            </a:pPr>
            <a:r>
              <a:rPr lang="en-GB" dirty="0"/>
              <a:t>Etc.</a:t>
            </a:r>
          </a:p>
        </p:txBody>
      </p:sp>
      <p:sp>
        <p:nvSpPr>
          <p:cNvPr id="4" name="Slide Number Placeholder 3"/>
          <p:cNvSpPr>
            <a:spLocks noGrp="1"/>
          </p:cNvSpPr>
          <p:nvPr>
            <p:ph type="sldNum" sz="quarter" idx="10"/>
          </p:nvPr>
        </p:nvSpPr>
        <p:spPr/>
        <p:txBody>
          <a:bodyPr/>
          <a:lstStyle/>
          <a:p>
            <a:fld id="{371B1ABB-E222-4BE5-99F1-9FD156E85ACA}" type="slidenum">
              <a:rPr lang="en-GB" smtClean="0"/>
              <a:t>10</a:t>
            </a:fld>
            <a:endParaRPr lang="en-GB"/>
          </a:p>
        </p:txBody>
      </p:sp>
    </p:spTree>
    <p:extLst>
      <p:ext uri="{BB962C8B-B14F-4D97-AF65-F5344CB8AC3E}">
        <p14:creationId xmlns:p14="http://schemas.microsoft.com/office/powerpoint/2010/main" val="962221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11</a:t>
            </a:fld>
            <a:endParaRPr lang="en-GB"/>
          </a:p>
        </p:txBody>
      </p:sp>
    </p:spTree>
    <p:extLst>
      <p:ext uri="{BB962C8B-B14F-4D97-AF65-F5344CB8AC3E}">
        <p14:creationId xmlns:p14="http://schemas.microsoft.com/office/powerpoint/2010/main" val="1167258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13</a:t>
            </a:fld>
            <a:endParaRPr lang="en-GB"/>
          </a:p>
        </p:txBody>
      </p:sp>
    </p:spTree>
    <p:extLst>
      <p:ext uri="{BB962C8B-B14F-4D97-AF65-F5344CB8AC3E}">
        <p14:creationId xmlns:p14="http://schemas.microsoft.com/office/powerpoint/2010/main" val="2614207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15</a:t>
            </a:fld>
            <a:endParaRPr lang="en-GB"/>
          </a:p>
        </p:txBody>
      </p:sp>
    </p:spTree>
    <p:extLst>
      <p:ext uri="{BB962C8B-B14F-4D97-AF65-F5344CB8AC3E}">
        <p14:creationId xmlns:p14="http://schemas.microsoft.com/office/powerpoint/2010/main" val="9881308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17</a:t>
            </a:fld>
            <a:endParaRPr lang="en-GB"/>
          </a:p>
        </p:txBody>
      </p:sp>
    </p:spTree>
    <p:extLst>
      <p:ext uri="{BB962C8B-B14F-4D97-AF65-F5344CB8AC3E}">
        <p14:creationId xmlns:p14="http://schemas.microsoft.com/office/powerpoint/2010/main" val="2100197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18</a:t>
            </a:fld>
            <a:endParaRPr lang="en-GB"/>
          </a:p>
        </p:txBody>
      </p:sp>
    </p:spTree>
    <p:extLst>
      <p:ext uri="{BB962C8B-B14F-4D97-AF65-F5344CB8AC3E}">
        <p14:creationId xmlns:p14="http://schemas.microsoft.com/office/powerpoint/2010/main" val="34942209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each of the points in turn.  Draw out the learning and the differences with ‘Go-fer’ delegation</a:t>
            </a:r>
          </a:p>
        </p:txBody>
      </p:sp>
      <p:sp>
        <p:nvSpPr>
          <p:cNvPr id="4" name="Slide Number Placeholder 3"/>
          <p:cNvSpPr>
            <a:spLocks noGrp="1"/>
          </p:cNvSpPr>
          <p:nvPr>
            <p:ph type="sldNum" sz="quarter" idx="10"/>
          </p:nvPr>
        </p:nvSpPr>
        <p:spPr/>
        <p:txBody>
          <a:bodyPr/>
          <a:lstStyle/>
          <a:p>
            <a:fld id="{371B1ABB-E222-4BE5-99F1-9FD156E85ACA}" type="slidenum">
              <a:rPr lang="en-GB" smtClean="0"/>
              <a:t>19</a:t>
            </a:fld>
            <a:endParaRPr lang="en-GB"/>
          </a:p>
        </p:txBody>
      </p:sp>
    </p:spTree>
    <p:extLst>
      <p:ext uri="{BB962C8B-B14F-4D97-AF65-F5344CB8AC3E}">
        <p14:creationId xmlns:p14="http://schemas.microsoft.com/office/powerpoint/2010/main" val="23120047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20</a:t>
            </a:fld>
            <a:endParaRPr lang="en-GB"/>
          </a:p>
        </p:txBody>
      </p:sp>
    </p:spTree>
    <p:extLst>
      <p:ext uri="{BB962C8B-B14F-4D97-AF65-F5344CB8AC3E}">
        <p14:creationId xmlns:p14="http://schemas.microsoft.com/office/powerpoint/2010/main" val="39855704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21</a:t>
            </a:fld>
            <a:endParaRPr lang="en-GB"/>
          </a:p>
        </p:txBody>
      </p:sp>
    </p:spTree>
    <p:extLst>
      <p:ext uri="{BB962C8B-B14F-4D97-AF65-F5344CB8AC3E}">
        <p14:creationId xmlns:p14="http://schemas.microsoft.com/office/powerpoint/2010/main" val="4056888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22</a:t>
            </a:fld>
            <a:endParaRPr lang="en-GB"/>
          </a:p>
        </p:txBody>
      </p:sp>
    </p:spTree>
    <p:extLst>
      <p:ext uri="{BB962C8B-B14F-4D97-AF65-F5344CB8AC3E}">
        <p14:creationId xmlns:p14="http://schemas.microsoft.com/office/powerpoint/2010/main" val="1671466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23</a:t>
            </a:fld>
            <a:endParaRPr lang="en-GB"/>
          </a:p>
        </p:txBody>
      </p:sp>
    </p:spTree>
    <p:extLst>
      <p:ext uri="{BB962C8B-B14F-4D97-AF65-F5344CB8AC3E}">
        <p14:creationId xmlns:p14="http://schemas.microsoft.com/office/powerpoint/2010/main" val="16399503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24</a:t>
            </a:fld>
            <a:endParaRPr lang="en-GB"/>
          </a:p>
        </p:txBody>
      </p:sp>
    </p:spTree>
    <p:extLst>
      <p:ext uri="{BB962C8B-B14F-4D97-AF65-F5344CB8AC3E}">
        <p14:creationId xmlns:p14="http://schemas.microsoft.com/office/powerpoint/2010/main" val="38809656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25</a:t>
            </a:fld>
            <a:endParaRPr lang="en-GB"/>
          </a:p>
        </p:txBody>
      </p:sp>
    </p:spTree>
    <p:extLst>
      <p:ext uri="{BB962C8B-B14F-4D97-AF65-F5344CB8AC3E}">
        <p14:creationId xmlns:p14="http://schemas.microsoft.com/office/powerpoint/2010/main" val="40398856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Conflict often comes about as the result of passion – passion for a certain course of action, passion over poor performance, frustration at lack of progress or inability to get ‘heard’, lack of direction……perceived ‘wrong’ direction, and many more situations.   It can also come about because of a fear of change.</a:t>
            </a:r>
          </a:p>
          <a:p>
            <a:endParaRPr lang="en-GB" dirty="0"/>
          </a:p>
          <a:p>
            <a:r>
              <a:rPr lang="en-GB" dirty="0"/>
              <a:t>The key to overcoming conflict is recognising that there is conflict, communicating openly and constructively to discuss the impact and the issues, and working together to resolve it – leadership is vital to making these things happen.  If </a:t>
            </a:r>
            <a:r>
              <a:rPr lang="en-GB" dirty="0" err="1"/>
              <a:t>youdo</a:t>
            </a:r>
            <a:r>
              <a:rPr lang="en-GB" dirty="0"/>
              <a:t> this, then you can get to the facts and understand what the issues are, and then work to resolve them for the benefit of the team and the individuals.</a:t>
            </a:r>
          </a:p>
        </p:txBody>
      </p:sp>
      <p:sp>
        <p:nvSpPr>
          <p:cNvPr id="4" name="Slide Number Placeholder 3"/>
          <p:cNvSpPr>
            <a:spLocks noGrp="1"/>
          </p:cNvSpPr>
          <p:nvPr>
            <p:ph type="sldNum" sz="quarter" idx="10"/>
          </p:nvPr>
        </p:nvSpPr>
        <p:spPr/>
        <p:txBody>
          <a:bodyPr/>
          <a:lstStyle/>
          <a:p>
            <a:fld id="{371B1ABB-E222-4BE5-99F1-9FD156E85ACA}" type="slidenum">
              <a:rPr lang="en-GB" smtClean="0"/>
              <a:t>26</a:t>
            </a:fld>
            <a:endParaRPr lang="en-GB"/>
          </a:p>
        </p:txBody>
      </p:sp>
    </p:spTree>
    <p:extLst>
      <p:ext uri="{BB962C8B-B14F-4D97-AF65-F5344CB8AC3E}">
        <p14:creationId xmlns:p14="http://schemas.microsoft.com/office/powerpoint/2010/main" val="1918744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elements to bring out here is how conflict can be about different ideas, views, ambitions, concerns, and much more.  Conflict, therefore, affords the team and the team leader with the opportunity to build and develop ideas, through discussion and joint problem solving.  Conflict generates energy, which can be harnessed for the good of the team and the individuals within it.  Bring out the role of ‘negotiation’ in working towards a ‘win-win’ outcome.  The key is to avoid ‘losers’, because this only stores up resentment and anger for a future date!</a:t>
            </a:r>
          </a:p>
        </p:txBody>
      </p:sp>
      <p:sp>
        <p:nvSpPr>
          <p:cNvPr id="4" name="Slide Number Placeholder 3"/>
          <p:cNvSpPr>
            <a:spLocks noGrp="1"/>
          </p:cNvSpPr>
          <p:nvPr>
            <p:ph type="sldNum" sz="quarter" idx="10"/>
          </p:nvPr>
        </p:nvSpPr>
        <p:spPr/>
        <p:txBody>
          <a:bodyPr/>
          <a:lstStyle/>
          <a:p>
            <a:fld id="{371B1ABB-E222-4BE5-99F1-9FD156E85ACA}" type="slidenum">
              <a:rPr lang="en-GB" smtClean="0"/>
              <a:t>27</a:t>
            </a:fld>
            <a:endParaRPr lang="en-GB"/>
          </a:p>
        </p:txBody>
      </p:sp>
    </p:spTree>
    <p:extLst>
      <p:ext uri="{BB962C8B-B14F-4D97-AF65-F5344CB8AC3E}">
        <p14:creationId xmlns:p14="http://schemas.microsoft.com/office/powerpoint/2010/main" val="143793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28</a:t>
            </a:fld>
            <a:endParaRPr lang="en-GB"/>
          </a:p>
        </p:txBody>
      </p:sp>
    </p:spTree>
    <p:extLst>
      <p:ext uri="{BB962C8B-B14F-4D97-AF65-F5344CB8AC3E}">
        <p14:creationId xmlns:p14="http://schemas.microsoft.com/office/powerpoint/2010/main" val="29769017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30</a:t>
            </a:fld>
            <a:endParaRPr lang="en-GB"/>
          </a:p>
        </p:txBody>
      </p:sp>
    </p:spTree>
    <p:extLst>
      <p:ext uri="{BB962C8B-B14F-4D97-AF65-F5344CB8AC3E}">
        <p14:creationId xmlns:p14="http://schemas.microsoft.com/office/powerpoint/2010/main" val="6220732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14/04/2020</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14/04/2020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mindtools.com/pages/article/improving-group-dynamics.ht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wzT2MZg1haA?feature=oembed" TargetMode="External"/><Relationship Id="rId5" Type="http://schemas.openxmlformats.org/officeDocument/2006/relationships/image" Target="../media/image3.jpeg"/><Relationship Id="rId4" Type="http://schemas.openxmlformats.org/officeDocument/2006/relationships/hyperlink" Target="https://www.youtube.com/watch?v=wzT2MZg1haA"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commons.wikimedia.org/wiki/File:The_Thumbs-up_position.jpg"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leadershipfreak.wordpress.com/category/delegation/"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hortformblog.com/post/27344520602/author-stephen-covey-die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72886" y="2335698"/>
            <a:ext cx="9216887" cy="3180521"/>
          </a:xfrm>
        </p:spPr>
        <p:txBody>
          <a:bodyPr>
            <a:normAutofit fontScale="90000"/>
          </a:bodyPr>
          <a:lstStyle/>
          <a:p>
            <a:r>
              <a:rPr lang="en-GB" altLang="en-US"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BMSK4002</a:t>
            </a:r>
            <a:br>
              <a:rPr lang="en-GB" altLang="en-US"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br>
              <a:rPr lang="en-GB" altLang="en-US" dirty="0"/>
            </a:br>
            <a:r>
              <a:rPr lang="en-GB" altLang="en-US" dirty="0"/>
              <a:t> </a:t>
            </a:r>
            <a:r>
              <a:rPr lang="en-GB" altLang="en-US" dirty="0">
                <a:solidFill>
                  <a:schemeClr val="bg1">
                    <a:lumMod val="75000"/>
                  </a:schemeClr>
                </a:solidFill>
                <a:latin typeface="Arial Rounded MT Bold" charset="0"/>
                <a:ea typeface="Arial Rounded MT Bold" charset="0"/>
                <a:cs typeface="Arial Rounded MT Bold" charset="0"/>
              </a:rPr>
              <a:t>Effective Team Working </a:t>
            </a:r>
            <a:br>
              <a:rPr lang="en-GB" altLang="en-US" dirty="0">
                <a:solidFill>
                  <a:schemeClr val="bg1">
                    <a:lumMod val="75000"/>
                  </a:schemeClr>
                </a:solidFill>
                <a:latin typeface="Arial Rounded MT Bold" charset="0"/>
                <a:ea typeface="Arial Rounded MT Bold" charset="0"/>
                <a:cs typeface="Arial Rounded MT Bold" charset="0"/>
              </a:rPr>
            </a:br>
            <a:r>
              <a:rPr lang="en-GB" altLang="en-US" dirty="0">
                <a:solidFill>
                  <a:schemeClr val="bg1">
                    <a:lumMod val="75000"/>
                  </a:schemeClr>
                </a:solidFill>
                <a:latin typeface="Arial Rounded MT Bold" charset="0"/>
                <a:ea typeface="Arial Rounded MT Bold" charset="0"/>
                <a:cs typeface="Arial Rounded MT Bold" charset="0"/>
              </a:rPr>
              <a:t>and Communication </a:t>
            </a:r>
            <a:br>
              <a:rPr lang="en-GB" altLang="en-US" dirty="0">
                <a:latin typeface="Arial Rounded MT Bold" charset="0"/>
                <a:ea typeface="Arial Rounded MT Bold" charset="0"/>
                <a:cs typeface="Arial Rounded MT Bold" charset="0"/>
              </a:rPr>
            </a:br>
            <a:br>
              <a:rPr lang="en-US" dirty="0">
                <a:latin typeface="+mj-ea"/>
                <a:cs typeface="+mj-ea"/>
              </a:rPr>
            </a:br>
            <a:r>
              <a:rPr lang="en-GB" altLang="en-US"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Session 5</a:t>
            </a:r>
            <a:br>
              <a:rPr lang="en-US" dirty="0">
                <a:latin typeface="+mj-ea"/>
                <a:cs typeface="+mj-ea"/>
              </a:rPr>
            </a:b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665923" y="1222513"/>
            <a:ext cx="8478079" cy="707886"/>
          </a:xfrm>
          <a:prstGeom prst="rect">
            <a:avLst/>
          </a:prstGeom>
          <a:noFill/>
        </p:spPr>
        <p:txBody>
          <a:bodyPr wrap="square" rtlCol="0">
            <a:spAutoFit/>
          </a:bodyPr>
          <a:lstStyle/>
          <a:p>
            <a:r>
              <a:rPr lang="en-US" sz="4000">
                <a:effectLst>
                  <a:outerShdw blurRad="38100" dist="38100" dir="2700000" algn="tl">
                    <a:srgbClr val="000000">
                      <a:alpha val="43137"/>
                    </a:srgbClr>
                  </a:outerShdw>
                </a:effectLst>
                <a:latin typeface="Arial Rounded MT Bold" panose="020F0704030504030204" pitchFamily="34" charset="0"/>
                <a:cs typeface="+mj-ea"/>
              </a:rPr>
              <a:t>CertHE Skills for the Workplace</a:t>
            </a:r>
            <a:endParaRPr lang="en-GB" sz="4000">
              <a:effectLst>
                <a:outerShdw blurRad="38100" dist="38100" dir="2700000" algn="tl">
                  <a:srgbClr val="000000">
                    <a:alpha val="43137"/>
                  </a:srgbClr>
                </a:outerShdw>
              </a:effectLst>
              <a:latin typeface="Arial Rounded MT Bold" panose="020F0704030504030204" pitchFamily="34" charset="0"/>
            </a:endParaRPr>
          </a:p>
        </p:txBody>
      </p:sp>
    </p:spTree>
    <p:extLst>
      <p:ext uri="{BB962C8B-B14F-4D97-AF65-F5344CB8AC3E}">
        <p14:creationId xmlns:p14="http://schemas.microsoft.com/office/powerpoint/2010/main" val="218841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Session</a:t>
            </a:r>
          </a:p>
        </p:txBody>
      </p:sp>
      <p:sp>
        <p:nvSpPr>
          <p:cNvPr id="3" name="Content Placeholder 2"/>
          <p:cNvSpPr>
            <a:spLocks noGrp="1"/>
          </p:cNvSpPr>
          <p:nvPr>
            <p:ph idx="1"/>
          </p:nvPr>
        </p:nvSpPr>
        <p:spPr>
          <a:xfrm>
            <a:off x="1475656" y="1556792"/>
            <a:ext cx="6563072" cy="3917032"/>
          </a:xfrm>
        </p:spPr>
        <p:txBody>
          <a:bodyPr/>
          <a:lstStyle/>
          <a:p>
            <a:r>
              <a:rPr lang="en-GB" dirty="0"/>
              <a:t>Group dynamics</a:t>
            </a:r>
          </a:p>
          <a:p>
            <a:r>
              <a:rPr lang="en-GB" dirty="0"/>
              <a:t>Lessons from Geese</a:t>
            </a:r>
          </a:p>
          <a:p>
            <a:r>
              <a:rPr lang="en-GB" dirty="0"/>
              <a:t>Why teams fail</a:t>
            </a:r>
          </a:p>
          <a:p>
            <a:r>
              <a:rPr lang="en-GB" dirty="0"/>
              <a:t>Intercultural Teams</a:t>
            </a:r>
          </a:p>
          <a:p>
            <a:r>
              <a:rPr lang="en-GB" dirty="0"/>
              <a:t>Dealing with team members</a:t>
            </a:r>
          </a:p>
          <a:p>
            <a:r>
              <a:rPr lang="en-GB" dirty="0"/>
              <a:t>Conflict</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B2FF1-8C41-46F2-A78B-4597C8EC1A8A}"/>
              </a:ext>
            </a:extLst>
          </p:cNvPr>
          <p:cNvSpPr>
            <a:spLocks noGrp="1"/>
          </p:cNvSpPr>
          <p:nvPr>
            <p:ph type="title"/>
          </p:nvPr>
        </p:nvSpPr>
        <p:spPr/>
        <p:txBody>
          <a:bodyPr/>
          <a:lstStyle/>
          <a:p>
            <a:r>
              <a:rPr lang="en-GB" dirty="0"/>
              <a:t>Group Dynamics</a:t>
            </a:r>
          </a:p>
        </p:txBody>
      </p:sp>
      <p:sp>
        <p:nvSpPr>
          <p:cNvPr id="3" name="Content Placeholder 2">
            <a:extLst>
              <a:ext uri="{FF2B5EF4-FFF2-40B4-BE49-F238E27FC236}">
                <a16:creationId xmlns:a16="http://schemas.microsoft.com/office/drawing/2014/main" id="{FB5ABA07-A302-4475-9F41-23ADDE5B146B}"/>
              </a:ext>
            </a:extLst>
          </p:cNvPr>
          <p:cNvSpPr>
            <a:spLocks noGrp="1"/>
          </p:cNvSpPr>
          <p:nvPr>
            <p:ph idx="1"/>
          </p:nvPr>
        </p:nvSpPr>
        <p:spPr>
          <a:xfrm>
            <a:off x="457200" y="1268760"/>
            <a:ext cx="8229600" cy="3628999"/>
          </a:xfrm>
        </p:spPr>
        <p:txBody>
          <a:bodyPr>
            <a:normAutofit/>
          </a:bodyPr>
          <a:lstStyle/>
          <a:p>
            <a:pPr marL="0" indent="0">
              <a:buNone/>
            </a:pPr>
            <a:r>
              <a:rPr lang="en-GB" sz="2800" dirty="0"/>
              <a:t>“Kurt Lewin, a social psychologist and change management expert, is credited with coining the term "group dynamics" in the early 1940s. He noted that people often take on distinct roles and behaviours when they work in a group. "Group dynamics" describes the effects of these roles and behaviours on other group members, and on the group as a whole.”</a:t>
            </a:r>
          </a:p>
        </p:txBody>
      </p:sp>
      <p:sp>
        <p:nvSpPr>
          <p:cNvPr id="4" name="Rectangle 3">
            <a:extLst>
              <a:ext uri="{FF2B5EF4-FFF2-40B4-BE49-F238E27FC236}">
                <a16:creationId xmlns:a16="http://schemas.microsoft.com/office/drawing/2014/main" id="{311714FE-CF78-4FE7-A5B5-418EA24BBCA4}"/>
              </a:ext>
            </a:extLst>
          </p:cNvPr>
          <p:cNvSpPr/>
          <p:nvPr/>
        </p:nvSpPr>
        <p:spPr>
          <a:xfrm>
            <a:off x="457200" y="5066020"/>
            <a:ext cx="8580858" cy="523220"/>
          </a:xfrm>
          <a:prstGeom prst="rect">
            <a:avLst/>
          </a:prstGeom>
        </p:spPr>
        <p:txBody>
          <a:bodyPr wrap="square">
            <a:spAutoFit/>
          </a:bodyPr>
          <a:lstStyle/>
          <a:p>
            <a:r>
              <a:rPr lang="en-GB" sz="1400" dirty="0">
                <a:latin typeface="ProximaNova-b7"/>
              </a:rPr>
              <a:t>MindTools. 2017.  </a:t>
            </a:r>
            <a:r>
              <a:rPr lang="en-GB" sz="1400" i="1" dirty="0">
                <a:latin typeface="ProximaNova-b7"/>
              </a:rPr>
              <a:t>Improving Group Dynamics: Helping Your Team Work More Effectively. </a:t>
            </a:r>
            <a:r>
              <a:rPr lang="en-GB" sz="1400" dirty="0">
                <a:latin typeface="ProximaNova-b7"/>
              </a:rPr>
              <a:t>[online] Available at: </a:t>
            </a:r>
            <a:r>
              <a:rPr lang="en-GB" sz="1400" dirty="0">
                <a:latin typeface="ProximaNova-b7"/>
                <a:hlinkClick r:id="rId2"/>
              </a:rPr>
              <a:t>https://www.mindtools.com/pages/article/improving-group-dynamics.htm</a:t>
            </a:r>
            <a:r>
              <a:rPr lang="en-GB" sz="1400" dirty="0">
                <a:latin typeface="ProximaNova-b7"/>
              </a:rPr>
              <a:t> [Accessed 10 July 2017].</a:t>
            </a:r>
            <a:endParaRPr lang="en-GB" sz="1400" i="1" dirty="0">
              <a:effectLst/>
              <a:latin typeface="ProximaNova-b7"/>
            </a:endParaRPr>
          </a:p>
        </p:txBody>
      </p:sp>
    </p:spTree>
    <p:extLst>
      <p:ext uri="{BB962C8B-B14F-4D97-AF65-F5344CB8AC3E}">
        <p14:creationId xmlns:p14="http://schemas.microsoft.com/office/powerpoint/2010/main" val="2099823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AA74C-AB80-4F4E-8940-8097EF1D2A68}"/>
              </a:ext>
            </a:extLst>
          </p:cNvPr>
          <p:cNvSpPr>
            <a:spLocks noGrp="1"/>
          </p:cNvSpPr>
          <p:nvPr>
            <p:ph type="title"/>
          </p:nvPr>
        </p:nvSpPr>
        <p:spPr>
          <a:xfrm>
            <a:off x="323528" y="116632"/>
            <a:ext cx="8363272" cy="562074"/>
          </a:xfrm>
        </p:spPr>
        <p:txBody>
          <a:bodyPr>
            <a:noAutofit/>
          </a:bodyPr>
          <a:lstStyle/>
          <a:p>
            <a:r>
              <a:rPr lang="en-GB" sz="2400" dirty="0"/>
              <a:t>Positive Dynamics – </a:t>
            </a:r>
            <a:r>
              <a:rPr lang="en-GB" sz="2400" i="1" dirty="0"/>
              <a:t>Lessons from Geese</a:t>
            </a:r>
          </a:p>
        </p:txBody>
      </p:sp>
      <p:sp>
        <p:nvSpPr>
          <p:cNvPr id="3" name="TextBox 2">
            <a:extLst>
              <a:ext uri="{FF2B5EF4-FFF2-40B4-BE49-F238E27FC236}">
                <a16:creationId xmlns:a16="http://schemas.microsoft.com/office/drawing/2014/main" id="{FC21E61B-8A8A-4F12-96B9-379AD884610E}"/>
              </a:ext>
            </a:extLst>
          </p:cNvPr>
          <p:cNvSpPr txBox="1"/>
          <p:nvPr/>
        </p:nvSpPr>
        <p:spPr>
          <a:xfrm>
            <a:off x="1691680" y="5102552"/>
            <a:ext cx="6120680" cy="369332"/>
          </a:xfrm>
          <a:prstGeom prst="rect">
            <a:avLst/>
          </a:prstGeom>
          <a:noFill/>
        </p:spPr>
        <p:txBody>
          <a:bodyPr wrap="square" rtlCol="0">
            <a:spAutoFit/>
          </a:bodyPr>
          <a:lstStyle/>
          <a:p>
            <a:r>
              <a:rPr lang="en-GB" dirty="0">
                <a:hlinkClick r:id="rId4"/>
              </a:rPr>
              <a:t>https://www.youtube.com/watch?v=wzT2MZg1haA</a:t>
            </a:r>
            <a:endParaRPr lang="en-GB" dirty="0"/>
          </a:p>
        </p:txBody>
      </p:sp>
      <p:pic>
        <p:nvPicPr>
          <p:cNvPr id="5" name="Online Media 4" title="(Updated Sep 2018) Lessons from Geese">
            <a:hlinkClick r:id="" action="ppaction://media"/>
            <a:extLst>
              <a:ext uri="{FF2B5EF4-FFF2-40B4-BE49-F238E27FC236}">
                <a16:creationId xmlns:a16="http://schemas.microsoft.com/office/drawing/2014/main" id="{D1F859F0-B107-4CC8-AA99-FA4B62FC66AC}"/>
              </a:ext>
            </a:extLst>
          </p:cNvPr>
          <p:cNvPicPr>
            <a:picLocks noRot="1" noChangeAspect="1"/>
          </p:cNvPicPr>
          <p:nvPr>
            <a:videoFile r:link="rId1"/>
          </p:nvPr>
        </p:nvPicPr>
        <p:blipFill>
          <a:blip r:embed="rId5"/>
          <a:stretch>
            <a:fillRect/>
          </a:stretch>
        </p:blipFill>
        <p:spPr>
          <a:xfrm>
            <a:off x="923594" y="908720"/>
            <a:ext cx="7296811" cy="4104456"/>
          </a:xfrm>
          <a:prstGeom prst="rect">
            <a:avLst/>
          </a:prstGeom>
        </p:spPr>
      </p:pic>
    </p:spTree>
    <p:extLst>
      <p:ext uri="{BB962C8B-B14F-4D97-AF65-F5344CB8AC3E}">
        <p14:creationId xmlns:p14="http://schemas.microsoft.com/office/powerpoint/2010/main" val="1099929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321DF-3D7A-4A57-948A-06827176C1E7}"/>
              </a:ext>
            </a:extLst>
          </p:cNvPr>
          <p:cNvSpPr>
            <a:spLocks noGrp="1"/>
          </p:cNvSpPr>
          <p:nvPr>
            <p:ph type="title"/>
          </p:nvPr>
        </p:nvSpPr>
        <p:spPr>
          <a:xfrm>
            <a:off x="323528" y="116632"/>
            <a:ext cx="8229600" cy="706090"/>
          </a:xfrm>
        </p:spPr>
        <p:txBody>
          <a:bodyPr>
            <a:normAutofit fontScale="90000"/>
          </a:bodyPr>
          <a:lstStyle/>
          <a:p>
            <a:r>
              <a:rPr lang="en-GB" dirty="0"/>
              <a:t>Lessons from Geese</a:t>
            </a:r>
          </a:p>
        </p:txBody>
      </p:sp>
      <p:sp>
        <p:nvSpPr>
          <p:cNvPr id="3" name="Content Placeholder 2">
            <a:extLst>
              <a:ext uri="{FF2B5EF4-FFF2-40B4-BE49-F238E27FC236}">
                <a16:creationId xmlns:a16="http://schemas.microsoft.com/office/drawing/2014/main" id="{D5295678-2027-444F-8FFD-39B9FB5C8B38}"/>
              </a:ext>
            </a:extLst>
          </p:cNvPr>
          <p:cNvSpPr>
            <a:spLocks noGrp="1"/>
          </p:cNvSpPr>
          <p:nvPr>
            <p:ph idx="1"/>
          </p:nvPr>
        </p:nvSpPr>
        <p:spPr>
          <a:xfrm>
            <a:off x="457200" y="980728"/>
            <a:ext cx="8229600" cy="4464496"/>
          </a:xfrm>
        </p:spPr>
        <p:txBody>
          <a:bodyPr>
            <a:normAutofit fontScale="77500" lnSpcReduction="20000"/>
          </a:bodyPr>
          <a:lstStyle/>
          <a:p>
            <a:pPr marL="171450" indent="-171450"/>
            <a:r>
              <a:rPr lang="en-GB" dirty="0"/>
              <a:t>People who share a sense of community can help each other get where they are going more easily….because they are travelling on the trust of one another.</a:t>
            </a:r>
          </a:p>
          <a:p>
            <a:pPr marL="171450" indent="-171450"/>
            <a:r>
              <a:rPr lang="en-GB" dirty="0"/>
              <a:t>Each person needs to know where the team is headed, so that they can contribute.</a:t>
            </a:r>
            <a:br>
              <a:rPr lang="en-GB" dirty="0"/>
            </a:br>
            <a:endParaRPr lang="en-GB" dirty="0"/>
          </a:p>
          <a:p>
            <a:pPr marL="171450" indent="-171450"/>
            <a:r>
              <a:rPr lang="en-GB" dirty="0"/>
              <a:t>If we have as much sense as geese:</a:t>
            </a:r>
          </a:p>
          <a:p>
            <a:pPr marL="171450" indent="-171450"/>
            <a:r>
              <a:rPr lang="en-GB" dirty="0"/>
              <a:t>We stay in formation with those headed where we want to go.</a:t>
            </a:r>
          </a:p>
          <a:p>
            <a:pPr marL="171450" indent="-171450"/>
            <a:r>
              <a:rPr lang="en-GB" dirty="0"/>
              <a:t>We will stand by each other in difficult times, as well as when we are strong.</a:t>
            </a:r>
          </a:p>
          <a:p>
            <a:pPr marL="171450" indent="-171450"/>
            <a:r>
              <a:rPr lang="en-GB" dirty="0"/>
              <a:t>We are willing to accept others’ help and in turn, give our help to others.</a:t>
            </a:r>
          </a:p>
        </p:txBody>
      </p:sp>
    </p:spTree>
    <p:extLst>
      <p:ext uri="{BB962C8B-B14F-4D97-AF65-F5344CB8AC3E}">
        <p14:creationId xmlns:p14="http://schemas.microsoft.com/office/powerpoint/2010/main" val="3000537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321DF-3D7A-4A57-948A-06827176C1E7}"/>
              </a:ext>
            </a:extLst>
          </p:cNvPr>
          <p:cNvSpPr>
            <a:spLocks noGrp="1"/>
          </p:cNvSpPr>
          <p:nvPr>
            <p:ph type="title"/>
          </p:nvPr>
        </p:nvSpPr>
        <p:spPr>
          <a:xfrm>
            <a:off x="323528" y="31205"/>
            <a:ext cx="8229600" cy="706090"/>
          </a:xfrm>
        </p:spPr>
        <p:txBody>
          <a:bodyPr>
            <a:normAutofit fontScale="90000"/>
          </a:bodyPr>
          <a:lstStyle/>
          <a:p>
            <a:r>
              <a:rPr lang="en-GB" dirty="0"/>
              <a:t>Lessons from Geese</a:t>
            </a:r>
          </a:p>
        </p:txBody>
      </p:sp>
      <p:sp>
        <p:nvSpPr>
          <p:cNvPr id="3" name="Content Placeholder 2">
            <a:extLst>
              <a:ext uri="{FF2B5EF4-FFF2-40B4-BE49-F238E27FC236}">
                <a16:creationId xmlns:a16="http://schemas.microsoft.com/office/drawing/2014/main" id="{D5295678-2027-444F-8FFD-39B9FB5C8B38}"/>
              </a:ext>
            </a:extLst>
          </p:cNvPr>
          <p:cNvSpPr>
            <a:spLocks noGrp="1"/>
          </p:cNvSpPr>
          <p:nvPr>
            <p:ph idx="1"/>
          </p:nvPr>
        </p:nvSpPr>
        <p:spPr>
          <a:xfrm>
            <a:off x="457200" y="908720"/>
            <a:ext cx="8229600" cy="4464496"/>
          </a:xfrm>
        </p:spPr>
        <p:txBody>
          <a:bodyPr>
            <a:normAutofit fontScale="85000" lnSpcReduction="20000"/>
          </a:bodyPr>
          <a:lstStyle/>
          <a:p>
            <a:pPr marL="171450" indent="-171450"/>
            <a:r>
              <a:rPr lang="en-GB" dirty="0"/>
              <a:t>It pays to take turns doing the hard tasks.  </a:t>
            </a:r>
          </a:p>
          <a:p>
            <a:pPr marL="171450" indent="-171450"/>
            <a:r>
              <a:rPr lang="en-GB" dirty="0"/>
              <a:t>We should respect and protect each other’s unique arrangement of skills, capabilities, talents and resources.  </a:t>
            </a:r>
          </a:p>
          <a:p>
            <a:pPr marL="171450" indent="-171450"/>
            <a:r>
              <a:rPr lang="en-GB" dirty="0"/>
              <a:t>We can also learn from each other and increase our capabilities and competencies.</a:t>
            </a:r>
          </a:p>
          <a:p>
            <a:pPr marL="171450" indent="-171450"/>
            <a:r>
              <a:rPr lang="en-GB" dirty="0"/>
              <a:t>We need to make sure that what we say is encouraging.  </a:t>
            </a:r>
          </a:p>
          <a:p>
            <a:pPr marL="171450" indent="-171450"/>
            <a:r>
              <a:rPr lang="en-GB" dirty="0"/>
              <a:t>In teams where there is encouragement, production is greater.  </a:t>
            </a:r>
          </a:p>
          <a:p>
            <a:pPr marL="171450" indent="-171450"/>
            <a:r>
              <a:rPr lang="en-GB" dirty="0"/>
              <a:t>Individual empowerment results from quality communication and encouragement.</a:t>
            </a:r>
          </a:p>
          <a:p>
            <a:endParaRPr lang="en-GB" dirty="0"/>
          </a:p>
        </p:txBody>
      </p:sp>
    </p:spTree>
    <p:extLst>
      <p:ext uri="{BB962C8B-B14F-4D97-AF65-F5344CB8AC3E}">
        <p14:creationId xmlns:p14="http://schemas.microsoft.com/office/powerpoint/2010/main" val="2239308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2B583-C622-4F89-A041-DA07A80D739A}"/>
              </a:ext>
            </a:extLst>
          </p:cNvPr>
          <p:cNvSpPr>
            <a:spLocks noGrp="1"/>
          </p:cNvSpPr>
          <p:nvPr>
            <p:ph type="title"/>
          </p:nvPr>
        </p:nvSpPr>
        <p:spPr/>
        <p:txBody>
          <a:bodyPr>
            <a:normAutofit fontScale="90000"/>
          </a:bodyPr>
          <a:lstStyle/>
          <a:p>
            <a:r>
              <a:rPr lang="en-GB" dirty="0"/>
              <a:t>You are a new Project Manager</a:t>
            </a:r>
          </a:p>
        </p:txBody>
      </p:sp>
      <p:sp>
        <p:nvSpPr>
          <p:cNvPr id="3" name="Content Placeholder 2">
            <a:extLst>
              <a:ext uri="{FF2B5EF4-FFF2-40B4-BE49-F238E27FC236}">
                <a16:creationId xmlns:a16="http://schemas.microsoft.com/office/drawing/2014/main" id="{85541D87-C58B-4F10-8EC0-C9C67DDCC0A9}"/>
              </a:ext>
            </a:extLst>
          </p:cNvPr>
          <p:cNvSpPr>
            <a:spLocks noGrp="1"/>
          </p:cNvSpPr>
          <p:nvPr>
            <p:ph idx="1"/>
          </p:nvPr>
        </p:nvSpPr>
        <p:spPr>
          <a:xfrm>
            <a:off x="457200" y="1268760"/>
            <a:ext cx="8229600" cy="3917032"/>
          </a:xfrm>
        </p:spPr>
        <p:txBody>
          <a:bodyPr>
            <a:normAutofit fontScale="70000" lnSpcReduction="20000"/>
          </a:bodyPr>
          <a:lstStyle/>
          <a:p>
            <a:pPr marL="0" indent="0">
              <a:buNone/>
            </a:pPr>
            <a:r>
              <a:rPr lang="en-GB" b="1" dirty="0">
                <a:effectLst>
                  <a:outerShdw blurRad="38100" dist="38100" dir="2700000" algn="tl">
                    <a:srgbClr val="000000">
                      <a:alpha val="43137"/>
                    </a:srgbClr>
                  </a:outerShdw>
                </a:effectLst>
                <a:cs typeface="Arial" panose="020B0604020202020204" pitchFamily="34" charset="0"/>
              </a:rPr>
              <a:t>Best-Case Scenario?</a:t>
            </a:r>
          </a:p>
          <a:p>
            <a:pPr marL="0" indent="0">
              <a:buNone/>
            </a:pPr>
            <a:endParaRPr lang="en-GB" b="1" dirty="0">
              <a:effectLst>
                <a:outerShdw blurRad="38100" dist="38100" dir="2700000" algn="tl">
                  <a:srgbClr val="000000">
                    <a:alpha val="43137"/>
                  </a:srgbClr>
                </a:outerShdw>
              </a:effectLst>
              <a:cs typeface="Arial" panose="020B0604020202020204" pitchFamily="34" charset="0"/>
            </a:endParaRPr>
          </a:p>
          <a:p>
            <a:pPr marL="0" indent="0">
              <a:lnSpc>
                <a:spcPct val="120000"/>
              </a:lnSpc>
              <a:spcBef>
                <a:spcPts val="0"/>
              </a:spcBef>
              <a:buNone/>
            </a:pPr>
            <a:r>
              <a:rPr lang="en-GB" altLang="en-US" i="1" dirty="0">
                <a:cs typeface="Arial" charset="0"/>
              </a:rPr>
              <a:t>You as the project manager have been allowed </a:t>
            </a:r>
            <a:r>
              <a:rPr lang="en-GB" altLang="en-US" b="1" i="1" dirty="0">
                <a:cs typeface="Arial" charset="0"/>
              </a:rPr>
              <a:t>free reign</a:t>
            </a:r>
            <a:r>
              <a:rPr lang="en-GB" altLang="en-US" i="1" dirty="0">
                <a:cs typeface="Arial" charset="0"/>
              </a:rPr>
              <a:t> to pick and choose a team of people to work on your project.</a:t>
            </a:r>
          </a:p>
          <a:p>
            <a:pPr marL="0" indent="0">
              <a:lnSpc>
                <a:spcPct val="120000"/>
              </a:lnSpc>
              <a:spcBef>
                <a:spcPts val="0"/>
              </a:spcBef>
              <a:buNone/>
            </a:pPr>
            <a:endParaRPr lang="en-GB" altLang="en-US" sz="1400" i="1" dirty="0">
              <a:cs typeface="Arial" charset="0"/>
            </a:endParaRPr>
          </a:p>
          <a:p>
            <a:pPr marL="0" indent="0">
              <a:lnSpc>
                <a:spcPct val="120000"/>
              </a:lnSpc>
              <a:spcBef>
                <a:spcPts val="0"/>
              </a:spcBef>
              <a:buNone/>
            </a:pPr>
            <a:r>
              <a:rPr lang="en-GB" altLang="en-US" i="1" dirty="0">
                <a:cs typeface="Arial" charset="0"/>
              </a:rPr>
              <a:t>You have chosen a team of experienced team players, who have worked well together in the past. They respect you as an individual and your authority as a manager, they have a wide range of project skills and specific skills required for the project, they have good communication, and time management skills, they work hard, are motivated and keen for the project to be successful.  </a:t>
            </a:r>
          </a:p>
          <a:p>
            <a:endParaRPr lang="en-GB" dirty="0"/>
          </a:p>
        </p:txBody>
      </p:sp>
      <p:pic>
        <p:nvPicPr>
          <p:cNvPr id="5" name="Picture 4">
            <a:extLst>
              <a:ext uri="{FF2B5EF4-FFF2-40B4-BE49-F238E27FC236}">
                <a16:creationId xmlns:a16="http://schemas.microsoft.com/office/drawing/2014/main" id="{20961B77-E5D1-4EDC-AAD2-29593CEE102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089806" y="4221088"/>
            <a:ext cx="1044032" cy="1484784"/>
          </a:xfrm>
          <a:prstGeom prst="rect">
            <a:avLst/>
          </a:prstGeom>
        </p:spPr>
      </p:pic>
      <p:sp>
        <p:nvSpPr>
          <p:cNvPr id="6" name="TextBox 5">
            <a:extLst>
              <a:ext uri="{FF2B5EF4-FFF2-40B4-BE49-F238E27FC236}">
                <a16:creationId xmlns:a16="http://schemas.microsoft.com/office/drawing/2014/main" id="{D81FB43F-0577-4D95-80C9-3277BF4B601E}"/>
              </a:ext>
            </a:extLst>
          </p:cNvPr>
          <p:cNvSpPr txBox="1"/>
          <p:nvPr/>
        </p:nvSpPr>
        <p:spPr>
          <a:xfrm>
            <a:off x="6444208" y="5081409"/>
            <a:ext cx="1547019" cy="507831"/>
          </a:xfrm>
          <a:prstGeom prst="rect">
            <a:avLst/>
          </a:prstGeom>
          <a:noFill/>
        </p:spPr>
        <p:txBody>
          <a:bodyPr wrap="square" rtlCol="0">
            <a:spAutoFit/>
          </a:bodyPr>
          <a:lstStyle/>
          <a:p>
            <a:r>
              <a:rPr lang="en-GB" sz="900" dirty="0">
                <a:hlinkClick r:id="rId3" tooltip="http://commons.wikimedia.org/wiki/File:The_Thumbs-up_position.jpg"/>
              </a:rPr>
              <a:t>This Photo</a:t>
            </a:r>
            <a:r>
              <a:rPr lang="en-GB" sz="900" dirty="0"/>
              <a:t> by Unknown Author is licensed under </a:t>
            </a:r>
            <a:r>
              <a:rPr lang="en-GB" sz="900" dirty="0">
                <a:hlinkClick r:id="rId4" tooltip="https://creativecommons.org/licenses/by-sa/3.0/"/>
              </a:rPr>
              <a:t>CC BY-SA</a:t>
            </a:r>
            <a:endParaRPr lang="en-GB" sz="900" dirty="0"/>
          </a:p>
        </p:txBody>
      </p:sp>
    </p:spTree>
    <p:extLst>
      <p:ext uri="{BB962C8B-B14F-4D97-AF65-F5344CB8AC3E}">
        <p14:creationId xmlns:p14="http://schemas.microsoft.com/office/powerpoint/2010/main" val="3546000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E604-0E45-488A-938E-B08D89615BEA}"/>
              </a:ext>
            </a:extLst>
          </p:cNvPr>
          <p:cNvSpPr>
            <a:spLocks noGrp="1"/>
          </p:cNvSpPr>
          <p:nvPr>
            <p:ph type="title"/>
          </p:nvPr>
        </p:nvSpPr>
        <p:spPr/>
        <p:txBody>
          <a:bodyPr>
            <a:noAutofit/>
          </a:bodyPr>
          <a:lstStyle/>
          <a:p>
            <a:r>
              <a:rPr lang="en-GB" sz="3600" dirty="0">
                <a:cs typeface="Arial" panose="020B0604020202020204" pitchFamily="34" charset="0"/>
              </a:rPr>
              <a:t>Worst-Case Scenario?                     </a:t>
            </a:r>
            <a:br>
              <a:rPr lang="en-GB" sz="3600" dirty="0">
                <a:cs typeface="Arial" panose="020B0604020202020204" pitchFamily="34" charset="0"/>
              </a:rPr>
            </a:br>
            <a:r>
              <a:rPr lang="en-GB" sz="3600" dirty="0">
                <a:cs typeface="Arial" panose="020B0604020202020204" pitchFamily="34" charset="0"/>
              </a:rPr>
              <a:t>Or What Happens in Real Life….</a:t>
            </a:r>
            <a:endParaRPr lang="en-GB" sz="3600" dirty="0"/>
          </a:p>
        </p:txBody>
      </p:sp>
      <p:sp>
        <p:nvSpPr>
          <p:cNvPr id="3" name="Content Placeholder 2">
            <a:extLst>
              <a:ext uri="{FF2B5EF4-FFF2-40B4-BE49-F238E27FC236}">
                <a16:creationId xmlns:a16="http://schemas.microsoft.com/office/drawing/2014/main" id="{C3EA588E-22EA-43BC-87F8-89744A9240B9}"/>
              </a:ext>
            </a:extLst>
          </p:cNvPr>
          <p:cNvSpPr>
            <a:spLocks noGrp="1"/>
          </p:cNvSpPr>
          <p:nvPr>
            <p:ph idx="1"/>
          </p:nvPr>
        </p:nvSpPr>
        <p:spPr/>
        <p:txBody>
          <a:bodyPr>
            <a:normAutofit fontScale="77500" lnSpcReduction="20000"/>
          </a:bodyPr>
          <a:lstStyle/>
          <a:p>
            <a:pPr marL="0" indent="0">
              <a:lnSpc>
                <a:spcPct val="120000"/>
              </a:lnSpc>
              <a:spcBef>
                <a:spcPts val="0"/>
              </a:spcBef>
              <a:buNone/>
            </a:pPr>
            <a:r>
              <a:rPr lang="en-GB" altLang="en-US" dirty="0">
                <a:cs typeface="Arial" charset="0"/>
              </a:rPr>
              <a:t>You are given a team of people who have a history of not working together very well; they all have the same set of skills; some skill areas and knowledge are missing, they resent you being brought in to manage them, they are de-motivated.</a:t>
            </a:r>
          </a:p>
          <a:p>
            <a:pPr marL="0" indent="0">
              <a:lnSpc>
                <a:spcPct val="120000"/>
              </a:lnSpc>
              <a:spcBef>
                <a:spcPts val="0"/>
              </a:spcBef>
              <a:buNone/>
            </a:pPr>
            <a:endParaRPr lang="en-GB" altLang="en-US" sz="2000" dirty="0">
              <a:cs typeface="Arial" charset="0"/>
            </a:endParaRPr>
          </a:p>
          <a:p>
            <a:pPr marL="0" indent="0">
              <a:lnSpc>
                <a:spcPct val="120000"/>
              </a:lnSpc>
              <a:spcBef>
                <a:spcPts val="0"/>
              </a:spcBef>
              <a:buNone/>
            </a:pPr>
            <a:r>
              <a:rPr lang="en-GB" altLang="en-US" b="1" dirty="0">
                <a:cs typeface="Arial" charset="0"/>
              </a:rPr>
              <a:t>Reflection:</a:t>
            </a:r>
          </a:p>
          <a:p>
            <a:pPr marL="0" indent="0">
              <a:lnSpc>
                <a:spcPct val="120000"/>
              </a:lnSpc>
              <a:spcBef>
                <a:spcPts val="0"/>
              </a:spcBef>
              <a:buNone/>
            </a:pPr>
            <a:r>
              <a:rPr lang="en-GB" altLang="en-US" b="1" dirty="0">
                <a:cs typeface="Arial" charset="0"/>
              </a:rPr>
              <a:t>What would you do as Team Leader? </a:t>
            </a:r>
            <a:r>
              <a:rPr lang="en-GB" altLang="en-US" dirty="0">
                <a:cs typeface="Arial" charset="0"/>
              </a:rPr>
              <a:t>  </a:t>
            </a:r>
          </a:p>
          <a:p>
            <a:pPr marL="0" indent="0">
              <a:lnSpc>
                <a:spcPct val="120000"/>
              </a:lnSpc>
              <a:spcBef>
                <a:spcPts val="0"/>
              </a:spcBef>
              <a:buNone/>
            </a:pPr>
            <a:endParaRPr lang="en-GB" altLang="en-US" sz="900" dirty="0">
              <a:cs typeface="Arial" charset="0"/>
            </a:endParaRPr>
          </a:p>
          <a:p>
            <a:pPr marL="0" indent="0">
              <a:lnSpc>
                <a:spcPct val="120000"/>
              </a:lnSpc>
              <a:spcBef>
                <a:spcPts val="0"/>
              </a:spcBef>
              <a:buNone/>
            </a:pPr>
            <a:r>
              <a:rPr lang="en-GB" altLang="en-US" dirty="0">
                <a:cs typeface="Arial" charset="0"/>
              </a:rPr>
              <a:t>How could you build an effective project team?  What key steps would you take?</a:t>
            </a:r>
          </a:p>
          <a:p>
            <a:pPr marL="0" indent="0">
              <a:lnSpc>
                <a:spcPct val="120000"/>
              </a:lnSpc>
              <a:spcBef>
                <a:spcPts val="0"/>
              </a:spcBef>
              <a:buNone/>
            </a:pPr>
            <a:endParaRPr lang="en-GB" altLang="en-US" sz="500" dirty="0">
              <a:cs typeface="Arial" charset="0"/>
            </a:endParaRPr>
          </a:p>
        </p:txBody>
      </p:sp>
    </p:spTree>
    <p:extLst>
      <p:ext uri="{BB962C8B-B14F-4D97-AF65-F5344CB8AC3E}">
        <p14:creationId xmlns:p14="http://schemas.microsoft.com/office/powerpoint/2010/main" val="2658258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E604-0E45-488A-938E-B08D89615BEA}"/>
              </a:ext>
            </a:extLst>
          </p:cNvPr>
          <p:cNvSpPr>
            <a:spLocks noGrp="1"/>
          </p:cNvSpPr>
          <p:nvPr>
            <p:ph type="title"/>
          </p:nvPr>
        </p:nvSpPr>
        <p:spPr>
          <a:xfrm>
            <a:off x="457200" y="116632"/>
            <a:ext cx="8229600" cy="562074"/>
          </a:xfrm>
        </p:spPr>
        <p:txBody>
          <a:bodyPr>
            <a:noAutofit/>
          </a:bodyPr>
          <a:lstStyle/>
          <a:p>
            <a:r>
              <a:rPr lang="en-GB" sz="3600" dirty="0">
                <a:cs typeface="Arial" panose="020B0604020202020204" pitchFamily="34" charset="0"/>
              </a:rPr>
              <a:t>Possible Answers</a:t>
            </a:r>
            <a:endParaRPr lang="en-GB" sz="3600" dirty="0"/>
          </a:p>
        </p:txBody>
      </p:sp>
      <p:sp>
        <p:nvSpPr>
          <p:cNvPr id="3" name="Content Placeholder 2">
            <a:extLst>
              <a:ext uri="{FF2B5EF4-FFF2-40B4-BE49-F238E27FC236}">
                <a16:creationId xmlns:a16="http://schemas.microsoft.com/office/drawing/2014/main" id="{C3EA588E-22EA-43BC-87F8-89744A9240B9}"/>
              </a:ext>
            </a:extLst>
          </p:cNvPr>
          <p:cNvSpPr>
            <a:spLocks noGrp="1"/>
          </p:cNvSpPr>
          <p:nvPr>
            <p:ph idx="1"/>
          </p:nvPr>
        </p:nvSpPr>
        <p:spPr>
          <a:xfrm>
            <a:off x="323528" y="836712"/>
            <a:ext cx="8229600" cy="4824536"/>
          </a:xfrm>
        </p:spPr>
        <p:txBody>
          <a:bodyPr>
            <a:normAutofit fontScale="85000" lnSpcReduction="10000"/>
          </a:bodyPr>
          <a:lstStyle/>
          <a:p>
            <a:pPr marL="171450" indent="-171450"/>
            <a:r>
              <a:rPr lang="en-GB" dirty="0"/>
              <a:t>Ensure there are thorough and thoughtful introductions.  This begins the process of forging bonds and building </a:t>
            </a:r>
            <a:r>
              <a:rPr lang="en-GB" b="1" i="1" dirty="0"/>
              <a:t>‘trust’. </a:t>
            </a:r>
            <a:r>
              <a:rPr lang="en-GB" dirty="0"/>
              <a:t>It also enables the team to recognise each members’ unique qualities – value and expertise (even if there is some overlap, they will have </a:t>
            </a:r>
            <a:r>
              <a:rPr lang="en-GB" b="1" i="1" dirty="0"/>
              <a:t>different experiences!</a:t>
            </a:r>
            <a:r>
              <a:rPr lang="en-GB" dirty="0"/>
              <a:t>)</a:t>
            </a:r>
            <a:endParaRPr lang="en-GB" b="1" i="1" dirty="0"/>
          </a:p>
          <a:p>
            <a:pPr marL="171450" indent="-171450"/>
            <a:r>
              <a:rPr lang="en-GB" dirty="0"/>
              <a:t>Set a clear direction for the team and create a Shared Vision</a:t>
            </a:r>
          </a:p>
          <a:p>
            <a:pPr marL="171450" indent="-171450"/>
            <a:r>
              <a:rPr lang="en-GB" dirty="0"/>
              <a:t>Establish </a:t>
            </a:r>
            <a:r>
              <a:rPr lang="en-GB" b="1" i="1" dirty="0"/>
              <a:t>and agree</a:t>
            </a:r>
            <a:r>
              <a:rPr lang="en-GB" dirty="0"/>
              <a:t>,  Ground rules/guidelines for the team, and how it will behave, its purpose, etc. – publish these to make them visible</a:t>
            </a:r>
          </a:p>
          <a:p>
            <a:pPr marL="171450" indent="-171450"/>
            <a:r>
              <a:rPr lang="en-GB" dirty="0"/>
              <a:t>Profile team members (Belbin, etc.)</a:t>
            </a:r>
          </a:p>
          <a:p>
            <a:pPr marL="171450" indent="-171450"/>
            <a:endParaRPr lang="en-GB" dirty="0"/>
          </a:p>
        </p:txBody>
      </p:sp>
    </p:spTree>
    <p:extLst>
      <p:ext uri="{BB962C8B-B14F-4D97-AF65-F5344CB8AC3E}">
        <p14:creationId xmlns:p14="http://schemas.microsoft.com/office/powerpoint/2010/main" val="467984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E604-0E45-488A-938E-B08D89615BEA}"/>
              </a:ext>
            </a:extLst>
          </p:cNvPr>
          <p:cNvSpPr>
            <a:spLocks noGrp="1"/>
          </p:cNvSpPr>
          <p:nvPr>
            <p:ph type="title"/>
          </p:nvPr>
        </p:nvSpPr>
        <p:spPr>
          <a:xfrm>
            <a:off x="457200" y="116632"/>
            <a:ext cx="8229600" cy="562074"/>
          </a:xfrm>
        </p:spPr>
        <p:txBody>
          <a:bodyPr>
            <a:noAutofit/>
          </a:bodyPr>
          <a:lstStyle/>
          <a:p>
            <a:r>
              <a:rPr lang="en-GB" sz="3600" dirty="0">
                <a:cs typeface="Arial" panose="020B0604020202020204" pitchFamily="34" charset="0"/>
              </a:rPr>
              <a:t>Possible Answers</a:t>
            </a:r>
            <a:endParaRPr lang="en-GB" sz="3600" dirty="0"/>
          </a:p>
        </p:txBody>
      </p:sp>
      <p:sp>
        <p:nvSpPr>
          <p:cNvPr id="3" name="Content Placeholder 2">
            <a:extLst>
              <a:ext uri="{FF2B5EF4-FFF2-40B4-BE49-F238E27FC236}">
                <a16:creationId xmlns:a16="http://schemas.microsoft.com/office/drawing/2014/main" id="{C3EA588E-22EA-43BC-87F8-89744A9240B9}"/>
              </a:ext>
            </a:extLst>
          </p:cNvPr>
          <p:cNvSpPr>
            <a:spLocks noGrp="1"/>
          </p:cNvSpPr>
          <p:nvPr>
            <p:ph idx="1"/>
          </p:nvPr>
        </p:nvSpPr>
        <p:spPr>
          <a:xfrm>
            <a:off x="466395" y="1124744"/>
            <a:ext cx="8229600" cy="4248472"/>
          </a:xfrm>
        </p:spPr>
        <p:txBody>
          <a:bodyPr>
            <a:normAutofit fontScale="85000" lnSpcReduction="10000"/>
          </a:bodyPr>
          <a:lstStyle/>
          <a:p>
            <a:pPr marL="171450" indent="-171450"/>
            <a:r>
              <a:rPr lang="en-GB" dirty="0"/>
              <a:t>Identify and discuss development opportunities</a:t>
            </a:r>
          </a:p>
          <a:p>
            <a:pPr marL="171450" indent="-171450"/>
            <a:r>
              <a:rPr lang="en-GB" dirty="0"/>
              <a:t>Agree clear roles and objectives for the team and for individuals</a:t>
            </a:r>
          </a:p>
          <a:p>
            <a:pPr marL="171450" indent="-171450"/>
            <a:r>
              <a:rPr lang="en-GB" dirty="0"/>
              <a:t>Performance manage and develop team members – support their growth, deal with under-performance</a:t>
            </a:r>
          </a:p>
          <a:p>
            <a:pPr marL="171450" indent="-171450"/>
            <a:r>
              <a:rPr lang="en-GB" dirty="0"/>
              <a:t>Identify skill or knowledge gap and arrange training &amp; development for suitable team members or identify outside help that can act as a ‘specialist’ to support the team….and mentor individuals with correct aptitude and attitude.</a:t>
            </a:r>
          </a:p>
        </p:txBody>
      </p:sp>
    </p:spTree>
    <p:extLst>
      <p:ext uri="{BB962C8B-B14F-4D97-AF65-F5344CB8AC3E}">
        <p14:creationId xmlns:p14="http://schemas.microsoft.com/office/powerpoint/2010/main" val="1426618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E604-0E45-488A-938E-B08D89615BEA}"/>
              </a:ext>
            </a:extLst>
          </p:cNvPr>
          <p:cNvSpPr>
            <a:spLocks noGrp="1"/>
          </p:cNvSpPr>
          <p:nvPr>
            <p:ph type="title"/>
          </p:nvPr>
        </p:nvSpPr>
        <p:spPr>
          <a:xfrm>
            <a:off x="457200" y="116632"/>
            <a:ext cx="8229600" cy="562074"/>
          </a:xfrm>
        </p:spPr>
        <p:txBody>
          <a:bodyPr>
            <a:noAutofit/>
          </a:bodyPr>
          <a:lstStyle/>
          <a:p>
            <a:r>
              <a:rPr lang="en-GB" sz="3600" dirty="0">
                <a:cs typeface="Arial" panose="020B0604020202020204" pitchFamily="34" charset="0"/>
              </a:rPr>
              <a:t>Possible Answers</a:t>
            </a:r>
            <a:endParaRPr lang="en-GB" sz="3600" dirty="0"/>
          </a:p>
        </p:txBody>
      </p:sp>
      <p:sp>
        <p:nvSpPr>
          <p:cNvPr id="3" name="Content Placeholder 2">
            <a:extLst>
              <a:ext uri="{FF2B5EF4-FFF2-40B4-BE49-F238E27FC236}">
                <a16:creationId xmlns:a16="http://schemas.microsoft.com/office/drawing/2014/main" id="{C3EA588E-22EA-43BC-87F8-89744A9240B9}"/>
              </a:ext>
            </a:extLst>
          </p:cNvPr>
          <p:cNvSpPr>
            <a:spLocks noGrp="1"/>
          </p:cNvSpPr>
          <p:nvPr>
            <p:ph idx="1"/>
          </p:nvPr>
        </p:nvSpPr>
        <p:spPr>
          <a:xfrm>
            <a:off x="457200" y="908720"/>
            <a:ext cx="8229600" cy="4824536"/>
          </a:xfrm>
        </p:spPr>
        <p:txBody>
          <a:bodyPr>
            <a:normAutofit/>
          </a:bodyPr>
          <a:lstStyle/>
          <a:p>
            <a:pPr marL="171450" indent="-171450"/>
            <a:r>
              <a:rPr lang="en-GB" dirty="0"/>
              <a:t>Use effective ‘delegation’ to help build responsibility within the team and develop individuals.</a:t>
            </a:r>
          </a:p>
          <a:p>
            <a:pPr marL="171450" indent="-171450"/>
            <a:r>
              <a:rPr lang="en-GB" dirty="0"/>
              <a:t>Embrace conflict, don’t ignore it, and deal with it sympathetically but assertively, to ensure resolution – don’t let things fester!</a:t>
            </a:r>
          </a:p>
          <a:p>
            <a:pPr marL="171450" indent="-171450"/>
            <a:r>
              <a:rPr lang="en-GB" dirty="0"/>
              <a:t>Recognise and celebrate successes, at both a team and individual level</a:t>
            </a:r>
          </a:p>
        </p:txBody>
      </p:sp>
    </p:spTree>
    <p:extLst>
      <p:ext uri="{BB962C8B-B14F-4D97-AF65-F5344CB8AC3E}">
        <p14:creationId xmlns:p14="http://schemas.microsoft.com/office/powerpoint/2010/main" val="3600910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B944F2-30CB-4C74-86A0-B4F753FEE68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7200" y="1297003"/>
            <a:ext cx="8229600" cy="404164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2" name="Title 1">
            <a:extLst>
              <a:ext uri="{FF2B5EF4-FFF2-40B4-BE49-F238E27FC236}">
                <a16:creationId xmlns:a16="http://schemas.microsoft.com/office/drawing/2014/main" id="{0B724D9E-5376-4252-9237-47651F8B801B}"/>
              </a:ext>
            </a:extLst>
          </p:cNvPr>
          <p:cNvSpPr>
            <a:spLocks noGrp="1"/>
          </p:cNvSpPr>
          <p:nvPr>
            <p:ph type="title"/>
          </p:nvPr>
        </p:nvSpPr>
        <p:spPr/>
        <p:txBody>
          <a:bodyPr/>
          <a:lstStyle/>
          <a:p>
            <a:r>
              <a:rPr lang="en-GB" dirty="0"/>
              <a:t>Delegation</a:t>
            </a:r>
          </a:p>
        </p:txBody>
      </p:sp>
      <p:sp>
        <p:nvSpPr>
          <p:cNvPr id="3" name="Content Placeholder 2">
            <a:extLst>
              <a:ext uri="{FF2B5EF4-FFF2-40B4-BE49-F238E27FC236}">
                <a16:creationId xmlns:a16="http://schemas.microsoft.com/office/drawing/2014/main" id="{8EF288AB-8D8C-496B-A608-4F8B8D04871E}"/>
              </a:ext>
            </a:extLst>
          </p:cNvPr>
          <p:cNvSpPr>
            <a:spLocks noGrp="1"/>
          </p:cNvSpPr>
          <p:nvPr>
            <p:ph idx="1"/>
          </p:nvPr>
        </p:nvSpPr>
        <p:spPr>
          <a:xfrm>
            <a:off x="457200" y="1417638"/>
            <a:ext cx="8003232" cy="4099595"/>
          </a:xfrm>
          <a:effectLst>
            <a:outerShdw blurRad="50800" dist="38100" dir="5400000" algn="t" rotWithShape="0">
              <a:prstClr val="black">
                <a:alpha val="40000"/>
              </a:prstClr>
            </a:outerShdw>
          </a:effectLst>
        </p:spPr>
        <p:txBody>
          <a:bodyPr/>
          <a:lstStyle/>
          <a:p>
            <a:pPr algn="ctr"/>
            <a:endParaRPr lang="en-GB" b="1" dirty="0">
              <a:solidFill>
                <a:srgbClr val="FF0000"/>
              </a:solidFill>
            </a:endParaRPr>
          </a:p>
          <a:p>
            <a:pPr marL="0" indent="0" algn="ctr">
              <a:buNone/>
            </a:pPr>
            <a:endParaRPr lang="en-GB" b="1" dirty="0">
              <a:solidFill>
                <a:schemeClr val="bg1"/>
              </a:solidFill>
            </a:endParaRPr>
          </a:p>
          <a:p>
            <a:pPr marL="0" indent="0" algn="ctr">
              <a:buNone/>
            </a:pPr>
            <a:endParaRPr lang="en-GB" b="1" dirty="0">
              <a:solidFill>
                <a:schemeClr val="bg1"/>
              </a:solidFill>
            </a:endParaRPr>
          </a:p>
          <a:p>
            <a:pPr marL="0" indent="0" algn="ctr">
              <a:buNone/>
            </a:pPr>
            <a:endParaRPr lang="en-GB" b="1" dirty="0">
              <a:solidFill>
                <a:schemeClr val="bg1"/>
              </a:solidFill>
            </a:endParaRPr>
          </a:p>
          <a:p>
            <a:pPr marL="0" indent="0" algn="ctr">
              <a:buNone/>
            </a:pPr>
            <a:r>
              <a:rPr lang="en-GB" b="1" dirty="0">
                <a:solidFill>
                  <a:schemeClr val="bg1">
                    <a:lumMod val="95000"/>
                  </a:schemeClr>
                </a:solidFill>
                <a:effectLst>
                  <a:outerShdw blurRad="38100" dist="38100" dir="2700000" algn="tl">
                    <a:srgbClr val="000000">
                      <a:alpha val="43137"/>
                    </a:srgbClr>
                  </a:outerShdw>
                </a:effectLst>
              </a:rPr>
              <a:t>What do we mean by the term ‘delegation’ – what does it mean to ‘delegate’</a:t>
            </a:r>
          </a:p>
          <a:p>
            <a:pPr marL="0" indent="0">
              <a:buNone/>
            </a:pPr>
            <a:endParaRPr lang="en-GB" dirty="0">
              <a:solidFill>
                <a:srgbClr val="FF0000"/>
              </a:solidFill>
            </a:endParaRPr>
          </a:p>
        </p:txBody>
      </p:sp>
    </p:spTree>
    <p:extLst>
      <p:ext uri="{BB962C8B-B14F-4D97-AF65-F5344CB8AC3E}">
        <p14:creationId xmlns:p14="http://schemas.microsoft.com/office/powerpoint/2010/main" val="399581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E743-387A-4AEA-8FCC-90466C054B81}"/>
              </a:ext>
            </a:extLst>
          </p:cNvPr>
          <p:cNvSpPr>
            <a:spLocks noGrp="1"/>
          </p:cNvSpPr>
          <p:nvPr>
            <p:ph type="title"/>
          </p:nvPr>
        </p:nvSpPr>
        <p:spPr/>
        <p:txBody>
          <a:bodyPr/>
          <a:lstStyle/>
          <a:p>
            <a:r>
              <a:rPr lang="en-GB" dirty="0"/>
              <a:t>Delegation: Definition</a:t>
            </a:r>
          </a:p>
        </p:txBody>
      </p:sp>
      <p:sp>
        <p:nvSpPr>
          <p:cNvPr id="3" name="Content Placeholder 2">
            <a:extLst>
              <a:ext uri="{FF2B5EF4-FFF2-40B4-BE49-F238E27FC236}">
                <a16:creationId xmlns:a16="http://schemas.microsoft.com/office/drawing/2014/main" id="{C41E8367-41A1-4BD8-AAB5-A5B0A6036093}"/>
              </a:ext>
            </a:extLst>
          </p:cNvPr>
          <p:cNvSpPr>
            <a:spLocks noGrp="1"/>
          </p:cNvSpPr>
          <p:nvPr>
            <p:ph idx="1"/>
          </p:nvPr>
        </p:nvSpPr>
        <p:spPr/>
        <p:txBody>
          <a:bodyPr/>
          <a:lstStyle/>
          <a:p>
            <a:pPr>
              <a:spcBef>
                <a:spcPts val="2000"/>
              </a:spcBef>
              <a:buClr>
                <a:srgbClr val="333399"/>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t>A person or group of persons officially elected to represent another or others.</a:t>
            </a:r>
          </a:p>
          <a:p>
            <a:pPr>
              <a:spcBef>
                <a:spcPts val="2000"/>
              </a:spcBef>
              <a:buClr>
                <a:srgbClr val="333399"/>
              </a:buClr>
              <a:buFont typeface="Tahoma"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t>Or</a:t>
            </a:r>
          </a:p>
          <a:p>
            <a:pPr>
              <a:spcBef>
                <a:spcPts val="2000"/>
              </a:spcBef>
              <a:buClr>
                <a:srgbClr val="333399"/>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ea typeface="Tahoma" pitchFamily="34" charset="0"/>
                <a:cs typeface="Tahoma" pitchFamily="34" charset="0"/>
              </a:rPr>
              <a:t>To entrust, to empower, to mandate, to hand over, to authorise.</a:t>
            </a:r>
          </a:p>
          <a:p>
            <a:endParaRPr lang="en-GB" dirty="0">
              <a:latin typeface="+mj-lt"/>
            </a:endParaRPr>
          </a:p>
        </p:txBody>
      </p:sp>
    </p:spTree>
    <p:extLst>
      <p:ext uri="{BB962C8B-B14F-4D97-AF65-F5344CB8AC3E}">
        <p14:creationId xmlns:p14="http://schemas.microsoft.com/office/powerpoint/2010/main" val="2488355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3A1B9-4D42-44B5-B4C2-D4394A5EA813}"/>
              </a:ext>
            </a:extLst>
          </p:cNvPr>
          <p:cNvSpPr>
            <a:spLocks noGrp="1"/>
          </p:cNvSpPr>
          <p:nvPr>
            <p:ph type="title"/>
          </p:nvPr>
        </p:nvSpPr>
        <p:spPr>
          <a:xfrm>
            <a:off x="457200" y="274638"/>
            <a:ext cx="8229600" cy="778098"/>
          </a:xfrm>
        </p:spPr>
        <p:txBody>
          <a:bodyPr/>
          <a:lstStyle/>
          <a:p>
            <a:r>
              <a:rPr lang="en-GB" dirty="0"/>
              <a:t>Delegation</a:t>
            </a:r>
          </a:p>
        </p:txBody>
      </p:sp>
      <p:sp>
        <p:nvSpPr>
          <p:cNvPr id="3" name="Content Placeholder 2">
            <a:extLst>
              <a:ext uri="{FF2B5EF4-FFF2-40B4-BE49-F238E27FC236}">
                <a16:creationId xmlns:a16="http://schemas.microsoft.com/office/drawing/2014/main" id="{98B522FC-F26D-4795-B0B0-3C5C3F962C4A}"/>
              </a:ext>
            </a:extLst>
          </p:cNvPr>
          <p:cNvSpPr>
            <a:spLocks noGrp="1"/>
          </p:cNvSpPr>
          <p:nvPr>
            <p:ph idx="1"/>
          </p:nvPr>
        </p:nvSpPr>
        <p:spPr/>
        <p:txBody>
          <a:bodyPr/>
          <a:lstStyle/>
          <a:p>
            <a:r>
              <a:rPr lang="en-GB" dirty="0"/>
              <a:t>Delegation is a developmental tool – it helps the team member develop and practice new skills and have new experiences.</a:t>
            </a:r>
          </a:p>
          <a:p>
            <a:r>
              <a:rPr lang="en-GB" dirty="0"/>
              <a:t>It frees up the Team Leader to develop their own skills and complete other tasks in a timely fashion.</a:t>
            </a:r>
          </a:p>
          <a:p>
            <a:endParaRPr lang="en-GB" dirty="0"/>
          </a:p>
        </p:txBody>
      </p:sp>
    </p:spTree>
    <p:extLst>
      <p:ext uri="{BB962C8B-B14F-4D97-AF65-F5344CB8AC3E}">
        <p14:creationId xmlns:p14="http://schemas.microsoft.com/office/powerpoint/2010/main" val="1714378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E7A14-A715-42BD-BC55-8645B4C4F091}"/>
              </a:ext>
            </a:extLst>
          </p:cNvPr>
          <p:cNvSpPr>
            <a:spLocks noGrp="1"/>
          </p:cNvSpPr>
          <p:nvPr>
            <p:ph type="title"/>
          </p:nvPr>
        </p:nvSpPr>
        <p:spPr>
          <a:xfrm>
            <a:off x="318356" y="-62167"/>
            <a:ext cx="8507288" cy="913140"/>
          </a:xfrm>
        </p:spPr>
        <p:txBody>
          <a:bodyPr>
            <a:noAutofit/>
          </a:bodyPr>
          <a:lstStyle/>
          <a:p>
            <a:r>
              <a:rPr lang="en-GB" sz="3200" dirty="0"/>
              <a:t>Stephen Covey – Styles of Delegation</a:t>
            </a:r>
          </a:p>
        </p:txBody>
      </p:sp>
      <p:graphicFrame>
        <p:nvGraphicFramePr>
          <p:cNvPr id="4" name="Table 3">
            <a:extLst>
              <a:ext uri="{FF2B5EF4-FFF2-40B4-BE49-F238E27FC236}">
                <a16:creationId xmlns:a16="http://schemas.microsoft.com/office/drawing/2014/main" id="{33BA7CCA-0F2B-40F7-8DB2-C6E7D9A54CA7}"/>
              </a:ext>
            </a:extLst>
          </p:cNvPr>
          <p:cNvGraphicFramePr>
            <a:graphicFrameLocks noGrp="1"/>
          </p:cNvGraphicFramePr>
          <p:nvPr>
            <p:extLst>
              <p:ext uri="{D42A27DB-BD31-4B8C-83A1-F6EECF244321}">
                <p14:modId xmlns:p14="http://schemas.microsoft.com/office/powerpoint/2010/main" val="1247640029"/>
              </p:ext>
            </p:extLst>
          </p:nvPr>
        </p:nvGraphicFramePr>
        <p:xfrm>
          <a:off x="352636" y="959227"/>
          <a:ext cx="7571184" cy="3628896"/>
        </p:xfrm>
        <a:graphic>
          <a:graphicData uri="http://schemas.openxmlformats.org/drawingml/2006/table">
            <a:tbl>
              <a:tblPr firstRow="1" bandRow="1">
                <a:tableStyleId>{5C22544A-7EE6-4342-B048-85BDC9FD1C3A}</a:tableStyleId>
              </a:tblPr>
              <a:tblGrid>
                <a:gridCol w="3785592">
                  <a:extLst>
                    <a:ext uri="{9D8B030D-6E8A-4147-A177-3AD203B41FA5}">
                      <a16:colId xmlns:a16="http://schemas.microsoft.com/office/drawing/2014/main" val="2954737100"/>
                    </a:ext>
                  </a:extLst>
                </a:gridCol>
                <a:gridCol w="3785592">
                  <a:extLst>
                    <a:ext uri="{9D8B030D-6E8A-4147-A177-3AD203B41FA5}">
                      <a16:colId xmlns:a16="http://schemas.microsoft.com/office/drawing/2014/main" val="2224500938"/>
                    </a:ext>
                  </a:extLst>
                </a:gridCol>
              </a:tblGrid>
              <a:tr h="580008">
                <a:tc>
                  <a:txBody>
                    <a:bodyPr/>
                    <a:lstStyle/>
                    <a:p>
                      <a:pPr marL="457200" indent="-457200">
                        <a:buFont typeface="Arial" panose="020B0604020202020204" pitchFamily="34" charset="0"/>
                        <a:buChar char="•"/>
                      </a:pPr>
                      <a:r>
                        <a:rPr lang="en-GB" sz="2400" b="1" dirty="0">
                          <a:solidFill>
                            <a:srgbClr val="FF0000"/>
                          </a:solidFill>
                        </a:rPr>
                        <a:t>Methods</a:t>
                      </a:r>
                    </a:p>
                  </a:txBody>
                  <a:tcPr>
                    <a:noFill/>
                  </a:tcPr>
                </a:tc>
                <a:tc>
                  <a:txBody>
                    <a:bodyPr/>
                    <a:lstStyle/>
                    <a:p>
                      <a:pPr marL="457200" indent="-457200">
                        <a:buFont typeface="Arial" panose="020B0604020202020204" pitchFamily="34" charset="0"/>
                        <a:buChar char="•"/>
                      </a:pPr>
                      <a:r>
                        <a:rPr lang="en-GB" sz="2400" b="1" i="1" dirty="0">
                          <a:solidFill>
                            <a:srgbClr val="00B050"/>
                          </a:solidFill>
                        </a:rPr>
                        <a:t>Desired result</a:t>
                      </a:r>
                    </a:p>
                  </a:txBody>
                  <a:tcPr>
                    <a:noFill/>
                  </a:tcPr>
                </a:tc>
                <a:extLst>
                  <a:ext uri="{0D108BD9-81ED-4DB2-BD59-A6C34878D82A}">
                    <a16:rowId xmlns:a16="http://schemas.microsoft.com/office/drawing/2014/main" val="3054231654"/>
                  </a:ext>
                </a:extLst>
              </a:tr>
              <a:tr h="580008">
                <a:tc>
                  <a:txBody>
                    <a:bodyPr/>
                    <a:lstStyle/>
                    <a:p>
                      <a:pPr marL="457200" indent="-457200">
                        <a:buFont typeface="Arial" panose="020B0604020202020204" pitchFamily="34" charset="0"/>
                        <a:buChar char="•"/>
                      </a:pPr>
                      <a:r>
                        <a:rPr lang="en-GB" sz="2400" b="1" dirty="0">
                          <a:solidFill>
                            <a:srgbClr val="FF0000"/>
                          </a:solidFill>
                        </a:rPr>
                        <a:t>Telling you what and how</a:t>
                      </a:r>
                    </a:p>
                  </a:txBody>
                  <a:tcPr>
                    <a:noFill/>
                  </a:tcPr>
                </a:tc>
                <a:tc>
                  <a:txBody>
                    <a:bodyPr/>
                    <a:lstStyle/>
                    <a:p>
                      <a:pPr marL="457200" indent="-457200">
                        <a:buFont typeface="Arial" panose="020B0604020202020204" pitchFamily="34" charset="0"/>
                        <a:buChar char="•"/>
                      </a:pPr>
                      <a:r>
                        <a:rPr lang="en-GB" sz="2400" b="1" i="1" dirty="0">
                          <a:solidFill>
                            <a:srgbClr val="00B050"/>
                          </a:solidFill>
                        </a:rPr>
                        <a:t>Identify guidelines</a:t>
                      </a:r>
                    </a:p>
                  </a:txBody>
                  <a:tcPr>
                    <a:noFill/>
                  </a:tcPr>
                </a:tc>
                <a:extLst>
                  <a:ext uri="{0D108BD9-81ED-4DB2-BD59-A6C34878D82A}">
                    <a16:rowId xmlns:a16="http://schemas.microsoft.com/office/drawing/2014/main" val="2063315985"/>
                  </a:ext>
                </a:extLst>
              </a:tr>
              <a:tr h="580008">
                <a:tc>
                  <a:txBody>
                    <a:bodyPr/>
                    <a:lstStyle/>
                    <a:p>
                      <a:pPr marL="457200" indent="-457200">
                        <a:buFont typeface="Arial" panose="020B0604020202020204" pitchFamily="34" charset="0"/>
                        <a:buChar char="•"/>
                      </a:pPr>
                      <a:r>
                        <a:rPr lang="en-GB" sz="2400" b="1" dirty="0">
                          <a:solidFill>
                            <a:srgbClr val="FF0000"/>
                          </a:solidFill>
                        </a:rPr>
                        <a:t>Takes away initiative</a:t>
                      </a:r>
                    </a:p>
                  </a:txBody>
                  <a:tcPr>
                    <a:noFill/>
                  </a:tcPr>
                </a:tc>
                <a:tc>
                  <a:txBody>
                    <a:bodyPr/>
                    <a:lstStyle/>
                    <a:p>
                      <a:pPr marL="457200" indent="-457200">
                        <a:buFont typeface="Arial" panose="020B0604020202020204" pitchFamily="34" charset="0"/>
                        <a:buChar char="•"/>
                      </a:pPr>
                      <a:r>
                        <a:rPr lang="en-GB" sz="2400" b="1" i="1" dirty="0">
                          <a:solidFill>
                            <a:srgbClr val="00B050"/>
                          </a:solidFill>
                        </a:rPr>
                        <a:t>Provide resources</a:t>
                      </a:r>
                    </a:p>
                  </a:txBody>
                  <a:tcPr>
                    <a:noFill/>
                  </a:tcPr>
                </a:tc>
                <a:extLst>
                  <a:ext uri="{0D108BD9-81ED-4DB2-BD59-A6C34878D82A}">
                    <a16:rowId xmlns:a16="http://schemas.microsoft.com/office/drawing/2014/main" val="398904692"/>
                  </a:ext>
                </a:extLst>
              </a:tr>
              <a:tr h="580008">
                <a:tc>
                  <a:txBody>
                    <a:bodyPr/>
                    <a:lstStyle/>
                    <a:p>
                      <a:pPr marL="457200" indent="-457200">
                        <a:buFont typeface="Arial" panose="020B0604020202020204" pitchFamily="34" charset="0"/>
                        <a:buChar char="•"/>
                      </a:pPr>
                      <a:r>
                        <a:rPr lang="en-GB" sz="2400" b="1" dirty="0">
                          <a:solidFill>
                            <a:srgbClr val="FF0000"/>
                          </a:solidFill>
                        </a:rPr>
                        <a:t>Invalidates their skills</a:t>
                      </a:r>
                    </a:p>
                  </a:txBody>
                  <a:tcPr>
                    <a:noFill/>
                  </a:tcPr>
                </a:tc>
                <a:tc>
                  <a:txBody>
                    <a:bodyPr/>
                    <a:lstStyle/>
                    <a:p>
                      <a:pPr marL="457200" indent="-457200">
                        <a:buFont typeface="Arial" panose="020B0604020202020204" pitchFamily="34" charset="0"/>
                        <a:buChar char="•"/>
                      </a:pPr>
                      <a:r>
                        <a:rPr lang="en-GB" sz="2400" b="1" i="1" dirty="0">
                          <a:solidFill>
                            <a:srgbClr val="00B050"/>
                          </a:solidFill>
                        </a:rPr>
                        <a:t>Clear accountability</a:t>
                      </a:r>
                    </a:p>
                  </a:txBody>
                  <a:tcPr>
                    <a:noFill/>
                  </a:tcPr>
                </a:tc>
                <a:extLst>
                  <a:ext uri="{0D108BD9-81ED-4DB2-BD59-A6C34878D82A}">
                    <a16:rowId xmlns:a16="http://schemas.microsoft.com/office/drawing/2014/main" val="2988763944"/>
                  </a:ext>
                </a:extLst>
              </a:tr>
              <a:tr h="580008">
                <a:tc>
                  <a:txBody>
                    <a:bodyPr/>
                    <a:lstStyle/>
                    <a:p>
                      <a:pPr marL="457200" indent="-457200">
                        <a:buFont typeface="Arial" panose="020B0604020202020204" pitchFamily="34" charset="0"/>
                        <a:buChar char="•"/>
                      </a:pPr>
                      <a:r>
                        <a:rPr lang="en-GB" sz="2400" b="1" dirty="0">
                          <a:solidFill>
                            <a:srgbClr val="FF0000"/>
                          </a:solidFill>
                        </a:rPr>
                        <a:t>Frustrates capable team members</a:t>
                      </a:r>
                    </a:p>
                  </a:txBody>
                  <a:tcPr>
                    <a:noFill/>
                  </a:tcPr>
                </a:tc>
                <a:tc>
                  <a:txBody>
                    <a:bodyPr/>
                    <a:lstStyle/>
                    <a:p>
                      <a:pPr marL="457200" indent="-457200">
                        <a:buFont typeface="Arial" panose="020B0604020202020204" pitchFamily="34" charset="0"/>
                        <a:buChar char="•"/>
                      </a:pPr>
                      <a:r>
                        <a:rPr lang="en-GB" sz="2400" b="1" i="1" dirty="0">
                          <a:solidFill>
                            <a:srgbClr val="00B050"/>
                          </a:solidFill>
                        </a:rPr>
                        <a:t>Specify consequences</a:t>
                      </a:r>
                    </a:p>
                  </a:txBody>
                  <a:tcPr>
                    <a:noFill/>
                  </a:tcPr>
                </a:tc>
                <a:extLst>
                  <a:ext uri="{0D108BD9-81ED-4DB2-BD59-A6C34878D82A}">
                    <a16:rowId xmlns:a16="http://schemas.microsoft.com/office/drawing/2014/main" val="1241960897"/>
                  </a:ext>
                </a:extLst>
              </a:tr>
            </a:tbl>
          </a:graphicData>
        </a:graphic>
      </p:graphicFrame>
      <p:pic>
        <p:nvPicPr>
          <p:cNvPr id="6" name="Picture 5">
            <a:extLst>
              <a:ext uri="{FF2B5EF4-FFF2-40B4-BE49-F238E27FC236}">
                <a16:creationId xmlns:a16="http://schemas.microsoft.com/office/drawing/2014/main" id="{8EC4545C-CC0D-4C16-BFCD-CBCF59F74D7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00800" y="4080039"/>
            <a:ext cx="1763688" cy="1205187"/>
          </a:xfrm>
          <a:prstGeom prst="rect">
            <a:avLst/>
          </a:prstGeom>
        </p:spPr>
      </p:pic>
      <p:sp>
        <p:nvSpPr>
          <p:cNvPr id="7" name="TextBox 6">
            <a:extLst>
              <a:ext uri="{FF2B5EF4-FFF2-40B4-BE49-F238E27FC236}">
                <a16:creationId xmlns:a16="http://schemas.microsoft.com/office/drawing/2014/main" id="{0E74F6F7-1A93-4AF3-BEFA-1061DF6E5064}"/>
              </a:ext>
            </a:extLst>
          </p:cNvPr>
          <p:cNvSpPr txBox="1"/>
          <p:nvPr/>
        </p:nvSpPr>
        <p:spPr>
          <a:xfrm>
            <a:off x="7092280" y="5301208"/>
            <a:ext cx="1917385" cy="369332"/>
          </a:xfrm>
          <a:prstGeom prst="rect">
            <a:avLst/>
          </a:prstGeom>
          <a:noFill/>
        </p:spPr>
        <p:txBody>
          <a:bodyPr wrap="square" rtlCol="0">
            <a:spAutoFit/>
          </a:bodyPr>
          <a:lstStyle/>
          <a:p>
            <a:r>
              <a:rPr lang="en-GB" sz="900" dirty="0">
                <a:hlinkClick r:id="rId4" tooltip="http://shortformblog.com/post/27344520602/author-stephen-covey-dies"/>
              </a:rPr>
              <a:t>This Photo</a:t>
            </a:r>
            <a:r>
              <a:rPr lang="en-GB" sz="900" dirty="0"/>
              <a:t> by Unknown Author is licensed under </a:t>
            </a:r>
            <a:r>
              <a:rPr lang="en-GB" sz="900" dirty="0">
                <a:hlinkClick r:id="rId5" tooltip="https://creativecommons.org/licenses/by-nc/3.0/"/>
              </a:rPr>
              <a:t>CC BY-NC</a:t>
            </a:r>
            <a:endParaRPr lang="en-GB" sz="900" dirty="0"/>
          </a:p>
        </p:txBody>
      </p:sp>
      <p:sp>
        <p:nvSpPr>
          <p:cNvPr id="8" name="Rectangle 7">
            <a:extLst>
              <a:ext uri="{FF2B5EF4-FFF2-40B4-BE49-F238E27FC236}">
                <a16:creationId xmlns:a16="http://schemas.microsoft.com/office/drawing/2014/main" id="{9C017701-083E-4D0B-B605-765BB8EF171E}"/>
              </a:ext>
            </a:extLst>
          </p:cNvPr>
          <p:cNvSpPr/>
          <p:nvPr/>
        </p:nvSpPr>
        <p:spPr>
          <a:xfrm>
            <a:off x="179512" y="4791735"/>
            <a:ext cx="6731124" cy="369332"/>
          </a:xfrm>
          <a:prstGeom prst="rect">
            <a:avLst/>
          </a:prstGeom>
        </p:spPr>
        <p:txBody>
          <a:bodyPr wrap="square">
            <a:spAutoFit/>
          </a:bodyPr>
          <a:lstStyle/>
          <a:p>
            <a:r>
              <a:rPr lang="en-GB" dirty="0"/>
              <a:t>Adapted from Covey, S. The 7</a:t>
            </a:r>
            <a:r>
              <a:rPr lang="en-GB" i="1" dirty="0"/>
              <a:t> Habits of Highly Effective People</a:t>
            </a:r>
          </a:p>
        </p:txBody>
      </p:sp>
    </p:spTree>
    <p:extLst>
      <p:ext uri="{BB962C8B-B14F-4D97-AF65-F5344CB8AC3E}">
        <p14:creationId xmlns:p14="http://schemas.microsoft.com/office/powerpoint/2010/main" val="22535370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3A1B9-4D42-44B5-B4C2-D4394A5EA813}"/>
              </a:ext>
            </a:extLst>
          </p:cNvPr>
          <p:cNvSpPr>
            <a:spLocks noGrp="1"/>
          </p:cNvSpPr>
          <p:nvPr>
            <p:ph type="title"/>
          </p:nvPr>
        </p:nvSpPr>
        <p:spPr>
          <a:xfrm>
            <a:off x="457200" y="274638"/>
            <a:ext cx="8229600" cy="778098"/>
          </a:xfrm>
        </p:spPr>
        <p:txBody>
          <a:bodyPr/>
          <a:lstStyle/>
          <a:p>
            <a:r>
              <a:rPr lang="en-GB" dirty="0"/>
              <a:t>Delegation</a:t>
            </a:r>
          </a:p>
        </p:txBody>
      </p:sp>
      <p:sp>
        <p:nvSpPr>
          <p:cNvPr id="3" name="Content Placeholder 2">
            <a:extLst>
              <a:ext uri="{FF2B5EF4-FFF2-40B4-BE49-F238E27FC236}">
                <a16:creationId xmlns:a16="http://schemas.microsoft.com/office/drawing/2014/main" id="{98B522FC-F26D-4795-B0B0-3C5C3F962C4A}"/>
              </a:ext>
            </a:extLst>
          </p:cNvPr>
          <p:cNvSpPr>
            <a:spLocks noGrp="1"/>
          </p:cNvSpPr>
          <p:nvPr>
            <p:ph idx="1"/>
          </p:nvPr>
        </p:nvSpPr>
        <p:spPr>
          <a:xfrm>
            <a:off x="465584" y="1196752"/>
            <a:ext cx="8229600" cy="3917032"/>
          </a:xfrm>
        </p:spPr>
        <p:txBody>
          <a:bodyPr>
            <a:normAutofit fontScale="77500" lnSpcReduction="20000"/>
          </a:bodyPr>
          <a:lstStyle/>
          <a:p>
            <a:r>
              <a:rPr lang="en-GB" dirty="0"/>
              <a:t>If we examine the ‘</a:t>
            </a:r>
            <a:r>
              <a:rPr lang="en-GB" b="1" dirty="0"/>
              <a:t>Go-fer’ delegation </a:t>
            </a:r>
            <a:r>
              <a:rPr lang="en-GB" dirty="0"/>
              <a:t>in </a:t>
            </a:r>
            <a:r>
              <a:rPr lang="en-GB" b="1" dirty="0">
                <a:solidFill>
                  <a:srgbClr val="FF0000"/>
                </a:solidFill>
              </a:rPr>
              <a:t>RED</a:t>
            </a:r>
            <a:r>
              <a:rPr lang="en-GB" dirty="0"/>
              <a:t> versus ‘</a:t>
            </a:r>
            <a:r>
              <a:rPr lang="en-GB" b="1" i="1" dirty="0"/>
              <a:t>Stewardship delegation</a:t>
            </a:r>
            <a:r>
              <a:rPr lang="en-GB" dirty="0"/>
              <a:t>’ in </a:t>
            </a:r>
            <a:r>
              <a:rPr lang="en-GB" b="1" i="1" dirty="0">
                <a:solidFill>
                  <a:srgbClr val="00B050"/>
                </a:solidFill>
              </a:rPr>
              <a:t>GREEN</a:t>
            </a:r>
            <a:r>
              <a:rPr lang="en-GB" dirty="0"/>
              <a:t> </a:t>
            </a:r>
            <a:br>
              <a:rPr lang="en-GB" dirty="0"/>
            </a:br>
            <a:endParaRPr lang="en-GB" dirty="0"/>
          </a:p>
          <a:p>
            <a:r>
              <a:rPr lang="en-GB" dirty="0"/>
              <a:t>What are the implications of focusing on the method?</a:t>
            </a:r>
          </a:p>
          <a:p>
            <a:r>
              <a:rPr lang="en-GB" dirty="0"/>
              <a:t>If you are telling the team member ‘how to do it’ are you stifling their creativity and initiative?</a:t>
            </a:r>
          </a:p>
          <a:p>
            <a:r>
              <a:rPr lang="en-GB" dirty="0"/>
              <a:t>There are times when this may be appropriate, though…..but </a:t>
            </a:r>
            <a:r>
              <a:rPr lang="en-GB" b="1" i="1" dirty="0"/>
              <a:t>when</a:t>
            </a:r>
            <a:r>
              <a:rPr lang="en-GB" dirty="0"/>
              <a:t>?  </a:t>
            </a:r>
          </a:p>
          <a:p>
            <a:r>
              <a:rPr lang="en-GB" dirty="0"/>
              <a:t>When a team member has no experience or confidence to take on the task.  </a:t>
            </a:r>
          </a:p>
          <a:p>
            <a:r>
              <a:rPr lang="en-GB" dirty="0"/>
              <a:t>This is why ‘Stewardship Delegation’ is so important.</a:t>
            </a:r>
          </a:p>
          <a:p>
            <a:endParaRPr lang="en-GB" dirty="0"/>
          </a:p>
        </p:txBody>
      </p:sp>
    </p:spTree>
    <p:extLst>
      <p:ext uri="{BB962C8B-B14F-4D97-AF65-F5344CB8AC3E}">
        <p14:creationId xmlns:p14="http://schemas.microsoft.com/office/powerpoint/2010/main" val="62205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ACAF3-FCA1-4336-92EE-CDC8AB9ED2AD}"/>
              </a:ext>
            </a:extLst>
          </p:cNvPr>
          <p:cNvSpPr>
            <a:spLocks noGrp="1"/>
          </p:cNvSpPr>
          <p:nvPr>
            <p:ph type="title"/>
          </p:nvPr>
        </p:nvSpPr>
        <p:spPr/>
        <p:txBody>
          <a:bodyPr/>
          <a:lstStyle/>
          <a:p>
            <a:r>
              <a:rPr lang="en-GB" dirty="0"/>
              <a:t>Alternative Delegation Style</a:t>
            </a:r>
          </a:p>
        </p:txBody>
      </p:sp>
      <p:sp>
        <p:nvSpPr>
          <p:cNvPr id="3" name="Content Placeholder 2">
            <a:extLst>
              <a:ext uri="{FF2B5EF4-FFF2-40B4-BE49-F238E27FC236}">
                <a16:creationId xmlns:a16="http://schemas.microsoft.com/office/drawing/2014/main" id="{971CDDCA-B0E1-4BDF-A94B-6520E1543025}"/>
              </a:ext>
            </a:extLst>
          </p:cNvPr>
          <p:cNvSpPr>
            <a:spLocks noGrp="1"/>
          </p:cNvSpPr>
          <p:nvPr>
            <p:ph idx="1"/>
          </p:nvPr>
        </p:nvSpPr>
        <p:spPr>
          <a:xfrm>
            <a:off x="457200" y="2276871"/>
            <a:ext cx="8229600" cy="3240361"/>
          </a:xfrm>
        </p:spPr>
        <p:txBody>
          <a:bodyPr/>
          <a:lstStyle/>
          <a:p>
            <a:r>
              <a:rPr lang="en-GB" dirty="0">
                <a:latin typeface="+mj-lt"/>
              </a:rPr>
              <a:t>Broad outline of what is required is provided</a:t>
            </a:r>
          </a:p>
          <a:p>
            <a:r>
              <a:rPr lang="en-GB" dirty="0">
                <a:latin typeface="+mj-lt"/>
              </a:rPr>
              <a:t>No standards</a:t>
            </a:r>
          </a:p>
          <a:p>
            <a:r>
              <a:rPr lang="en-GB" dirty="0">
                <a:latin typeface="+mj-lt"/>
              </a:rPr>
              <a:t>No focus on resource requirements</a:t>
            </a:r>
          </a:p>
          <a:p>
            <a:r>
              <a:rPr lang="en-GB" dirty="0">
                <a:latin typeface="+mj-lt"/>
              </a:rPr>
              <a:t>No review in place</a:t>
            </a:r>
          </a:p>
          <a:p>
            <a:endParaRPr lang="en-GB" dirty="0"/>
          </a:p>
        </p:txBody>
      </p:sp>
      <p:sp>
        <p:nvSpPr>
          <p:cNvPr id="6" name="Rectangle 5">
            <a:extLst>
              <a:ext uri="{FF2B5EF4-FFF2-40B4-BE49-F238E27FC236}">
                <a16:creationId xmlns:a16="http://schemas.microsoft.com/office/drawing/2014/main" id="{3B4E876B-64C2-4E81-8363-37D5A63D2CC4}"/>
              </a:ext>
            </a:extLst>
          </p:cNvPr>
          <p:cNvSpPr/>
          <p:nvPr/>
        </p:nvSpPr>
        <p:spPr>
          <a:xfrm>
            <a:off x="3131840" y="1417638"/>
            <a:ext cx="2880320" cy="584775"/>
          </a:xfrm>
          <a:prstGeom prst="rect">
            <a:avLst/>
          </a:prstGeom>
        </p:spPr>
        <p:txBody>
          <a:bodyPr wrap="square">
            <a:spAutoFit/>
          </a:bodyPr>
          <a:lstStyle/>
          <a:p>
            <a:r>
              <a:rPr lang="en-GB" sz="3200" b="1" dirty="0">
                <a:latin typeface="+mj-lt"/>
                <a:cs typeface="Arial" pitchFamily="34" charset="0"/>
              </a:rPr>
              <a:t>ABDICATION</a:t>
            </a:r>
          </a:p>
        </p:txBody>
      </p:sp>
    </p:spTree>
    <p:extLst>
      <p:ext uri="{BB962C8B-B14F-4D97-AF65-F5344CB8AC3E}">
        <p14:creationId xmlns:p14="http://schemas.microsoft.com/office/powerpoint/2010/main" val="3578424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ACAF3-FCA1-4336-92EE-CDC8AB9ED2AD}"/>
              </a:ext>
            </a:extLst>
          </p:cNvPr>
          <p:cNvSpPr>
            <a:spLocks noGrp="1"/>
          </p:cNvSpPr>
          <p:nvPr>
            <p:ph type="title"/>
          </p:nvPr>
        </p:nvSpPr>
        <p:spPr/>
        <p:txBody>
          <a:bodyPr/>
          <a:lstStyle/>
          <a:p>
            <a:r>
              <a:rPr lang="en-GB" dirty="0"/>
              <a:t>Alternative Delegation Style</a:t>
            </a:r>
          </a:p>
        </p:txBody>
      </p:sp>
      <p:sp>
        <p:nvSpPr>
          <p:cNvPr id="3" name="Content Placeholder 2">
            <a:extLst>
              <a:ext uri="{FF2B5EF4-FFF2-40B4-BE49-F238E27FC236}">
                <a16:creationId xmlns:a16="http://schemas.microsoft.com/office/drawing/2014/main" id="{971CDDCA-B0E1-4BDF-A94B-6520E1543025}"/>
              </a:ext>
            </a:extLst>
          </p:cNvPr>
          <p:cNvSpPr>
            <a:spLocks noGrp="1"/>
          </p:cNvSpPr>
          <p:nvPr>
            <p:ph idx="1"/>
          </p:nvPr>
        </p:nvSpPr>
        <p:spPr>
          <a:xfrm>
            <a:off x="467274" y="2574031"/>
            <a:ext cx="8229600" cy="2880321"/>
          </a:xfrm>
        </p:spPr>
        <p:txBody>
          <a:bodyPr/>
          <a:lstStyle/>
          <a:p>
            <a:r>
              <a:rPr lang="en-GB" dirty="0"/>
              <a:t>This is setting people up to fail……it is, at best, lazy and irresponsible.  </a:t>
            </a:r>
          </a:p>
          <a:p>
            <a:r>
              <a:rPr lang="en-GB" dirty="0"/>
              <a:t>It is NOT delegation.</a:t>
            </a:r>
          </a:p>
          <a:p>
            <a:endParaRPr lang="en-GB" dirty="0"/>
          </a:p>
        </p:txBody>
      </p:sp>
      <p:sp>
        <p:nvSpPr>
          <p:cNvPr id="6" name="Rectangle 5">
            <a:extLst>
              <a:ext uri="{FF2B5EF4-FFF2-40B4-BE49-F238E27FC236}">
                <a16:creationId xmlns:a16="http://schemas.microsoft.com/office/drawing/2014/main" id="{3B4E876B-64C2-4E81-8363-37D5A63D2CC4}"/>
              </a:ext>
            </a:extLst>
          </p:cNvPr>
          <p:cNvSpPr/>
          <p:nvPr/>
        </p:nvSpPr>
        <p:spPr>
          <a:xfrm>
            <a:off x="3131840" y="1417638"/>
            <a:ext cx="2880320" cy="584775"/>
          </a:xfrm>
          <a:prstGeom prst="rect">
            <a:avLst/>
          </a:prstGeom>
        </p:spPr>
        <p:txBody>
          <a:bodyPr wrap="square">
            <a:spAutoFit/>
          </a:bodyPr>
          <a:lstStyle/>
          <a:p>
            <a:r>
              <a:rPr lang="en-GB" sz="3200" b="1" dirty="0">
                <a:latin typeface="+mj-lt"/>
                <a:cs typeface="Arial" pitchFamily="34" charset="0"/>
              </a:rPr>
              <a:t>ABDICATION</a:t>
            </a:r>
          </a:p>
        </p:txBody>
      </p:sp>
    </p:spTree>
    <p:extLst>
      <p:ext uri="{BB962C8B-B14F-4D97-AF65-F5344CB8AC3E}">
        <p14:creationId xmlns:p14="http://schemas.microsoft.com/office/powerpoint/2010/main" val="1671924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F0210-EB4B-4CD2-AF85-48A48ACBEA3B}"/>
              </a:ext>
            </a:extLst>
          </p:cNvPr>
          <p:cNvSpPr>
            <a:spLocks noGrp="1"/>
          </p:cNvSpPr>
          <p:nvPr>
            <p:ph type="title"/>
          </p:nvPr>
        </p:nvSpPr>
        <p:spPr>
          <a:xfrm>
            <a:off x="457200" y="116632"/>
            <a:ext cx="8229600" cy="850106"/>
          </a:xfrm>
        </p:spPr>
        <p:txBody>
          <a:bodyPr/>
          <a:lstStyle/>
          <a:p>
            <a:r>
              <a:rPr lang="en-GB" dirty="0"/>
              <a:t>Effective Delegation</a:t>
            </a:r>
          </a:p>
        </p:txBody>
      </p:sp>
      <p:sp>
        <p:nvSpPr>
          <p:cNvPr id="3" name="Content Placeholder 2">
            <a:extLst>
              <a:ext uri="{FF2B5EF4-FFF2-40B4-BE49-F238E27FC236}">
                <a16:creationId xmlns:a16="http://schemas.microsoft.com/office/drawing/2014/main" id="{85BB1A88-178D-4F86-B59F-9ABE9FAA8886}"/>
              </a:ext>
            </a:extLst>
          </p:cNvPr>
          <p:cNvSpPr>
            <a:spLocks noGrp="1"/>
          </p:cNvSpPr>
          <p:nvPr>
            <p:ph idx="1"/>
          </p:nvPr>
        </p:nvSpPr>
        <p:spPr>
          <a:xfrm>
            <a:off x="179512" y="966738"/>
            <a:ext cx="8784976" cy="4248473"/>
          </a:xfrm>
        </p:spPr>
        <p:txBody>
          <a:bodyPr>
            <a:noAutofit/>
          </a:bodyPr>
          <a:lstStyle/>
          <a:p>
            <a:pPr marL="0" indent="0">
              <a:lnSpc>
                <a:spcPct val="90000"/>
              </a:lnSpc>
              <a:spcBef>
                <a:spcPct val="50000"/>
              </a:spcBef>
              <a:buClr>
                <a:srgbClr val="395A79"/>
              </a:buClr>
              <a:buNone/>
            </a:pPr>
            <a:r>
              <a:rPr lang="en-GB" sz="2500" b="1" dirty="0">
                <a:latin typeface="+mj-lt"/>
              </a:rPr>
              <a:t>The Team Leader: -</a:t>
            </a:r>
          </a:p>
          <a:p>
            <a:pPr>
              <a:lnSpc>
                <a:spcPct val="90000"/>
              </a:lnSpc>
              <a:spcBef>
                <a:spcPct val="50000"/>
              </a:spcBef>
              <a:buClr>
                <a:srgbClr val="395A79"/>
              </a:buClr>
            </a:pPr>
            <a:r>
              <a:rPr lang="en-GB" sz="2500" i="1" dirty="0"/>
              <a:t>Sets boundaries but allows freedom over approach.</a:t>
            </a:r>
          </a:p>
          <a:p>
            <a:pPr>
              <a:lnSpc>
                <a:spcPct val="90000"/>
              </a:lnSpc>
              <a:spcBef>
                <a:spcPct val="50000"/>
              </a:spcBef>
              <a:buClr>
                <a:srgbClr val="395A79"/>
              </a:buClr>
            </a:pPr>
            <a:r>
              <a:rPr lang="en-GB" sz="2500" i="1" dirty="0"/>
              <a:t>Uses clear communication.</a:t>
            </a:r>
          </a:p>
          <a:p>
            <a:pPr>
              <a:lnSpc>
                <a:spcPct val="90000"/>
              </a:lnSpc>
              <a:spcBef>
                <a:spcPct val="50000"/>
              </a:spcBef>
              <a:buClr>
                <a:srgbClr val="395A79"/>
              </a:buClr>
            </a:pPr>
            <a:r>
              <a:rPr lang="en-GB" sz="2500" i="1" dirty="0"/>
              <a:t>Makes time for questions.</a:t>
            </a:r>
          </a:p>
          <a:p>
            <a:pPr>
              <a:lnSpc>
                <a:spcPct val="90000"/>
              </a:lnSpc>
              <a:spcBef>
                <a:spcPct val="50000"/>
              </a:spcBef>
              <a:buClr>
                <a:srgbClr val="395A79"/>
              </a:buClr>
            </a:pPr>
            <a:r>
              <a:rPr lang="en-GB" sz="2500" i="1" dirty="0"/>
              <a:t>Allows alternate solutions.</a:t>
            </a:r>
          </a:p>
          <a:p>
            <a:pPr>
              <a:lnSpc>
                <a:spcPct val="90000"/>
              </a:lnSpc>
              <a:spcBef>
                <a:spcPct val="50000"/>
              </a:spcBef>
              <a:buClr>
                <a:srgbClr val="395A79"/>
              </a:buClr>
            </a:pPr>
            <a:r>
              <a:rPr lang="en-GB" sz="2500" i="1" dirty="0"/>
              <a:t>Builds trust and confidence, motivates and develops.</a:t>
            </a:r>
          </a:p>
          <a:p>
            <a:pPr>
              <a:lnSpc>
                <a:spcPct val="90000"/>
              </a:lnSpc>
              <a:spcBef>
                <a:spcPct val="50000"/>
              </a:spcBef>
              <a:buClr>
                <a:srgbClr val="395A79"/>
              </a:buClr>
            </a:pPr>
            <a:r>
              <a:rPr lang="en-GB" sz="2500" i="1" dirty="0"/>
              <a:t>Requires regular progress reports.</a:t>
            </a:r>
          </a:p>
          <a:p>
            <a:pPr>
              <a:lnSpc>
                <a:spcPct val="90000"/>
              </a:lnSpc>
              <a:spcBef>
                <a:spcPct val="50000"/>
              </a:spcBef>
              <a:buClr>
                <a:srgbClr val="395A79"/>
              </a:buClr>
            </a:pPr>
            <a:r>
              <a:rPr lang="en-GB" sz="2500" i="1" dirty="0"/>
              <a:t>Accepts that final accountability resides with manager.</a:t>
            </a:r>
          </a:p>
          <a:p>
            <a:endParaRPr lang="en-GB" sz="2500" b="1" dirty="0">
              <a:latin typeface="+mj-lt"/>
            </a:endParaRPr>
          </a:p>
        </p:txBody>
      </p:sp>
    </p:spTree>
    <p:extLst>
      <p:ext uri="{BB962C8B-B14F-4D97-AF65-F5344CB8AC3E}">
        <p14:creationId xmlns:p14="http://schemas.microsoft.com/office/powerpoint/2010/main" val="594510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13BF4-0EE6-46CE-BFDE-E7295E27B894}"/>
              </a:ext>
            </a:extLst>
          </p:cNvPr>
          <p:cNvSpPr>
            <a:spLocks noGrp="1"/>
          </p:cNvSpPr>
          <p:nvPr>
            <p:ph type="title"/>
          </p:nvPr>
        </p:nvSpPr>
        <p:spPr/>
        <p:txBody>
          <a:bodyPr/>
          <a:lstStyle/>
          <a:p>
            <a:r>
              <a:rPr lang="en-GB" dirty="0"/>
              <a:t>The Act of Delegation</a:t>
            </a:r>
          </a:p>
        </p:txBody>
      </p:sp>
      <p:sp>
        <p:nvSpPr>
          <p:cNvPr id="3" name="Content Placeholder 2">
            <a:extLst>
              <a:ext uri="{FF2B5EF4-FFF2-40B4-BE49-F238E27FC236}">
                <a16:creationId xmlns:a16="http://schemas.microsoft.com/office/drawing/2014/main" id="{E77A588F-A000-4790-AFFC-00538E9672FC}"/>
              </a:ext>
            </a:extLst>
          </p:cNvPr>
          <p:cNvSpPr>
            <a:spLocks noGrp="1"/>
          </p:cNvSpPr>
          <p:nvPr>
            <p:ph idx="1"/>
          </p:nvPr>
        </p:nvSpPr>
        <p:spPr>
          <a:xfrm>
            <a:off x="457200" y="1417638"/>
            <a:ext cx="8229600" cy="4099595"/>
          </a:xfrm>
        </p:spPr>
        <p:txBody>
          <a:bodyPr>
            <a:normAutofit fontScale="85000" lnSpcReduction="20000"/>
          </a:bodyPr>
          <a:lstStyle/>
          <a:p>
            <a:pPr>
              <a:lnSpc>
                <a:spcPct val="90000"/>
              </a:lnSpc>
              <a:spcBef>
                <a:spcPct val="50000"/>
              </a:spcBef>
              <a:buClr>
                <a:srgbClr val="395A79"/>
              </a:buClr>
            </a:pPr>
            <a:r>
              <a:rPr lang="en-GB" dirty="0"/>
              <a:t>Offer explanation of why delegation is appropriate (what are the benefits for them) </a:t>
            </a:r>
          </a:p>
          <a:p>
            <a:pPr>
              <a:lnSpc>
                <a:spcPct val="90000"/>
              </a:lnSpc>
              <a:spcBef>
                <a:spcPct val="50000"/>
              </a:spcBef>
              <a:buClr>
                <a:srgbClr val="395A79"/>
              </a:buClr>
            </a:pPr>
            <a:r>
              <a:rPr lang="en-GB" dirty="0"/>
              <a:t>State what needs to be done; by when; clarify outcomes</a:t>
            </a:r>
          </a:p>
          <a:p>
            <a:pPr>
              <a:lnSpc>
                <a:spcPct val="90000"/>
              </a:lnSpc>
              <a:spcBef>
                <a:spcPct val="50000"/>
              </a:spcBef>
              <a:buClr>
                <a:srgbClr val="395A79"/>
              </a:buClr>
            </a:pPr>
            <a:r>
              <a:rPr lang="en-GB" dirty="0"/>
              <a:t>Provide context &amp; contacts</a:t>
            </a:r>
          </a:p>
          <a:p>
            <a:pPr>
              <a:lnSpc>
                <a:spcPct val="90000"/>
              </a:lnSpc>
              <a:spcBef>
                <a:spcPct val="50000"/>
              </a:spcBef>
              <a:buClr>
                <a:srgbClr val="395A79"/>
              </a:buClr>
            </a:pPr>
            <a:r>
              <a:rPr lang="en-GB" dirty="0"/>
              <a:t>Clarify resources and support available</a:t>
            </a:r>
          </a:p>
          <a:p>
            <a:pPr>
              <a:lnSpc>
                <a:spcPct val="90000"/>
              </a:lnSpc>
              <a:spcBef>
                <a:spcPct val="50000"/>
              </a:spcBef>
              <a:buClr>
                <a:srgbClr val="395A79"/>
              </a:buClr>
            </a:pPr>
            <a:r>
              <a:rPr lang="en-GB" dirty="0"/>
              <a:t>Confirm staff member feels capable</a:t>
            </a:r>
          </a:p>
          <a:p>
            <a:pPr>
              <a:lnSpc>
                <a:spcPct val="90000"/>
              </a:lnSpc>
              <a:spcBef>
                <a:spcPct val="50000"/>
              </a:spcBef>
              <a:buClr>
                <a:srgbClr val="395A79"/>
              </a:buClr>
            </a:pPr>
            <a:r>
              <a:rPr lang="en-GB" dirty="0"/>
              <a:t>Agree timetable for updates and deadline</a:t>
            </a:r>
          </a:p>
          <a:p>
            <a:pPr>
              <a:lnSpc>
                <a:spcPct val="90000"/>
              </a:lnSpc>
              <a:spcBef>
                <a:spcPct val="50000"/>
              </a:spcBef>
              <a:buClr>
                <a:srgbClr val="395A79"/>
              </a:buClr>
            </a:pPr>
            <a:r>
              <a:rPr lang="en-GB" dirty="0"/>
              <a:t>Give credit for willingness &amp; effort</a:t>
            </a:r>
          </a:p>
          <a:p>
            <a:endParaRPr lang="en-GB" dirty="0">
              <a:latin typeface="+mj-lt"/>
            </a:endParaRPr>
          </a:p>
        </p:txBody>
      </p:sp>
    </p:spTree>
    <p:extLst>
      <p:ext uri="{BB962C8B-B14F-4D97-AF65-F5344CB8AC3E}">
        <p14:creationId xmlns:p14="http://schemas.microsoft.com/office/powerpoint/2010/main" val="4170673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8BB01-8551-4654-8FD5-B301490930C2}"/>
              </a:ext>
            </a:extLst>
          </p:cNvPr>
          <p:cNvSpPr>
            <a:spLocks noGrp="1"/>
          </p:cNvSpPr>
          <p:nvPr>
            <p:ph type="title"/>
          </p:nvPr>
        </p:nvSpPr>
        <p:spPr/>
        <p:txBody>
          <a:bodyPr/>
          <a:lstStyle/>
          <a:p>
            <a:r>
              <a:rPr lang="en-GB" dirty="0"/>
              <a:t>Delegation Process</a:t>
            </a:r>
          </a:p>
        </p:txBody>
      </p:sp>
      <p:sp>
        <p:nvSpPr>
          <p:cNvPr id="3" name="Content Placeholder 2">
            <a:extLst>
              <a:ext uri="{FF2B5EF4-FFF2-40B4-BE49-F238E27FC236}">
                <a16:creationId xmlns:a16="http://schemas.microsoft.com/office/drawing/2014/main" id="{BBFFD8E8-0A59-41EC-B529-27A99F4D1A67}"/>
              </a:ext>
            </a:extLst>
          </p:cNvPr>
          <p:cNvSpPr>
            <a:spLocks noGrp="1"/>
          </p:cNvSpPr>
          <p:nvPr>
            <p:ph idx="1"/>
          </p:nvPr>
        </p:nvSpPr>
        <p:spPr/>
        <p:txBody>
          <a:bodyPr>
            <a:normAutofit fontScale="85000" lnSpcReduction="20000"/>
          </a:bodyPr>
          <a:lstStyle/>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B050"/>
                </a:solidFill>
                <a:latin typeface="+mj-lt"/>
              </a:rPr>
              <a:t>Define the task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70C0"/>
                </a:solidFill>
                <a:latin typeface="+mj-lt"/>
              </a:rPr>
              <a:t>Select the individual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B050"/>
                </a:solidFill>
                <a:latin typeface="+mj-lt"/>
              </a:rPr>
              <a:t>Assess ability and training need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70C0"/>
                </a:solidFill>
                <a:latin typeface="+mj-lt"/>
              </a:rPr>
              <a:t>Explain the reasons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B050"/>
                </a:solidFill>
                <a:latin typeface="+mj-lt"/>
              </a:rPr>
              <a:t>State required results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70C0"/>
                </a:solidFill>
                <a:latin typeface="+mj-lt"/>
              </a:rPr>
              <a:t>Consider resources required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B050"/>
                </a:solidFill>
                <a:latin typeface="+mj-lt"/>
              </a:rPr>
              <a:t>Responsibilities and Accountability</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70C0"/>
                </a:solidFill>
                <a:latin typeface="+mj-lt"/>
              </a:rPr>
              <a:t>Consequences</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dirty="0">
                <a:solidFill>
                  <a:srgbClr val="00B050"/>
                </a:solidFill>
                <a:latin typeface="+mj-lt"/>
              </a:rPr>
              <a:t>Feedback on results</a:t>
            </a:r>
          </a:p>
          <a:p>
            <a:endParaRPr lang="en-GB" b="1" dirty="0">
              <a:latin typeface="+mj-lt"/>
            </a:endParaRPr>
          </a:p>
        </p:txBody>
      </p:sp>
    </p:spTree>
    <p:extLst>
      <p:ext uri="{BB962C8B-B14F-4D97-AF65-F5344CB8AC3E}">
        <p14:creationId xmlns:p14="http://schemas.microsoft.com/office/powerpoint/2010/main" val="160833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2CF83-217C-4B7F-8DF2-388267BD32F0}"/>
              </a:ext>
            </a:extLst>
          </p:cNvPr>
          <p:cNvSpPr>
            <a:spLocks noGrp="1"/>
          </p:cNvSpPr>
          <p:nvPr>
            <p:ph type="title"/>
          </p:nvPr>
        </p:nvSpPr>
        <p:spPr>
          <a:xfrm>
            <a:off x="457200" y="274638"/>
            <a:ext cx="8435280" cy="1143000"/>
          </a:xfrm>
        </p:spPr>
        <p:txBody>
          <a:bodyPr>
            <a:normAutofit fontScale="90000"/>
          </a:bodyPr>
          <a:lstStyle/>
          <a:p>
            <a:br>
              <a:rPr lang="en-GB" altLang="en-US" dirty="0"/>
            </a:br>
            <a:r>
              <a:rPr lang="en-GB" altLang="en-US" dirty="0"/>
              <a:t>Do Teams Really Work? Or, Why Do They Fail?</a:t>
            </a:r>
            <a:br>
              <a:rPr lang="en-GB" altLang="en-US" dirty="0"/>
            </a:br>
            <a:endParaRPr lang="en-GB" dirty="0"/>
          </a:p>
        </p:txBody>
      </p:sp>
      <p:sp>
        <p:nvSpPr>
          <p:cNvPr id="3" name="Content Placeholder 2">
            <a:extLst>
              <a:ext uri="{FF2B5EF4-FFF2-40B4-BE49-F238E27FC236}">
                <a16:creationId xmlns:a16="http://schemas.microsoft.com/office/drawing/2014/main" id="{EC96B4CA-C47D-48E3-A4CB-CA0F4EE27B95}"/>
              </a:ext>
            </a:extLst>
          </p:cNvPr>
          <p:cNvSpPr>
            <a:spLocks noGrp="1"/>
          </p:cNvSpPr>
          <p:nvPr>
            <p:ph idx="1"/>
          </p:nvPr>
        </p:nvSpPr>
        <p:spPr/>
        <p:txBody>
          <a:bodyPr>
            <a:normAutofit lnSpcReduction="10000"/>
          </a:bodyPr>
          <a:lstStyle/>
          <a:p>
            <a:r>
              <a:rPr lang="en-GB" altLang="en-US" dirty="0"/>
              <a:t>Private agendas and mismatched needs</a:t>
            </a:r>
          </a:p>
          <a:p>
            <a:r>
              <a:rPr lang="en-GB" altLang="en-US" dirty="0"/>
              <a:t>Confused and cluttered goals</a:t>
            </a:r>
          </a:p>
          <a:p>
            <a:r>
              <a:rPr lang="en-GB" altLang="en-US" dirty="0"/>
              <a:t>Confused roles</a:t>
            </a:r>
          </a:p>
          <a:p>
            <a:r>
              <a:rPr lang="en-GB" altLang="en-US" dirty="0"/>
              <a:t>Right decisions, wrong process</a:t>
            </a:r>
          </a:p>
          <a:p>
            <a:r>
              <a:rPr lang="en-GB" altLang="en-US" dirty="0"/>
              <a:t>Bad policies, stupid procedures</a:t>
            </a:r>
          </a:p>
          <a:p>
            <a:r>
              <a:rPr lang="en-GB" altLang="en-US" dirty="0"/>
              <a:t>(Unresolved) personality conflicts</a:t>
            </a:r>
          </a:p>
          <a:p>
            <a:r>
              <a:rPr lang="en-GB" altLang="en-US" dirty="0"/>
              <a:t>Bad leadership</a:t>
            </a:r>
          </a:p>
          <a:p>
            <a:endParaRPr lang="en-GB" dirty="0"/>
          </a:p>
        </p:txBody>
      </p:sp>
      <p:sp>
        <p:nvSpPr>
          <p:cNvPr id="6" name="Text Box 4">
            <a:extLst>
              <a:ext uri="{FF2B5EF4-FFF2-40B4-BE49-F238E27FC236}">
                <a16:creationId xmlns:a16="http://schemas.microsoft.com/office/drawing/2014/main" id="{9393BAC1-AB15-41AB-A234-3109890A59DC}"/>
              </a:ext>
            </a:extLst>
          </p:cNvPr>
          <p:cNvSpPr txBox="1">
            <a:spLocks noChangeArrowheads="1"/>
          </p:cNvSpPr>
          <p:nvPr/>
        </p:nvSpPr>
        <p:spPr bwMode="auto">
          <a:xfrm>
            <a:off x="4888453" y="5116542"/>
            <a:ext cx="401802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800" dirty="0">
                <a:latin typeface="Arial" charset="0"/>
              </a:rPr>
              <a:t>(Robbins &amp; Finley,1998)</a:t>
            </a:r>
          </a:p>
        </p:txBody>
      </p:sp>
    </p:spTree>
    <p:extLst>
      <p:ext uri="{BB962C8B-B14F-4D97-AF65-F5344CB8AC3E}">
        <p14:creationId xmlns:p14="http://schemas.microsoft.com/office/powerpoint/2010/main" val="23995443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82AE3-A6B8-4B6F-AE0B-C30D1D9AF717}"/>
              </a:ext>
            </a:extLst>
          </p:cNvPr>
          <p:cNvSpPr>
            <a:spLocks noGrp="1"/>
          </p:cNvSpPr>
          <p:nvPr>
            <p:ph type="title"/>
          </p:nvPr>
        </p:nvSpPr>
        <p:spPr/>
        <p:txBody>
          <a:bodyPr>
            <a:normAutofit fontScale="90000"/>
          </a:bodyPr>
          <a:lstStyle/>
          <a:p>
            <a:r>
              <a:rPr lang="en-GB" dirty="0"/>
              <a:t>Do Teams Really Work? (Cont.)</a:t>
            </a:r>
          </a:p>
        </p:txBody>
      </p:sp>
      <p:sp>
        <p:nvSpPr>
          <p:cNvPr id="3" name="Content Placeholder 2">
            <a:extLst>
              <a:ext uri="{FF2B5EF4-FFF2-40B4-BE49-F238E27FC236}">
                <a16:creationId xmlns:a16="http://schemas.microsoft.com/office/drawing/2014/main" id="{EFC8F0CD-CF2A-452F-9F14-26B9C54625DF}"/>
              </a:ext>
            </a:extLst>
          </p:cNvPr>
          <p:cNvSpPr>
            <a:spLocks noGrp="1"/>
          </p:cNvSpPr>
          <p:nvPr>
            <p:ph idx="1"/>
          </p:nvPr>
        </p:nvSpPr>
        <p:spPr>
          <a:xfrm>
            <a:off x="457200" y="1417638"/>
            <a:ext cx="8229600" cy="3917032"/>
          </a:xfrm>
        </p:spPr>
        <p:txBody>
          <a:bodyPr>
            <a:normAutofit lnSpcReduction="10000"/>
          </a:bodyPr>
          <a:lstStyle/>
          <a:p>
            <a:r>
              <a:rPr lang="en-GB" altLang="en-US" dirty="0"/>
              <a:t>Bleary vision</a:t>
            </a:r>
          </a:p>
          <a:p>
            <a:r>
              <a:rPr lang="en-GB" altLang="en-US" dirty="0"/>
              <a:t>Teams are not part of (my) thinking</a:t>
            </a:r>
          </a:p>
          <a:p>
            <a:r>
              <a:rPr lang="en-GB" altLang="en-US" dirty="0"/>
              <a:t>Lack of feedback</a:t>
            </a:r>
          </a:p>
          <a:p>
            <a:r>
              <a:rPr lang="en-GB" altLang="en-US" dirty="0"/>
              <a:t>Lack of incentives</a:t>
            </a:r>
          </a:p>
          <a:p>
            <a:r>
              <a:rPr lang="en-GB" altLang="en-US" dirty="0"/>
              <a:t>Lack of trust</a:t>
            </a:r>
          </a:p>
          <a:p>
            <a:r>
              <a:rPr lang="en-GB" altLang="en-US" dirty="0"/>
              <a:t>Unwillingness to change</a:t>
            </a:r>
          </a:p>
          <a:p>
            <a:r>
              <a:rPr lang="en-GB" altLang="en-US" dirty="0"/>
              <a:t>Lack of tools and/or support</a:t>
            </a:r>
          </a:p>
          <a:p>
            <a:endParaRPr lang="en-GB" dirty="0"/>
          </a:p>
        </p:txBody>
      </p:sp>
      <p:sp>
        <p:nvSpPr>
          <p:cNvPr id="4" name="Text Box 4">
            <a:extLst>
              <a:ext uri="{FF2B5EF4-FFF2-40B4-BE49-F238E27FC236}">
                <a16:creationId xmlns:a16="http://schemas.microsoft.com/office/drawing/2014/main" id="{A5804EF1-CF60-408E-9F1D-00769C3D6269}"/>
              </a:ext>
            </a:extLst>
          </p:cNvPr>
          <p:cNvSpPr txBox="1">
            <a:spLocks noChangeArrowheads="1"/>
          </p:cNvSpPr>
          <p:nvPr/>
        </p:nvSpPr>
        <p:spPr bwMode="auto">
          <a:xfrm>
            <a:off x="4988430" y="5176576"/>
            <a:ext cx="41273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r>
              <a:rPr lang="en-US" altLang="en-US" sz="2800" dirty="0">
                <a:latin typeface="Arial" charset="0"/>
              </a:rPr>
              <a:t>(Robbins &amp; Finley, 1998)</a:t>
            </a:r>
          </a:p>
        </p:txBody>
      </p:sp>
    </p:spTree>
    <p:extLst>
      <p:ext uri="{BB962C8B-B14F-4D97-AF65-F5344CB8AC3E}">
        <p14:creationId xmlns:p14="http://schemas.microsoft.com/office/powerpoint/2010/main" val="2641619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4DED1-7590-4C4C-8493-50E603D930FD}"/>
              </a:ext>
            </a:extLst>
          </p:cNvPr>
          <p:cNvSpPr>
            <a:spLocks noGrp="1"/>
          </p:cNvSpPr>
          <p:nvPr>
            <p:ph type="title"/>
          </p:nvPr>
        </p:nvSpPr>
        <p:spPr/>
        <p:txBody>
          <a:bodyPr/>
          <a:lstStyle/>
          <a:p>
            <a:r>
              <a:rPr lang="en-GB" dirty="0"/>
              <a:t>Conflict</a:t>
            </a:r>
          </a:p>
        </p:txBody>
      </p:sp>
      <p:sp>
        <p:nvSpPr>
          <p:cNvPr id="3" name="Content Placeholder 2">
            <a:extLst>
              <a:ext uri="{FF2B5EF4-FFF2-40B4-BE49-F238E27FC236}">
                <a16:creationId xmlns:a16="http://schemas.microsoft.com/office/drawing/2014/main" id="{C434E761-F7E1-4471-B8AD-03048EF5C5CD}"/>
              </a:ext>
            </a:extLst>
          </p:cNvPr>
          <p:cNvSpPr>
            <a:spLocks noGrp="1"/>
          </p:cNvSpPr>
          <p:nvPr>
            <p:ph idx="1"/>
          </p:nvPr>
        </p:nvSpPr>
        <p:spPr/>
        <p:txBody>
          <a:bodyPr/>
          <a:lstStyle/>
          <a:p>
            <a:r>
              <a:rPr lang="en-GB" dirty="0"/>
              <a:t>Conflict is a natural phenomenon within teams</a:t>
            </a:r>
          </a:p>
          <a:p>
            <a:r>
              <a:rPr lang="en-GB" dirty="0"/>
              <a:t>It is expected within the ‘Storming’ phase of team development</a:t>
            </a:r>
          </a:p>
          <a:p>
            <a:r>
              <a:rPr lang="en-GB" dirty="0"/>
              <a:t>However, it can, and will, occur at any time</a:t>
            </a:r>
          </a:p>
          <a:p>
            <a:r>
              <a:rPr lang="en-GB" dirty="0"/>
              <a:t>It is an important element in group development and team performance</a:t>
            </a:r>
          </a:p>
        </p:txBody>
      </p:sp>
    </p:spTree>
    <p:extLst>
      <p:ext uri="{BB962C8B-B14F-4D97-AF65-F5344CB8AC3E}">
        <p14:creationId xmlns:p14="http://schemas.microsoft.com/office/powerpoint/2010/main" val="37188322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4DED1-7590-4C4C-8493-50E603D930FD}"/>
              </a:ext>
            </a:extLst>
          </p:cNvPr>
          <p:cNvSpPr>
            <a:spLocks noGrp="1"/>
          </p:cNvSpPr>
          <p:nvPr>
            <p:ph type="title"/>
          </p:nvPr>
        </p:nvSpPr>
        <p:spPr>
          <a:xfrm>
            <a:off x="446259" y="188640"/>
            <a:ext cx="8229600" cy="576064"/>
          </a:xfrm>
        </p:spPr>
        <p:txBody>
          <a:bodyPr>
            <a:normAutofit fontScale="90000"/>
          </a:bodyPr>
          <a:lstStyle/>
          <a:p>
            <a:r>
              <a:rPr lang="en-GB" dirty="0"/>
              <a:t>Conflict</a:t>
            </a:r>
          </a:p>
        </p:txBody>
      </p:sp>
      <p:sp>
        <p:nvSpPr>
          <p:cNvPr id="3" name="Content Placeholder 2">
            <a:extLst>
              <a:ext uri="{FF2B5EF4-FFF2-40B4-BE49-F238E27FC236}">
                <a16:creationId xmlns:a16="http://schemas.microsoft.com/office/drawing/2014/main" id="{C434E761-F7E1-4471-B8AD-03048EF5C5CD}"/>
              </a:ext>
            </a:extLst>
          </p:cNvPr>
          <p:cNvSpPr>
            <a:spLocks noGrp="1"/>
          </p:cNvSpPr>
          <p:nvPr>
            <p:ph idx="1"/>
          </p:nvPr>
        </p:nvSpPr>
        <p:spPr>
          <a:xfrm>
            <a:off x="251520" y="764704"/>
            <a:ext cx="8712968" cy="4298943"/>
          </a:xfrm>
        </p:spPr>
        <p:txBody>
          <a:bodyPr>
            <a:noAutofit/>
          </a:bodyPr>
          <a:lstStyle/>
          <a:p>
            <a:r>
              <a:rPr lang="en-GB" sz="2800" dirty="0"/>
              <a:t>Conflict often comes about as the result of passion</a:t>
            </a:r>
          </a:p>
          <a:p>
            <a:r>
              <a:rPr lang="en-GB" sz="2800" dirty="0"/>
              <a:t>Passion for a certain course of action</a:t>
            </a:r>
          </a:p>
          <a:p>
            <a:r>
              <a:rPr lang="en-GB" sz="2800" dirty="0"/>
              <a:t>Passion over poor performance</a:t>
            </a:r>
          </a:p>
          <a:p>
            <a:r>
              <a:rPr lang="en-GB" sz="2800" dirty="0"/>
              <a:t>Frustration at lack of progress or inability to get ‘heard’</a:t>
            </a:r>
          </a:p>
          <a:p>
            <a:r>
              <a:rPr lang="en-GB" sz="2800" dirty="0"/>
              <a:t>Lack of direction……</a:t>
            </a:r>
          </a:p>
          <a:p>
            <a:r>
              <a:rPr lang="en-GB" sz="2800" dirty="0"/>
              <a:t>Perceived ‘wrong’ direction </a:t>
            </a:r>
          </a:p>
          <a:p>
            <a:r>
              <a:rPr lang="en-GB" sz="2800" dirty="0"/>
              <a:t>and many more situations.   </a:t>
            </a:r>
          </a:p>
          <a:p>
            <a:r>
              <a:rPr lang="en-GB" sz="2800" dirty="0"/>
              <a:t>It can also come about because of a fear of change.</a:t>
            </a:r>
          </a:p>
        </p:txBody>
      </p:sp>
    </p:spTree>
    <p:extLst>
      <p:ext uri="{BB962C8B-B14F-4D97-AF65-F5344CB8AC3E}">
        <p14:creationId xmlns:p14="http://schemas.microsoft.com/office/powerpoint/2010/main" val="1793339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4DED1-7590-4C4C-8493-50E603D930FD}"/>
              </a:ext>
            </a:extLst>
          </p:cNvPr>
          <p:cNvSpPr>
            <a:spLocks noGrp="1"/>
          </p:cNvSpPr>
          <p:nvPr>
            <p:ph type="title"/>
          </p:nvPr>
        </p:nvSpPr>
        <p:spPr>
          <a:xfrm>
            <a:off x="446259" y="188640"/>
            <a:ext cx="8229600" cy="576064"/>
          </a:xfrm>
        </p:spPr>
        <p:txBody>
          <a:bodyPr>
            <a:normAutofit fontScale="90000"/>
          </a:bodyPr>
          <a:lstStyle/>
          <a:p>
            <a:r>
              <a:rPr lang="en-GB" dirty="0"/>
              <a:t>Conflict</a:t>
            </a:r>
          </a:p>
        </p:txBody>
      </p:sp>
      <p:sp>
        <p:nvSpPr>
          <p:cNvPr id="3" name="Content Placeholder 2">
            <a:extLst>
              <a:ext uri="{FF2B5EF4-FFF2-40B4-BE49-F238E27FC236}">
                <a16:creationId xmlns:a16="http://schemas.microsoft.com/office/drawing/2014/main" id="{C434E761-F7E1-4471-B8AD-03048EF5C5CD}"/>
              </a:ext>
            </a:extLst>
          </p:cNvPr>
          <p:cNvSpPr>
            <a:spLocks noGrp="1"/>
          </p:cNvSpPr>
          <p:nvPr>
            <p:ph idx="1"/>
          </p:nvPr>
        </p:nvSpPr>
        <p:spPr>
          <a:xfrm>
            <a:off x="251520" y="764704"/>
            <a:ext cx="8712968" cy="4298943"/>
          </a:xfrm>
        </p:spPr>
        <p:txBody>
          <a:bodyPr>
            <a:noAutofit/>
          </a:bodyPr>
          <a:lstStyle/>
          <a:p>
            <a:r>
              <a:rPr lang="en-GB" sz="2800" dirty="0"/>
              <a:t>The key to overcoming conflict is: </a:t>
            </a:r>
          </a:p>
          <a:p>
            <a:r>
              <a:rPr lang="en-GB" sz="2800" dirty="0"/>
              <a:t>Recognising that there is conflict, </a:t>
            </a:r>
          </a:p>
          <a:p>
            <a:r>
              <a:rPr lang="en-GB" sz="2800" dirty="0"/>
              <a:t>Communicating openly and constructively to discuss the impact and the issues, </a:t>
            </a:r>
          </a:p>
          <a:p>
            <a:r>
              <a:rPr lang="en-GB" sz="2800" dirty="0"/>
              <a:t>Working together to resolve it</a:t>
            </a:r>
          </a:p>
          <a:p>
            <a:r>
              <a:rPr lang="en-GB" sz="2800" dirty="0"/>
              <a:t>Leadership is vital to making these things happen.  </a:t>
            </a:r>
          </a:p>
          <a:p>
            <a:r>
              <a:rPr lang="en-GB" sz="2800" dirty="0"/>
              <a:t>If you do this, then you can get to the facts and understand what the issues are, and then work to resolve them for the benefit of the team and the individuals.</a:t>
            </a:r>
          </a:p>
        </p:txBody>
      </p:sp>
    </p:spTree>
    <p:extLst>
      <p:ext uri="{BB962C8B-B14F-4D97-AF65-F5344CB8AC3E}">
        <p14:creationId xmlns:p14="http://schemas.microsoft.com/office/powerpoint/2010/main" val="35605157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5139-6960-4493-B606-63B41C83ED9B}"/>
              </a:ext>
            </a:extLst>
          </p:cNvPr>
          <p:cNvSpPr>
            <a:spLocks noGrp="1"/>
          </p:cNvSpPr>
          <p:nvPr>
            <p:ph type="title"/>
          </p:nvPr>
        </p:nvSpPr>
        <p:spPr>
          <a:xfrm>
            <a:off x="457200" y="116632"/>
            <a:ext cx="8229600" cy="792088"/>
          </a:xfrm>
        </p:spPr>
        <p:txBody>
          <a:bodyPr/>
          <a:lstStyle/>
          <a:p>
            <a:r>
              <a:rPr lang="en-GB" dirty="0"/>
              <a:t>Conflict</a:t>
            </a:r>
          </a:p>
        </p:txBody>
      </p:sp>
      <p:sp>
        <p:nvSpPr>
          <p:cNvPr id="3" name="Content Placeholder 2">
            <a:extLst>
              <a:ext uri="{FF2B5EF4-FFF2-40B4-BE49-F238E27FC236}">
                <a16:creationId xmlns:a16="http://schemas.microsoft.com/office/drawing/2014/main" id="{37348D3F-01B1-4230-983A-F5A6B6916546}"/>
              </a:ext>
            </a:extLst>
          </p:cNvPr>
          <p:cNvSpPr>
            <a:spLocks noGrp="1"/>
          </p:cNvSpPr>
          <p:nvPr>
            <p:ph idx="1"/>
          </p:nvPr>
        </p:nvSpPr>
        <p:spPr>
          <a:xfrm>
            <a:off x="457200" y="1484784"/>
            <a:ext cx="8229600" cy="4104456"/>
          </a:xfrm>
        </p:spPr>
        <p:txBody>
          <a:bodyPr>
            <a:normAutofit/>
          </a:bodyPr>
          <a:lstStyle/>
          <a:p>
            <a:r>
              <a:rPr lang="en-GB" dirty="0"/>
              <a:t>Conflict can be about different ideas, views, ambitions, concerns, and much more.  </a:t>
            </a:r>
          </a:p>
          <a:p>
            <a:r>
              <a:rPr lang="en-GB" dirty="0"/>
              <a:t>Conflict, therefore, affords both the team AND the team leader the opportunity to build and develop ideas, through discussion and joint problem solving.  </a:t>
            </a:r>
          </a:p>
        </p:txBody>
      </p:sp>
    </p:spTree>
    <p:extLst>
      <p:ext uri="{BB962C8B-B14F-4D97-AF65-F5344CB8AC3E}">
        <p14:creationId xmlns:p14="http://schemas.microsoft.com/office/powerpoint/2010/main" val="2026657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5139-6960-4493-B606-63B41C83ED9B}"/>
              </a:ext>
            </a:extLst>
          </p:cNvPr>
          <p:cNvSpPr>
            <a:spLocks noGrp="1"/>
          </p:cNvSpPr>
          <p:nvPr>
            <p:ph type="title"/>
          </p:nvPr>
        </p:nvSpPr>
        <p:spPr>
          <a:xfrm>
            <a:off x="457200" y="116632"/>
            <a:ext cx="8229600" cy="792088"/>
          </a:xfrm>
        </p:spPr>
        <p:txBody>
          <a:bodyPr/>
          <a:lstStyle/>
          <a:p>
            <a:r>
              <a:rPr lang="en-GB" dirty="0"/>
              <a:t>Conflict</a:t>
            </a:r>
          </a:p>
        </p:txBody>
      </p:sp>
      <p:sp>
        <p:nvSpPr>
          <p:cNvPr id="3" name="Content Placeholder 2">
            <a:extLst>
              <a:ext uri="{FF2B5EF4-FFF2-40B4-BE49-F238E27FC236}">
                <a16:creationId xmlns:a16="http://schemas.microsoft.com/office/drawing/2014/main" id="{37348D3F-01B1-4230-983A-F5A6B6916546}"/>
              </a:ext>
            </a:extLst>
          </p:cNvPr>
          <p:cNvSpPr>
            <a:spLocks noGrp="1"/>
          </p:cNvSpPr>
          <p:nvPr>
            <p:ph idx="1"/>
          </p:nvPr>
        </p:nvSpPr>
        <p:spPr>
          <a:xfrm>
            <a:off x="457200" y="1052736"/>
            <a:ext cx="8229600" cy="4536504"/>
          </a:xfrm>
        </p:spPr>
        <p:txBody>
          <a:bodyPr>
            <a:normAutofit/>
          </a:bodyPr>
          <a:lstStyle/>
          <a:p>
            <a:r>
              <a:rPr lang="en-GB" dirty="0"/>
              <a:t>Conflict generates energy, which can be harnessed for the good of the team and the individuals within it.  </a:t>
            </a:r>
          </a:p>
          <a:p>
            <a:r>
              <a:rPr lang="en-GB" dirty="0"/>
              <a:t>How important is ‘negotiation’ in working towards a ‘win-win’ outcome? </a:t>
            </a:r>
          </a:p>
          <a:p>
            <a:r>
              <a:rPr lang="en-GB" dirty="0"/>
              <a:t>The key is to avoid ‘losers’, because this only stores up resentment and anger for a future date!</a:t>
            </a:r>
          </a:p>
        </p:txBody>
      </p:sp>
    </p:spTree>
    <p:extLst>
      <p:ext uri="{BB962C8B-B14F-4D97-AF65-F5344CB8AC3E}">
        <p14:creationId xmlns:p14="http://schemas.microsoft.com/office/powerpoint/2010/main" val="1113647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DB4D6-01C0-463B-B9CB-C8B43A358FB8}"/>
              </a:ext>
            </a:extLst>
          </p:cNvPr>
          <p:cNvSpPr>
            <a:spLocks noGrp="1"/>
          </p:cNvSpPr>
          <p:nvPr>
            <p:ph type="title"/>
          </p:nvPr>
        </p:nvSpPr>
        <p:spPr>
          <a:xfrm>
            <a:off x="426934" y="116632"/>
            <a:ext cx="8229600" cy="850106"/>
          </a:xfrm>
        </p:spPr>
        <p:txBody>
          <a:bodyPr/>
          <a:lstStyle/>
          <a:p>
            <a:r>
              <a:rPr lang="en-GB" dirty="0"/>
              <a:t>Conflict</a:t>
            </a:r>
          </a:p>
        </p:txBody>
      </p:sp>
      <p:sp>
        <p:nvSpPr>
          <p:cNvPr id="3" name="Content Placeholder 2">
            <a:extLst>
              <a:ext uri="{FF2B5EF4-FFF2-40B4-BE49-F238E27FC236}">
                <a16:creationId xmlns:a16="http://schemas.microsoft.com/office/drawing/2014/main" id="{06B9AC10-18F4-4E6D-B03C-762150A05B73}"/>
              </a:ext>
            </a:extLst>
          </p:cNvPr>
          <p:cNvSpPr>
            <a:spLocks noGrp="1"/>
          </p:cNvSpPr>
          <p:nvPr>
            <p:ph idx="1"/>
          </p:nvPr>
        </p:nvSpPr>
        <p:spPr>
          <a:xfrm>
            <a:off x="426934" y="1002265"/>
            <a:ext cx="8229600" cy="3917032"/>
          </a:xfrm>
        </p:spPr>
        <p:txBody>
          <a:bodyPr>
            <a:noAutofit/>
          </a:bodyPr>
          <a:lstStyle/>
          <a:p>
            <a:r>
              <a:rPr lang="en-GB" sz="2800" dirty="0"/>
              <a:t>Conflict is needed for team success</a:t>
            </a:r>
          </a:p>
          <a:p>
            <a:r>
              <a:rPr lang="en-GB" sz="2800" dirty="0"/>
              <a:t>Conflict brings to the surface differences of opinion, beliefs, points of view and – importantly - </a:t>
            </a:r>
            <a:r>
              <a:rPr lang="en-GB" sz="2800" b="1" i="1" dirty="0"/>
              <a:t>ideas</a:t>
            </a:r>
          </a:p>
          <a:p>
            <a:r>
              <a:rPr lang="en-GB" sz="2800" dirty="0"/>
              <a:t>Discussion and </a:t>
            </a:r>
            <a:r>
              <a:rPr lang="en-GB" sz="2800" b="1" i="1" dirty="0"/>
              <a:t>negotiation</a:t>
            </a:r>
            <a:r>
              <a:rPr lang="en-GB" sz="2800" dirty="0"/>
              <a:t> are key processes</a:t>
            </a:r>
          </a:p>
          <a:p>
            <a:r>
              <a:rPr lang="en-GB" sz="2800" dirty="0"/>
              <a:t>We are always looking for ‘win-win’ conflict resolution…..this helps build </a:t>
            </a:r>
            <a:r>
              <a:rPr lang="en-GB" sz="2800" b="1" i="1" dirty="0"/>
              <a:t>synergy</a:t>
            </a:r>
          </a:p>
          <a:p>
            <a:r>
              <a:rPr lang="en-GB" sz="2800" dirty="0"/>
              <a:t>Conflict is like a growing pain…a little uncomfortable but it leads to development</a:t>
            </a:r>
          </a:p>
        </p:txBody>
      </p:sp>
    </p:spTree>
    <p:extLst>
      <p:ext uri="{BB962C8B-B14F-4D97-AF65-F5344CB8AC3E}">
        <p14:creationId xmlns:p14="http://schemas.microsoft.com/office/powerpoint/2010/main" val="667062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C1F01-6FA4-4687-B5E5-C6DBA90C6C50}"/>
              </a:ext>
            </a:extLst>
          </p:cNvPr>
          <p:cNvSpPr>
            <a:spLocks noGrp="1"/>
          </p:cNvSpPr>
          <p:nvPr>
            <p:ph type="title"/>
          </p:nvPr>
        </p:nvSpPr>
        <p:spPr/>
        <p:txBody>
          <a:bodyPr>
            <a:normAutofit fontScale="90000"/>
          </a:bodyPr>
          <a:lstStyle/>
          <a:p>
            <a:r>
              <a:rPr lang="en-GB" dirty="0"/>
              <a:t>So what makes a High Performing Team?</a:t>
            </a:r>
          </a:p>
        </p:txBody>
      </p:sp>
      <p:graphicFrame>
        <p:nvGraphicFramePr>
          <p:cNvPr id="4" name="Table 3">
            <a:extLst>
              <a:ext uri="{FF2B5EF4-FFF2-40B4-BE49-F238E27FC236}">
                <a16:creationId xmlns:a16="http://schemas.microsoft.com/office/drawing/2014/main" id="{CFE35152-8972-4FA9-A929-B01919B6120A}"/>
              </a:ext>
            </a:extLst>
          </p:cNvPr>
          <p:cNvGraphicFramePr>
            <a:graphicFrameLocks noGrp="1"/>
          </p:cNvGraphicFramePr>
          <p:nvPr>
            <p:extLst>
              <p:ext uri="{D42A27DB-BD31-4B8C-83A1-F6EECF244321}">
                <p14:modId xmlns:p14="http://schemas.microsoft.com/office/powerpoint/2010/main" val="1650691168"/>
              </p:ext>
            </p:extLst>
          </p:nvPr>
        </p:nvGraphicFramePr>
        <p:xfrm>
          <a:off x="791580" y="2034958"/>
          <a:ext cx="7560840" cy="3611043"/>
        </p:xfrm>
        <a:graphic>
          <a:graphicData uri="http://schemas.openxmlformats.org/drawingml/2006/table">
            <a:tbl>
              <a:tblPr firstRow="1" bandRow="1">
                <a:tableStyleId>{5C22544A-7EE6-4342-B048-85BDC9FD1C3A}</a:tableStyleId>
              </a:tblPr>
              <a:tblGrid>
                <a:gridCol w="3780420">
                  <a:extLst>
                    <a:ext uri="{9D8B030D-6E8A-4147-A177-3AD203B41FA5}">
                      <a16:colId xmlns:a16="http://schemas.microsoft.com/office/drawing/2014/main" val="4217564537"/>
                    </a:ext>
                  </a:extLst>
                </a:gridCol>
                <a:gridCol w="3780420">
                  <a:extLst>
                    <a:ext uri="{9D8B030D-6E8A-4147-A177-3AD203B41FA5}">
                      <a16:colId xmlns:a16="http://schemas.microsoft.com/office/drawing/2014/main" val="1657769384"/>
                    </a:ext>
                  </a:extLst>
                </a:gridCol>
              </a:tblGrid>
              <a:tr h="448925">
                <a:tc>
                  <a:txBody>
                    <a:bodyPr/>
                    <a:lstStyle/>
                    <a:p>
                      <a:pPr marL="342900" indent="-342900">
                        <a:buFont typeface="Arial" panose="020B0604020202020204" pitchFamily="34" charset="0"/>
                        <a:buChar char="•"/>
                      </a:pPr>
                      <a:r>
                        <a:rPr lang="en-GB" sz="2400" b="1" dirty="0">
                          <a:solidFill>
                            <a:srgbClr val="7030A0"/>
                          </a:solidFill>
                        </a:rPr>
                        <a:t>Shared Vision</a:t>
                      </a:r>
                    </a:p>
                  </a:txBody>
                  <a:tcPr>
                    <a:noFill/>
                  </a:tcPr>
                </a:tc>
                <a:tc>
                  <a:txBody>
                    <a:bodyPr/>
                    <a:lstStyle/>
                    <a:p>
                      <a:pPr marL="342900" indent="-342900">
                        <a:buFont typeface="Arial" panose="020B0604020202020204" pitchFamily="34" charset="0"/>
                        <a:buChar char="•"/>
                      </a:pPr>
                      <a:r>
                        <a:rPr lang="en-GB" sz="2400" b="1" dirty="0">
                          <a:solidFill>
                            <a:srgbClr val="7030A0"/>
                          </a:solidFill>
                        </a:rPr>
                        <a:t>Leadership</a:t>
                      </a:r>
                    </a:p>
                  </a:txBody>
                  <a:tcPr>
                    <a:noFill/>
                  </a:tcPr>
                </a:tc>
                <a:extLst>
                  <a:ext uri="{0D108BD9-81ED-4DB2-BD59-A6C34878D82A}">
                    <a16:rowId xmlns:a16="http://schemas.microsoft.com/office/drawing/2014/main" val="832957558"/>
                  </a:ext>
                </a:extLst>
              </a:tr>
              <a:tr h="477169">
                <a:tc>
                  <a:txBody>
                    <a:bodyPr/>
                    <a:lstStyle/>
                    <a:p>
                      <a:pPr marL="342900" indent="-342900">
                        <a:buFont typeface="Arial" panose="020B0604020202020204" pitchFamily="34" charset="0"/>
                        <a:buChar char="•"/>
                      </a:pPr>
                      <a:r>
                        <a:rPr lang="en-GB" sz="2400" b="1" dirty="0">
                          <a:solidFill>
                            <a:srgbClr val="7030A0"/>
                          </a:solidFill>
                        </a:rPr>
                        <a:t>Trust</a:t>
                      </a:r>
                    </a:p>
                  </a:txBody>
                  <a:tcPr>
                    <a:noFill/>
                  </a:tcPr>
                </a:tc>
                <a:tc>
                  <a:txBody>
                    <a:bodyPr/>
                    <a:lstStyle/>
                    <a:p>
                      <a:pPr marL="342900" indent="-342900">
                        <a:buFont typeface="Arial" panose="020B0604020202020204" pitchFamily="34" charset="0"/>
                        <a:buChar char="•"/>
                      </a:pPr>
                      <a:r>
                        <a:rPr lang="en-GB" sz="2400" b="1" dirty="0">
                          <a:solidFill>
                            <a:srgbClr val="7030A0"/>
                          </a:solidFill>
                        </a:rPr>
                        <a:t>Alignment</a:t>
                      </a:r>
                    </a:p>
                  </a:txBody>
                  <a:tcPr>
                    <a:noFill/>
                  </a:tcPr>
                </a:tc>
                <a:extLst>
                  <a:ext uri="{0D108BD9-81ED-4DB2-BD59-A6C34878D82A}">
                    <a16:rowId xmlns:a16="http://schemas.microsoft.com/office/drawing/2014/main" val="246064541"/>
                  </a:ext>
                </a:extLst>
              </a:tr>
              <a:tr h="818004">
                <a:tc>
                  <a:txBody>
                    <a:bodyPr/>
                    <a:lstStyle/>
                    <a:p>
                      <a:pPr marL="342900" indent="-342900">
                        <a:buFont typeface="Arial" panose="020B0604020202020204" pitchFamily="34" charset="0"/>
                        <a:buChar char="•"/>
                      </a:pPr>
                      <a:r>
                        <a:rPr lang="en-GB" sz="2400" b="1" dirty="0">
                          <a:solidFill>
                            <a:srgbClr val="7030A0"/>
                          </a:solidFill>
                        </a:rPr>
                        <a:t>Continuous Development</a:t>
                      </a:r>
                    </a:p>
                  </a:txBody>
                  <a:tcPr>
                    <a:noFill/>
                  </a:tcPr>
                </a:tc>
                <a:tc>
                  <a:txBody>
                    <a:bodyPr/>
                    <a:lstStyle/>
                    <a:p>
                      <a:pPr marL="342900" indent="-342900">
                        <a:buFont typeface="Arial" panose="020B0604020202020204" pitchFamily="34" charset="0"/>
                        <a:buChar char="•"/>
                      </a:pPr>
                      <a:r>
                        <a:rPr lang="en-GB" sz="2400" b="1" dirty="0">
                          <a:solidFill>
                            <a:srgbClr val="7030A0"/>
                          </a:solidFill>
                        </a:rPr>
                        <a:t>Continuous Improvement</a:t>
                      </a:r>
                    </a:p>
                  </a:txBody>
                  <a:tcPr>
                    <a:noFill/>
                  </a:tcPr>
                </a:tc>
                <a:extLst>
                  <a:ext uri="{0D108BD9-81ED-4DB2-BD59-A6C34878D82A}">
                    <a16:rowId xmlns:a16="http://schemas.microsoft.com/office/drawing/2014/main" val="1182372942"/>
                  </a:ext>
                </a:extLst>
              </a:tr>
              <a:tr h="468921">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1" dirty="0">
                          <a:solidFill>
                            <a:srgbClr val="7030A0"/>
                          </a:solidFill>
                        </a:rPr>
                        <a:t>Collaboration</a:t>
                      </a:r>
                    </a:p>
                  </a:txBody>
                  <a:tcPr>
                    <a:noFill/>
                  </a:tcPr>
                </a:tc>
                <a:tc>
                  <a:txBody>
                    <a:bodyPr/>
                    <a:lstStyle/>
                    <a:p>
                      <a:pPr marL="342900" indent="-342900">
                        <a:buFont typeface="Arial" panose="020B0604020202020204" pitchFamily="34" charset="0"/>
                        <a:buChar char="•"/>
                      </a:pPr>
                      <a:r>
                        <a:rPr lang="en-GB" sz="2400" b="1" dirty="0">
                          <a:solidFill>
                            <a:srgbClr val="7030A0"/>
                          </a:solidFill>
                        </a:rPr>
                        <a:t>Focus on Objectives</a:t>
                      </a:r>
                    </a:p>
                  </a:txBody>
                  <a:tcPr>
                    <a:noFill/>
                  </a:tcPr>
                </a:tc>
                <a:extLst>
                  <a:ext uri="{0D108BD9-81ED-4DB2-BD59-A6C34878D82A}">
                    <a16:rowId xmlns:a16="http://schemas.microsoft.com/office/drawing/2014/main" val="2413725466"/>
                  </a:ext>
                </a:extLst>
              </a:tr>
              <a:tr h="561833">
                <a:tc>
                  <a:txBody>
                    <a:bodyPr/>
                    <a:lstStyle/>
                    <a:p>
                      <a:pPr marL="342900" indent="-342900">
                        <a:buFont typeface="Arial" panose="020B0604020202020204" pitchFamily="34" charset="0"/>
                        <a:buChar char="•"/>
                      </a:pPr>
                      <a:r>
                        <a:rPr lang="en-GB" sz="2400" b="1" dirty="0">
                          <a:solidFill>
                            <a:srgbClr val="7030A0"/>
                          </a:solidFill>
                        </a:rPr>
                        <a:t>Commitment</a:t>
                      </a:r>
                    </a:p>
                  </a:txBody>
                  <a:tcPr>
                    <a:noFill/>
                  </a:tcPr>
                </a:tc>
                <a:tc>
                  <a:txBody>
                    <a:bodyPr/>
                    <a:lstStyle/>
                    <a:p>
                      <a:pPr marL="342900" indent="-342900">
                        <a:buFont typeface="Arial" panose="020B0604020202020204" pitchFamily="34" charset="0"/>
                        <a:buChar char="•"/>
                      </a:pPr>
                      <a:r>
                        <a:rPr lang="en-GB" sz="2400" b="1" dirty="0">
                          <a:solidFill>
                            <a:srgbClr val="7030A0"/>
                          </a:solidFill>
                        </a:rPr>
                        <a:t>Respect</a:t>
                      </a:r>
                    </a:p>
                  </a:txBody>
                  <a:tcPr>
                    <a:noFill/>
                  </a:tcPr>
                </a:tc>
                <a:extLst>
                  <a:ext uri="{0D108BD9-81ED-4DB2-BD59-A6C34878D82A}">
                    <a16:rowId xmlns:a16="http://schemas.microsoft.com/office/drawing/2014/main" val="985271924"/>
                  </a:ext>
                </a:extLst>
              </a:tr>
              <a:tr h="561833">
                <a:tc>
                  <a:txBody>
                    <a:bodyPr/>
                    <a:lstStyle/>
                    <a:p>
                      <a:pPr marL="342900" indent="-342900">
                        <a:buFont typeface="Arial" panose="020B0604020202020204" pitchFamily="34" charset="0"/>
                        <a:buChar char="•"/>
                      </a:pPr>
                      <a:r>
                        <a:rPr lang="en-GB" sz="2400" b="1" dirty="0">
                          <a:solidFill>
                            <a:srgbClr val="7030A0"/>
                          </a:solidFill>
                        </a:rPr>
                        <a:t>Integrity</a:t>
                      </a:r>
                    </a:p>
                  </a:txBody>
                  <a:tcPr>
                    <a:noFill/>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1" dirty="0">
                          <a:solidFill>
                            <a:srgbClr val="7030A0"/>
                          </a:solidFill>
                        </a:rPr>
                        <a:t>Open Communication</a:t>
                      </a:r>
                    </a:p>
                    <a:p>
                      <a:pPr marL="342900" indent="-342900">
                        <a:buFont typeface="Arial" panose="020B0604020202020204" pitchFamily="34" charset="0"/>
                        <a:buChar char="•"/>
                      </a:pPr>
                      <a:endParaRPr lang="en-GB" sz="2400" b="1" dirty="0">
                        <a:solidFill>
                          <a:srgbClr val="7030A0"/>
                        </a:solidFill>
                      </a:endParaRPr>
                    </a:p>
                  </a:txBody>
                  <a:tcPr>
                    <a:noFill/>
                  </a:tcPr>
                </a:tc>
                <a:extLst>
                  <a:ext uri="{0D108BD9-81ED-4DB2-BD59-A6C34878D82A}">
                    <a16:rowId xmlns:a16="http://schemas.microsoft.com/office/drawing/2014/main" val="4268575243"/>
                  </a:ext>
                </a:extLst>
              </a:tr>
            </a:tbl>
          </a:graphicData>
        </a:graphic>
      </p:graphicFrame>
    </p:spTree>
    <p:extLst>
      <p:ext uri="{BB962C8B-B14F-4D97-AF65-F5344CB8AC3E}">
        <p14:creationId xmlns:p14="http://schemas.microsoft.com/office/powerpoint/2010/main" val="37768823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6BD748-1610-449E-87F9-2BEF2C14C6C7}"/>
              </a:ext>
            </a:extLst>
          </p:cNvPr>
          <p:cNvSpPr>
            <a:spLocks noGrp="1"/>
          </p:cNvSpPr>
          <p:nvPr>
            <p:ph idx="1"/>
          </p:nvPr>
        </p:nvSpPr>
        <p:spPr>
          <a:xfrm>
            <a:off x="457200" y="548680"/>
            <a:ext cx="8229600" cy="4968552"/>
          </a:xfrm>
        </p:spPr>
        <p:txBody>
          <a:bodyPr>
            <a:normAutofit fontScale="92500" lnSpcReduction="20000"/>
          </a:bodyPr>
          <a:lstStyle/>
          <a:p>
            <a:pPr marL="0" lvl="0" indent="0">
              <a:spcBef>
                <a:spcPts val="0"/>
              </a:spcBef>
              <a:buNone/>
              <a:defRPr/>
            </a:pPr>
            <a:r>
              <a:rPr lang="en-GB" dirty="0"/>
              <a:t>Michael Jordan, the basketball legend, said “</a:t>
            </a:r>
            <a:r>
              <a:rPr lang="en-GB" b="1" i="1" dirty="0">
                <a:solidFill>
                  <a:srgbClr val="0070C0"/>
                </a:solidFill>
              </a:rPr>
              <a:t>Talent wins games, but teamwork and intelligence win championships.”</a:t>
            </a:r>
          </a:p>
          <a:p>
            <a:pPr marL="0" lvl="0" indent="0">
              <a:spcBef>
                <a:spcPts val="0"/>
              </a:spcBef>
              <a:buNone/>
              <a:defRPr/>
            </a:pPr>
            <a:endParaRPr lang="en-GB" b="1" i="1" dirty="0">
              <a:solidFill>
                <a:srgbClr val="0070C0"/>
              </a:solidFill>
            </a:endParaRPr>
          </a:p>
          <a:p>
            <a:r>
              <a:rPr lang="en-GB" dirty="0"/>
              <a:t>Can you think of anything else? </a:t>
            </a:r>
          </a:p>
          <a:p>
            <a:r>
              <a:rPr lang="en-GB" dirty="0"/>
              <a:t>How easy or hard are these aspects to develop?  What is the role of leadership in building such a team?  </a:t>
            </a:r>
          </a:p>
          <a:p>
            <a:r>
              <a:rPr lang="en-GB" dirty="0"/>
              <a:t>Performance management? </a:t>
            </a:r>
          </a:p>
          <a:p>
            <a:r>
              <a:rPr lang="en-GB" dirty="0"/>
              <a:t>Clarity and agreement on the shared vision?  Opportunities for individual development? </a:t>
            </a:r>
            <a:r>
              <a:rPr lang="en-GB" b="1" i="1" dirty="0"/>
              <a:t> </a:t>
            </a:r>
          </a:p>
          <a:p>
            <a:r>
              <a:rPr lang="en-GB" b="1" i="1" dirty="0"/>
              <a:t>Demands </a:t>
            </a:r>
            <a:r>
              <a:rPr lang="en-GB" dirty="0"/>
              <a:t>for individual development?!</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0596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9C687-6743-4011-A7AE-CDB42F030573}"/>
              </a:ext>
            </a:extLst>
          </p:cNvPr>
          <p:cNvSpPr>
            <a:spLocks noGrp="1"/>
          </p:cNvSpPr>
          <p:nvPr>
            <p:ph type="title"/>
          </p:nvPr>
        </p:nvSpPr>
        <p:spPr/>
        <p:txBody>
          <a:bodyPr/>
          <a:lstStyle/>
          <a:p>
            <a:r>
              <a:rPr lang="en-GB" dirty="0"/>
              <a:t>Further Reading</a:t>
            </a:r>
          </a:p>
        </p:txBody>
      </p:sp>
      <p:sp>
        <p:nvSpPr>
          <p:cNvPr id="3" name="Content Placeholder 2">
            <a:extLst>
              <a:ext uri="{FF2B5EF4-FFF2-40B4-BE49-F238E27FC236}">
                <a16:creationId xmlns:a16="http://schemas.microsoft.com/office/drawing/2014/main" id="{EE0E44FF-563A-46FB-9DEA-B77DC6AE9CDE}"/>
              </a:ext>
            </a:extLst>
          </p:cNvPr>
          <p:cNvSpPr>
            <a:spLocks noGrp="1"/>
          </p:cNvSpPr>
          <p:nvPr>
            <p:ph idx="1"/>
          </p:nvPr>
        </p:nvSpPr>
        <p:spPr/>
        <p:txBody>
          <a:bodyPr>
            <a:normAutofit fontScale="85000" lnSpcReduction="10000"/>
          </a:bodyPr>
          <a:lstStyle/>
          <a:p>
            <a:r>
              <a:rPr lang="en-GB" dirty="0"/>
              <a:t>Griffith, B.A. &amp; Dunham, E.B. (2015). </a:t>
            </a:r>
            <a:r>
              <a:rPr lang="en-GB" i="1" dirty="0"/>
              <a:t>Working in Teams: Moving from high potential to high performance.</a:t>
            </a:r>
            <a:r>
              <a:rPr lang="en-GB" dirty="0"/>
              <a:t> California: Sage Publications Inc.</a:t>
            </a:r>
          </a:p>
          <a:p>
            <a:r>
              <a:rPr lang="en-GB" dirty="0" err="1"/>
              <a:t>Karlgaard</a:t>
            </a:r>
            <a:r>
              <a:rPr lang="en-GB" dirty="0"/>
              <a:t>, R. &amp; Malone, M.S. (2015) </a:t>
            </a:r>
            <a:r>
              <a:rPr lang="en-GB" i="1" dirty="0"/>
              <a:t>Team Genius: The New Science of High-Performing Organisations. </a:t>
            </a:r>
            <a:r>
              <a:rPr lang="en-GB" dirty="0"/>
              <a:t>New York: HarperCollins Publishing</a:t>
            </a:r>
          </a:p>
          <a:p>
            <a:r>
              <a:rPr lang="en-GB" dirty="0"/>
              <a:t>Morgan, P. (2017). The Business Student’s Guide To Employability. London: Sage Publications Ltd.</a:t>
            </a:r>
          </a:p>
          <a:p>
            <a:r>
              <a:rPr lang="en-GB" dirty="0"/>
              <a:t>Level 4 </a:t>
            </a:r>
            <a:r>
              <a:rPr lang="en-GB"/>
              <a:t>Student Yearbook (2017</a:t>
            </a:r>
            <a:r>
              <a:rPr lang="en-GB" dirty="0"/>
              <a:t>)</a:t>
            </a:r>
          </a:p>
        </p:txBody>
      </p:sp>
    </p:spTree>
    <p:extLst>
      <p:ext uri="{BB962C8B-B14F-4D97-AF65-F5344CB8AC3E}">
        <p14:creationId xmlns:p14="http://schemas.microsoft.com/office/powerpoint/2010/main" val="36561997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Default">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elf_Registration_Enabled xmlns="29175ae9-5035-4541-baef-9062a3a44232" xsi:nil="true"/>
    <Teachers xmlns="29175ae9-5035-4541-baef-9062a3a44232">
      <UserInfo>
        <DisplayName/>
        <AccountId xsi:nil="true"/>
        <AccountType/>
      </UserInfo>
    </Teachers>
    <Student_Groups xmlns="29175ae9-5035-4541-baef-9062a3a44232">
      <UserInfo>
        <DisplayName/>
        <AccountId xsi:nil="true"/>
        <AccountType/>
      </UserInfo>
    </Student_Groups>
    <Distribution_Groups xmlns="29175ae9-5035-4541-baef-9062a3a44232" xsi:nil="true"/>
    <LMS_Mappings xmlns="29175ae9-5035-4541-baef-9062a3a44232" xsi:nil="true"/>
    <Is_Collaboration_Space_Locked xmlns="29175ae9-5035-4541-baef-9062a3a44232" xsi:nil="true"/>
    <Has_Teacher_Only_SectionGroup xmlns="29175ae9-5035-4541-baef-9062a3a44232" xsi:nil="true"/>
    <CultureName xmlns="29175ae9-5035-4541-baef-9062a3a44232" xsi:nil="true"/>
    <Invited_Students xmlns="29175ae9-5035-4541-baef-9062a3a44232" xsi:nil="true"/>
    <DefaultSectionNames xmlns="29175ae9-5035-4541-baef-9062a3a44232" xsi:nil="true"/>
    <Templates xmlns="29175ae9-5035-4541-baef-9062a3a44232" xsi:nil="true"/>
    <TeamsChannelId xmlns="29175ae9-5035-4541-baef-9062a3a44232" xsi:nil="true"/>
    <Math_Settings xmlns="29175ae9-5035-4541-baef-9062a3a44232" xsi:nil="true"/>
    <Owner xmlns="29175ae9-5035-4541-baef-9062a3a44232">
      <UserInfo>
        <DisplayName/>
        <AccountId xsi:nil="true"/>
        <AccountType/>
      </UserInfo>
    </Owner>
    <Invited_Teachers xmlns="29175ae9-5035-4541-baef-9062a3a44232" xsi:nil="true"/>
    <IsNotebookLocked xmlns="29175ae9-5035-4541-baef-9062a3a44232" xsi:nil="true"/>
    <NotebookType xmlns="29175ae9-5035-4541-baef-9062a3a44232" xsi:nil="true"/>
    <FolderType xmlns="29175ae9-5035-4541-baef-9062a3a44232" xsi:nil="true"/>
    <Students xmlns="29175ae9-5035-4541-baef-9062a3a44232">
      <UserInfo>
        <DisplayName/>
        <AccountId xsi:nil="true"/>
        <AccountType/>
      </UserInfo>
    </Students>
    <AppVersion xmlns="29175ae9-5035-4541-baef-9062a3a4423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710BD3F0AEEF84FA606FD601678EC93" ma:contentTypeVersion="33" ma:contentTypeDescription="Create a new document." ma:contentTypeScope="" ma:versionID="76b8256df648ee14cad47ef608274dd1">
  <xsd:schema xmlns:xsd="http://www.w3.org/2001/XMLSchema" xmlns:xs="http://www.w3.org/2001/XMLSchema" xmlns:p="http://schemas.microsoft.com/office/2006/metadata/properties" xmlns:ns3="af73078d-a5bc-48dc-b246-bc0132131284" xmlns:ns4="29175ae9-5035-4541-baef-9062a3a44232" targetNamespace="http://schemas.microsoft.com/office/2006/metadata/properties" ma:root="true" ma:fieldsID="7ea0f8f56c9f6356841d684a61a4aca1" ns3:_="" ns4:_="">
    <xsd:import namespace="af73078d-a5bc-48dc-b246-bc0132131284"/>
    <xsd:import namespace="29175ae9-5035-4541-baef-9062a3a44232"/>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DateTaken" minOccurs="0"/>
                <xsd:element ref="ns4:MediaServiceLocation" minOccurs="0"/>
                <xsd:element ref="ns4:MediaServiceOCR" minOccurs="0"/>
                <xsd:element ref="ns4:MediaServiceEventHashCode" minOccurs="0"/>
                <xsd:element ref="ns4:MediaServiceGenerationTime" minOccurs="0"/>
                <xsd:element ref="ns4:NotebookType" minOccurs="0"/>
                <xsd:element ref="ns4:FolderType" minOccurs="0"/>
                <xsd:element ref="ns4:CultureName" minOccurs="0"/>
                <xsd:element ref="ns4:AppVersion" minOccurs="0"/>
                <xsd:element ref="ns4:TeamsChannelId" minOccurs="0"/>
                <xsd:element ref="ns4:Owner" minOccurs="0"/>
                <xsd:element ref="ns4:DefaultSectionNames" minOccurs="0"/>
                <xsd:element ref="ns4:Templates" minOccurs="0"/>
                <xsd:element ref="ns4:Teachers" minOccurs="0"/>
                <xsd:element ref="ns4:Students" minOccurs="0"/>
                <xsd:element ref="ns4:Student_Group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IsNotebookLocked" minOccurs="0"/>
                <xsd:element ref="ns4:MediaServiceAutoKeyPoints" minOccurs="0"/>
                <xsd:element ref="ns4:MediaServiceKeyPoints" minOccurs="0"/>
                <xsd:element ref="ns4:Math_Settings" minOccurs="0"/>
                <xsd:element ref="ns4:Distribution_Groups" minOccurs="0"/>
                <xsd:element ref="ns4:LMS_Mappin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73078d-a5bc-48dc-b246-bc013213128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175ae9-5035-4541-baef-9062a3a44232"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description="" ma:internalName="MediaServiceAutoTags" ma:readOnly="true">
      <xsd:simpleType>
        <xsd:restriction base="dms:Text"/>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NotebookType" ma:index="19" nillable="true" ma:displayName="Notebook Type" ma:internalName="NotebookType">
      <xsd:simpleType>
        <xsd:restriction base="dms:Text"/>
      </xsd:simpleType>
    </xsd:element>
    <xsd:element name="FolderType" ma:index="20" nillable="true" ma:displayName="Folder Type" ma:internalName="FolderType">
      <xsd:simpleType>
        <xsd:restriction base="dms:Text"/>
      </xsd:simpleType>
    </xsd:element>
    <xsd:element name="CultureName" ma:index="21" nillable="true" ma:displayName="Culture Name" ma:internalName="CultureName">
      <xsd:simpleType>
        <xsd:restriction base="dms:Text"/>
      </xsd:simpleType>
    </xsd:element>
    <xsd:element name="AppVersion" ma:index="22" nillable="true" ma:displayName="App Version" ma:internalName="AppVersion">
      <xsd:simpleType>
        <xsd:restriction base="dms:Text"/>
      </xsd:simpleType>
    </xsd:element>
    <xsd:element name="TeamsChannelId" ma:index="23" nillable="true" ma:displayName="Teams Channel Id" ma:internalName="TeamsChannelId">
      <xsd:simpleType>
        <xsd:restriction base="dms:Text"/>
      </xsd:simpleType>
    </xsd:element>
    <xsd:element name="Owner" ma:index="24"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25" nillable="true" ma:displayName="Default Section Names" ma:internalName="DefaultSectionNames">
      <xsd:simpleType>
        <xsd:restriction base="dms:Note">
          <xsd:maxLength value="255"/>
        </xsd:restriction>
      </xsd:simpleType>
    </xsd:element>
    <xsd:element name="Templates" ma:index="26" nillable="true" ma:displayName="Templates" ma:internalName="Templates">
      <xsd:simpleType>
        <xsd:restriction base="dms:Note">
          <xsd:maxLength value="255"/>
        </xsd:restriction>
      </xsd:simpleType>
    </xsd:element>
    <xsd:element name="Teachers" ma:index="27"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8"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9"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MediaServiceAutoKeyPoints" ma:index="36" nillable="true" ma:displayName="MediaServiceAutoKeyPoints" ma:hidden="true" ma:internalName="MediaServiceAutoKeyPoints" ma:readOnly="true">
      <xsd:simpleType>
        <xsd:restriction base="dms:Note"/>
      </xsd:simpleType>
    </xsd:element>
    <xsd:element name="MediaServiceKeyPoints" ma:index="37" nillable="true" ma:displayName="KeyPoints" ma:internalName="MediaServiceKeyPoints" ma:readOnly="true">
      <xsd:simpleType>
        <xsd:restriction base="dms:Note">
          <xsd:maxLength value="255"/>
        </xsd:restriction>
      </xsd:simpleType>
    </xsd:element>
    <xsd:element name="Math_Settings" ma:index="38" nillable="true" ma:displayName="Math Settings" ma:internalName="Math_Settings">
      <xsd:simpleType>
        <xsd:restriction base="dms:Text"/>
      </xsd:simpleType>
    </xsd:element>
    <xsd:element name="Distribution_Groups" ma:index="39" nillable="true" ma:displayName="Distribution Groups" ma:internalName="Distribution_Groups">
      <xsd:simpleType>
        <xsd:restriction base="dms:Note">
          <xsd:maxLength value="255"/>
        </xsd:restriction>
      </xsd:simpleType>
    </xsd:element>
    <xsd:element name="LMS_Mappings" ma:index="40" nillable="true" ma:displayName="LMS Mappings" ma:internalName="LMS_Mappings">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 ds:uri="29175ae9-5035-4541-baef-9062a3a44232"/>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E096E4E2-178A-4B2E-AA39-BCC2AE8B82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73078d-a5bc-48dc-b246-bc0132131284"/>
    <ds:schemaRef ds:uri="29175ae9-5035-4541-baef-9062a3a442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1997</TotalTime>
  <Words>2407</Words>
  <Application>Microsoft Office PowerPoint</Application>
  <PresentationFormat>On-screen Show (4:3)</PresentationFormat>
  <Paragraphs>247</Paragraphs>
  <Slides>32</Slides>
  <Notes>23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Arial Rounded MT Bold</vt:lpstr>
      <vt:lpstr>Calibri</vt:lpstr>
      <vt:lpstr>ProximaNova-b7</vt:lpstr>
      <vt:lpstr>Tahoma</vt:lpstr>
      <vt:lpstr>20140311PresentationUWTSDTemplate</vt:lpstr>
      <vt:lpstr>BMSK4002   Effective Team Working  and Communication   Session 5  </vt:lpstr>
      <vt:lpstr>Overview of Session</vt:lpstr>
      <vt:lpstr>Group Dynamics</vt:lpstr>
      <vt:lpstr>Positive Dynamics – Lessons from Geese</vt:lpstr>
      <vt:lpstr>Lessons from Geese</vt:lpstr>
      <vt:lpstr>Lessons from Geese</vt:lpstr>
      <vt:lpstr>You are a new Project Manager</vt:lpstr>
      <vt:lpstr>Worst-Case Scenario?                      Or What Happens in Real Life….</vt:lpstr>
      <vt:lpstr>Possible Answers</vt:lpstr>
      <vt:lpstr>Possible Answers</vt:lpstr>
      <vt:lpstr>Possible Answers</vt:lpstr>
      <vt:lpstr>Delegation</vt:lpstr>
      <vt:lpstr>Delegation: Definition</vt:lpstr>
      <vt:lpstr>Delegation</vt:lpstr>
      <vt:lpstr>Stephen Covey – Styles of Delegation</vt:lpstr>
      <vt:lpstr>Delegation</vt:lpstr>
      <vt:lpstr>Alternative Delegation Style</vt:lpstr>
      <vt:lpstr>Alternative Delegation Style</vt:lpstr>
      <vt:lpstr>Effective Delegation</vt:lpstr>
      <vt:lpstr>The Act of Delegation</vt:lpstr>
      <vt:lpstr>Delegation Process</vt:lpstr>
      <vt:lpstr> Do Teams Really Work? Or, Why Do They Fail? </vt:lpstr>
      <vt:lpstr>Do Teams Really Work? (Cont.)</vt:lpstr>
      <vt:lpstr>Conflict</vt:lpstr>
      <vt:lpstr>Conflict</vt:lpstr>
      <vt:lpstr>Conflict</vt:lpstr>
      <vt:lpstr>Conflict</vt:lpstr>
      <vt:lpstr>Conflict</vt:lpstr>
      <vt:lpstr>Conflict</vt:lpstr>
      <vt:lpstr>So what makes a High Performing Team?</vt:lpstr>
      <vt:lpstr>PowerPoint Presentation</vt:lpstr>
      <vt:lpstr>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 BMSK4002 Online Session 5.</dc:title>
  <dc:creator>SfWP Staff</dc:creator>
  <cp:lastModifiedBy>Julia Ault</cp:lastModifiedBy>
  <cp:revision>34</cp:revision>
  <dcterms:created xsi:type="dcterms:W3CDTF">2015-04-14T15:21:28Z</dcterms:created>
  <dcterms:modified xsi:type="dcterms:W3CDTF">2020-04-14T14:28:52Z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0x010100E710BD3F0AEEF84FA606FD601678EC93</vt:lpwstr>
  </property>
</Properties>
</file>