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4" r:id="rId1"/>
  </p:sldMasterIdLst>
  <p:notesMasterIdLst>
    <p:notesMasterId r:id="rId17"/>
  </p:notesMasterIdLst>
  <p:sldIdLst>
    <p:sldId id="256" r:id="rId2"/>
    <p:sldId id="257" r:id="rId3"/>
    <p:sldId id="258" r:id="rId4"/>
    <p:sldId id="259" r:id="rId5"/>
    <p:sldId id="262" r:id="rId6"/>
    <p:sldId id="260" r:id="rId7"/>
    <p:sldId id="261" r:id="rId8"/>
    <p:sldId id="270" r:id="rId9"/>
    <p:sldId id="263" r:id="rId10"/>
    <p:sldId id="271" r:id="rId11"/>
    <p:sldId id="265" r:id="rId12"/>
    <p:sldId id="264" r:id="rId13"/>
    <p:sldId id="266" r:id="rId14"/>
    <p:sldId id="272"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285" autoAdjust="0"/>
  </p:normalViewPr>
  <p:slideViewPr>
    <p:cSldViewPr snapToGrid="0">
      <p:cViewPr>
        <p:scale>
          <a:sx n="57" d="100"/>
          <a:sy n="57" d="100"/>
        </p:scale>
        <p:origin x="1680"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4526AD-3509-44F4-BF20-C692279D2404}" type="datetimeFigureOut">
              <a:rPr lang="en-US" smtClean="0"/>
              <a:t>4/8/2023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2556B1-3D40-40A0-813F-FE38F1C53A27}" type="slidenum">
              <a:rPr lang="en-US" smtClean="0"/>
              <a:t>‹#›</a:t>
            </a:fld>
            <a:endParaRPr lang="en-US"/>
          </a:p>
        </p:txBody>
      </p:sp>
    </p:spTree>
    <p:extLst>
      <p:ext uri="{BB962C8B-B14F-4D97-AF65-F5344CB8AC3E}">
        <p14:creationId xmlns:p14="http://schemas.microsoft.com/office/powerpoint/2010/main" val="1920412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a:t>
            </a:fld>
            <a:endParaRPr lang="en-US"/>
          </a:p>
        </p:txBody>
      </p:sp>
    </p:spTree>
    <p:extLst>
      <p:ext uri="{BB962C8B-B14F-4D97-AF65-F5344CB8AC3E}">
        <p14:creationId xmlns:p14="http://schemas.microsoft.com/office/powerpoint/2010/main" val="3761830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2</a:t>
            </a:fld>
            <a:endParaRPr lang="en-US"/>
          </a:p>
        </p:txBody>
      </p:sp>
    </p:spTree>
    <p:extLst>
      <p:ext uri="{BB962C8B-B14F-4D97-AF65-F5344CB8AC3E}">
        <p14:creationId xmlns:p14="http://schemas.microsoft.com/office/powerpoint/2010/main" val="4187524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3</a:t>
            </a:fld>
            <a:endParaRPr lang="en-US"/>
          </a:p>
        </p:txBody>
      </p:sp>
    </p:spTree>
    <p:extLst>
      <p:ext uri="{BB962C8B-B14F-4D97-AF65-F5344CB8AC3E}">
        <p14:creationId xmlns:p14="http://schemas.microsoft.com/office/powerpoint/2010/main" val="301238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4</a:t>
            </a:fld>
            <a:endParaRPr lang="en-US"/>
          </a:p>
        </p:txBody>
      </p:sp>
    </p:spTree>
    <p:extLst>
      <p:ext uri="{BB962C8B-B14F-4D97-AF65-F5344CB8AC3E}">
        <p14:creationId xmlns:p14="http://schemas.microsoft.com/office/powerpoint/2010/main" val="797812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5</a:t>
            </a:fld>
            <a:endParaRPr lang="en-US"/>
          </a:p>
        </p:txBody>
      </p:sp>
    </p:spTree>
    <p:extLst>
      <p:ext uri="{BB962C8B-B14F-4D97-AF65-F5344CB8AC3E}">
        <p14:creationId xmlns:p14="http://schemas.microsoft.com/office/powerpoint/2010/main" val="3769484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2556B1-3D40-40A0-813F-FE38F1C53A27}" type="slidenum">
              <a:rPr lang="en-US" smtClean="0"/>
              <a:t>6</a:t>
            </a:fld>
            <a:endParaRPr lang="en-US"/>
          </a:p>
        </p:txBody>
      </p:sp>
    </p:spTree>
    <p:extLst>
      <p:ext uri="{BB962C8B-B14F-4D97-AF65-F5344CB8AC3E}">
        <p14:creationId xmlns:p14="http://schemas.microsoft.com/office/powerpoint/2010/main" val="1547655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7</a:t>
            </a:fld>
            <a:endParaRPr lang="en-US"/>
          </a:p>
        </p:txBody>
      </p:sp>
    </p:spTree>
    <p:extLst>
      <p:ext uri="{BB962C8B-B14F-4D97-AF65-F5344CB8AC3E}">
        <p14:creationId xmlns:p14="http://schemas.microsoft.com/office/powerpoint/2010/main" val="96154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8</a:t>
            </a:fld>
            <a:endParaRPr lang="en-US"/>
          </a:p>
        </p:txBody>
      </p:sp>
    </p:spTree>
    <p:extLst>
      <p:ext uri="{BB962C8B-B14F-4D97-AF65-F5344CB8AC3E}">
        <p14:creationId xmlns:p14="http://schemas.microsoft.com/office/powerpoint/2010/main" val="3447155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9</a:t>
            </a:fld>
            <a:endParaRPr lang="en-US"/>
          </a:p>
        </p:txBody>
      </p:sp>
    </p:spTree>
    <p:extLst>
      <p:ext uri="{BB962C8B-B14F-4D97-AF65-F5344CB8AC3E}">
        <p14:creationId xmlns:p14="http://schemas.microsoft.com/office/powerpoint/2010/main" val="844883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10</a:t>
            </a:fld>
            <a:endParaRPr lang="en-US"/>
          </a:p>
        </p:txBody>
      </p:sp>
    </p:spTree>
    <p:extLst>
      <p:ext uri="{BB962C8B-B14F-4D97-AF65-F5344CB8AC3E}">
        <p14:creationId xmlns:p14="http://schemas.microsoft.com/office/powerpoint/2010/main" val="607105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11</a:t>
            </a:fld>
            <a:endParaRPr lang="en-US"/>
          </a:p>
        </p:txBody>
      </p:sp>
    </p:spTree>
    <p:extLst>
      <p:ext uri="{BB962C8B-B14F-4D97-AF65-F5344CB8AC3E}">
        <p14:creationId xmlns:p14="http://schemas.microsoft.com/office/powerpoint/2010/main" val="2856414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12</a:t>
            </a:fld>
            <a:endParaRPr lang="en-US"/>
          </a:p>
        </p:txBody>
      </p:sp>
    </p:spTree>
    <p:extLst>
      <p:ext uri="{BB962C8B-B14F-4D97-AF65-F5344CB8AC3E}">
        <p14:creationId xmlns:p14="http://schemas.microsoft.com/office/powerpoint/2010/main" val="2675076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752556B1-3D40-40A0-813F-FE38F1C53A27}" type="slidenum">
              <a:rPr lang="en-US" smtClean="0"/>
              <a:t>13</a:t>
            </a:fld>
            <a:endParaRPr lang="en-US"/>
          </a:p>
        </p:txBody>
      </p:sp>
    </p:spTree>
    <p:extLst>
      <p:ext uri="{BB962C8B-B14F-4D97-AF65-F5344CB8AC3E}">
        <p14:creationId xmlns:p14="http://schemas.microsoft.com/office/powerpoint/2010/main" val="841501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15</a:t>
            </a:fld>
            <a:endParaRPr lang="en-US"/>
          </a:p>
        </p:txBody>
      </p:sp>
    </p:spTree>
    <p:extLst>
      <p:ext uri="{BB962C8B-B14F-4D97-AF65-F5344CB8AC3E}">
        <p14:creationId xmlns:p14="http://schemas.microsoft.com/office/powerpoint/2010/main" val="1090487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3F980-A18F-DC5F-355C-E2526D8609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B00AAE-5A26-CC21-C5DD-EF5A77486B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34BD78-15E5-2CA9-9824-E067A7AE1A97}"/>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5" name="Footer Placeholder 4">
            <a:extLst>
              <a:ext uri="{FF2B5EF4-FFF2-40B4-BE49-F238E27FC236}">
                <a16:creationId xmlns:a16="http://schemas.microsoft.com/office/drawing/2014/main" id="{CF5E61F4-D00B-EF15-2AB6-C98CD70B15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540D9C-CF30-E640-0212-3D1716A8474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4819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14E53-A2FD-3903-31F4-E6CC196984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4A82FC-68C5-0B87-4D13-9681FAAB6D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DB8A5-CFCB-CB05-69E0-E540AC5BB1EF}"/>
              </a:ext>
            </a:extLst>
          </p:cNvPr>
          <p:cNvSpPr>
            <a:spLocks noGrp="1"/>
          </p:cNvSpPr>
          <p:nvPr>
            <p:ph type="dt" sz="half" idx="10"/>
          </p:nvPr>
        </p:nvSpPr>
        <p:spPr/>
        <p:txBody>
          <a:bodyPr/>
          <a:lstStyle/>
          <a:p>
            <a:fld id="{48A87A34-81AB-432B-8DAE-1953F412C126}" type="datetimeFigureOut">
              <a:rPr lang="en-US" smtClean="0"/>
              <a:pPr/>
              <a:t>4/8/2023</a:t>
            </a:fld>
            <a:endParaRPr lang="en-US" dirty="0"/>
          </a:p>
        </p:txBody>
      </p:sp>
      <p:sp>
        <p:nvSpPr>
          <p:cNvPr id="5" name="Footer Placeholder 4">
            <a:extLst>
              <a:ext uri="{FF2B5EF4-FFF2-40B4-BE49-F238E27FC236}">
                <a16:creationId xmlns:a16="http://schemas.microsoft.com/office/drawing/2014/main" id="{40D53D9B-EEFB-5A71-E8A9-ADBDD0602BC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AEB769-499E-EE3B-5DE6-FAABC4E7834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3042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F271-FE90-8E7B-02D1-368209F6C1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579DF4-4511-DE98-F517-BC1BB830D5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CF10EC-2A88-F77F-5676-30F0F7E9DEF6}"/>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5" name="Footer Placeholder 4">
            <a:extLst>
              <a:ext uri="{FF2B5EF4-FFF2-40B4-BE49-F238E27FC236}">
                <a16:creationId xmlns:a16="http://schemas.microsoft.com/office/drawing/2014/main" id="{667E1DA1-F7DD-1F5A-1A99-392DDA42A2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7B7A7D-2143-282D-8049-1CED59DAAB3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9334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7E24-E640-4DF7-2378-5DC6588E42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E6BA03-217A-F592-F56B-FBE65BE5B7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01353E-EDEF-24B5-985B-DC06E8DE18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7EB6F7-F371-F2F5-56A1-AA2AAFF2D950}"/>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6" name="Footer Placeholder 5">
            <a:extLst>
              <a:ext uri="{FF2B5EF4-FFF2-40B4-BE49-F238E27FC236}">
                <a16:creationId xmlns:a16="http://schemas.microsoft.com/office/drawing/2014/main" id="{75B5CCC0-1632-88F6-2506-0F228577447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7224E5E-63F9-2F2D-CD3C-1BF08A68BC8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4033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5316-BA57-240C-28EF-AA1DD284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27D246-6380-717F-5048-C06AC37225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98A30-D5CB-08AC-EAFC-E865E2CECB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CEC53F-59D4-FCFE-11AA-F48694A28F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08E08B-C76C-54D6-2235-5899398882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F13104-5A60-B9C5-88A1-0F61729C6AF0}"/>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8" name="Footer Placeholder 7">
            <a:extLst>
              <a:ext uri="{FF2B5EF4-FFF2-40B4-BE49-F238E27FC236}">
                <a16:creationId xmlns:a16="http://schemas.microsoft.com/office/drawing/2014/main" id="{0C050FAC-5043-A5F0-243E-40733305A2E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A64D97A-2C32-275F-D6C0-AFA2A976F17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47855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92A9-296A-AA6B-F8AD-CAC1A10990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0B1E23-1026-B0FB-E56A-747FFAEC96CA}"/>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4" name="Footer Placeholder 3">
            <a:extLst>
              <a:ext uri="{FF2B5EF4-FFF2-40B4-BE49-F238E27FC236}">
                <a16:creationId xmlns:a16="http://schemas.microsoft.com/office/drawing/2014/main" id="{5F6C2E41-AD4C-D002-C984-2B4118F664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2FE1779-D87A-A425-B2D3-EACCD979F61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8415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227B84-AF6D-6D1D-4589-4607B36CE531}"/>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3" name="Footer Placeholder 2">
            <a:extLst>
              <a:ext uri="{FF2B5EF4-FFF2-40B4-BE49-F238E27FC236}">
                <a16:creationId xmlns:a16="http://schemas.microsoft.com/office/drawing/2014/main" id="{6E3A8B4D-610E-FA82-35C2-EDB44855EE1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B899D3F-1D81-0EAF-2913-A745C501924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0946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D9A8-C9CD-1F4B-F085-F0539A7785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D438F9-3DDB-D8FD-4BA1-5DEC73EDCE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F43BB1-1DEE-AA55-FAB4-B206F150F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AFBD71-FFF5-3237-89E3-E38C7BDA50E0}"/>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6" name="Footer Placeholder 5">
            <a:extLst>
              <a:ext uri="{FF2B5EF4-FFF2-40B4-BE49-F238E27FC236}">
                <a16:creationId xmlns:a16="http://schemas.microsoft.com/office/drawing/2014/main" id="{527DCE5A-9210-FDA0-8299-5C1037CF0D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5E0352C-AE64-21BD-7E79-B4518DCC873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4981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0732-D44A-E1D4-B07E-BA08BDFFC6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ED55E5-8712-0FDA-B2A9-2AE965CBBC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13BE35-8361-941F-5A0E-18142C4739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257A53-CF02-2FCE-DB7B-693487C09CA4}"/>
              </a:ext>
            </a:extLst>
          </p:cNvPr>
          <p:cNvSpPr>
            <a:spLocks noGrp="1"/>
          </p:cNvSpPr>
          <p:nvPr>
            <p:ph type="dt" sz="half" idx="10"/>
          </p:nvPr>
        </p:nvSpPr>
        <p:spPr/>
        <p:txBody>
          <a:bodyPr/>
          <a:lstStyle/>
          <a:p>
            <a:fld id="{48A87A34-81AB-432B-8DAE-1953F412C126}" type="datetimeFigureOut">
              <a:rPr lang="en-US" smtClean="0"/>
              <a:pPr/>
              <a:t>4/8/2023</a:t>
            </a:fld>
            <a:endParaRPr lang="en-US" dirty="0"/>
          </a:p>
        </p:txBody>
      </p:sp>
      <p:sp>
        <p:nvSpPr>
          <p:cNvPr id="6" name="Footer Placeholder 5">
            <a:extLst>
              <a:ext uri="{FF2B5EF4-FFF2-40B4-BE49-F238E27FC236}">
                <a16:creationId xmlns:a16="http://schemas.microsoft.com/office/drawing/2014/main" id="{23BDBCE1-FFF5-2158-376D-43A28A555D8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8775FDC-0782-905F-9F17-9E4F277EA1F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864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694B-BC3A-5734-E4C4-383E29DDA5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DC9CB9-1F5E-5419-ADF8-287C3D5FFE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8E47E-A1D2-A048-DCB4-111FF0E97D99}"/>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5" name="Footer Placeholder 4">
            <a:extLst>
              <a:ext uri="{FF2B5EF4-FFF2-40B4-BE49-F238E27FC236}">
                <a16:creationId xmlns:a16="http://schemas.microsoft.com/office/drawing/2014/main" id="{39AD648E-0A34-C341-57D4-1DB48CCA669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101E29-F69D-41E3-A9F2-FDB0B20AA95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7861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5B9FA5-1241-B085-A39A-612E5A1A68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6440E5-4EF2-3433-5D3C-225082F093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6B4847-0296-20D3-44CB-A8119260E15C}"/>
              </a:ext>
            </a:extLst>
          </p:cNvPr>
          <p:cNvSpPr>
            <a:spLocks noGrp="1"/>
          </p:cNvSpPr>
          <p:nvPr>
            <p:ph type="dt" sz="half" idx="10"/>
          </p:nvPr>
        </p:nvSpPr>
        <p:spPr/>
        <p:txBody>
          <a:bodyPr/>
          <a:lstStyle/>
          <a:p>
            <a:fld id="{48A87A34-81AB-432B-8DAE-1953F412C126}" type="datetimeFigureOut">
              <a:rPr lang="en-US" smtClean="0"/>
              <a:t>4/8/2023</a:t>
            </a:fld>
            <a:endParaRPr lang="en-US" dirty="0"/>
          </a:p>
        </p:txBody>
      </p:sp>
      <p:sp>
        <p:nvSpPr>
          <p:cNvPr id="5" name="Footer Placeholder 4">
            <a:extLst>
              <a:ext uri="{FF2B5EF4-FFF2-40B4-BE49-F238E27FC236}">
                <a16:creationId xmlns:a16="http://schemas.microsoft.com/office/drawing/2014/main" id="{AF3A398D-3A66-EC87-BFEF-A7A368F49C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07800E-93B6-8DBE-7EE7-F278CD8B04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7923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4/8/2023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8842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405627-0E36-1ADC-18F6-7FDA5889E2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F4EB75-2438-B2CA-DCA1-ED3DE18620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B1CE3B-D433-86FA-15B5-1033C2E7A4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4/8/2023</a:t>
            </a:fld>
            <a:endParaRPr lang="en-US" dirty="0"/>
          </a:p>
        </p:txBody>
      </p:sp>
      <p:sp>
        <p:nvSpPr>
          <p:cNvPr id="5" name="Footer Placeholder 4">
            <a:extLst>
              <a:ext uri="{FF2B5EF4-FFF2-40B4-BE49-F238E27FC236}">
                <a16:creationId xmlns:a16="http://schemas.microsoft.com/office/drawing/2014/main" id="{61A5BD4B-B55E-256F-1DBB-DA5D166C46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93C00315-316E-6219-42D2-096908F21E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8327701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reeimageslive.co.uk/free_stock_image/thank-you-text-jpg"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39014" y="525982"/>
            <a:ext cx="4282983" cy="1200361"/>
          </a:xfrm>
        </p:spPr>
        <p:txBody>
          <a:bodyPr vert="horz" lIns="91440" tIns="45720" rIns="91440" bIns="45720" rtlCol="0" anchor="b">
            <a:normAutofit/>
          </a:bodyPr>
          <a:lstStyle/>
          <a:p>
            <a:pPr algn="l"/>
            <a:r>
              <a:rPr lang="en-US" sz="2500" b="1" i="1" kern="1200">
                <a:solidFill>
                  <a:schemeClr val="tx1"/>
                </a:solidFill>
                <a:latin typeface="+mj-lt"/>
                <a:ea typeface="+mj-ea"/>
                <a:cs typeface="+mj-cs"/>
              </a:rPr>
              <a:t>PROJECT MANAGEMENT PLAN </a:t>
            </a:r>
            <a:br>
              <a:rPr lang="en-US" sz="2500" b="1" i="1" kern="1200">
                <a:solidFill>
                  <a:schemeClr val="tx1"/>
                </a:solidFill>
                <a:latin typeface="+mj-lt"/>
                <a:ea typeface="+mj-ea"/>
                <a:cs typeface="+mj-cs"/>
              </a:rPr>
            </a:br>
            <a:endParaRPr lang="en-US" sz="2500" b="1" i="1" kern="1200">
              <a:solidFill>
                <a:schemeClr val="tx1"/>
              </a:solidFill>
              <a:latin typeface="+mj-lt"/>
              <a:ea typeface="+mj-ea"/>
              <a:cs typeface="+mj-cs"/>
            </a:endParaRPr>
          </a:p>
        </p:txBody>
      </p:sp>
      <p:sp>
        <p:nvSpPr>
          <p:cNvPr id="42" name="Rectangle 4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4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08FF265-3CF5-6937-A3A2-58ABEC2EC4E8}"/>
              </a:ext>
            </a:extLst>
          </p:cNvPr>
          <p:cNvPicPr>
            <a:picLocks noChangeAspect="1"/>
          </p:cNvPicPr>
          <p:nvPr/>
        </p:nvPicPr>
        <p:blipFill>
          <a:blip r:embed="rId3"/>
          <a:stretch>
            <a:fillRect/>
          </a:stretch>
        </p:blipFill>
        <p:spPr>
          <a:xfrm>
            <a:off x="989334" y="650494"/>
            <a:ext cx="4801837" cy="5324142"/>
          </a:xfrm>
          <a:prstGeom prst="rect">
            <a:avLst/>
          </a:prstGeom>
        </p:spPr>
      </p:pic>
      <p:sp>
        <p:nvSpPr>
          <p:cNvPr id="46" name="Rectangle 4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403AB78-5225-DBFE-63EA-E5D7C1A2A206}"/>
              </a:ext>
            </a:extLst>
          </p:cNvPr>
          <p:cNvSpPr txBox="1"/>
          <p:nvPr/>
        </p:nvSpPr>
        <p:spPr>
          <a:xfrm>
            <a:off x="6283536" y="4186305"/>
            <a:ext cx="5898584" cy="923330"/>
          </a:xfrm>
          <a:prstGeom prst="rect">
            <a:avLst/>
          </a:prstGeom>
          <a:noFill/>
        </p:spPr>
        <p:txBody>
          <a:bodyPr wrap="square" rtlCol="0">
            <a:spAutoFit/>
          </a:bodyPr>
          <a:lstStyle/>
          <a:p>
            <a:pPr algn="r"/>
            <a:r>
              <a:rPr lang="en-GB" dirty="0" err="1">
                <a:latin typeface="Times New Roman" panose="02020603050405020304" pitchFamily="18" charset="0"/>
                <a:cs typeface="Times New Roman" panose="02020603050405020304" pitchFamily="18" charset="0"/>
              </a:rPr>
              <a:t>Stoyana</a:t>
            </a:r>
            <a:r>
              <a:rPr lang="en-GB" dirty="0">
                <a:latin typeface="Times New Roman" panose="02020603050405020304" pitchFamily="18" charset="0"/>
                <a:cs typeface="Times New Roman" panose="02020603050405020304" pitchFamily="18" charset="0"/>
              </a:rPr>
              <a:t> Ivanova        (2030693)</a:t>
            </a:r>
          </a:p>
          <a:p>
            <a:pPr algn="r"/>
            <a:r>
              <a:rPr lang="en-GB" dirty="0" err="1">
                <a:latin typeface="Times New Roman" panose="02020603050405020304" pitchFamily="18" charset="0"/>
                <a:cs typeface="Times New Roman" panose="02020603050405020304" pitchFamily="18" charset="0"/>
              </a:rPr>
              <a:t>Petranka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Nacheva</a:t>
            </a:r>
            <a:r>
              <a:rPr lang="en-GB" dirty="0">
                <a:latin typeface="Times New Roman" panose="02020603050405020304" pitchFamily="18" charset="0"/>
                <a:cs typeface="Times New Roman" panose="02020603050405020304" pitchFamily="18" charset="0"/>
              </a:rPr>
              <a:t>      (2030728)</a:t>
            </a:r>
          </a:p>
          <a:p>
            <a:pPr algn="r"/>
            <a:r>
              <a:rPr lang="en-GB" dirty="0">
                <a:latin typeface="Times New Roman" panose="02020603050405020304" pitchFamily="18" charset="0"/>
                <a:cs typeface="Times New Roman" panose="02020603050405020304" pitchFamily="18" charset="0"/>
              </a:rPr>
              <a:t>Sasha Galster             (2029866)</a:t>
            </a:r>
          </a:p>
        </p:txBody>
      </p:sp>
      <p:sp>
        <p:nvSpPr>
          <p:cNvPr id="5" name="TextBox 4">
            <a:extLst>
              <a:ext uri="{FF2B5EF4-FFF2-40B4-BE49-F238E27FC236}">
                <a16:creationId xmlns:a16="http://schemas.microsoft.com/office/drawing/2014/main" id="{679D36E0-0BE2-05DF-7326-B3FAD1462D1A}"/>
              </a:ext>
            </a:extLst>
          </p:cNvPr>
          <p:cNvSpPr txBox="1"/>
          <p:nvPr/>
        </p:nvSpPr>
        <p:spPr>
          <a:xfrm>
            <a:off x="6805441" y="2386638"/>
            <a:ext cx="5076325"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BA(Hons)Leadership and Management Skills for the Workplace</a:t>
            </a:r>
          </a:p>
          <a:p>
            <a:r>
              <a:rPr lang="en-GB" i="1" dirty="0">
                <a:latin typeface="Times New Roman" panose="02020603050405020304" pitchFamily="18" charset="0"/>
                <a:cs typeface="Times New Roman" panose="02020603050405020304" pitchFamily="18" charset="0"/>
              </a:rPr>
              <a:t>Managing Projects in the Organisation</a:t>
            </a:r>
          </a:p>
          <a:p>
            <a:r>
              <a:rPr lang="en-GB" i="1" dirty="0">
                <a:latin typeface="Times New Roman" panose="02020603050405020304" pitchFamily="18" charset="0"/>
                <a:cs typeface="Times New Roman" panose="02020603050405020304" pitchFamily="18" charset="0"/>
              </a:rPr>
              <a:t>BMSW5104</a:t>
            </a:r>
          </a:p>
          <a:p>
            <a:endParaRPr lang="en-GB" i="1" dirty="0">
              <a:latin typeface="Times New Roman" panose="02020603050405020304" pitchFamily="18" charset="0"/>
              <a:cs typeface="Times New Roman" panose="02020603050405020304" pitchFamily="18" charset="0"/>
            </a:endParaRPr>
          </a:p>
          <a:p>
            <a:endParaRPr lang="en-GB" i="1"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Students :</a:t>
            </a:r>
          </a:p>
        </p:txBody>
      </p:sp>
      <p:sp>
        <p:nvSpPr>
          <p:cNvPr id="6" name="TextBox 5">
            <a:extLst>
              <a:ext uri="{FF2B5EF4-FFF2-40B4-BE49-F238E27FC236}">
                <a16:creationId xmlns:a16="http://schemas.microsoft.com/office/drawing/2014/main" id="{35420D5F-0241-BE22-D3CC-1E059E81BB99}"/>
              </a:ext>
            </a:extLst>
          </p:cNvPr>
          <p:cNvSpPr txBox="1"/>
          <p:nvPr/>
        </p:nvSpPr>
        <p:spPr>
          <a:xfrm>
            <a:off x="6799525" y="5202208"/>
            <a:ext cx="4866606"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Lecturer :                         Alfred Mensah</a:t>
            </a:r>
          </a:p>
          <a:p>
            <a:r>
              <a:rPr lang="en-GB" dirty="0">
                <a:latin typeface="Times New Roman" panose="02020603050405020304" pitchFamily="18" charset="0"/>
                <a:cs typeface="Times New Roman" panose="02020603050405020304" pitchFamily="18" charset="0"/>
              </a:rPr>
              <a:t>Date :08.04.2023</a:t>
            </a:r>
          </a:p>
        </p:txBody>
      </p:sp>
    </p:spTree>
    <p:extLst>
      <p:ext uri="{BB962C8B-B14F-4D97-AF65-F5344CB8AC3E}">
        <p14:creationId xmlns:p14="http://schemas.microsoft.com/office/powerpoint/2010/main" val="843258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7" name="Rectangle 3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4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3618" y="1239927"/>
            <a:ext cx="4008586" cy="4680583"/>
          </a:xfrm>
        </p:spPr>
        <p:txBody>
          <a:bodyPr anchor="ctr">
            <a:normAutofit/>
          </a:bodyPr>
          <a:lstStyle/>
          <a:p>
            <a:r>
              <a:rPr lang="en-US" sz="5200" b="1" i="1" dirty="0">
                <a:latin typeface="Times New Roman" panose="02020603050405020304" pitchFamily="18" charset="0"/>
                <a:cs typeface="Times New Roman" panose="02020603050405020304" pitchFamily="18" charset="0"/>
              </a:rPr>
              <a:t>Table of Content</a:t>
            </a:r>
          </a:p>
        </p:txBody>
      </p:sp>
      <p:sp>
        <p:nvSpPr>
          <p:cNvPr id="29" name="Content Placeholder 2"/>
          <p:cNvSpPr>
            <a:spLocks noGrp="1"/>
          </p:cNvSpPr>
          <p:nvPr>
            <p:ph idx="1"/>
          </p:nvPr>
        </p:nvSpPr>
        <p:spPr>
          <a:xfrm>
            <a:off x="6291923" y="1239927"/>
            <a:ext cx="4971824" cy="4680583"/>
          </a:xfrm>
        </p:spPr>
        <p:txBody>
          <a:bodyPr anchor="ctr">
            <a:normAutofit/>
          </a:bodyPr>
          <a:lstStyle/>
          <a:p>
            <a:r>
              <a:rPr lang="en-GB" sz="2000" dirty="0">
                <a:latin typeface="Times New Roman" panose="02020603050405020304" pitchFamily="18" charset="0"/>
                <a:cs typeface="Times New Roman" panose="02020603050405020304" pitchFamily="18" charset="0"/>
              </a:rPr>
              <a:t>INTRODUCTION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MAIN BODY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Description  of the project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Stakeholder analysis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Work Breakdown Structure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Project Deliverables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Risk Assessment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CONCLUSION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REFERENCE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723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pPr lvl="0"/>
            <a:r>
              <a:rPr lang="en-GB" sz="3600" b="1" i="1">
                <a:latin typeface="Times New Roman" panose="02020603050405020304" pitchFamily="18" charset="0"/>
                <a:cs typeface="Times New Roman" panose="02020603050405020304" pitchFamily="18" charset="0"/>
              </a:rPr>
              <a:t> INTRODUCTION</a:t>
            </a:r>
            <a:br>
              <a:rPr lang="en-US" sz="3600" b="1" i="1">
                <a:latin typeface="Times New Roman" panose="02020603050405020304" pitchFamily="18" charset="0"/>
                <a:cs typeface="Times New Roman" panose="02020603050405020304" pitchFamily="18" charset="0"/>
              </a:rPr>
            </a:br>
            <a:endParaRPr lang="en-US" sz="3600" i="1">
              <a:latin typeface="Times New Roman" panose="02020603050405020304" pitchFamily="18" charset="0"/>
              <a:cs typeface="Times New Roman" panose="02020603050405020304" pitchFamily="18" charset="0"/>
            </a:endParaRPr>
          </a:p>
        </p:txBody>
      </p:sp>
      <p:sp>
        <p:nvSpPr>
          <p:cNvPr id="7"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r="45295" b="-2"/>
          <a:stretch/>
        </p:blipFill>
        <p:spPr>
          <a:xfrm>
            <a:off x="576244" y="650494"/>
            <a:ext cx="5628018" cy="5324142"/>
          </a:xfrm>
          <a:prstGeom prst="rect">
            <a:avLst/>
          </a:prstGeom>
        </p:spPr>
      </p:pic>
      <p:sp>
        <p:nvSpPr>
          <p:cNvPr id="10"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41220" y="968188"/>
            <a:ext cx="5338146" cy="6107747"/>
          </a:xfrm>
        </p:spPr>
        <p:txBody>
          <a:bodyPr anchor="ctr">
            <a:normAutofit/>
          </a:bodyPr>
          <a:lstStyle/>
          <a:p>
            <a:r>
              <a:rPr lang="en-GB" sz="1800" dirty="0">
                <a:latin typeface="Times New Roman" panose="02020603050405020304" pitchFamily="18" charset="0"/>
                <a:cs typeface="Times New Roman" panose="02020603050405020304" pitchFamily="18" charset="0"/>
              </a:rPr>
              <a:t>Project management is the implication of processes, skills, experience, and methods to attain specific objectives of the project according to the acceptance criteria within the agreed parameters.</a:t>
            </a:r>
          </a:p>
          <a:p>
            <a:r>
              <a:rPr lang="en-GB" sz="1800" dirty="0">
                <a:latin typeface="Times New Roman" panose="02020603050405020304" pitchFamily="18" charset="0"/>
                <a:cs typeface="Times New Roman" panose="02020603050405020304" pitchFamily="18" charset="0"/>
              </a:rPr>
              <a:t>A project of the canteen is taken into consideration which will be established in the organization to start the in-house catering for the employees. The project is planned and managed by the member under the guidance of a line manager in order to develop a canteen that promotes a healthy lifestyle in the organization and also solves other issues for the firm. </a:t>
            </a:r>
          </a:p>
          <a:p>
            <a:endParaRPr lang="en-US" sz="1800" dirty="0">
              <a:latin typeface="Times New Roman" panose="02020603050405020304" pitchFamily="18" charset="0"/>
              <a:cs typeface="Times New Roman" panose="02020603050405020304" pitchFamily="18" charset="0"/>
            </a:endParaRPr>
          </a:p>
        </p:txBody>
      </p:sp>
      <p:sp>
        <p:nvSpPr>
          <p:cNvPr id="12"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4751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pPr lvl="1" rtl="0">
              <a:lnSpc>
                <a:spcPct val="90000"/>
              </a:lnSpc>
              <a:spcBef>
                <a:spcPct val="0"/>
              </a:spcBef>
            </a:pPr>
            <a:r>
              <a:rPr lang="en-GB" sz="2800" b="1" i="1" dirty="0">
                <a:latin typeface="Times New Roman" panose="02020603050405020304" pitchFamily="18" charset="0"/>
                <a:cs typeface="Times New Roman" panose="02020603050405020304" pitchFamily="18" charset="0"/>
              </a:rPr>
              <a:t>Description of the project</a:t>
            </a:r>
            <a:br>
              <a:rPr lang="en-US" sz="2800" b="1" i="1" dirty="0">
                <a:latin typeface="Times New Roman" panose="02020603050405020304" pitchFamily="18" charset="0"/>
                <a:cs typeface="Times New Roman" panose="02020603050405020304" pitchFamily="18" charset="0"/>
              </a:rPr>
            </a:br>
            <a:endParaRPr lang="en-US" sz="2800" i="1" dirty="0">
              <a:latin typeface="Times New Roman" panose="02020603050405020304" pitchFamily="18" charset="0"/>
              <a:cs typeface="Times New Roman" panose="02020603050405020304" pitchFamily="18" charset="0"/>
            </a:endParaRPr>
          </a:p>
        </p:txBody>
      </p:sp>
      <p:sp>
        <p:nvSpPr>
          <p:cNvPr id="7"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5498" r="14031" b="1"/>
          <a:stretch/>
        </p:blipFill>
        <p:spPr>
          <a:xfrm>
            <a:off x="7433502" y="2260758"/>
            <a:ext cx="3711928" cy="3511505"/>
          </a:xfrm>
          <a:prstGeom prst="rect">
            <a:avLst/>
          </a:prstGeom>
        </p:spPr>
      </p:pic>
      <p:sp>
        <p:nvSpPr>
          <p:cNvPr id="10"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p:cNvSpPr>
          <p:nvPr>
            <p:ph idx="1"/>
          </p:nvPr>
        </p:nvSpPr>
        <p:spPr>
          <a:xfrm>
            <a:off x="192895" y="587829"/>
            <a:ext cx="7017465" cy="6857365"/>
          </a:xfrm>
        </p:spPr>
        <p:txBody>
          <a:bodyPr anchor="ctr">
            <a:normAutofit/>
          </a:bodyPr>
          <a:lstStyle/>
          <a:p>
            <a:pPr marL="0" indent="0" algn="just">
              <a:buNone/>
            </a:pPr>
            <a:r>
              <a:rPr lang="en-GB" sz="1800" dirty="0">
                <a:latin typeface="Times New Roman" panose="02020603050405020304" pitchFamily="18" charset="0"/>
                <a:cs typeface="Times New Roman" panose="02020603050405020304" pitchFamily="18" charset="0"/>
              </a:rPr>
              <a:t>The project is based on the development of a canteen in the organization which will serve food to 1,000 employees of the organization who are facing certain issues related to health so the absenteeism in the firm is increasing. </a:t>
            </a:r>
          </a:p>
          <a:p>
            <a:pPr marL="0" indent="0" algn="just">
              <a:buNone/>
            </a:pPr>
            <a:r>
              <a:rPr lang="en-GB" sz="1800" dirty="0">
                <a:latin typeface="Times New Roman" panose="02020603050405020304" pitchFamily="18" charset="0"/>
                <a:cs typeface="Times New Roman" panose="02020603050405020304" pitchFamily="18" charset="0"/>
              </a:rPr>
              <a:t>Another main objective of the organization to develop the canteen is to reduce the congestion issue in the local area. The canteen will give the service of on-site catering to the employees (</a:t>
            </a:r>
            <a:r>
              <a:rPr lang="en-GB" sz="1800" dirty="0" err="1">
                <a:latin typeface="Times New Roman" panose="02020603050405020304" pitchFamily="18" charset="0"/>
                <a:cs typeface="Times New Roman" panose="02020603050405020304" pitchFamily="18" charset="0"/>
              </a:rPr>
              <a:t>Kapteina</a:t>
            </a:r>
            <a:r>
              <a:rPr lang="en-GB" sz="1800" dirty="0">
                <a:latin typeface="Times New Roman" panose="02020603050405020304" pitchFamily="18" charset="0"/>
                <a:cs typeface="Times New Roman" panose="02020603050405020304" pitchFamily="18" charset="0"/>
              </a:rPr>
              <a:t>,  2019).</a:t>
            </a:r>
          </a:p>
          <a:p>
            <a:pPr marL="0" indent="0" algn="just">
              <a:buNone/>
            </a:pPr>
            <a:r>
              <a:rPr lang="en-GB" sz="1800" dirty="0">
                <a:latin typeface="Times New Roman" panose="02020603050405020304" pitchFamily="18" charset="0"/>
                <a:cs typeface="Times New Roman" panose="02020603050405020304" pitchFamily="18" charset="0"/>
              </a:rPr>
              <a:t> The project of canteen setup should be completed in 6 months. </a:t>
            </a:r>
          </a:p>
          <a:p>
            <a:pPr marL="0" indent="0" algn="just">
              <a:buNone/>
            </a:pPr>
            <a:r>
              <a:rPr lang="en-GB" sz="1800" dirty="0">
                <a:latin typeface="Times New Roman" panose="02020603050405020304" pitchFamily="18" charset="0"/>
                <a:cs typeface="Times New Roman" panose="02020603050405020304" pitchFamily="18" charset="0"/>
              </a:rPr>
              <a:t>The kitchen of the canteen established in that manner which can serve a variety of food options to the employees. </a:t>
            </a:r>
          </a:p>
          <a:p>
            <a:pPr marL="0" indent="0" algn="just">
              <a:buNone/>
            </a:pPr>
            <a:r>
              <a:rPr lang="en-GB" sz="1800" dirty="0">
                <a:latin typeface="Times New Roman" panose="02020603050405020304" pitchFamily="18" charset="0"/>
                <a:cs typeface="Times New Roman" panose="02020603050405020304" pitchFamily="18" charset="0"/>
              </a:rPr>
              <a:t>A canteen which will serve throughout the working hours so that employees will get healthy and nutritious food all day long. </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p:txBody>
      </p:sp>
      <p:sp>
        <p:nvSpPr>
          <p:cNvPr id="12"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2854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7D1301E-BE1C-A0BB-1FD0-E279C6CE1600}"/>
              </a:ext>
            </a:extLst>
          </p:cNvPr>
          <p:cNvPicPr>
            <a:picLocks noGrp="1" noChangeAspect="1"/>
          </p:cNvPicPr>
          <p:nvPr>
            <p:ph idx="1"/>
          </p:nvPr>
        </p:nvPicPr>
        <p:blipFill>
          <a:blip r:embed="rId3"/>
          <a:stretch>
            <a:fillRect/>
          </a:stretch>
        </p:blipFill>
        <p:spPr>
          <a:xfrm>
            <a:off x="769698" y="2606982"/>
            <a:ext cx="2932430" cy="2889754"/>
          </a:xfrm>
          <a:prstGeom prst="rect">
            <a:avLst/>
          </a:prstGeom>
        </p:spPr>
      </p:pic>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5F29581-1991-5324-9C99-E0310073D80E}"/>
              </a:ext>
            </a:extLst>
          </p:cNvPr>
          <p:cNvPicPr>
            <a:picLocks noChangeAspect="1"/>
          </p:cNvPicPr>
          <p:nvPr/>
        </p:nvPicPr>
        <p:blipFill>
          <a:blip r:embed="rId4"/>
          <a:stretch>
            <a:fillRect/>
          </a:stretch>
        </p:blipFill>
        <p:spPr>
          <a:xfrm>
            <a:off x="4129620" y="1299915"/>
            <a:ext cx="7620210" cy="4196821"/>
          </a:xfrm>
          <a:prstGeom prst="rect">
            <a:avLst/>
          </a:prstGeom>
        </p:spPr>
      </p:pic>
    </p:spTree>
    <p:extLst>
      <p:ext uri="{BB962C8B-B14F-4D97-AF65-F5344CB8AC3E}">
        <p14:creationId xmlns:p14="http://schemas.microsoft.com/office/powerpoint/2010/main" val="1019578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pPr lvl="1" rtl="0">
              <a:spcBef>
                <a:spcPct val="0"/>
              </a:spcBef>
            </a:pPr>
            <a:r>
              <a:rPr lang="en-GB" sz="3600" b="1" i="1" dirty="0">
                <a:latin typeface="Times New Roman" panose="02020603050405020304" pitchFamily="18" charset="0"/>
                <a:cs typeface="Times New Roman" panose="02020603050405020304" pitchFamily="18" charset="0"/>
              </a:rPr>
              <a:t>Stakeholder analysis </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8" name="Rectangle 1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6093" r="25622" b="-1"/>
          <a:stretch/>
        </p:blipFill>
        <p:spPr>
          <a:xfrm>
            <a:off x="644105" y="650494"/>
            <a:ext cx="5492296" cy="5324142"/>
          </a:xfrm>
          <a:prstGeom prst="rect">
            <a:avLst/>
          </a:prstGeom>
        </p:spPr>
      </p:pic>
      <p:sp>
        <p:nvSpPr>
          <p:cNvPr id="11"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239012" y="2031101"/>
            <a:ext cx="4282984" cy="3511943"/>
          </a:xfrm>
        </p:spPr>
        <p:txBody>
          <a:bodyPr anchor="ctr">
            <a:normAutofit/>
          </a:bodyPr>
          <a:lstStyle/>
          <a:p>
            <a:pPr marL="0" indent="0">
              <a:buNone/>
            </a:pPr>
            <a:r>
              <a:rPr lang="en-GB" sz="1800" dirty="0">
                <a:latin typeface="Times New Roman" panose="02020603050405020304" pitchFamily="18" charset="0"/>
                <a:cs typeface="Times New Roman" panose="02020603050405020304" pitchFamily="18" charset="0"/>
              </a:rPr>
              <a:t>For managing the stakeholders of the company, the stakeholder analysis is performed as it provides the shape to the project. It is a process of identifying the stakeholders before the project begins and grouping them according to the level of participation, interest, and influence in the project (</a:t>
            </a:r>
            <a:r>
              <a:rPr lang="en-GB" sz="1800" dirty="0" err="1">
                <a:latin typeface="Times New Roman" panose="02020603050405020304" pitchFamily="18" charset="0"/>
                <a:cs typeface="Times New Roman" panose="02020603050405020304" pitchFamily="18" charset="0"/>
              </a:rPr>
              <a:t>Magazzino</a:t>
            </a:r>
            <a:r>
              <a:rPr lang="en-GB" sz="1800" dirty="0">
                <a:latin typeface="Times New Roman" panose="02020603050405020304" pitchFamily="18" charset="0"/>
                <a:cs typeface="Times New Roman" panose="02020603050405020304" pitchFamily="18" charset="0"/>
              </a:rPr>
              <a:t>, and et. al.,  2021). The stakeholder analysis also helps in determining how the message is communicated to each stakeholder group throughout the project. </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
        <p:nvSpPr>
          <p:cNvPr id="15"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1861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5400" b="1" i="1" kern="1200">
                <a:solidFill>
                  <a:schemeClr val="tx1"/>
                </a:solidFill>
                <a:latin typeface="+mj-lt"/>
                <a:ea typeface="+mj-ea"/>
                <a:cs typeface="+mj-cs"/>
              </a:rPr>
              <a:t>Stakeholder analysis</a:t>
            </a:r>
            <a:endParaRPr lang="en-US" sz="5400" i="1" kern="1200">
              <a:solidFill>
                <a:schemeClr val="tx1"/>
              </a:solidFill>
              <a:latin typeface="+mj-lt"/>
              <a:ea typeface="+mj-ea"/>
              <a:cs typeface="+mj-cs"/>
            </a:endParaRP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p:cNvSpPr>
            <a:spLocks noChangeArrowheads="1"/>
          </p:cNvSpPr>
          <p:nvPr/>
        </p:nvSpPr>
        <p:spPr bwMode="auto">
          <a:xfrm>
            <a:off x="630936" y="2807208"/>
            <a:ext cx="3429000" cy="3410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rPr>
              <a:t>To identify the stakeholders of the project a analysis of stakeholders is created below:</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200" b="0" i="0" u="none" strike="noStrike" cap="none" normalizeH="0" baseline="0" dirty="0">
              <a:ln>
                <a:noFill/>
              </a:ln>
              <a:effectLst/>
            </a:endParaRPr>
          </a:p>
        </p:txBody>
      </p:sp>
      <p:pic>
        <p:nvPicPr>
          <p:cNvPr id="11" name="Content Placeholder 10">
            <a:extLst>
              <a:ext uri="{FF2B5EF4-FFF2-40B4-BE49-F238E27FC236}">
                <a16:creationId xmlns:a16="http://schemas.microsoft.com/office/drawing/2014/main" id="{E0EB0DE7-9564-4A4E-2455-112D550E11FC}"/>
              </a:ext>
            </a:extLst>
          </p:cNvPr>
          <p:cNvPicPr>
            <a:picLocks noGrp="1" noChangeAspect="1"/>
          </p:cNvPicPr>
          <p:nvPr>
            <p:ph idx="1"/>
          </p:nvPr>
        </p:nvPicPr>
        <p:blipFill>
          <a:blip r:embed="rId3"/>
          <a:stretch>
            <a:fillRect/>
          </a:stretch>
        </p:blipFill>
        <p:spPr>
          <a:xfrm>
            <a:off x="3982239" y="1644303"/>
            <a:ext cx="7575777" cy="3916863"/>
          </a:xfrm>
          <a:prstGeom prst="rect">
            <a:avLst/>
          </a:prstGeom>
        </p:spPr>
      </p:pic>
    </p:spTree>
    <p:extLst>
      <p:ext uri="{BB962C8B-B14F-4D97-AF65-F5344CB8AC3E}">
        <p14:creationId xmlns:p14="http://schemas.microsoft.com/office/powerpoint/2010/main" val="2263280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71952-D67B-BD7D-A73D-9A5E13CC8B1E}"/>
              </a:ext>
            </a:extLst>
          </p:cNvPr>
          <p:cNvSpPr>
            <a:spLocks noGrp="1"/>
          </p:cNvSpPr>
          <p:nvPr>
            <p:ph type="title"/>
          </p:nvPr>
        </p:nvSpPr>
        <p:spPr>
          <a:xfrm>
            <a:off x="808638" y="386930"/>
            <a:ext cx="9236700" cy="1188950"/>
          </a:xfrm>
        </p:spPr>
        <p:txBody>
          <a:bodyPr anchor="b">
            <a:normAutofit/>
          </a:bodyPr>
          <a:lstStyle/>
          <a:p>
            <a:r>
              <a:rPr lang="en-GB" sz="5400" dirty="0">
                <a:latin typeface="Times New Roman" panose="02020603050405020304" pitchFamily="18" charset="0"/>
                <a:cs typeface="Times New Roman" panose="02020603050405020304" pitchFamily="18" charset="0"/>
              </a:rPr>
              <a:t>Draft of cost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3443C8F-E866-B3F1-7DFD-593F211AE4B9}"/>
              </a:ext>
            </a:extLst>
          </p:cNvPr>
          <p:cNvPicPr>
            <a:picLocks noGrp="1" noChangeAspect="1"/>
          </p:cNvPicPr>
          <p:nvPr>
            <p:ph idx="1"/>
          </p:nvPr>
        </p:nvPicPr>
        <p:blipFill>
          <a:blip r:embed="rId3"/>
          <a:stretch>
            <a:fillRect/>
          </a:stretch>
        </p:blipFill>
        <p:spPr>
          <a:xfrm>
            <a:off x="1385047" y="2201226"/>
            <a:ext cx="9041751" cy="4269844"/>
          </a:xfrm>
          <a:prstGeom prst="rect">
            <a:avLst/>
          </a:prstGeom>
        </p:spPr>
      </p:pic>
    </p:spTree>
    <p:extLst>
      <p:ext uri="{BB962C8B-B14F-4D97-AF65-F5344CB8AC3E}">
        <p14:creationId xmlns:p14="http://schemas.microsoft.com/office/powerpoint/2010/main" val="705755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3400" b="1" i="1" dirty="0">
                <a:latin typeface="Times New Roman" panose="02020603050405020304" pitchFamily="18" charset="0"/>
                <a:cs typeface="Times New Roman" panose="02020603050405020304" pitchFamily="18" charset="0"/>
              </a:rPr>
              <a:t>Project Success Criteria </a:t>
            </a:r>
            <a:br>
              <a:rPr lang="en-US" sz="3400" b="1" i="1" dirty="0">
                <a:latin typeface="Times New Roman" panose="02020603050405020304" pitchFamily="18" charset="0"/>
                <a:cs typeface="Times New Roman" panose="02020603050405020304" pitchFamily="18" charset="0"/>
              </a:rPr>
            </a:br>
            <a:endParaRPr lang="en-US" sz="3400" b="1" i="1" dirty="0">
              <a:latin typeface="Times New Roman" panose="02020603050405020304" pitchFamily="18" charset="0"/>
              <a:cs typeface="Times New Roman" panose="02020603050405020304" pitchFamily="18" charset="0"/>
            </a:endParaRP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pPr marL="0" indent="0">
              <a:buNone/>
            </a:pPr>
            <a:r>
              <a:rPr lang="en-GB" sz="1500" dirty="0">
                <a:latin typeface="Times New Roman" panose="02020603050405020304" pitchFamily="18" charset="0"/>
                <a:cs typeface="Times New Roman" panose="02020603050405020304" pitchFamily="18" charset="0"/>
              </a:rPr>
              <a:t>In the project, the success criteria are the triple constraints which are cost, scope, and time. These three constraints for the project’s success  are described below:</a:t>
            </a:r>
            <a:endParaRPr lang="en-US" sz="1500" dirty="0">
              <a:latin typeface="Times New Roman" panose="02020603050405020304" pitchFamily="18" charset="0"/>
              <a:cs typeface="Times New Roman" panose="02020603050405020304" pitchFamily="18" charset="0"/>
            </a:endParaRPr>
          </a:p>
          <a:p>
            <a:r>
              <a:rPr lang="en-GB" sz="1500" b="1" dirty="0">
                <a:latin typeface="Times New Roman" panose="02020603050405020304" pitchFamily="18" charset="0"/>
                <a:cs typeface="Times New Roman" panose="02020603050405020304" pitchFamily="18" charset="0"/>
              </a:rPr>
              <a:t>Cost – </a:t>
            </a:r>
            <a:r>
              <a:rPr lang="en-GB" sz="1500" dirty="0">
                <a:latin typeface="Times New Roman" panose="02020603050405020304" pitchFamily="18" charset="0"/>
                <a:cs typeface="Times New Roman" panose="02020603050405020304" pitchFamily="18" charset="0"/>
              </a:rPr>
              <a:t>The expected budget for developing the canteen is measured against the expected budget that is established by the stakeholders at the beginning of the project.</a:t>
            </a:r>
          </a:p>
          <a:p>
            <a:r>
              <a:rPr lang="en-GB" sz="1500" dirty="0">
                <a:latin typeface="Times New Roman" panose="02020603050405020304" pitchFamily="18" charset="0"/>
                <a:cs typeface="Times New Roman" panose="02020603050405020304" pitchFamily="18" charset="0"/>
              </a:rPr>
              <a:t>Cost-  The budget of £200,000  is effectively managed by the project manager to deliver the outcomes of the project. While working on this project the manager ensures that they are evaluating all the important costs like costs of staffing, resource management, and some other expenses to make sure that the project remains within the expected budget. </a:t>
            </a:r>
          </a:p>
          <a:p>
            <a:endParaRPr lang="en-US" sz="1500" dirty="0">
              <a:latin typeface="Times New Roman" panose="02020603050405020304" pitchFamily="18" charset="0"/>
              <a:cs typeface="Times New Roman" panose="02020603050405020304" pitchFamily="18" charset="0"/>
            </a:endParaRPr>
          </a:p>
        </p:txBody>
      </p:sp>
      <p:pic>
        <p:nvPicPr>
          <p:cNvPr id="6" name="Picture 5" descr="Graphical user interface&#10;&#10;Description automatically generated with medium confidence">
            <a:extLst>
              <a:ext uri="{FF2B5EF4-FFF2-40B4-BE49-F238E27FC236}">
                <a16:creationId xmlns:a16="http://schemas.microsoft.com/office/drawing/2014/main" id="{F064BC62-E2A8-C498-B18D-F0239896519B}"/>
              </a:ext>
            </a:extLst>
          </p:cNvPr>
          <p:cNvPicPr>
            <a:picLocks noChangeAspect="1"/>
          </p:cNvPicPr>
          <p:nvPr/>
        </p:nvPicPr>
        <p:blipFill>
          <a:blip r:embed="rId3"/>
          <a:stretch>
            <a:fillRect/>
          </a:stretch>
        </p:blipFill>
        <p:spPr>
          <a:xfrm>
            <a:off x="6099048" y="1688953"/>
            <a:ext cx="5458968" cy="3480093"/>
          </a:xfrm>
          <a:prstGeom prst="rect">
            <a:avLst/>
          </a:prstGeom>
        </p:spPr>
      </p:pic>
    </p:spTree>
    <p:extLst>
      <p:ext uri="{BB962C8B-B14F-4D97-AF65-F5344CB8AC3E}">
        <p14:creationId xmlns:p14="http://schemas.microsoft.com/office/powerpoint/2010/main" val="308601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F7C23-D6F3-2D24-9814-30C0F29F9874}"/>
              </a:ext>
            </a:extLst>
          </p:cNvPr>
          <p:cNvSpPr>
            <a:spLocks noGrp="1"/>
          </p:cNvSpPr>
          <p:nvPr>
            <p:ph idx="1"/>
          </p:nvPr>
        </p:nvSpPr>
        <p:spPr>
          <a:xfrm>
            <a:off x="572493" y="2071316"/>
            <a:ext cx="6713552" cy="4119172"/>
          </a:xfrm>
        </p:spPr>
        <p:txBody>
          <a:bodyPr anchor="t">
            <a:normAutofit/>
          </a:bodyPr>
          <a:lstStyle/>
          <a:p>
            <a:r>
              <a:rPr lang="en-GB" sz="1500" dirty="0">
                <a:latin typeface="Times New Roman" panose="02020603050405020304" pitchFamily="18" charset="0"/>
                <a:cs typeface="Times New Roman" panose="02020603050405020304" pitchFamily="18" charset="0"/>
              </a:rPr>
              <a:t>Cost-  The budget of £200,000  is effectively managed by the project manager to deliver the outcomes of the project. While working on this project the manager ensures that they are evaluating all the important costs like costs of staffing, resource management, and some other expenses to make sure that the project remains within the expected budget. </a:t>
            </a:r>
          </a:p>
          <a:p>
            <a:r>
              <a:rPr lang="en-GB" sz="1500" dirty="0">
                <a:latin typeface="Times New Roman" panose="02020603050405020304" pitchFamily="18" charset="0"/>
                <a:cs typeface="Times New Roman" panose="02020603050405020304" pitchFamily="18" charset="0"/>
              </a:rPr>
              <a:t>Timeline -  Another important factor in the success of many projects is the timeline, which is the length of time it takes to complete the project. The group of stakeholders and project manager of this project decide the timeline of the project at the start of the project. Every activity like the development of the kitchen area, furniture selection, equipment selection, designing of the canteen and more deliverables of this project are to be done according to fix deadline and if these deliverables are produced within the timeline, then is often considered as the project to be successful (Crawford,  2021). </a:t>
            </a:r>
          </a:p>
          <a:p>
            <a:r>
              <a:rPr lang="en-GB" sz="1500" dirty="0">
                <a:latin typeface="Times New Roman" panose="02020603050405020304" pitchFamily="18" charset="0"/>
                <a:cs typeface="Times New Roman" panose="02020603050405020304" pitchFamily="18" charset="0"/>
              </a:rPr>
              <a:t>Scope – This defines as the goals and objectives of the project. The project manager works closely with the stakeholders to determine the requirement of the project and establish the scope (Castro, and et. Al.,  2019). The scope helps the project manager to determine the outcomes at the end of the project and whether they meet the scope or not. </a:t>
            </a:r>
          </a:p>
        </p:txBody>
      </p:sp>
      <p:pic>
        <p:nvPicPr>
          <p:cNvPr id="7" name="Picture 6">
            <a:extLst>
              <a:ext uri="{FF2B5EF4-FFF2-40B4-BE49-F238E27FC236}">
                <a16:creationId xmlns:a16="http://schemas.microsoft.com/office/drawing/2014/main" id="{A80D3800-A339-2266-7009-DCF394E60EE6}"/>
              </a:ext>
            </a:extLst>
          </p:cNvPr>
          <p:cNvPicPr>
            <a:picLocks noChangeAspect="1"/>
          </p:cNvPicPr>
          <p:nvPr/>
        </p:nvPicPr>
        <p:blipFill>
          <a:blip r:embed="rId3"/>
          <a:stretch>
            <a:fillRect/>
          </a:stretch>
        </p:blipFill>
        <p:spPr>
          <a:xfrm>
            <a:off x="7858538" y="4048986"/>
            <a:ext cx="4060705" cy="2254939"/>
          </a:xfrm>
          <a:prstGeom prst="rect">
            <a:avLst/>
          </a:prstGeom>
        </p:spPr>
      </p:pic>
      <p:sp>
        <p:nvSpPr>
          <p:cNvPr id="8" name="TextBox 7">
            <a:extLst>
              <a:ext uri="{FF2B5EF4-FFF2-40B4-BE49-F238E27FC236}">
                <a16:creationId xmlns:a16="http://schemas.microsoft.com/office/drawing/2014/main" id="{2F80AF3B-2B78-B0BD-FF4A-5EA5EAB358F5}"/>
              </a:ext>
            </a:extLst>
          </p:cNvPr>
          <p:cNvSpPr txBox="1"/>
          <p:nvPr/>
        </p:nvSpPr>
        <p:spPr>
          <a:xfrm>
            <a:off x="2117674" y="940728"/>
            <a:ext cx="3976802" cy="646331"/>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Continue</a:t>
            </a:r>
          </a:p>
        </p:txBody>
      </p:sp>
    </p:spTree>
    <p:extLst>
      <p:ext uri="{BB962C8B-B14F-4D97-AF65-F5344CB8AC3E}">
        <p14:creationId xmlns:p14="http://schemas.microsoft.com/office/powerpoint/2010/main" val="3792713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9255" y="374880"/>
            <a:ext cx="9793489" cy="840146"/>
          </a:xfrm>
        </p:spPr>
        <p:txBody>
          <a:bodyPr>
            <a:noAutofit/>
          </a:bodyPr>
          <a:lstStyle/>
          <a:p>
            <a:pPr lvl="1" algn="ctr" rtl="0">
              <a:lnSpc>
                <a:spcPct val="90000"/>
              </a:lnSpc>
              <a:spcBef>
                <a:spcPct val="0"/>
              </a:spcBef>
            </a:pPr>
            <a:r>
              <a:rPr lang="en-GB" sz="3200" b="1" i="1" dirty="0">
                <a:solidFill>
                  <a:schemeClr val="tx1"/>
                </a:solidFill>
                <a:latin typeface="Times New Roman" panose="02020603050405020304" pitchFamily="18" charset="0"/>
                <a:cs typeface="Times New Roman" panose="02020603050405020304" pitchFamily="18" charset="0"/>
              </a:rPr>
              <a:t>Risk Assessment</a:t>
            </a:r>
            <a:br>
              <a:rPr lang="en-US" sz="3200" b="1" i="1" dirty="0">
                <a:solidFill>
                  <a:schemeClr val="tx1"/>
                </a:solidFill>
                <a:latin typeface="Times New Roman" panose="02020603050405020304" pitchFamily="18" charset="0"/>
                <a:cs typeface="Times New Roman" panose="02020603050405020304" pitchFamily="18" charset="0"/>
              </a:rPr>
            </a:br>
            <a:endParaRPr lang="en-US" sz="3200" i="1"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18675245"/>
              </p:ext>
            </p:extLst>
          </p:nvPr>
        </p:nvGraphicFramePr>
        <p:xfrm>
          <a:off x="89769" y="1103611"/>
          <a:ext cx="12012461" cy="5754389"/>
        </p:xfrm>
        <a:graphic>
          <a:graphicData uri="http://schemas.openxmlformats.org/drawingml/2006/table">
            <a:tbl>
              <a:tblPr>
                <a:tableStyleId>{21E4AEA4-8DFA-4A89-87EB-49C32662AFE0}</a:tableStyleId>
              </a:tblPr>
              <a:tblGrid>
                <a:gridCol w="2224165">
                  <a:extLst>
                    <a:ext uri="{9D8B030D-6E8A-4147-A177-3AD203B41FA5}">
                      <a16:colId xmlns:a16="http://schemas.microsoft.com/office/drawing/2014/main" val="959538038"/>
                    </a:ext>
                  </a:extLst>
                </a:gridCol>
                <a:gridCol w="3208503">
                  <a:extLst>
                    <a:ext uri="{9D8B030D-6E8A-4147-A177-3AD203B41FA5}">
                      <a16:colId xmlns:a16="http://schemas.microsoft.com/office/drawing/2014/main" val="2958240695"/>
                    </a:ext>
                  </a:extLst>
                </a:gridCol>
                <a:gridCol w="2362734">
                  <a:extLst>
                    <a:ext uri="{9D8B030D-6E8A-4147-A177-3AD203B41FA5}">
                      <a16:colId xmlns:a16="http://schemas.microsoft.com/office/drawing/2014/main" val="1571347886"/>
                    </a:ext>
                  </a:extLst>
                </a:gridCol>
                <a:gridCol w="4217059">
                  <a:extLst>
                    <a:ext uri="{9D8B030D-6E8A-4147-A177-3AD203B41FA5}">
                      <a16:colId xmlns:a16="http://schemas.microsoft.com/office/drawing/2014/main" val="3394676007"/>
                    </a:ext>
                  </a:extLst>
                </a:gridCol>
              </a:tblGrid>
              <a:tr h="329975">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Risk</a:t>
                      </a:r>
                      <a:endParaRPr lang="en-US"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Risk description </a:t>
                      </a:r>
                      <a:endParaRPr lang="en-US"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Probability / Impact</a:t>
                      </a:r>
                      <a:endPar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Mitigate the risk</a:t>
                      </a:r>
                      <a:endParaRPr lang="en-US"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02426359"/>
                  </a:ext>
                </a:extLst>
              </a:tr>
              <a:tr h="1143617">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Project Delay risk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delay in the project is a big risk as the duration of the project increases with the delay and it will simultaneously increase the cost of the project.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High probability, High impact.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Every activity of the project must be closely looked after by the project manager so that the deliverables of the project can be kept on track.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98288008"/>
                  </a:ext>
                </a:extLst>
              </a:tr>
              <a:tr h="1426932">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Employee conflict risk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conflict between workers is a common risk and the causes of conflict are many. This may impact the whole project as inter-department conflict can evolve (Kliem, and et. al., 2019).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High probability, low impact</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 project manager clearly communicates the role and responsibilities of each individual and also communicates with team members, so the chances of conflict reduce.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0538675"/>
                  </a:ext>
                </a:extLst>
              </a:tr>
              <a:tr h="1710248">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Risk of over-budgeting.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activities of the project must comply with the budget of the project and if the allotted budget is surpassed then reputation of the manager and wider organisation is impacted (Smith,  and Merritt,  2020).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High impact, high probability</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 budget is prepared according to the activities of the project such as modern design, kitchen set-up, seating area development, and hiring of employees. Activities that require more funds need to be managed more precisely by the project manager to mitigate this risk.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18169034"/>
                  </a:ext>
                </a:extLst>
              </a:tr>
              <a:tr h="1143617">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Risk related to licensing and documentation</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issue related to the document is the big risk as the firm will lose its credibility and trust due to improper food licensing, registration, and more.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Low Probability, High Impact</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 manager of the project proofreads all the essential documents and can also take an expert view of it.</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052283392"/>
                  </a:ext>
                </a:extLst>
              </a:tr>
            </a:tbl>
          </a:graphicData>
        </a:graphic>
      </p:graphicFrame>
      <p:sp>
        <p:nvSpPr>
          <p:cNvPr id="5" name="Rectangle 1"/>
          <p:cNvSpPr>
            <a:spLocks noChangeArrowheads="1"/>
          </p:cNvSpPr>
          <p:nvPr/>
        </p:nvSpPr>
        <p:spPr bwMode="auto">
          <a:xfrm>
            <a:off x="-31855606" y="-737937"/>
            <a:ext cx="77980368" cy="256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92348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1" y="764373"/>
            <a:ext cx="7288060" cy="651068"/>
          </a:xfrm>
        </p:spPr>
        <p:txBody>
          <a:bodyPr>
            <a:noAutofit/>
          </a:bodyPr>
          <a:lstStyle/>
          <a:p>
            <a:pPr lvl="1" algn="ctr" rtl="0">
              <a:lnSpc>
                <a:spcPct val="90000"/>
              </a:lnSpc>
              <a:spcBef>
                <a:spcPct val="0"/>
              </a:spcBef>
            </a:pPr>
            <a:r>
              <a:rPr lang="en-GB" sz="3200" b="1" i="1" dirty="0">
                <a:solidFill>
                  <a:schemeClr val="tx1"/>
                </a:solidFill>
                <a:latin typeface="Times New Roman" panose="02020603050405020304" pitchFamily="18" charset="0"/>
                <a:cs typeface="Times New Roman" panose="02020603050405020304" pitchFamily="18" charset="0"/>
              </a:rPr>
              <a:t>Project Deliverables </a:t>
            </a:r>
            <a:br>
              <a:rPr lang="en-US" sz="3200" b="1" i="1" dirty="0">
                <a:solidFill>
                  <a:schemeClr val="tx1"/>
                </a:solidFill>
                <a:latin typeface="Times New Roman" panose="02020603050405020304" pitchFamily="18" charset="0"/>
                <a:cs typeface="Times New Roman" panose="02020603050405020304" pitchFamily="18" charset="0"/>
              </a:rPr>
            </a:br>
            <a:endParaRPr lang="en-US" sz="3200" i="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89140" y="1678488"/>
            <a:ext cx="5050187" cy="4192923"/>
          </a:xfrm>
        </p:spPr>
        <p:txBody>
          <a:bodyPr>
            <a:no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They are the output associated with the project and the deliverables of the chosen project are listed below:</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US" sz="1800" dirty="0">
                <a:latin typeface="Times New Roman" panose="02020603050405020304" pitchFamily="18" charset="0"/>
                <a:cs typeface="Times New Roman" panose="02020603050405020304" pitchFamily="18" charset="0"/>
              </a:rPr>
              <a:t>The canteen will provide the employees with various healthy and nutritious food all day long so they will not waste time outside the work location and will have a better work-life time balance.</a:t>
            </a:r>
          </a:p>
          <a:p>
            <a:pPr algn="just">
              <a:lnSpc>
                <a:spcPct val="150000"/>
              </a:lnSpc>
            </a:pPr>
            <a:r>
              <a:rPr lang="en-US" sz="1800" dirty="0">
                <a:latin typeface="Times New Roman" panose="02020603050405020304" pitchFamily="18" charset="0"/>
                <a:cs typeface="Times New Roman" panose="02020603050405020304" pitchFamily="18" charset="0"/>
              </a:rPr>
              <a:t>The canteen can also be hired for different events and the in future can be transformed into a restaurant to elevate the business.    </a:t>
            </a:r>
          </a:p>
        </p:txBody>
      </p:sp>
      <p:pic>
        <p:nvPicPr>
          <p:cNvPr id="4" name="Picture 3"/>
          <p:cNvPicPr>
            <a:picLocks noChangeAspect="1"/>
          </p:cNvPicPr>
          <p:nvPr/>
        </p:nvPicPr>
        <p:blipFill>
          <a:blip r:embed="rId3"/>
          <a:stretch>
            <a:fillRect/>
          </a:stretch>
        </p:blipFill>
        <p:spPr>
          <a:xfrm>
            <a:off x="6256421" y="1921249"/>
            <a:ext cx="5438274" cy="3699642"/>
          </a:xfrm>
          <a:prstGeom prst="rect">
            <a:avLst/>
          </a:prstGeom>
        </p:spPr>
      </p:pic>
    </p:spTree>
    <p:extLst>
      <p:ext uri="{BB962C8B-B14F-4D97-AF65-F5344CB8AC3E}">
        <p14:creationId xmlns:p14="http://schemas.microsoft.com/office/powerpoint/2010/main" val="1299683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112" y="852056"/>
            <a:ext cx="8610600" cy="513282"/>
          </a:xfrm>
        </p:spPr>
        <p:txBody>
          <a:bodyPr>
            <a:noAutofit/>
          </a:bodyPr>
          <a:lstStyle/>
          <a:p>
            <a:pPr lvl="0" algn="ctr"/>
            <a:r>
              <a:rPr lang="en-GB" sz="3200" b="1" i="1" dirty="0">
                <a:latin typeface="Times New Roman" panose="02020603050405020304" pitchFamily="18" charset="0"/>
                <a:cs typeface="Times New Roman" panose="02020603050405020304" pitchFamily="18" charset="0"/>
              </a:rPr>
              <a:t>CONCLUSION</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26141" y="1365338"/>
            <a:ext cx="11125200" cy="6178462"/>
          </a:xfrm>
        </p:spPr>
        <p:txBody>
          <a:bodyPr>
            <a:normAutofit/>
          </a:bodyPr>
          <a:lstStyle/>
          <a:p>
            <a:pPr marL="0" indent="0" algn="just">
              <a:lnSpc>
                <a:spcPct val="150000"/>
              </a:lnSpc>
              <a:buNone/>
            </a:pPr>
            <a:r>
              <a:rPr lang="en-GB" sz="2400" dirty="0">
                <a:latin typeface="Times New Roman" panose="02020603050405020304" pitchFamily="18" charset="0"/>
                <a:cs typeface="Times New Roman" panose="02020603050405020304" pitchFamily="18" charset="0"/>
              </a:rPr>
              <a:t>It has been concluded from the above presentation that project management is a detailed process that can only be performed with complete knowledge and experience. This pitch will include all the essential information regarding the project, from the description of the project to managing the risk associated with the project.</a:t>
            </a:r>
          </a:p>
          <a:p>
            <a:pPr marL="0" indent="0" algn="just">
              <a:lnSpc>
                <a:spcPct val="150000"/>
              </a:lnSpc>
              <a:buNone/>
            </a:pPr>
            <a:r>
              <a:rPr lang="en-GB" sz="2400" dirty="0">
                <a:latin typeface="Times New Roman" panose="02020603050405020304" pitchFamily="18" charset="0"/>
                <a:cs typeface="Times New Roman" panose="02020603050405020304" pitchFamily="18" charset="0"/>
              </a:rPr>
              <a:t>The success criteria of this project are also explained in this presentation which consists of the cost, scope, and timeline of the project. In this presentation, the deliverables of the project are outlined clearly, and along with that stakeholder analysis is also performed. In the last, the related risks of this project are identified along with their mitigation strategy. </a:t>
            </a:r>
            <a:endParaRPr lang="en-US"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8944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4E23E-B601-8E3D-4AB1-B4A7EE0DBFFD}"/>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9600" kern="1200" dirty="0">
                <a:solidFill>
                  <a:schemeClr val="tx1"/>
                </a:solidFill>
                <a:latin typeface="Times New Roman" panose="02020603050405020304" pitchFamily="18" charset="0"/>
                <a:cs typeface="Times New Roman" panose="02020603050405020304" pitchFamily="18" charset="0"/>
              </a:rPr>
              <a:t>Any Question?</a:t>
            </a:r>
          </a:p>
        </p:txBody>
      </p:sp>
      <p:pic>
        <p:nvPicPr>
          <p:cNvPr id="5" name="Content Placeholder 4" descr="A picture containing text&#10;&#10;Description automatically generated">
            <a:extLst>
              <a:ext uri="{FF2B5EF4-FFF2-40B4-BE49-F238E27FC236}">
                <a16:creationId xmlns:a16="http://schemas.microsoft.com/office/drawing/2014/main" id="{06E5C015-B844-A1AA-E4A9-7C334FB3BFF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22801"/>
          <a:stretch/>
        </p:blipFill>
        <p:spPr>
          <a:xfrm>
            <a:off x="7532962" y="2442191"/>
            <a:ext cx="2621772" cy="2023981"/>
          </a:xfrm>
          <a:prstGeom prst="rect">
            <a:avLst/>
          </a:prstGeom>
        </p:spPr>
      </p:pic>
      <p:sp>
        <p:nvSpPr>
          <p:cNvPr id="6" name="TextBox 5">
            <a:extLst>
              <a:ext uri="{FF2B5EF4-FFF2-40B4-BE49-F238E27FC236}">
                <a16:creationId xmlns:a16="http://schemas.microsoft.com/office/drawing/2014/main" id="{6E671FE4-D526-2AF5-370D-D9A91E812A84}"/>
              </a:ext>
            </a:extLst>
          </p:cNvPr>
          <p:cNvSpPr txBox="1"/>
          <p:nvPr/>
        </p:nvSpPr>
        <p:spPr>
          <a:xfrm>
            <a:off x="7967917" y="4266117"/>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imageslive.co.uk/free_stock_image/thank-you-text-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104978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3605-BB96-198A-88F0-BB4958E7AE85}"/>
              </a:ext>
            </a:extLst>
          </p:cNvPr>
          <p:cNvSpPr>
            <a:spLocks noGrp="1"/>
          </p:cNvSpPr>
          <p:nvPr>
            <p:ph type="title"/>
          </p:nvPr>
        </p:nvSpPr>
        <p:spPr>
          <a:xfrm>
            <a:off x="4008327" y="420607"/>
            <a:ext cx="2617941" cy="436441"/>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Text Placeholder 2">
            <a:extLst>
              <a:ext uri="{FF2B5EF4-FFF2-40B4-BE49-F238E27FC236}">
                <a16:creationId xmlns:a16="http://schemas.microsoft.com/office/drawing/2014/main" id="{5620E0E6-0B50-A275-250A-00B7FB341B89}"/>
              </a:ext>
            </a:extLst>
          </p:cNvPr>
          <p:cNvSpPr>
            <a:spLocks noGrp="1"/>
          </p:cNvSpPr>
          <p:nvPr>
            <p:ph type="body" sz="half" idx="2"/>
          </p:nvPr>
        </p:nvSpPr>
        <p:spPr>
          <a:xfrm>
            <a:off x="250520" y="638828"/>
            <a:ext cx="11586575" cy="6100176"/>
          </a:xfrm>
        </p:spPr>
        <p:txBody>
          <a:bodyPr>
            <a:normAutofit/>
          </a:bodyPr>
          <a:lstStyle/>
          <a:p>
            <a:endParaRPr lang="en-GB" b="0" i="0" dirty="0">
              <a:effectLst/>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Castro, M.S., </a:t>
            </a:r>
            <a:r>
              <a:rPr lang="en-GB" sz="2000" b="0" i="0" dirty="0" err="1">
                <a:effectLst/>
                <a:latin typeface="Times New Roman" panose="02020603050405020304" pitchFamily="18" charset="0"/>
                <a:cs typeface="Times New Roman" panose="02020603050405020304" pitchFamily="18" charset="0"/>
              </a:rPr>
              <a:t>Bahli</a:t>
            </a:r>
            <a:r>
              <a:rPr lang="en-GB" sz="2000" b="0" i="0" dirty="0">
                <a:effectLst/>
                <a:latin typeface="Times New Roman" panose="02020603050405020304" pitchFamily="18" charset="0"/>
                <a:cs typeface="Times New Roman" panose="02020603050405020304" pitchFamily="18" charset="0"/>
              </a:rPr>
              <a:t>, B., Farias Filho, J.R. and </a:t>
            </a:r>
            <a:r>
              <a:rPr lang="en-GB" sz="2000" b="0" i="0" dirty="0" err="1">
                <a:effectLst/>
                <a:latin typeface="Times New Roman" panose="02020603050405020304" pitchFamily="18" charset="0"/>
                <a:cs typeface="Times New Roman" panose="02020603050405020304" pitchFamily="18" charset="0"/>
              </a:rPr>
              <a:t>Barcaui</a:t>
            </a:r>
            <a:r>
              <a:rPr lang="en-GB" sz="2000" b="0" i="0" dirty="0">
                <a:effectLst/>
                <a:latin typeface="Times New Roman" panose="02020603050405020304" pitchFamily="18" charset="0"/>
                <a:cs typeface="Times New Roman" panose="02020603050405020304" pitchFamily="18" charset="0"/>
              </a:rPr>
              <a:t>, A., 2019. A contemporary vision of project success criteria. </a:t>
            </a:r>
            <a:r>
              <a:rPr lang="en-GB" sz="2000" b="0" i="1" dirty="0">
                <a:effectLst/>
                <a:latin typeface="Times New Roman" panose="02020603050405020304" pitchFamily="18" charset="0"/>
                <a:cs typeface="Times New Roman" panose="02020603050405020304" pitchFamily="18" charset="0"/>
              </a:rPr>
              <a:t>Brazilian Journal of Operations &amp; Production Management</a:t>
            </a:r>
            <a:r>
              <a:rPr lang="en-GB" sz="2000" b="0" i="0" dirty="0">
                <a:effectLst/>
                <a:latin typeface="Times New Roman" panose="02020603050405020304" pitchFamily="18" charset="0"/>
                <a:cs typeface="Times New Roman" panose="02020603050405020304" pitchFamily="18" charset="0"/>
              </a:rPr>
              <a:t>, </a:t>
            </a:r>
            <a:r>
              <a:rPr lang="en-GB" sz="2000" b="0" i="1" dirty="0">
                <a:effectLst/>
                <a:latin typeface="Times New Roman" panose="02020603050405020304" pitchFamily="18" charset="0"/>
                <a:cs typeface="Times New Roman" panose="02020603050405020304" pitchFamily="18" charset="0"/>
              </a:rPr>
              <a:t>16</a:t>
            </a:r>
            <a:r>
              <a:rPr lang="en-GB" sz="2000" b="0" i="0" dirty="0">
                <a:effectLst/>
                <a:latin typeface="Times New Roman" panose="02020603050405020304" pitchFamily="18" charset="0"/>
                <a:cs typeface="Times New Roman" panose="02020603050405020304" pitchFamily="18" charset="0"/>
              </a:rPr>
              <a:t>(1), pp.66-77.</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Crawford, J.K., 2021. </a:t>
            </a:r>
            <a:r>
              <a:rPr lang="en-GB" sz="2000" b="0" i="1" dirty="0">
                <a:effectLst/>
                <a:latin typeface="Times New Roman" panose="02020603050405020304" pitchFamily="18" charset="0"/>
                <a:cs typeface="Times New Roman" panose="02020603050405020304" pitchFamily="18" charset="0"/>
              </a:rPr>
              <a:t>Project management maturity model</a:t>
            </a:r>
            <a:r>
              <a:rPr lang="en-GB" sz="2000" b="0" i="0" dirty="0">
                <a:effectLst/>
                <a:latin typeface="Times New Roman" panose="02020603050405020304" pitchFamily="18" charset="0"/>
                <a:cs typeface="Times New Roman" panose="02020603050405020304" pitchFamily="18" charset="0"/>
              </a:rPr>
              <a:t>. CRC Press.</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Derakhshan, R., Turner, R. and Mancini, M., 2019. Project governance and stakeholders: a literature review. </a:t>
            </a:r>
            <a:r>
              <a:rPr lang="en-GB" sz="2000" b="0" i="1" dirty="0">
                <a:effectLst/>
                <a:latin typeface="Times New Roman" panose="02020603050405020304" pitchFamily="18" charset="0"/>
                <a:cs typeface="Times New Roman" panose="02020603050405020304" pitchFamily="18" charset="0"/>
              </a:rPr>
              <a:t>International Journal of Project Management</a:t>
            </a:r>
            <a:r>
              <a:rPr lang="en-GB" sz="2000" b="0" i="0" dirty="0">
                <a:effectLst/>
                <a:latin typeface="Times New Roman" panose="02020603050405020304" pitchFamily="18" charset="0"/>
                <a:cs typeface="Times New Roman" panose="02020603050405020304" pitchFamily="18" charset="0"/>
              </a:rPr>
              <a:t>, </a:t>
            </a:r>
            <a:r>
              <a:rPr lang="en-GB" sz="2000" b="0" i="1" dirty="0">
                <a:effectLst/>
                <a:latin typeface="Times New Roman" panose="02020603050405020304" pitchFamily="18" charset="0"/>
                <a:cs typeface="Times New Roman" panose="02020603050405020304" pitchFamily="18" charset="0"/>
              </a:rPr>
              <a:t>37</a:t>
            </a:r>
            <a:r>
              <a:rPr lang="en-GB" sz="2000" b="0" i="0" dirty="0">
                <a:effectLst/>
                <a:latin typeface="Times New Roman" panose="02020603050405020304" pitchFamily="18" charset="0"/>
                <a:cs typeface="Times New Roman" panose="02020603050405020304" pitchFamily="18" charset="0"/>
              </a:rPr>
              <a:t>(1), pp.98-116.</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Kapteina, G., 2019. Building the Organization’s Project Management Standard.</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Kliem, R.L. and </a:t>
            </a:r>
            <a:r>
              <a:rPr lang="en-GB" sz="2000" b="0" i="0" dirty="0" err="1">
                <a:effectLst/>
                <a:latin typeface="Times New Roman" panose="02020603050405020304" pitchFamily="18" charset="0"/>
                <a:cs typeface="Times New Roman" panose="02020603050405020304" pitchFamily="18" charset="0"/>
              </a:rPr>
              <a:t>Ludin</a:t>
            </a:r>
            <a:r>
              <a:rPr lang="en-GB" sz="2000" b="0" i="0" dirty="0">
                <a:effectLst/>
                <a:latin typeface="Times New Roman" panose="02020603050405020304" pitchFamily="18" charset="0"/>
                <a:cs typeface="Times New Roman" panose="02020603050405020304" pitchFamily="18" charset="0"/>
              </a:rPr>
              <a:t>, I.S., 2019. </a:t>
            </a:r>
            <a:r>
              <a:rPr lang="en-GB" sz="2000" b="0" i="1" dirty="0">
                <a:effectLst/>
                <a:latin typeface="Times New Roman" panose="02020603050405020304" pitchFamily="18" charset="0"/>
                <a:cs typeface="Times New Roman" panose="02020603050405020304" pitchFamily="18" charset="0"/>
              </a:rPr>
              <a:t>Reducing project risk</a:t>
            </a:r>
            <a:r>
              <a:rPr lang="en-GB" sz="2000" b="0" i="0" dirty="0">
                <a:effectLst/>
                <a:latin typeface="Times New Roman" panose="02020603050405020304" pitchFamily="18" charset="0"/>
                <a:cs typeface="Times New Roman" panose="02020603050405020304" pitchFamily="18" charset="0"/>
              </a:rPr>
              <a:t>. Routledge.</a:t>
            </a:r>
          </a:p>
          <a:p>
            <a:r>
              <a:rPr lang="en-GB" sz="2000" dirty="0">
                <a:latin typeface="Times New Roman" panose="02020603050405020304" pitchFamily="18" charset="0"/>
                <a:cs typeface="Times New Roman" panose="02020603050405020304" pitchFamily="18" charset="0"/>
              </a:rPr>
              <a:t>Magazzino, and et., al., 2021.Project Stakeholder Management. Application of Mathematics and Optimization in Construction Project Management,pp.213-266</a:t>
            </a:r>
          </a:p>
          <a:p>
            <a:r>
              <a:rPr lang="en-GB" sz="2000" b="0" i="0" dirty="0">
                <a:effectLst/>
                <a:latin typeface="Times New Roman" panose="02020603050405020304" pitchFamily="18" charset="0"/>
                <a:cs typeface="Times New Roman" panose="02020603050405020304" pitchFamily="18" charset="0"/>
              </a:rPr>
              <a:t>Pedrini, M. and Ferri, L.M., 2019. Stakeholder management: a systematic literature review. </a:t>
            </a:r>
            <a:r>
              <a:rPr lang="en-GB" sz="2000" b="0" i="1" dirty="0">
                <a:effectLst/>
                <a:latin typeface="Times New Roman" panose="02020603050405020304" pitchFamily="18" charset="0"/>
                <a:cs typeface="Times New Roman" panose="02020603050405020304" pitchFamily="18" charset="0"/>
              </a:rPr>
              <a:t>Corporate Governance: The International Journal of Business in Society</a:t>
            </a:r>
            <a:r>
              <a:rPr lang="en-GB" sz="2000" b="0" i="0" dirty="0">
                <a:effectLst/>
                <a:latin typeface="Times New Roman" panose="02020603050405020304" pitchFamily="18" charset="0"/>
                <a:cs typeface="Times New Roman" panose="02020603050405020304" pitchFamily="18" charset="0"/>
              </a:rPr>
              <a:t>, </a:t>
            </a:r>
            <a:r>
              <a:rPr lang="en-GB" sz="2000" b="0" i="1" dirty="0">
                <a:effectLst/>
                <a:latin typeface="Times New Roman" panose="02020603050405020304" pitchFamily="18" charset="0"/>
                <a:cs typeface="Times New Roman" panose="02020603050405020304" pitchFamily="18" charset="0"/>
              </a:rPr>
              <a:t>19</a:t>
            </a:r>
            <a:r>
              <a:rPr lang="en-GB" sz="2000" b="0" i="0" dirty="0">
                <a:effectLst/>
                <a:latin typeface="Times New Roman" panose="02020603050405020304" pitchFamily="18" charset="0"/>
                <a:cs typeface="Times New Roman" panose="02020603050405020304" pitchFamily="18" charset="0"/>
              </a:rPr>
              <a:t>(1), pp.44-59.</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Smith, P.G. and Merritt, G.M., 2020. </a:t>
            </a:r>
            <a:r>
              <a:rPr lang="en-GB" sz="2000" b="0" i="1" dirty="0">
                <a:effectLst/>
                <a:latin typeface="Times New Roman" panose="02020603050405020304" pitchFamily="18" charset="0"/>
                <a:cs typeface="Times New Roman" panose="02020603050405020304" pitchFamily="18" charset="0"/>
              </a:rPr>
              <a:t>Proactive risk management: Controlling uncertainty in product development</a:t>
            </a:r>
            <a:r>
              <a:rPr lang="en-GB" sz="2000" b="0" i="0" dirty="0">
                <a:effectLst/>
                <a:latin typeface="Times New Roman" panose="02020603050405020304" pitchFamily="18" charset="0"/>
                <a:cs typeface="Times New Roman" panose="02020603050405020304" pitchFamily="18" charset="0"/>
              </a:rPr>
              <a:t>. CRC Press.</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771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14566</TotalTime>
  <Words>1543</Words>
  <Application>Microsoft Office PowerPoint</Application>
  <PresentationFormat>Widescreen</PresentationFormat>
  <Paragraphs>100</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PROJECT MANAGEMENT PLAN  </vt:lpstr>
      <vt:lpstr>Table of Content</vt:lpstr>
      <vt:lpstr> INTRODUCTION </vt:lpstr>
      <vt:lpstr>Description of the project </vt:lpstr>
      <vt:lpstr>PowerPoint Presentation</vt:lpstr>
      <vt:lpstr>Stakeholder analysis  </vt:lpstr>
      <vt:lpstr>Stakeholder analysis</vt:lpstr>
      <vt:lpstr>Draft of cost</vt:lpstr>
      <vt:lpstr>Project Success Criteria  </vt:lpstr>
      <vt:lpstr>PowerPoint Presentation</vt:lpstr>
      <vt:lpstr>Risk Assessment </vt:lpstr>
      <vt:lpstr>Project Deliverables  </vt:lpstr>
      <vt:lpstr>CONCLUSION </vt:lpstr>
      <vt:lpstr>Any Question?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 in an Organization</dc:title>
  <dc:creator>user</dc:creator>
  <cp:lastModifiedBy>Sasha Galster</cp:lastModifiedBy>
  <cp:revision>17</cp:revision>
  <dcterms:created xsi:type="dcterms:W3CDTF">2023-03-28T06:45:36Z</dcterms:created>
  <dcterms:modified xsi:type="dcterms:W3CDTF">2023-04-08T12:12:15Z</dcterms:modified>
</cp:coreProperties>
</file>