
<file path=[Content_Types].xml><?xml version="1.0" encoding="utf-8"?>
<Types xmlns="http://schemas.openxmlformats.org/package/2006/content-types">
  <Default Extension="jpeg" ContentType="image/jpeg"/>
  <Default Extension="m4a" ContentType="audio/mp4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8" r:id="rId2"/>
    <p:sldId id="259" r:id="rId3"/>
    <p:sldId id="547" r:id="rId4"/>
    <p:sldId id="548" r:id="rId5"/>
    <p:sldId id="1073" r:id="rId6"/>
    <p:sldId id="1076" r:id="rId7"/>
    <p:sldId id="1067" r:id="rId8"/>
    <p:sldId id="1071" r:id="rId9"/>
    <p:sldId id="454" r:id="rId10"/>
    <p:sldId id="416" r:id="rId11"/>
    <p:sldId id="500" r:id="rId12"/>
    <p:sldId id="1077" r:id="rId13"/>
    <p:sldId id="496" r:id="rId14"/>
    <p:sldId id="497" r:id="rId15"/>
    <p:sldId id="1078" r:id="rId16"/>
    <p:sldId id="346" r:id="rId17"/>
    <p:sldId id="374" r:id="rId18"/>
    <p:sldId id="1074" r:id="rId19"/>
    <p:sldId id="498" r:id="rId20"/>
    <p:sldId id="310" r:id="rId21"/>
    <p:sldId id="1079" r:id="rId22"/>
    <p:sldId id="502" r:id="rId23"/>
    <p:sldId id="48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5FF"/>
    <a:srgbClr val="FFFC00"/>
    <a:srgbClr val="FF9300"/>
    <a:srgbClr val="FF2F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55"/>
    <p:restoredTop sz="95846"/>
  </p:normalViewPr>
  <p:slideViewPr>
    <p:cSldViewPr snapToGrid="0" snapToObjects="1">
      <p:cViewPr varScale="1">
        <p:scale>
          <a:sx n="112" d="100"/>
          <a:sy n="112" d="100"/>
        </p:scale>
        <p:origin x="35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AA4277-0B6D-D445-BB13-52803775ABFB}" type="datetimeFigureOut">
              <a:rPr lang="en-US" smtClean="0"/>
              <a:t>11/29/21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B42C1-C5EA-864F-912C-F31E9DDA4C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120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19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FFF97-55B3-3A45-8303-32CB5A1EC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5EB0D5-91C4-4E48-BDB5-821075B35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26716-F5E1-5B44-8200-E99833DEE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DAEC2-9286-0441-BD6E-BEE205297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04F84-54E5-2D47-9041-793FD1807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555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B4BA-D26B-5542-A823-7456FFB70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F1380-4C3F-7649-9FCF-18D82AF00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5B927-2139-0548-986F-30BF4AEE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662EC-80F2-094E-A322-48F612E5B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F3EF7-E323-3841-8571-71399E17A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5EB7-FE66-AE4D-900E-48B0F38E8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65E23-BB7C-DD45-9DD8-06E46F861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C421E-05D8-DF47-863F-3520A803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2F217-D851-1A48-8DED-28075DB5B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B7CA3-B22D-C740-A0BE-E172F5B1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960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58844-7D89-4F41-9510-DB89E441E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385AE-84F6-0645-AE9F-16391DAB0C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484B6-A530-AD40-B209-A38F12B9C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8E881-25EA-AC40-81D3-726B849B8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66D3D-A7BF-4B41-ACC0-2B487D0D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96EE1-E3C2-2145-B8A7-B2C19DB2A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08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8D404-E7BD-9441-B4D3-E6913C001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09B3B-6DD0-6344-89D9-181FD622B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7AFB34-D766-5D4D-8404-90C5E0E71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0DF4B6-91A7-7B46-BB21-8D53674AF0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3CEB9-5350-5C4A-963C-FBABDEB3E2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6C5177-F2D6-C74E-89C2-2C764162E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41CE8B-E4D1-CE4C-95A3-10B0E3664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5F5C9F-7EB6-F243-8E6B-6D3CB49C7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39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53C7-AB86-DF49-B658-7858CDE3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D5E58-FAB8-4B49-8B71-C499E3F75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CC825-5AE0-1F44-806F-C54D5715D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DF27A2-5543-9947-9BA5-681E3405B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87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7DA4C9-3217-4D4C-9B21-AA24BFFCE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E073B-813E-D04C-BC3D-F3C7AD2BF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44F683-8BA4-FC4B-A0F2-F9FC60532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688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03E24-307C-B942-8E2D-AB1D58E51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86313-3C79-7842-9615-18B7FE46F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6912B-B19F-3A44-80F0-0B76C1270D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17D6-3F75-1C46-A05A-059C84F24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AE4DD-2543-7B45-9C6F-CC386FAF0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DD4F8-AEB6-ED4A-8F0F-F7E57AE8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70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B2FB-B348-1748-9168-149C58AD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D6892-3C45-6748-B422-D74FE87F8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17ACE6-4522-3D42-B6BE-3C3466A30D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41E1D-F99E-3D45-8EAF-DDCA45868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B72E90-156A-604D-B44C-C28A1BE1C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60447-4D2A-0E43-A754-7167E5C89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71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28EE-945A-5B43-85BF-EC32AF91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0000EF-7FE6-394B-A13D-70001D14A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A37D-C086-E041-83BC-4A780BC55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EEBDC-902C-754E-A70F-1256BB59A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DA57A-1CBE-604E-A8D6-D612DA9F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66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12E4E3-BAF0-B749-AA09-6C71F40E4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25657B-EAD3-3749-A07D-E5523AE0B1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9C620-3AF8-B145-8623-C763D6FC8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13C9C-BFC1-804B-AB20-DB096A05C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D2F13-42F8-F740-AB9B-C4978D9B8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29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2524744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2316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8916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CBBF0-BDD7-3346-9945-2E4E6A65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6A290-8862-AD49-90BD-2CEA2F8212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229D8-1053-6243-B620-4A863657A7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F3B4D-3636-364E-B050-58AE58AA9AB0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5AA53-15D0-BF4A-8861-FAFBDB2238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E9035-828D-1C40-8FF8-4B57446F0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37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hyperlink" Target="https://www.youtube.com/watch?v=bSWcOhLJ7K0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8.png"/><Relationship Id="rId5" Type="http://schemas.openxmlformats.org/officeDocument/2006/relationships/image" Target="../media/image7.tiff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Relationship Id="rId9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8.png"/><Relationship Id="rId7" Type="http://schemas.openxmlformats.org/officeDocument/2006/relationships/image" Target="../media/image21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30.png"/><Relationship Id="rId10" Type="http://schemas.openxmlformats.org/officeDocument/2006/relationships/image" Target="../media/image33.png"/><Relationship Id="rId4" Type="http://schemas.openxmlformats.org/officeDocument/2006/relationships/image" Target="../media/image29.png"/><Relationship Id="rId9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tiff"/><Relationship Id="rId3" Type="http://schemas.openxmlformats.org/officeDocument/2006/relationships/image" Target="../media/image34.tiff"/><Relationship Id="rId7" Type="http://schemas.openxmlformats.org/officeDocument/2006/relationships/image" Target="../media/image38.tiff"/><Relationship Id="rId12" Type="http://schemas.openxmlformats.org/officeDocument/2006/relationships/image" Target="../media/image4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tiff"/><Relationship Id="rId11" Type="http://schemas.openxmlformats.org/officeDocument/2006/relationships/image" Target="../media/image42.tiff"/><Relationship Id="rId5" Type="http://schemas.openxmlformats.org/officeDocument/2006/relationships/image" Target="../media/image36.tiff"/><Relationship Id="rId10" Type="http://schemas.openxmlformats.org/officeDocument/2006/relationships/image" Target="../media/image41.tiff"/><Relationship Id="rId4" Type="http://schemas.openxmlformats.org/officeDocument/2006/relationships/image" Target="../media/image35.tiff"/><Relationship Id="rId9" Type="http://schemas.openxmlformats.org/officeDocument/2006/relationships/image" Target="../media/image40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219421" y="2722238"/>
            <a:ext cx="3649781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Ionawr</a:t>
            </a:r>
            <a:r>
              <a:rPr lang="en-US" sz="36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4ydd 2022</a:t>
            </a:r>
          </a:p>
          <a:p>
            <a:pPr algn="ctr"/>
            <a:endParaRPr lang="en-US" sz="3600" dirty="0"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rgbClr val="002060"/>
                </a:solidFill>
              </a:rPr>
              <a:t>ŵp</a:t>
            </a:r>
            <a:r>
              <a:rPr lang="en-GB" sz="2800" dirty="0">
                <a:solidFill>
                  <a:srgbClr val="002060"/>
                </a:solidFill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6 (Lecture 6)</a:t>
            </a:r>
            <a:endParaRPr lang="en-US" sz="28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5002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E7612-A0E7-0D4B-8AB3-79A6128E8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0" y="325756"/>
            <a:ext cx="9525000" cy="1325563"/>
          </a:xfrm>
        </p:spPr>
        <p:txBody>
          <a:bodyPr>
            <a:normAutofit/>
          </a:bodyPr>
          <a:lstStyle/>
          <a:p>
            <a:r>
              <a:rPr lang="en-US" sz="6000" b="1" dirty="0" err="1">
                <a:solidFill>
                  <a:srgbClr val="FF0000"/>
                </a:solidFill>
                <a:latin typeface="+mn-lt"/>
              </a:rPr>
              <a:t>B</a:t>
            </a:r>
            <a:r>
              <a:rPr lang="en-US" sz="6000" b="1" dirty="0" err="1">
                <a:solidFill>
                  <a:srgbClr val="FF9300"/>
                </a:solidFill>
                <a:latin typeface="+mn-lt"/>
              </a:rPr>
              <a:t>l</a:t>
            </a:r>
            <a:r>
              <a:rPr lang="en-US" sz="6000" b="1" dirty="0" err="1">
                <a:solidFill>
                  <a:srgbClr val="FFFC00"/>
                </a:solidFill>
                <a:latin typeface="+mn-lt"/>
              </a:rPr>
              <a:t>w</a:t>
            </a:r>
            <a:r>
              <a:rPr lang="en-US" sz="6000" b="1" dirty="0" err="1">
                <a:solidFill>
                  <a:srgbClr val="92D050"/>
                </a:solidFill>
                <a:latin typeface="+mn-lt"/>
              </a:rPr>
              <a:t>y</a:t>
            </a:r>
            <a:r>
              <a:rPr lang="en-US" sz="6000" b="1" dirty="0" err="1">
                <a:solidFill>
                  <a:srgbClr val="00B0F0"/>
                </a:solidFill>
                <a:latin typeface="+mn-lt"/>
              </a:rPr>
              <a:t>d</a:t>
            </a:r>
            <a:r>
              <a:rPr lang="en-US" sz="6000" b="1" dirty="0" err="1">
                <a:solidFill>
                  <a:srgbClr val="7030A0"/>
                </a:solidFill>
                <a:latin typeface="+mn-lt"/>
              </a:rPr>
              <a:t>d</a:t>
            </a:r>
            <a:r>
              <a:rPr lang="en-US" sz="6000" b="1" dirty="0" err="1">
                <a:solidFill>
                  <a:srgbClr val="FF85FF"/>
                </a:solidFill>
                <a:latin typeface="+mn-lt"/>
              </a:rPr>
              <a:t>y</a:t>
            </a:r>
            <a:r>
              <a:rPr lang="en-US" sz="6000" b="1" dirty="0" err="1">
                <a:solidFill>
                  <a:srgbClr val="FF0000"/>
                </a:solidFill>
                <a:latin typeface="+mn-lt"/>
              </a:rPr>
              <a:t>n</a:t>
            </a:r>
            <a:r>
              <a:rPr lang="en-US" sz="6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6000" b="1" dirty="0">
                <a:solidFill>
                  <a:srgbClr val="FF9300"/>
                </a:solidFill>
                <a:latin typeface="+mn-lt"/>
              </a:rPr>
              <a:t>N</a:t>
            </a:r>
            <a:r>
              <a:rPr lang="en-US" sz="6000" b="1" dirty="0">
                <a:solidFill>
                  <a:srgbClr val="FFFC00"/>
                </a:solidFill>
                <a:latin typeface="+mn-lt"/>
              </a:rPr>
              <a:t>e</a:t>
            </a:r>
            <a:r>
              <a:rPr lang="en-US" sz="6000" b="1" dirty="0">
                <a:solidFill>
                  <a:srgbClr val="92D050"/>
                </a:solidFill>
                <a:latin typeface="+mn-lt"/>
              </a:rPr>
              <a:t>w</a:t>
            </a:r>
            <a:r>
              <a:rPr lang="en-US" sz="6000" b="1" dirty="0">
                <a:solidFill>
                  <a:srgbClr val="00B0F0"/>
                </a:solidFill>
                <a:latin typeface="+mn-lt"/>
              </a:rPr>
              <a:t>y</a:t>
            </a:r>
            <a:r>
              <a:rPr lang="en-US" sz="6000" b="1" dirty="0">
                <a:solidFill>
                  <a:srgbClr val="7030A0"/>
                </a:solidFill>
                <a:latin typeface="+mn-lt"/>
              </a:rPr>
              <a:t>d</a:t>
            </a:r>
            <a:r>
              <a:rPr lang="en-US" sz="6000" b="1" dirty="0">
                <a:solidFill>
                  <a:srgbClr val="FF85FF"/>
                </a:solidFill>
                <a:latin typeface="+mn-lt"/>
              </a:rPr>
              <a:t>d</a:t>
            </a:r>
            <a:r>
              <a:rPr lang="en-US" sz="6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+mn-lt"/>
              </a:rPr>
              <a:t>D</a:t>
            </a:r>
            <a:r>
              <a:rPr lang="en-US" sz="6000" b="1" dirty="0" err="1">
                <a:solidFill>
                  <a:srgbClr val="FF9300"/>
                </a:solidFill>
                <a:latin typeface="+mn-lt"/>
              </a:rPr>
              <a:t>d</a:t>
            </a:r>
            <a:r>
              <a:rPr lang="en-US" sz="6000" b="1" dirty="0" err="1">
                <a:solidFill>
                  <a:srgbClr val="FFFC00"/>
                </a:solidFill>
                <a:latin typeface="+mn-lt"/>
              </a:rPr>
              <a:t>a</a:t>
            </a:r>
            <a:r>
              <a:rPr lang="en-US" sz="6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6000" b="1" dirty="0">
                <a:solidFill>
                  <a:srgbClr val="92D050"/>
                </a:solidFill>
                <a:latin typeface="+mn-lt"/>
              </a:rPr>
              <a:t>2</a:t>
            </a:r>
            <a:r>
              <a:rPr lang="en-US" sz="6000" b="1" dirty="0">
                <a:solidFill>
                  <a:srgbClr val="00B0F0"/>
                </a:solidFill>
                <a:latin typeface="+mn-lt"/>
              </a:rPr>
              <a:t>0</a:t>
            </a:r>
            <a:r>
              <a:rPr lang="en-US" sz="6000" b="1" dirty="0">
                <a:solidFill>
                  <a:srgbClr val="7030A0"/>
                </a:solidFill>
                <a:latin typeface="+mn-lt"/>
              </a:rPr>
              <a:t>2</a:t>
            </a:r>
            <a:r>
              <a:rPr lang="en-US" sz="6000" b="1" dirty="0">
                <a:solidFill>
                  <a:srgbClr val="FF85FF"/>
                </a:solidFill>
                <a:latin typeface="+mn-lt"/>
              </a:rPr>
              <a:t>2</a:t>
            </a:r>
            <a:r>
              <a:rPr lang="en-US" sz="6000" b="1" dirty="0">
                <a:solidFill>
                  <a:srgbClr val="FF0000"/>
                </a:solidFill>
                <a:latin typeface="+mn-lt"/>
              </a:rPr>
              <a:t>!</a:t>
            </a:r>
          </a:p>
        </p:txBody>
      </p:sp>
      <p:pic>
        <p:nvPicPr>
          <p:cNvPr id="7" name="Picture 6" descr="A picture containing sky, indoor, colorful, doll&#10;&#10;Description automatically generated">
            <a:extLst>
              <a:ext uri="{FF2B5EF4-FFF2-40B4-BE49-F238E27FC236}">
                <a16:creationId xmlns:a16="http://schemas.microsoft.com/office/drawing/2014/main" id="{58195878-703E-554C-B1D5-4B8F4CA47A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665" y="1705928"/>
            <a:ext cx="4942840" cy="4920823"/>
          </a:xfrm>
          <a:prstGeom prst="rect">
            <a:avLst/>
          </a:prstGeom>
        </p:spPr>
      </p:pic>
      <p:pic>
        <p:nvPicPr>
          <p:cNvPr id="9" name="Picture 8" descr="A picture containing sky, toy&#10;&#10;Description automatically generated">
            <a:extLst>
              <a:ext uri="{FF2B5EF4-FFF2-40B4-BE49-F238E27FC236}">
                <a16:creationId xmlns:a16="http://schemas.microsoft.com/office/drawing/2014/main" id="{A918D2F1-152B-624A-BBF9-CF4F9B3DB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959" y="1651319"/>
            <a:ext cx="3817837" cy="4975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6465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5340662" y="3174163"/>
            <a:ext cx="6481843" cy="310896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fideo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sy’n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dysgu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cân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draddodiadol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Gymraeg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- ”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Blwyddyn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Newydd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Dda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”.  Mae plant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canu’r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Ionawr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cyntaf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This video teaches the traditional Welsh song sung by children as they go around houses wishing everyone a Happy New Year on January 1</a:t>
            </a:r>
            <a:r>
              <a:rPr lang="en-US" sz="2000" i="1" baseline="30000" dirty="0">
                <a:solidFill>
                  <a:srgbClr val="002060"/>
                </a:solidFill>
                <a:cs typeface="Cavolini" panose="03000502040302020204" pitchFamily="66" charset="0"/>
              </a:rPr>
              <a:t>st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We call this tradition “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”.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7030A0"/>
                </a:solidFill>
                <a:cs typeface="Cavolini" panose="03000502040302020204" pitchFamily="66" charset="0"/>
              </a:rPr>
              <a:t>There are some very good examples of language teaching methodology in this clip.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7030A0"/>
                </a:solidFill>
                <a:cs typeface="Cavolini" panose="03000502040302020204" pitchFamily="66" charset="0"/>
              </a:rPr>
              <a:t>Watch carefully and make notes of the examples you see and hear. 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33F47C8F-262E-9D40-81A5-45D65EFE1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93" y="1396862"/>
            <a:ext cx="4132485" cy="413248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66285A57-0AB8-9540-A204-FA33E4977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643946"/>
              </p:ext>
            </p:extLst>
          </p:nvPr>
        </p:nvGraphicFramePr>
        <p:xfrm>
          <a:off x="5746944" y="574877"/>
          <a:ext cx="5669280" cy="20421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69280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“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chi,</a:t>
                      </a:r>
                    </a:p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Ac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bawb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tŷ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Dyna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ein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dymuniad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,</a:t>
                      </a:r>
                    </a:p>
                    <a:p>
                      <a:pPr algn="ctr"/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chi!”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/>
                        </a:gs>
                        <a:gs pos="48000">
                          <a:srgbClr val="D883FF">
                            <a:shade val="100000"/>
                            <a:satMod val="115000"/>
                          </a:srgbClr>
                        </a:gs>
                      </a:gsLst>
                      <a:lin ang="5400000" scaled="0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0135F3B7-6ACC-E64A-A011-156FEB596861}"/>
              </a:ext>
            </a:extLst>
          </p:cNvPr>
          <p:cNvSpPr txBox="1"/>
          <p:nvPr/>
        </p:nvSpPr>
        <p:spPr>
          <a:xfrm>
            <a:off x="4042050" y="806250"/>
            <a:ext cx="1191462" cy="1222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🎉</a:t>
            </a:r>
          </a:p>
        </p:txBody>
      </p:sp>
    </p:spTree>
    <p:extLst>
      <p:ext uri="{BB962C8B-B14F-4D97-AF65-F5344CB8AC3E}">
        <p14:creationId xmlns:p14="http://schemas.microsoft.com/office/powerpoint/2010/main" val="832857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3482046" y="1585000"/>
            <a:ext cx="5227905" cy="246805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Beth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wneud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Pryd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Ydych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chi’n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hoffi’r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Pam?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Beth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ydych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chi’n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wneud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ddydd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Calan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1A1E24-8069-FF40-BB29-A2E498273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7618" y="2973982"/>
            <a:ext cx="2981662" cy="166973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D560CE-B69C-8344-BE41-C4A340B871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8033" y="613346"/>
            <a:ext cx="2440833" cy="2012617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2" name="IMG_8335">
            <a:hlinkClick r:id="" action="ppaction://media"/>
            <a:extLst>
              <a:ext uri="{FF2B5EF4-FFF2-40B4-BE49-F238E27FC236}">
                <a16:creationId xmlns:a16="http://schemas.microsoft.com/office/drawing/2014/main" id="{F40CE849-4623-1843-8C7C-1ABFC635A4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1874" y="370704"/>
            <a:ext cx="2074031" cy="36871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961AEFC1-70D7-B846-BE90-C12593E60B06}"/>
              </a:ext>
            </a:extLst>
          </p:cNvPr>
          <p:cNvSpPr txBox="1">
            <a:spLocks/>
          </p:cNvSpPr>
          <p:nvPr/>
        </p:nvSpPr>
        <p:spPr>
          <a:xfrm>
            <a:off x="725984" y="4448275"/>
            <a:ext cx="4594101" cy="2106189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600" b="1" dirty="0">
                <a:solidFill>
                  <a:srgbClr val="FF0000"/>
                </a:solidFill>
                <a:cs typeface="Cavolini" panose="03000502040302020204" pitchFamily="66" charset="0"/>
              </a:rPr>
              <a:t>Help </a:t>
            </a:r>
            <a:r>
              <a:rPr lang="en-US" sz="2600" b="1" dirty="0" err="1">
                <a:solidFill>
                  <a:srgbClr val="FF0000"/>
                </a:solidFill>
                <a:cs typeface="Cavolini" panose="03000502040302020204" pitchFamily="66" charset="0"/>
              </a:rPr>
              <a:t>llaw</a:t>
            </a:r>
            <a:r>
              <a:rPr lang="en-US" sz="2600" b="1" dirty="0">
                <a:solidFill>
                  <a:srgbClr val="FF0000"/>
                </a:solidFill>
                <a:cs typeface="Cavolini" panose="03000502040302020204" pitchFamily="66" charset="0"/>
              </a:rPr>
              <a:t>!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Dw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i’n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hoffi’r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achos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Dw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i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ddim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hoffi’r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achos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ddydd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Calan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,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dw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i’n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aphicFrame>
        <p:nvGraphicFramePr>
          <p:cNvPr id="15" name="Table 4">
            <a:extLst>
              <a:ext uri="{FF2B5EF4-FFF2-40B4-BE49-F238E27FC236}">
                <a16:creationId xmlns:a16="http://schemas.microsoft.com/office/drawing/2014/main" id="{E44F16E7-BEF5-2A46-A109-106C5E0B7D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492380"/>
              </p:ext>
            </p:extLst>
          </p:nvPr>
        </p:nvGraphicFramePr>
        <p:xfrm>
          <a:off x="6871915" y="4999984"/>
          <a:ext cx="4594101" cy="155448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594101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“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chi,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Ac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tŷ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Dyna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ein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dymuniad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,</a:t>
                      </a:r>
                    </a:p>
                    <a:p>
                      <a:pPr algn="ctr"/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chi!”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/>
                        </a:gs>
                        <a:gs pos="48000">
                          <a:srgbClr val="D883FF">
                            <a:shade val="100000"/>
                            <a:satMod val="115000"/>
                          </a:srgbClr>
                        </a:gs>
                      </a:gsLst>
                      <a:lin ang="5400000" scaled="0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graphicFrame>
        <p:nvGraphicFramePr>
          <p:cNvPr id="16" name="Table 4">
            <a:extLst>
              <a:ext uri="{FF2B5EF4-FFF2-40B4-BE49-F238E27FC236}">
                <a16:creationId xmlns:a16="http://schemas.microsoft.com/office/drawing/2014/main" id="{32977868-7DC3-5640-9E49-0521665B7CB0}"/>
              </a:ext>
            </a:extLst>
          </p:cNvPr>
          <p:cNvGraphicFramePr>
            <a:graphicFrameLocks noGrp="1"/>
          </p:cNvGraphicFramePr>
          <p:nvPr>
            <p:ph type="pic" idx="14"/>
            <p:extLst>
              <p:ext uri="{D42A27DB-BD31-4B8C-83A1-F6EECF244321}">
                <p14:modId xmlns:p14="http://schemas.microsoft.com/office/powerpoint/2010/main" val="505048221"/>
              </p:ext>
            </p:extLst>
          </p:nvPr>
        </p:nvGraphicFramePr>
        <p:xfrm>
          <a:off x="3630107" y="232346"/>
          <a:ext cx="4931785" cy="76200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931785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Canu</a:t>
                      </a:r>
                      <a:r>
                        <a:rPr lang="en-US" sz="4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Calennig</a:t>
                      </a:r>
                      <a:endParaRPr lang="en-US" sz="44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/>
                        </a:gs>
                        <a:gs pos="48000">
                          <a:srgbClr val="D883FF">
                            <a:shade val="100000"/>
                            <a:satMod val="115000"/>
                          </a:srgbClr>
                        </a:gs>
                      </a:gsLst>
                      <a:lin ang="5400000" scaled="0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345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9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5002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935" y="0"/>
            <a:ext cx="7827065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583148" y="1533465"/>
            <a:ext cx="235131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Adolygu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Hoffi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      </a:t>
            </a:r>
            <a:r>
              <a:rPr lang="en-US" sz="2000" i="1" dirty="0">
                <a:solidFill>
                  <a:srgbClr val="002060"/>
                </a:solidFill>
              </a:rPr>
              <a:t>Revision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060"/>
                </a:solidFill>
              </a:rPr>
              <a:t>Hoff</a:t>
            </a:r>
          </a:p>
          <a:p>
            <a:r>
              <a:rPr lang="en-US" sz="2000" i="1" dirty="0">
                <a:solidFill>
                  <a:srgbClr val="002060"/>
                </a:solidFill>
              </a:rPr>
              <a:t>      </a:t>
            </a:r>
            <a:r>
              <a:rPr lang="en-US" sz="2000" i="1" dirty="0" err="1">
                <a:solidFill>
                  <a:srgbClr val="002060"/>
                </a:solidFill>
              </a:rPr>
              <a:t>Favourite</a:t>
            </a:r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060"/>
                </a:solidFill>
              </a:rPr>
              <a:t>Ga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…?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000" i="1" dirty="0">
                <a:solidFill>
                  <a:srgbClr val="002060"/>
                </a:solidFill>
              </a:rPr>
              <a:t>May I have…?</a:t>
            </a:r>
            <a:endParaRPr lang="en-US" sz="2400" b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C0F68-1302-2A4C-B678-F5577F83AE5C}"/>
              </a:ext>
            </a:extLst>
          </p:cNvPr>
          <p:cNvSpPr txBox="1"/>
          <p:nvPr/>
        </p:nvSpPr>
        <p:spPr>
          <a:xfrm>
            <a:off x="393917" y="353109"/>
            <a:ext cx="521821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aim of today’s lesson is…</a:t>
            </a: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7000">
              <a:srgbClr val="00B0F0">
                <a:alpha val="49879"/>
              </a:srgbClr>
            </a:gs>
            <a:gs pos="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304800" y="221787"/>
            <a:ext cx="4907280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Pwy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sy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yma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?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025569"/>
            <a:ext cx="3335998" cy="48324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80B8CCA-8E68-D547-B0D0-B163A5EBD8C8}"/>
              </a:ext>
            </a:extLst>
          </p:cNvPr>
          <p:cNvSpPr txBox="1"/>
          <p:nvPr/>
        </p:nvSpPr>
        <p:spPr>
          <a:xfrm>
            <a:off x="3799705" y="4117776"/>
            <a:ext cx="32004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Greet the class.</a:t>
            </a: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</a:rPr>
              <a:t>Take </a:t>
            </a:r>
            <a:r>
              <a:rPr lang="en-GB" sz="2400" b="1" i="1" dirty="0">
                <a:solidFill>
                  <a:srgbClr val="002060"/>
                </a:solidFill>
                <a:effectLst/>
              </a:rPr>
              <a:t>the register. </a:t>
            </a:r>
            <a:endParaRPr lang="en-GB" sz="2400" b="1" i="1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sz="2400" b="1" i="1" dirty="0">
                <a:solidFill>
                  <a:srgbClr val="00206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Where do you live?</a:t>
            </a: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</a:rPr>
              <a:t>What do you like?</a:t>
            </a:r>
            <a:r>
              <a:rPr lang="en-GB" sz="2400" b="1" i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solidFill>
                <a:srgbClr val="002060"/>
              </a:solidFill>
              <a:effectLst/>
            </a:endParaRPr>
          </a:p>
        </p:txBody>
      </p:sp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FCB18E26-8EB6-424E-90FB-8E11CE29E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076068"/>
              </p:ext>
            </p:extLst>
          </p:nvPr>
        </p:nvGraphicFramePr>
        <p:xfrm>
          <a:off x="7782750" y="1050296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graphicFrame>
        <p:nvGraphicFramePr>
          <p:cNvPr id="15" name="Table 3">
            <a:extLst>
              <a:ext uri="{FF2B5EF4-FFF2-40B4-BE49-F238E27FC236}">
                <a16:creationId xmlns:a16="http://schemas.microsoft.com/office/drawing/2014/main" id="{20DB89E7-A558-BD4A-8F0B-CECE234D6A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962614"/>
              </p:ext>
            </p:extLst>
          </p:nvPr>
        </p:nvGraphicFramePr>
        <p:xfrm>
          <a:off x="7782750" y="3769512"/>
          <a:ext cx="3793926" cy="22661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6940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26986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664107" y="1831631"/>
            <a:ext cx="3335998" cy="142063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8094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044619" y="5257800"/>
            <a:ext cx="2102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74745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730207"/>
              </p:ext>
            </p:extLst>
          </p:nvPr>
        </p:nvGraphicFramePr>
        <p:xfrm>
          <a:off x="236711" y="289560"/>
          <a:ext cx="5672599" cy="6278880"/>
        </p:xfrm>
        <a:graphic>
          <a:graphicData uri="http://schemas.openxmlformats.org/drawingml/2006/table">
            <a:tbl>
              <a:tblPr firstRow="1" firstCol="1" bandRow="1"/>
              <a:tblGrid>
                <a:gridCol w="2986549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686050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Hoffi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To like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ti’n hoffi?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Rydw i’n hoffi / Dw i’n hoffi...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Beth mae Tom yn hoffi?</a:t>
                      </a: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Tom yn hoffi... 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e’n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		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Siân yn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hi’n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hoffi...</a:t>
                      </a: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wyta?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ti’n hoffi yfed?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 / Dw i’n hoffi bwyta...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yfed...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gwylio...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darllen...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Tom like?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Tom likes…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likes…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Siân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likes…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likes…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 to eat?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 to drink?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watch?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read?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do?</a:t>
                      </a:r>
                    </a:p>
                    <a:p>
                      <a:endParaRPr lang="en-GB" sz="14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like to eat…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drink…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watch…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read…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3773158"/>
              </p:ext>
            </p:extLst>
          </p:nvPr>
        </p:nvGraphicFramePr>
        <p:xfrm>
          <a:off x="5996939" y="289560"/>
          <a:ext cx="5958350" cy="6278880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51316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Negyddol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The Negative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5727564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hoffi?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dwyt ti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ddim  /  Dw i ddim yn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hoffi...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Chris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hoffi?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Chris ddim yn hoffi...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ddim yn hoffi...</a:t>
                      </a: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Siân ddim yn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hi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 yn hoffi...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wtya?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dwyt ti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/ Dw i ddim yn hoffi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bwyta...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/ Dw i ddim yn hoffi yfed...</a:t>
                      </a: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don’t you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doesn’t Chris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Chris doesn’t like…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doesn’t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Siân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doesn’t like…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doesn’t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don’t you like to eat?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don’t you like to do?</a:t>
                      </a: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 to eat…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 to drink…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4103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831075"/>
              </p:ext>
            </p:extLst>
          </p:nvPr>
        </p:nvGraphicFramePr>
        <p:xfrm>
          <a:off x="408159" y="1468342"/>
          <a:ext cx="7695712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999907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6695805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wyt ti heddiw?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arall rwyt ti’n hoffi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arall rwyt ti’n hoffi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wneud, Sam?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83676D66-BF31-7443-84FB-DF915EB72739}"/>
              </a:ext>
            </a:extLst>
          </p:cNvPr>
          <p:cNvSpPr txBox="1"/>
          <p:nvPr/>
        </p:nvSpPr>
        <p:spPr>
          <a:xfrm>
            <a:off x="408158" y="225782"/>
            <a:ext cx="223217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Sgwrs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 A conversation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A3F8F4-A1BF-BB40-A9C5-525B6DB310E1}"/>
              </a:ext>
            </a:extLst>
          </p:cNvPr>
          <p:cNvSpPr txBox="1"/>
          <p:nvPr/>
        </p:nvSpPr>
        <p:spPr>
          <a:xfrm>
            <a:off x="408158" y="237212"/>
            <a:ext cx="223217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Sgwrs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 A conversation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5" name="Picture 4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CA3F031D-7B96-1041-8B51-6AFA5CF414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4053" y="3509010"/>
            <a:ext cx="4017948" cy="3348990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9596D5EE-0ADE-9549-A9FC-3502AA825D98}"/>
              </a:ext>
            </a:extLst>
          </p:cNvPr>
          <p:cNvSpPr/>
          <p:nvPr/>
        </p:nvSpPr>
        <p:spPr>
          <a:xfrm>
            <a:off x="8439576" y="569678"/>
            <a:ext cx="3528037" cy="2208808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100000">
                <a:srgbClr val="FFFF00"/>
              </a:gs>
              <a:gs pos="0">
                <a:srgbClr val="FFFF00">
                  <a:tint val="23500"/>
                  <a:satMod val="160000"/>
                </a:srgbClr>
              </a:gs>
            </a:gsLst>
            <a:lin ang="5400000" scaled="0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Gweithiwch mewn parau i baratoi sgyrisiau newydd. </a:t>
            </a:r>
          </a:p>
          <a:p>
            <a:pPr algn="ctr"/>
            <a:r>
              <a:rPr lang="cy-GB" sz="24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Work in pairs to prepare new sgripts. </a:t>
            </a:r>
            <a:endParaRPr lang="en-GB" sz="24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388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7000">
              <a:srgbClr val="FFFF00"/>
            </a:gs>
            <a:gs pos="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693908" y="1089397"/>
            <a:ext cx="10084582" cy="5531391"/>
          </a:xfrm>
          <a:prstGeom prst="rect">
            <a:avLst/>
          </a:prstGeom>
        </p:spPr>
        <p:txBody>
          <a:bodyPr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r>
              <a:rPr lang="en-US" sz="2600" b="1" dirty="0">
                <a:solidFill>
                  <a:srgbClr val="002060"/>
                </a:solidFill>
              </a:rPr>
              <a:t>Mae </a:t>
            </a:r>
            <a:r>
              <a:rPr lang="en-US" sz="2600" b="1" dirty="0" err="1">
                <a:solidFill>
                  <a:srgbClr val="002060"/>
                </a:solidFill>
              </a:rPr>
              <a:t>hi’n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amser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chwarae</a:t>
            </a:r>
            <a:r>
              <a:rPr lang="en-US" sz="2600" b="1" dirty="0">
                <a:solidFill>
                  <a:srgbClr val="002060"/>
                </a:solidFill>
              </a:rPr>
              <a:t> ‘</a:t>
            </a:r>
            <a:r>
              <a:rPr lang="en-US" sz="2600" b="1" dirty="0" err="1">
                <a:solidFill>
                  <a:srgbClr val="002060"/>
                </a:solidFill>
              </a:rPr>
              <a:t>Cadlongau</a:t>
            </a:r>
            <a:r>
              <a:rPr lang="en-US" sz="2600" b="1" dirty="0">
                <a:solidFill>
                  <a:srgbClr val="002060"/>
                </a:solidFill>
              </a:rPr>
              <a:t>’!       </a:t>
            </a: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   It’s time to play ‘Battleships’!</a:t>
            </a:r>
            <a:endParaRPr lang="en-US" sz="26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002060"/>
              </a:solidFill>
            </a:endParaRPr>
          </a:p>
          <a:p>
            <a:r>
              <a:rPr lang="en-US" sz="2600" b="1" dirty="0" err="1">
                <a:solidFill>
                  <a:srgbClr val="002060"/>
                </a:solidFill>
              </a:rPr>
              <a:t>Dewiswch</a:t>
            </a:r>
            <a:r>
              <a:rPr lang="en-US" sz="2600" b="1" dirty="0">
                <a:solidFill>
                  <a:srgbClr val="002060"/>
                </a:solidFill>
              </a:rPr>
              <a:t> 5 </a:t>
            </a:r>
            <a:r>
              <a:rPr lang="en-US" sz="2600" b="1" dirty="0" err="1">
                <a:solidFill>
                  <a:srgbClr val="002060"/>
                </a:solidFill>
              </a:rPr>
              <a:t>peth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rydych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chi’n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hoffi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neu’n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fwynhau</a:t>
            </a:r>
            <a:endParaRPr lang="en-US" sz="2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   Choose 5 things you like or enjoy</a:t>
            </a:r>
          </a:p>
          <a:p>
            <a:pPr marL="0" indent="0">
              <a:buNone/>
            </a:pPr>
            <a:endParaRPr lang="en-US" sz="2000" dirty="0">
              <a:solidFill>
                <a:srgbClr val="002060"/>
              </a:solidFill>
            </a:endParaRPr>
          </a:p>
          <a:p>
            <a:r>
              <a:rPr lang="en-US" sz="2600" b="1" dirty="0" err="1">
                <a:solidFill>
                  <a:srgbClr val="002060"/>
                </a:solidFill>
              </a:rPr>
              <a:t>Yr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enillydd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ydy’r</a:t>
            </a:r>
            <a:r>
              <a:rPr lang="en-US" sz="2600" b="1" dirty="0">
                <a:solidFill>
                  <a:srgbClr val="002060"/>
                </a:solidFill>
              </a:rPr>
              <a:t> person </a:t>
            </a:r>
            <a:r>
              <a:rPr lang="en-US" sz="2600" b="1" dirty="0" err="1">
                <a:solidFill>
                  <a:srgbClr val="002060"/>
                </a:solidFill>
              </a:rPr>
              <a:t>cyntaf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i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ddyfalu</a:t>
            </a:r>
            <a:r>
              <a:rPr lang="en-US" sz="2600" b="1" dirty="0">
                <a:solidFill>
                  <a:srgbClr val="002060"/>
                </a:solidFill>
              </a:rPr>
              <a:t> 5 </a:t>
            </a:r>
            <a:r>
              <a:rPr lang="en-US" sz="2600" b="1" dirty="0" err="1">
                <a:solidFill>
                  <a:srgbClr val="002060"/>
                </a:solidFill>
              </a:rPr>
              <a:t>peth</a:t>
            </a:r>
            <a:r>
              <a:rPr lang="en-US" sz="2600" b="1" dirty="0">
                <a:solidFill>
                  <a:srgbClr val="002060"/>
                </a:solidFill>
              </a:rPr>
              <a:t> y person </a:t>
            </a:r>
            <a:r>
              <a:rPr lang="en-US" sz="2600" b="1" dirty="0" err="1">
                <a:solidFill>
                  <a:srgbClr val="002060"/>
                </a:solidFill>
              </a:rPr>
              <a:t>arall</a:t>
            </a:r>
            <a:endParaRPr lang="en-US" sz="2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   The winner is the first person to guess all 5 choices of the other person.</a:t>
            </a:r>
          </a:p>
          <a:p>
            <a:pPr marL="0" indent="0">
              <a:buNone/>
            </a:pPr>
            <a:endParaRPr lang="en-US" sz="2000" dirty="0">
              <a:solidFill>
                <a:srgbClr val="002060"/>
              </a:solidFill>
            </a:endParaRPr>
          </a:p>
          <a:p>
            <a:r>
              <a:rPr lang="en-US" sz="2600" b="1" dirty="0" err="1">
                <a:solidFill>
                  <a:srgbClr val="002060"/>
                </a:solidFill>
              </a:rPr>
              <a:t>Gofynnwch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i’ch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gilydd</a:t>
            </a:r>
            <a:r>
              <a:rPr lang="en-US" sz="2600" b="1" dirty="0">
                <a:solidFill>
                  <a:srgbClr val="002060"/>
                </a:solidFill>
              </a:rPr>
              <a:t>:</a:t>
            </a:r>
          </a:p>
          <a:p>
            <a:pPr marL="0" indent="0">
              <a:buNone/>
            </a:pPr>
            <a:r>
              <a:rPr lang="en-US" sz="2600" b="1" i="1" dirty="0">
                <a:solidFill>
                  <a:srgbClr val="002060"/>
                </a:solidFill>
              </a:rPr>
              <a:t>    </a:t>
            </a:r>
            <a:r>
              <a:rPr lang="en-US" sz="2600" i="1" dirty="0">
                <a:solidFill>
                  <a:srgbClr val="002060"/>
                </a:solidFill>
              </a:rPr>
              <a:t>Ask each other: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en-US" sz="12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                   </a:t>
            </a:r>
            <a:r>
              <a:rPr lang="en-US" sz="3000" b="1" dirty="0">
                <a:solidFill>
                  <a:srgbClr val="FF0000"/>
                </a:solidFill>
              </a:rPr>
              <a:t>“</a:t>
            </a:r>
            <a:r>
              <a:rPr lang="en-US" sz="3000" b="1" dirty="0" err="1">
                <a:solidFill>
                  <a:srgbClr val="FF0000"/>
                </a:solidFill>
              </a:rPr>
              <a:t>Wyt</a:t>
            </a:r>
            <a:r>
              <a:rPr lang="en-US" sz="3000" b="1" dirty="0">
                <a:solidFill>
                  <a:srgbClr val="FF0000"/>
                </a:solidFill>
              </a:rPr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ti’n</a:t>
            </a:r>
            <a:r>
              <a:rPr lang="en-US" sz="3000" b="1" dirty="0">
                <a:solidFill>
                  <a:srgbClr val="FF0000"/>
                </a:solidFill>
              </a:rPr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hoffi</a:t>
            </a:r>
            <a:r>
              <a:rPr lang="en-US" sz="3000" b="1" dirty="0">
                <a:solidFill>
                  <a:srgbClr val="FF0000"/>
                </a:solidFill>
              </a:rPr>
              <a:t> / </a:t>
            </a:r>
            <a:r>
              <a:rPr lang="en-US" sz="3000" b="1" dirty="0" err="1">
                <a:solidFill>
                  <a:srgbClr val="FF0000"/>
                </a:solidFill>
              </a:rPr>
              <a:t>mwynhau</a:t>
            </a:r>
            <a:r>
              <a:rPr lang="en-US" sz="3000" b="1" dirty="0">
                <a:solidFill>
                  <a:srgbClr val="FF0000"/>
                </a:solidFill>
              </a:rPr>
              <a:t>...”      </a:t>
            </a:r>
            <a:r>
              <a:rPr lang="en-US" sz="3000" b="1" dirty="0">
                <a:solidFill>
                  <a:srgbClr val="002060"/>
                </a:solidFill>
                <a:sym typeface="Wingdings" pitchFamily="2" charset="2"/>
              </a:rPr>
              <a:t>  </a:t>
            </a:r>
            <a:r>
              <a:rPr lang="en-US" sz="3000" b="1" dirty="0">
                <a:solidFill>
                  <a:srgbClr val="FF0000"/>
                </a:solidFill>
                <a:sym typeface="Wingdings" pitchFamily="2" charset="2"/>
              </a:rPr>
              <a:t>     </a:t>
            </a:r>
            <a:r>
              <a:rPr lang="en-US" sz="3000" b="1" dirty="0" err="1">
                <a:solidFill>
                  <a:srgbClr val="FF0000"/>
                </a:solidFill>
                <a:sym typeface="Wingdings" pitchFamily="2" charset="2"/>
              </a:rPr>
              <a:t>Ydw</a:t>
            </a:r>
            <a:r>
              <a:rPr lang="en-US" sz="3000" b="1" dirty="0">
                <a:solidFill>
                  <a:srgbClr val="FF0000"/>
                </a:solidFill>
                <a:sym typeface="Wingdings" pitchFamily="2" charset="2"/>
              </a:rPr>
              <a:t> / </a:t>
            </a:r>
            <a:r>
              <a:rPr lang="en-US" sz="3000" b="1" dirty="0" err="1">
                <a:solidFill>
                  <a:srgbClr val="FF0000"/>
                </a:solidFill>
                <a:sym typeface="Wingdings" pitchFamily="2" charset="2"/>
              </a:rPr>
              <a:t>Nac</a:t>
            </a:r>
            <a:r>
              <a:rPr lang="en-US" sz="3000" b="1" dirty="0">
                <a:solidFill>
                  <a:srgbClr val="FF0000"/>
                </a:solidFill>
                <a:sym typeface="Wingdings" pitchFamily="2" charset="2"/>
              </a:rPr>
              <a:t> </a:t>
            </a:r>
            <a:r>
              <a:rPr lang="en-US" sz="3000" b="1" dirty="0" err="1">
                <a:solidFill>
                  <a:srgbClr val="FF0000"/>
                </a:solidFill>
                <a:sym typeface="Wingdings" pitchFamily="2" charset="2"/>
              </a:rPr>
              <a:t>ydw</a:t>
            </a:r>
            <a:endParaRPr lang="en-US" sz="3000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DA449-E555-7649-86B9-8CF13975F42B}"/>
              </a:ext>
            </a:extLst>
          </p:cNvPr>
          <p:cNvSpPr txBox="1"/>
          <p:nvPr/>
        </p:nvSpPr>
        <p:spPr>
          <a:xfrm>
            <a:off x="408158" y="237212"/>
            <a:ext cx="249506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</a:rPr>
              <a:t> Cadlongau!</a:t>
            </a:r>
            <a:endParaRPr lang="en-GB" sz="3600" b="1">
              <a:solidFill>
                <a:srgbClr val="002060"/>
              </a:solidFill>
            </a:endParaRPr>
          </a:p>
          <a:p>
            <a:r>
              <a:rPr lang="en-GB" sz="2400" i="1">
                <a:solidFill>
                  <a:srgbClr val="002060"/>
                </a:solidFill>
              </a:rPr>
              <a:t>  Battleships!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5D4DBE-E6D0-D143-9D2E-87570CD181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0890" y="459061"/>
            <a:ext cx="4759557" cy="188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199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10495"/>
            <a:ext cx="12192000" cy="68484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1" name="Battleship"/>
          <p:cNvGrpSpPr/>
          <p:nvPr/>
        </p:nvGrpSpPr>
        <p:grpSpPr>
          <a:xfrm rot="5400000">
            <a:off x="7353382" y="3644327"/>
            <a:ext cx="1080000" cy="4925061"/>
            <a:chOff x="3320999" y="1651968"/>
            <a:chExt cx="1080000" cy="4925061"/>
          </a:xfrm>
        </p:grpSpPr>
        <p:sp>
          <p:nvSpPr>
            <p:cNvPr id="82" name="Base"/>
            <p:cNvSpPr/>
            <p:nvPr/>
          </p:nvSpPr>
          <p:spPr>
            <a:xfrm>
              <a:off x="3320999" y="1651968"/>
              <a:ext cx="1080000" cy="4925061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solidFill>
              <a:srgbClr val="FF9999"/>
            </a:solidFill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9" name="Cruiser"/>
          <p:cNvGrpSpPr/>
          <p:nvPr/>
        </p:nvGrpSpPr>
        <p:grpSpPr>
          <a:xfrm>
            <a:off x="9684620" y="1510305"/>
            <a:ext cx="1080000" cy="3600000"/>
            <a:chOff x="3320999" y="3291179"/>
            <a:chExt cx="1080000" cy="3441713"/>
          </a:xfrm>
          <a:solidFill>
            <a:srgbClr val="FFFF00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2133360" y="2317974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567490" y="2262825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464142" y="1595331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3" name="Submarine_2"/>
          <p:cNvGrpSpPr/>
          <p:nvPr/>
        </p:nvGrpSpPr>
        <p:grpSpPr>
          <a:xfrm>
            <a:off x="1405783" y="5645276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909910" y="2714233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rhedeg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3820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   </a:t>
            </a:r>
            <a:r>
              <a:rPr lang="en-GB" sz="2400" dirty="0" err="1"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coffi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3"/>
            <a:ext cx="1386000" cy="139552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yfed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te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sudd </a:t>
            </a:r>
            <a:r>
              <a:rPr lang="en-GB" sz="2400" dirty="0" err="1">
                <a:cs typeface="Arial" panose="020B0604020202020204" pitchFamily="34" charset="0"/>
              </a:rPr>
              <a:t>afal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siopa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en-GB" sz="2400" dirty="0">
              <a:cs typeface="Arial" panose="020B0604020202020204" pitchFamily="34" charset="0"/>
            </a:endParaRPr>
          </a:p>
          <a:p>
            <a:pPr algn="ctr"/>
            <a:r>
              <a:rPr lang="en-GB" sz="2400" dirty="0" err="1">
                <a:cs typeface="Arial" panose="020B0604020202020204" pitchFamily="34" charset="0"/>
              </a:rPr>
              <a:t>llaeth</a:t>
            </a:r>
            <a:endParaRPr lang="en-GB" sz="2400" dirty="0"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69907" y="1369697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dawnsio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en-GB" sz="2400" dirty="0">
              <a:cs typeface="Arial" panose="020B0604020202020204" pitchFamily="34" charset="0"/>
            </a:endParaRPr>
          </a:p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i’r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gwaith</a:t>
            </a:r>
            <a:endParaRPr lang="en-GB" sz="2400" dirty="0"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canu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carioci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siocled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4870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cacen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en-GB" sz="2600" dirty="0">
              <a:cs typeface="Arial" panose="020B0604020202020204" pitchFamily="34" charset="0"/>
            </a:endParaRPr>
          </a:p>
          <a:p>
            <a:pPr algn="ctr"/>
            <a:r>
              <a:rPr lang="en-GB" sz="2600" dirty="0" err="1">
                <a:cs typeface="Arial" panose="020B0604020202020204" pitchFamily="34" charset="0"/>
              </a:rPr>
              <a:t>nofio</a:t>
            </a:r>
            <a:endParaRPr lang="en-GB" sz="2600" dirty="0"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12782" y="5469657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paentio</a:t>
            </a:r>
            <a:r>
              <a:rPr lang="en-GB" sz="2400" dirty="0">
                <a:cs typeface="Arial" panose="020B0604020202020204" pitchFamily="34" charset="0"/>
              </a:rPr>
              <a:t> </a:t>
            </a: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3161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gwylio’r</a:t>
            </a:r>
            <a:r>
              <a:rPr lang="en-GB" sz="2400" dirty="0"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375615" y="410459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chwarae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rygbi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darllen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i’r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sinema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17675" y="5477654"/>
            <a:ext cx="1386000" cy="13540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mefus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4979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am </a:t>
            </a:r>
            <a:r>
              <a:rPr lang="en-GB" sz="2400" dirty="0" err="1">
                <a:cs typeface="Arial" panose="020B0604020202020204" pitchFamily="34" charset="0"/>
              </a:rPr>
              <a:t>dro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7706" y="545527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hufen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iâ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08280" y="2765266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mafon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bwyta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pitsa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tost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chwarae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golff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22027"/>
            <a:ext cx="12192000" cy="6848475"/>
            <a:chOff x="0" y="0"/>
            <a:chExt cx="12192000" cy="6848475"/>
          </a:xfrm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6264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50303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348934" y="5257800"/>
            <a:ext cx="14941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hoff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 err="1">
                <a:solidFill>
                  <a:srgbClr val="002060"/>
                </a:solidFill>
              </a:rPr>
              <a:t>favourite</a:t>
            </a:r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36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1F584F7-628B-DC45-B0DE-8E3F030C0185}"/>
              </a:ext>
            </a:extLst>
          </p:cNvPr>
          <p:cNvSpPr txBox="1"/>
          <p:nvPr/>
        </p:nvSpPr>
        <p:spPr>
          <a:xfrm>
            <a:off x="330119" y="311184"/>
            <a:ext cx="1761440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Hoff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Favourite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10" name="Picture 9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EE4688DB-6D50-D443-89DC-AD94279E86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3467" y="2320290"/>
            <a:ext cx="4308533" cy="453771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/>
        </p:nvGraphicFramePr>
        <p:xfrm>
          <a:off x="330119" y="1615440"/>
          <a:ext cx="7443689" cy="5013960"/>
        </p:xfrm>
        <a:graphic>
          <a:graphicData uri="http://schemas.openxmlformats.org/drawingml/2006/table">
            <a:tbl>
              <a:tblPr firstRow="1" firstCol="1" bandRow="1"/>
              <a:tblGrid>
                <a:gridCol w="3580349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3863340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di?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food?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Cinio dydd Sul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 ydy </a:t>
                      </a:r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pitsa.</a:t>
                      </a: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di?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drink?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 ydy te.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di?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programme?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 ydy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iw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ân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yfr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ffilm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3E8155C-CD7F-0141-8877-FEB82310DF15}"/>
              </a:ext>
            </a:extLst>
          </p:cNvPr>
          <p:cNvSpPr txBox="1"/>
          <p:nvPr/>
        </p:nvSpPr>
        <p:spPr>
          <a:xfrm>
            <a:off x="10149839" y="4875074"/>
            <a:ext cx="19621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treiglad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meddal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ôl</a:t>
            </a:r>
            <a:r>
              <a:rPr lang="en-US" b="1" dirty="0">
                <a:solidFill>
                  <a:srgbClr val="002060"/>
                </a:solidFill>
              </a:rPr>
              <a:t> ‘</a:t>
            </a:r>
            <a:r>
              <a:rPr lang="en-US" b="1" dirty="0" err="1">
                <a:solidFill>
                  <a:srgbClr val="002060"/>
                </a:solidFill>
              </a:rPr>
              <a:t>hoff</a:t>
            </a:r>
            <a:r>
              <a:rPr lang="en-US" b="1" dirty="0">
                <a:solidFill>
                  <a:srgbClr val="002060"/>
                </a:solidFill>
              </a:rPr>
              <a:t>’.</a:t>
            </a:r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There is a soft mutation after ‘</a:t>
            </a:r>
            <a:r>
              <a:rPr lang="en-US" i="1" dirty="0" err="1">
                <a:solidFill>
                  <a:srgbClr val="002060"/>
                </a:solidFill>
              </a:rPr>
              <a:t>hoff</a:t>
            </a:r>
            <a:r>
              <a:rPr lang="en-US" i="1" dirty="0">
                <a:solidFill>
                  <a:srgbClr val="002060"/>
                </a:solidFill>
              </a:rPr>
              <a:t>’.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1D7A9B-15E8-9240-AA5F-A0E4DC6B1B0D}"/>
              </a:ext>
            </a:extLst>
          </p:cNvPr>
          <p:cNvSpPr txBox="1"/>
          <p:nvPr/>
        </p:nvSpPr>
        <p:spPr>
          <a:xfrm>
            <a:off x="5303520" y="472096"/>
            <a:ext cx="57035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 = </a:t>
            </a:r>
            <a:r>
              <a:rPr lang="en-US" sz="2800" i="1" dirty="0">
                <a:solidFill>
                  <a:srgbClr val="002060"/>
                </a:solidFill>
                <a:cs typeface="Cavolini" panose="03000502040302020204" pitchFamily="66" charset="0"/>
              </a:rPr>
              <a:t>to like            </a:t>
            </a: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hoff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 = </a:t>
            </a:r>
            <a:r>
              <a:rPr lang="en-US" sz="2800" i="1" dirty="0" err="1">
                <a:solidFill>
                  <a:srgbClr val="002060"/>
                </a:solidFill>
                <a:cs typeface="Cavolini" panose="03000502040302020204" pitchFamily="66" charset="0"/>
              </a:rPr>
              <a:t>favourite</a:t>
            </a:r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600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8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671048" y="1585892"/>
            <a:ext cx="3889522" cy="19330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/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Gwrandewch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 trac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sain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</a:p>
          <a:p>
            <a:pPr lvl="0" algn="ctr"/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Mae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rhai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geiriau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tresmasu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!</a:t>
            </a:r>
          </a:p>
          <a:p>
            <a:pPr lvl="0" algn="ctr"/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Uwcholeuwch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geiriau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hyn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Listen to the track.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Some words have snuck in!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Highlight those words.</a:t>
            </a:r>
          </a:p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408158" y="225782"/>
            <a:ext cx="388952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ffectLst/>
              </a:rPr>
              <a:t>Tocio’r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Tresmaswr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!</a:t>
            </a:r>
            <a:endParaRPr lang="en-GB" sz="3600" dirty="0">
              <a:effectLst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Spot the Intruder!</a:t>
            </a:r>
            <a:endParaRPr lang="en-GB" sz="2400" i="1" dirty="0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6" name="Picture 5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13C7ECE4-2468-3241-9920-E5839359E5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370" y="3863340"/>
            <a:ext cx="3220285" cy="2994660"/>
          </a:xfrm>
          <a:prstGeom prst="rect">
            <a:avLst/>
          </a:prstGeom>
        </p:spPr>
      </p:pic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81792" y="5674662"/>
            <a:ext cx="957556" cy="95755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9881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8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408158" y="225782"/>
            <a:ext cx="388952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ffectLst/>
              </a:rPr>
              <a:t>Tocio’r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Tresmaswr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!</a:t>
            </a:r>
            <a:endParaRPr lang="en-GB" sz="3600" dirty="0">
              <a:effectLst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Spot the Intruder!</a:t>
            </a:r>
            <a:endParaRPr lang="en-GB" sz="2400" i="1" dirty="0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nawr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, ond rydw i’n dod o Glydach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ger Abertawe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yn wreiddiol. Rydw i’n gweithio fel athrawes yn Ysgol Penybryn. Rydw i’n dysgu Blwyddyn 4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 5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cynradd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ydy e hefyd. Mae e’n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hoffi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ar draws yr ysgol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 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o gwbl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6" name="Picture 5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13C7ECE4-2468-3241-9920-E5839359E5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370" y="3863340"/>
            <a:ext cx="3220285" cy="2994660"/>
          </a:xfrm>
          <a:prstGeom prst="rect">
            <a:avLst/>
          </a:prstGeom>
        </p:spPr>
      </p:pic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19005" y="2565391"/>
            <a:ext cx="957556" cy="95755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4900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8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72362" y="4209874"/>
          <a:ext cx="5486400" cy="2197949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81202" y="434823"/>
            <a:ext cx="11782321" cy="31700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F1D817-2EEA-9E44-8D13-A5A9C8DB5392}"/>
              </a:ext>
            </a:extLst>
          </p:cNvPr>
          <p:cNvSpPr txBox="1"/>
          <p:nvPr/>
        </p:nvSpPr>
        <p:spPr>
          <a:xfrm>
            <a:off x="1062990" y="4190912"/>
            <a:ext cx="45265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atebwch</a:t>
            </a:r>
            <a:r>
              <a:rPr lang="en-US" sz="2800" b="1" dirty="0">
                <a:solidFill>
                  <a:srgbClr val="002060"/>
                </a:solidFill>
              </a:rPr>
              <a:t> y </a:t>
            </a:r>
            <a:r>
              <a:rPr lang="en-US" sz="2800" b="1" dirty="0" err="1">
                <a:solidFill>
                  <a:srgbClr val="002060"/>
                </a:solidFill>
              </a:rPr>
              <a:t>cwestiynau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Now, answer the questions.</a:t>
            </a:r>
          </a:p>
        </p:txBody>
      </p:sp>
      <p:pic>
        <p:nvPicPr>
          <p:cNvPr id="9" name="Picture 8" descr="Chart, funnel chart&#10;&#10;Description automatically generated">
            <a:extLst>
              <a:ext uri="{FF2B5EF4-FFF2-40B4-BE49-F238E27FC236}">
                <a16:creationId xmlns:a16="http://schemas.microsoft.com/office/drawing/2014/main" id="{11D5ACC3-7674-9144-A12D-E50AC87C6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61" y="5289886"/>
            <a:ext cx="1012018" cy="1337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9604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0119" y="1624567"/>
          <a:ext cx="11641035" cy="3244613"/>
        </p:xfrm>
        <a:graphic>
          <a:graphicData uri="http://schemas.openxmlformats.org/drawingml/2006/table">
            <a:tbl>
              <a:tblPr/>
              <a:tblGrid>
                <a:gridCol w="5450948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190087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3244613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Rhodri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Maen nhw’n byw yn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Hwlffordd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Mae hi’n gweithio yn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Ysgol Penbryn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Hoff bwnc Rhodri ydy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Ymarfer Corff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b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Mae Rhodri’n gyfrifol am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lythrennedd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Mae Mared yn hoffi bwyta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cawl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57EB660-E670-4B43-B66D-6A06EC59B98C}"/>
              </a:ext>
            </a:extLst>
          </p:cNvPr>
          <p:cNvSpPr txBox="1"/>
          <p:nvPr/>
        </p:nvSpPr>
        <p:spPr>
          <a:xfrm>
            <a:off x="330119" y="311184"/>
            <a:ext cx="1761440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Answers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6D0955E5-655B-A145-9869-D1CDB2F4C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0807" y="143732"/>
            <a:ext cx="909213" cy="1276395"/>
          </a:xfrm>
          <a:prstGeom prst="rect">
            <a:avLst/>
          </a:prstGeom>
        </p:spPr>
      </p:pic>
      <p:pic>
        <p:nvPicPr>
          <p:cNvPr id="11" name="Picture 10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88899E2C-D5BD-3A48-8323-6CA2CDB871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1559" y="5073620"/>
            <a:ext cx="1840532" cy="1784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42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5002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992972" y="5257800"/>
            <a:ext cx="22060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Ga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…?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May I have…?</a:t>
            </a:r>
          </a:p>
        </p:txBody>
      </p:sp>
    </p:spTree>
    <p:extLst>
      <p:ext uri="{BB962C8B-B14F-4D97-AF65-F5344CB8AC3E}">
        <p14:creationId xmlns:p14="http://schemas.microsoft.com/office/powerpoint/2010/main" val="9546358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7000">
              <a:srgbClr val="00B0F0">
                <a:alpha val="49000"/>
              </a:srgbClr>
            </a:gs>
            <a:gs pos="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000970"/>
              </p:ext>
            </p:extLst>
          </p:nvPr>
        </p:nvGraphicFramePr>
        <p:xfrm>
          <a:off x="489783" y="533066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Ga i...</a:t>
                      </a:r>
                      <a:endParaRPr lang="en-GB" sz="4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May I have...?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66821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399089" y="702695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97669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315" y="761627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4391">
            <a:off x="4618337" y="1702866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147338"/>
              </p:ext>
            </p:extLst>
          </p:nvPr>
        </p:nvGraphicFramePr>
        <p:xfrm>
          <a:off x="6566834" y="535896"/>
          <a:ext cx="5135385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55215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583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</a:rPr>
                        <a:t> Gawn ni...</a:t>
                      </a:r>
                      <a:endParaRPr lang="en-GB" sz="40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</a:rPr>
                        <a:t>May we have...?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783" y="3154863"/>
            <a:ext cx="1371601" cy="1371601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710" y="3180459"/>
            <a:ext cx="1463157" cy="1346005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339193" y="3154863"/>
            <a:ext cx="1504567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135" y="3180459"/>
            <a:ext cx="1392831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709" y="3154863"/>
            <a:ext cx="1430647" cy="14004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736" y="4640908"/>
            <a:ext cx="741043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5179" y="4611186"/>
            <a:ext cx="961730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snac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4680" y="4611186"/>
            <a:ext cx="961729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1881" y="461118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37519" y="4595532"/>
            <a:ext cx="18006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079430"/>
              </p:ext>
            </p:extLst>
          </p:nvPr>
        </p:nvGraphicFramePr>
        <p:xfrm>
          <a:off x="793735" y="5542849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os gweli di’n dda?</a:t>
                      </a:r>
                      <a:endParaRPr lang="en-GB" sz="3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pPr algn="ctr"/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(ti = one person)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(chi = a group)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37" name="TextBox 3">
            <a:extLst>
              <a:ext uri="{FF2B5EF4-FFF2-40B4-BE49-F238E27FC236}">
                <a16:creationId xmlns:a16="http://schemas.microsoft.com/office/drawing/2014/main" id="{2D4DC2A2-DAFA-C14A-AE5E-8876F424F747}"/>
              </a:ext>
            </a:extLst>
          </p:cNvPr>
          <p:cNvSpPr txBox="1"/>
          <p:nvPr/>
        </p:nvSpPr>
        <p:spPr>
          <a:xfrm>
            <a:off x="9501380" y="724934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5895" y="724671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TextBox 24">
            <a:extLst>
              <a:ext uri="{FF2B5EF4-FFF2-40B4-BE49-F238E27FC236}">
                <a16:creationId xmlns:a16="http://schemas.microsoft.com/office/drawing/2014/main" id="{B919F4AC-2EEB-5849-8210-3E2F62BFA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6971" y="1671742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24">
            <a:extLst>
              <a:ext uri="{FF2B5EF4-FFF2-40B4-BE49-F238E27FC236}">
                <a16:creationId xmlns:a16="http://schemas.microsoft.com/office/drawing/2014/main" id="{B2643264-750D-B946-A396-C890092A7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2966" y="1689442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380" y="170286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44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pencil&#10;&#10;Description automatically generated with medium confidence">
            <a:extLst>
              <a:ext uri="{FF2B5EF4-FFF2-40B4-BE49-F238E27FC236}">
                <a16:creationId xmlns:a16="http://schemas.microsoft.com/office/drawing/2014/main" id="{FDB0A2EB-04DA-BB46-AE40-181D79E208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7437">
            <a:off x="1637416" y="2989708"/>
            <a:ext cx="553637" cy="598285"/>
          </a:xfrm>
          <a:prstGeom prst="rect">
            <a:avLst/>
          </a:prstGeom>
        </p:spPr>
      </p:pic>
      <p:pic>
        <p:nvPicPr>
          <p:cNvPr id="33" name="Picture 3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65029C83-C9D3-FF4D-9795-5A69A94032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4002" y="0"/>
            <a:ext cx="7638393" cy="6858000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5687" y="1957188"/>
            <a:ext cx="2788401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aned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isged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ensil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ynd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aent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l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yfr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380" y="2488147"/>
            <a:ext cx="499239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369" y="1829351"/>
            <a:ext cx="703262" cy="578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643" y="1944429"/>
            <a:ext cx="3018352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paned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bisged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pensil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mynd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paent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llyfr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4DC3CBB-3908-D64B-B033-A0FC6EBB7886}"/>
              </a:ext>
            </a:extLst>
          </p:cNvPr>
          <p:cNvSpPr txBox="1"/>
          <p:nvPr/>
        </p:nvSpPr>
        <p:spPr>
          <a:xfrm>
            <a:off x="10030977" y="155004"/>
            <a:ext cx="2095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sz="1600" dirty="0">
                <a:solidFill>
                  <a:srgbClr val="002060"/>
                </a:solidFill>
              </a:rPr>
              <a:t>The Soft Mutation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12E52F-BF6E-8844-B1F7-BAF98096DD44}"/>
              </a:ext>
            </a:extLst>
          </p:cNvPr>
          <p:cNvSpPr txBox="1"/>
          <p:nvPr/>
        </p:nvSpPr>
        <p:spPr>
          <a:xfrm>
            <a:off x="10423062" y="1207307"/>
            <a:ext cx="1476686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p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t 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c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g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b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d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g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-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m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l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rh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F8491156-C15F-9746-9C09-D0848C7633F4}"/>
              </a:ext>
            </a:extLst>
          </p:cNvPr>
          <p:cNvSpPr/>
          <p:nvPr/>
        </p:nvSpPr>
        <p:spPr>
          <a:xfrm>
            <a:off x="2351780" y="297927"/>
            <a:ext cx="4497996" cy="909380"/>
          </a:xfrm>
          <a:prstGeom prst="roundRect">
            <a:avLst/>
          </a:prstGeom>
          <a:gradFill>
            <a:gsLst>
              <a:gs pos="98000">
                <a:srgbClr val="FFFF00"/>
              </a:gs>
              <a:gs pos="0">
                <a:schemeClr val="bg1"/>
              </a:gs>
            </a:gsLst>
            <a:lin ang="5400000" scaled="1"/>
          </a:gra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</a:rPr>
              <a:t>Mae treiglad meddal ar ôl ‘Ga i...’</a:t>
            </a:r>
          </a:p>
          <a:p>
            <a:pPr algn="ctr"/>
            <a:r>
              <a:rPr lang="cy-GB" sz="2000" i="1" dirty="0">
                <a:solidFill>
                  <a:srgbClr val="002060"/>
                </a:solidFill>
              </a:rPr>
              <a:t>There is a soft mutation after ‘Ga i..</a:t>
            </a:r>
          </a:p>
        </p:txBody>
      </p:sp>
      <p:sp>
        <p:nvSpPr>
          <p:cNvPr id="35" name="TextBox 3">
            <a:extLst>
              <a:ext uri="{FF2B5EF4-FFF2-40B4-BE49-F238E27FC236}">
                <a16:creationId xmlns:a16="http://schemas.microsoft.com/office/drawing/2014/main" id="{BDAF4404-01A0-A14E-9670-E15AC58A5B96}"/>
              </a:ext>
            </a:extLst>
          </p:cNvPr>
          <p:cNvSpPr txBox="1"/>
          <p:nvPr/>
        </p:nvSpPr>
        <p:spPr>
          <a:xfrm>
            <a:off x="299643" y="5701174"/>
            <a:ext cx="1905988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389" y="5723150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24">
            <a:extLst>
              <a:ext uri="{FF2B5EF4-FFF2-40B4-BE49-F238E27FC236}">
                <a16:creationId xmlns:a16="http://schemas.microsoft.com/office/drawing/2014/main" id="{181345B0-E098-0145-A412-43C326EEE9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9297" y="5701580"/>
            <a:ext cx="2230371" cy="76944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6082">
            <a:off x="3801302" y="5712343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AF3B209D-4AF9-5A48-8CCC-F80397838B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2931" y="3524646"/>
            <a:ext cx="747783" cy="68985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09CD2E-942B-5D4F-BE34-A1FF3FA588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554" y="4117523"/>
            <a:ext cx="637065" cy="668655"/>
          </a:xfrm>
          <a:prstGeom prst="rect">
            <a:avLst/>
          </a:prstGeom>
        </p:spPr>
      </p:pic>
      <p:pic>
        <p:nvPicPr>
          <p:cNvPr id="16" name="Picture 15" descr="A picture containing text, stationary&#10;&#10;Description automatically generated">
            <a:extLst>
              <a:ext uri="{FF2B5EF4-FFF2-40B4-BE49-F238E27FC236}">
                <a16:creationId xmlns:a16="http://schemas.microsoft.com/office/drawing/2014/main" id="{D72EE868-3F14-9749-95E8-36D7534B248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03283" y="4835462"/>
            <a:ext cx="637065" cy="614149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16A5A4D2-8072-E543-93CD-24BF8D5099A0}"/>
              </a:ext>
            </a:extLst>
          </p:cNvPr>
          <p:cNvSpPr txBox="1"/>
          <p:nvPr/>
        </p:nvSpPr>
        <p:spPr>
          <a:xfrm>
            <a:off x="298777" y="687983"/>
            <a:ext cx="18048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Ga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…?</a:t>
            </a:r>
            <a:endParaRPr lang="en-GB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0572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44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168" y="1485344"/>
            <a:ext cx="1701800" cy="11811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442" y="1209366"/>
            <a:ext cx="1447744" cy="143510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7217" y="2247910"/>
            <a:ext cx="1244600" cy="162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50894" y="2313523"/>
            <a:ext cx="1651000" cy="12319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00509" y="2308397"/>
            <a:ext cx="1663700" cy="12192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9497" y="3322980"/>
            <a:ext cx="1765300" cy="1143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1386279" y="2690946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ffedog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3963524" y="2636290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rhaw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5784141" y="3861344"/>
            <a:ext cx="109075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bwced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009985" y="354057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cranc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545652" y="3527597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cwch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2816968" y="4447878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paent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813110" y="191983"/>
            <a:ext cx="2509139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latin typeface="+mn-lt"/>
              </a:rPr>
              <a:t>Ga </a:t>
            </a:r>
            <a:r>
              <a:rPr lang="en-US" sz="5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5400" b="1" dirty="0">
                <a:solidFill>
                  <a:srgbClr val="002060"/>
                </a:solidFill>
                <a:latin typeface="+mn-lt"/>
              </a:rPr>
              <a:t>...? </a:t>
            </a:r>
            <a:endParaRPr lang="en-US" sz="5400" b="1" dirty="0">
              <a:solidFill>
                <a:srgbClr val="002060"/>
              </a:solidFill>
              <a:latin typeface="+mn-lt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3207734" y="6108600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pysgodyn</a:t>
            </a:r>
            <a:endParaRPr lang="en-US" sz="2500" dirty="0">
              <a:solidFill>
                <a:srgbClr val="002060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91676" y="5190244"/>
            <a:ext cx="1406346" cy="91826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5020" y="4503230"/>
            <a:ext cx="1647640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334737" y="59653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rhidyll</a:t>
            </a:r>
            <a:r>
              <a:rPr lang="en-US" sz="2500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5758197" y="247897"/>
            <a:ext cx="5842646" cy="16256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100000">
                <a:srgbClr val="FFFF00"/>
              </a:gs>
              <a:gs pos="0">
                <a:schemeClr val="bg1"/>
              </a:gs>
            </a:gsLst>
            <a:lin ang="5400000" scaled="0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  </a:t>
            </a:r>
            <a:r>
              <a:rPr lang="cy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Cofiwch y treigald meddal!</a:t>
            </a:r>
          </a:p>
          <a:p>
            <a:pPr algn="ctr"/>
            <a:endParaRPr lang="cy-GB" sz="10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With a partner, take it in turns to ask each other “Ga i...?” and answer appropriately.  Remember the treiglad meddal!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4587" y="4622336"/>
            <a:ext cx="1408527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5458762" y="6100251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twndis</a:t>
            </a:r>
            <a:endParaRPr lang="en-US" sz="2500" dirty="0">
              <a:solidFill>
                <a:srgbClr val="002060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779" t="17684" r="17121" b="19873"/>
          <a:stretch/>
        </p:blipFill>
        <p:spPr>
          <a:xfrm>
            <a:off x="7652822" y="4639585"/>
            <a:ext cx="1647143" cy="113581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8031071" y="5758259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rhaca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B9ED19A-0B89-FD41-B298-3C674F4D3280}"/>
              </a:ext>
            </a:extLst>
          </p:cNvPr>
          <p:cNvSpPr txBox="1"/>
          <p:nvPr/>
        </p:nvSpPr>
        <p:spPr>
          <a:xfrm>
            <a:off x="499256" y="3690001"/>
            <a:ext cx="1406346" cy="2862322"/>
          </a:xfrm>
          <a:prstGeom prst="rect">
            <a:avLst/>
          </a:prstGeom>
          <a:solidFill>
            <a:srgbClr val="FFFF0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p   &gt;</a:t>
            </a:r>
            <a:r>
              <a:rPr lang="en-US" sz="2000" b="1" dirty="0">
                <a:latin typeface="SASSOON PRIMARY" pitchFamily="2" charset="0"/>
              </a:rPr>
              <a:t>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t    &gt;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c    &gt;</a:t>
            </a:r>
            <a:r>
              <a:rPr lang="en-US" sz="2000" b="1" dirty="0">
                <a:latin typeface="SASSOON PRIMARY" pitchFamily="2" charset="0"/>
              </a:rPr>
              <a:t>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g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b    &gt;</a:t>
            </a:r>
            <a:r>
              <a:rPr lang="en-US" sz="2000" b="1" dirty="0">
                <a:latin typeface="SASSOON PRIMARY" pitchFamily="2" charset="0"/>
              </a:rPr>
              <a:t>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d    &gt;</a:t>
            </a:r>
            <a:r>
              <a:rPr lang="en-US" sz="2000" b="1" dirty="0">
                <a:latin typeface="SASSOON PRIMARY" pitchFamily="2" charset="0"/>
              </a:rPr>
              <a:t>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dd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g    &gt;</a:t>
            </a:r>
            <a:r>
              <a:rPr lang="en-US" sz="2000" b="1" dirty="0">
                <a:latin typeface="SASSOON PRIMARY" pitchFamily="2" charset="0"/>
              </a:rPr>
              <a:t>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-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m   &gt;</a:t>
            </a:r>
            <a:r>
              <a:rPr lang="en-US" sz="2000" b="1" dirty="0">
                <a:latin typeface="SASSOON PRIMARY" pitchFamily="2" charset="0"/>
              </a:rPr>
              <a:t>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   &gt;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l</a:t>
            </a:r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rh   &gt;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31994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3" grpId="0"/>
      <p:bldP spid="37" grpId="0"/>
      <p:bldP spid="3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0F0">
                <a:alpha val="49901"/>
              </a:srgbClr>
            </a:gs>
            <a:gs pos="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335075" y="272646"/>
            <a:ext cx="621659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>
            <a:gsLst>
              <a:gs pos="99000">
                <a:srgbClr val="FFFF00"/>
              </a:gs>
              <a:gs pos="0">
                <a:schemeClr val="bg1"/>
              </a:gs>
            </a:gsLst>
            <a:lin ang="5400000" scaled="0"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sz="2000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Here are some useful questions for the classroom. 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7520755" y="797766"/>
            <a:ext cx="2797545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waith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8416785" y="1431113"/>
            <a:ext cx="33231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gwaith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7097211" y="4599438"/>
            <a:ext cx="29534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8416784" y="5232785"/>
            <a:ext cx="3323190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56AB443-7229-4940-9DDE-457001CF94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09" y="1691641"/>
            <a:ext cx="6297013" cy="5177544"/>
          </a:xfrm>
          <a:prstGeom prst="rect">
            <a:avLst/>
          </a:prstGeom>
        </p:spPr>
      </p:pic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233157" y="5963615"/>
            <a:ext cx="4066275" cy="735153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Can you think of more?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7097211" y="2646130"/>
            <a:ext cx="32242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ti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?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8311032" y="3290926"/>
            <a:ext cx="340319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3258601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02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641230" y="1320730"/>
            <a:ext cx="5389989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</a:rPr>
              <a:t>Hwyl </a:t>
            </a:r>
            <a:r>
              <a:rPr lang="en-US" sz="8000" dirty="0" err="1">
                <a:solidFill>
                  <a:srgbClr val="002060"/>
                </a:solidFill>
              </a:rPr>
              <a:t>fawr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3600" dirty="0">
              <a:solidFill>
                <a:srgbClr val="00206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TL13</a:t>
            </a:r>
            <a:r>
              <a:rPr lang="en-US" sz="3600" dirty="0">
                <a:solidFill>
                  <a:srgbClr val="002060"/>
                </a:solidFill>
              </a:rPr>
              <a:t> – </a:t>
            </a:r>
            <a:r>
              <a:rPr lang="en-US" sz="3600" dirty="0" err="1">
                <a:solidFill>
                  <a:srgbClr val="002060"/>
                </a:solidFill>
              </a:rPr>
              <a:t>Wythnos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nesa</a:t>
            </a:r>
            <a:endParaRPr lang="en-US" sz="3600" dirty="0">
              <a:solidFill>
                <a:srgbClr val="002060"/>
              </a:solidFill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</a:rPr>
              <a:t>   </a:t>
            </a:r>
            <a:r>
              <a:rPr lang="en-US" sz="2800" i="1" dirty="0">
                <a:solidFill>
                  <a:srgbClr val="002060"/>
                </a:solidFill>
              </a:rPr>
              <a:t>Next week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214C2D28-9709-A546-A8EB-C01D67F828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52" y="422656"/>
            <a:ext cx="4922012" cy="51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8812</TotalTime>
  <Words>2302</Words>
  <Application>Microsoft Macintosh PowerPoint</Application>
  <PresentationFormat>Widescreen</PresentationFormat>
  <Paragraphs>472</Paragraphs>
  <Slides>23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4" baseType="lpstr">
      <vt:lpstr>Apple Color Emoji</vt:lpstr>
      <vt:lpstr>Arial</vt:lpstr>
      <vt:lpstr>Avenir Book</vt:lpstr>
      <vt:lpstr>Calibri</vt:lpstr>
      <vt:lpstr>Calibri Light</vt:lpstr>
      <vt:lpstr>Cavolini</vt:lpstr>
      <vt:lpstr>Courier</vt:lpstr>
      <vt:lpstr>Garamond</vt:lpstr>
      <vt:lpstr>Ink Free</vt:lpstr>
      <vt:lpstr>SASSOON PRIMARY</vt:lpstr>
      <vt:lpstr>Office Theme</vt:lpstr>
      <vt:lpstr>PowerPoint Presentation</vt:lpstr>
      <vt:lpstr>Blwyddyn Newydd Dda 2022!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2</cp:revision>
  <dcterms:created xsi:type="dcterms:W3CDTF">2021-11-24T14:38:31Z</dcterms:created>
  <dcterms:modified xsi:type="dcterms:W3CDTF">2021-11-30T17:30:57Z</dcterms:modified>
</cp:coreProperties>
</file>