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69" r:id="rId6"/>
    <p:sldId id="264" r:id="rId7"/>
    <p:sldId id="261" r:id="rId8"/>
    <p:sldId id="270" r:id="rId9"/>
    <p:sldId id="263" r:id="rId10"/>
    <p:sldId id="266" r:id="rId11"/>
    <p:sldId id="271" r:id="rId12"/>
    <p:sldId id="267" r:id="rId13"/>
    <p:sldId id="272" r:id="rId14"/>
    <p:sldId id="265"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BB29CEA-B945-4710-893C-582719BEA22F}">
          <p14:sldIdLst>
            <p14:sldId id="256"/>
            <p14:sldId id="257"/>
            <p14:sldId id="260"/>
            <p14:sldId id="258"/>
            <p14:sldId id="269"/>
            <p14:sldId id="264"/>
            <p14:sldId id="261"/>
            <p14:sldId id="270"/>
            <p14:sldId id="263"/>
            <p14:sldId id="266"/>
            <p14:sldId id="271"/>
            <p14:sldId id="267"/>
            <p14:sldId id="272"/>
            <p14:sldId id="265"/>
            <p14:sldId id="268"/>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gella Karim" initials="AK" lastIdx="1" clrIdx="0">
    <p:extLst>
      <p:ext uri="{19B8F6BF-5375-455C-9EA6-DF929625EA0E}">
        <p15:presenceInfo xmlns:p15="http://schemas.microsoft.com/office/powerpoint/2012/main" userId="86006ce220de8bee"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134FB8-A71E-4207-B9B9-CF78B241D0EE}" v="3" dt="2020-11-04T13:44:05.1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55CDB-0F92-4C00-83A5-505C74DA85B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63C922-5025-43DA-BFBC-51F32390D8E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0A2CA9-DB4D-4B93-B05C-FDB742D221E5}"/>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5" name="Footer Placeholder 4">
            <a:extLst>
              <a:ext uri="{FF2B5EF4-FFF2-40B4-BE49-F238E27FC236}">
                <a16:creationId xmlns:a16="http://schemas.microsoft.com/office/drawing/2014/main" id="{46613F35-F1F7-423F-8593-859B789143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22F657-BF81-420D-970B-8D3E8F1984BE}"/>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2416735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8FD459-413D-4B74-859C-0CB986E26A9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E9EAD9-997B-4411-B07A-19E5D0DA7D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474B69-AF69-4D49-9806-5D6ED56084CE}"/>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5" name="Footer Placeholder 4">
            <a:extLst>
              <a:ext uri="{FF2B5EF4-FFF2-40B4-BE49-F238E27FC236}">
                <a16:creationId xmlns:a16="http://schemas.microsoft.com/office/drawing/2014/main" id="{596014AF-021C-4598-8555-DC8E8FABC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5292D0-316F-48D0-BC68-9C7E4BBFAB51}"/>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913564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C7084-E662-4DB0-9775-A217C71A906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AEDB93D-5360-4EB2-AA6F-7788FAE961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77F58E-2BFF-4A2C-8F51-54F68B028D02}"/>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5" name="Footer Placeholder 4">
            <a:extLst>
              <a:ext uri="{FF2B5EF4-FFF2-40B4-BE49-F238E27FC236}">
                <a16:creationId xmlns:a16="http://schemas.microsoft.com/office/drawing/2014/main" id="{CE6A4DCB-3FF8-4DEB-905E-E2EB54DE81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172FB8-4E1B-478E-9DEC-18D6CC4BBC87}"/>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31947161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077DA-DF21-48CD-AD4E-0F5F52C588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12ED20-08EA-4ABD-8A5B-1CB76AF5EFA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F35FC2D-531A-470B-B690-4CC128928E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8DB7BD-51AB-46D0-BEA5-26548B8E46E1}"/>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6" name="Footer Placeholder 5">
            <a:extLst>
              <a:ext uri="{FF2B5EF4-FFF2-40B4-BE49-F238E27FC236}">
                <a16:creationId xmlns:a16="http://schemas.microsoft.com/office/drawing/2014/main" id="{8911928F-D371-45E5-B3FE-AF2C3D98D8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2F36F9-2AC4-4F2B-9BED-07642BA0A436}"/>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494987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8F97A-F211-428D-8445-564AEA2E847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18A994-D5C9-4337-AFFB-775BC8FFD38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41F38-D3A2-4DED-90B5-761277314A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A47FE2-E561-4F38-A8A9-2A4BB62A38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9DDAFE-AA4A-4761-BE6D-7433A4A786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6A1C06-F1B3-4778-9D19-A532B4980282}"/>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8" name="Footer Placeholder 7">
            <a:extLst>
              <a:ext uri="{FF2B5EF4-FFF2-40B4-BE49-F238E27FC236}">
                <a16:creationId xmlns:a16="http://schemas.microsoft.com/office/drawing/2014/main" id="{6A8E1EB4-8283-4B68-9994-FC59B76F92A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CF41BB-B526-4F84-9F39-53E4DC649DBD}"/>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3157004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1BC50-A447-4995-A42E-AB45C0FB62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EDA083-F6F3-4B29-B289-C2B3F449CBB4}"/>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4" name="Footer Placeholder 3">
            <a:extLst>
              <a:ext uri="{FF2B5EF4-FFF2-40B4-BE49-F238E27FC236}">
                <a16:creationId xmlns:a16="http://schemas.microsoft.com/office/drawing/2014/main" id="{FA4653D4-F7C7-4467-A31F-320929C150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EE18355-B9BB-4F61-8549-EA0CE9C6B705}"/>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3155914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A375AF-95C6-4BDC-BDFD-A9CE9BE50FD3}"/>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3" name="Footer Placeholder 2">
            <a:extLst>
              <a:ext uri="{FF2B5EF4-FFF2-40B4-BE49-F238E27FC236}">
                <a16:creationId xmlns:a16="http://schemas.microsoft.com/office/drawing/2014/main" id="{76A6F402-9D1A-4413-A6B4-3C4CEDDC29F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A6C577-B252-47AB-BF49-41F770E77090}"/>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2947889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B8D35-05AA-4644-9611-38FE7444C5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05E7A9-D746-4A4B-9760-ECA4B56E6A0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3C1DF28-4F21-420D-AF6F-6F54AF318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DE65B2-4134-4723-B5BA-C564770299B4}"/>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6" name="Footer Placeholder 5">
            <a:extLst>
              <a:ext uri="{FF2B5EF4-FFF2-40B4-BE49-F238E27FC236}">
                <a16:creationId xmlns:a16="http://schemas.microsoft.com/office/drawing/2014/main" id="{D1F3D081-C03C-4C7E-A117-CF77835EA5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F5F172-82D4-4B44-970E-8E6332C344B2}"/>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1845365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765CE-DDBA-45D1-A65F-3A51106A68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ADE49D-983B-4722-B549-67185F7FB66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7E9AA3-0FEA-4687-86A2-B2F07C32C4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545C02-D566-4544-BEA6-908213FE78F4}"/>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6" name="Footer Placeholder 5">
            <a:extLst>
              <a:ext uri="{FF2B5EF4-FFF2-40B4-BE49-F238E27FC236}">
                <a16:creationId xmlns:a16="http://schemas.microsoft.com/office/drawing/2014/main" id="{F202115B-68C0-4C9C-9752-4B1D1A3FEF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21FD45-782A-41CB-A711-ADC97FD9428C}"/>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3851857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D28C3-C660-4E84-8F5A-D4865E0FA5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BD144E-5240-4445-8D03-C08E1B7B07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4F3890-1356-4CFD-8E45-883030F60E65}"/>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5" name="Footer Placeholder 4">
            <a:extLst>
              <a:ext uri="{FF2B5EF4-FFF2-40B4-BE49-F238E27FC236}">
                <a16:creationId xmlns:a16="http://schemas.microsoft.com/office/drawing/2014/main" id="{87C61BC3-3AF8-4384-A545-527BC13AEE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52402F-3025-4239-A861-08E5C66D6EE7}"/>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3021595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E8A2CD-4292-4B43-A47A-EB9AC3A81E3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48EED7-39BC-4B18-82BC-6513DA6FFA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3C7D74-4B60-42E5-BEEC-0D6F76A2218A}"/>
              </a:ext>
            </a:extLst>
          </p:cNvPr>
          <p:cNvSpPr>
            <a:spLocks noGrp="1"/>
          </p:cNvSpPr>
          <p:nvPr>
            <p:ph type="dt" sz="half" idx="10"/>
          </p:nvPr>
        </p:nvSpPr>
        <p:spPr/>
        <p:txBody>
          <a:bodyPr/>
          <a:lstStyle/>
          <a:p>
            <a:fld id="{108CF73F-FD09-43EE-8286-379603913CC0}" type="datetimeFigureOut">
              <a:rPr lang="en-GB" smtClean="0"/>
              <a:t>16/11/2020</a:t>
            </a:fld>
            <a:endParaRPr lang="en-GB"/>
          </a:p>
        </p:txBody>
      </p:sp>
      <p:sp>
        <p:nvSpPr>
          <p:cNvPr id="5" name="Footer Placeholder 4">
            <a:extLst>
              <a:ext uri="{FF2B5EF4-FFF2-40B4-BE49-F238E27FC236}">
                <a16:creationId xmlns:a16="http://schemas.microsoft.com/office/drawing/2014/main" id="{DB545068-537A-404F-8B85-D2AF911853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60B389-5D47-4EDF-9F91-AF2AA15B250A}"/>
              </a:ext>
            </a:extLst>
          </p:cNvPr>
          <p:cNvSpPr>
            <a:spLocks noGrp="1"/>
          </p:cNvSpPr>
          <p:nvPr>
            <p:ph type="sldNum" sz="quarter" idx="12"/>
          </p:nvPr>
        </p:nvSpPr>
        <p:spPr/>
        <p:txBody>
          <a:bodyPr/>
          <a:lstStyle/>
          <a:p>
            <a:fld id="{46BF7FF8-670B-4F70-89EA-DF8F0892EA30}" type="slidenum">
              <a:rPr lang="en-GB" smtClean="0"/>
              <a:t>‹#›</a:t>
            </a:fld>
            <a:endParaRPr lang="en-GB"/>
          </a:p>
        </p:txBody>
      </p:sp>
    </p:spTree>
    <p:extLst>
      <p:ext uri="{BB962C8B-B14F-4D97-AF65-F5344CB8AC3E}">
        <p14:creationId xmlns:p14="http://schemas.microsoft.com/office/powerpoint/2010/main" val="1401659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61E12B-1CC6-4E21-9892-AA458FC2D6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7F2142-DFE2-4C9B-92BB-449C9E59C6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5B090F-8A30-40C2-BF37-CD11C41742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8CF73F-FD09-43EE-8286-379603913CC0}" type="datetimeFigureOut">
              <a:rPr lang="en-GB" smtClean="0"/>
              <a:t>16/11/2020</a:t>
            </a:fld>
            <a:endParaRPr lang="en-GB"/>
          </a:p>
        </p:txBody>
      </p:sp>
      <p:sp>
        <p:nvSpPr>
          <p:cNvPr id="5" name="Footer Placeholder 4">
            <a:extLst>
              <a:ext uri="{FF2B5EF4-FFF2-40B4-BE49-F238E27FC236}">
                <a16:creationId xmlns:a16="http://schemas.microsoft.com/office/drawing/2014/main" id="{DCDD8C59-566D-4A9B-8931-25C3F166A8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3CC87E6-C885-4D4A-9653-B3567B9F6C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BF7FF8-670B-4F70-89EA-DF8F0892EA30}" type="slidenum">
              <a:rPr lang="en-GB" smtClean="0"/>
              <a:t>‹#›</a:t>
            </a:fld>
            <a:endParaRPr lang="en-GB"/>
          </a:p>
        </p:txBody>
      </p:sp>
    </p:spTree>
    <p:extLst>
      <p:ext uri="{BB962C8B-B14F-4D97-AF65-F5344CB8AC3E}">
        <p14:creationId xmlns:p14="http://schemas.microsoft.com/office/powerpoint/2010/main" val="20732937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slideLayout" Target="../slideLayouts/slideLayout1.xml"/><Relationship Id="rId3" Type="http://schemas.openxmlformats.org/officeDocument/2006/relationships/audio" Target="../media/media1.m4a"/><Relationship Id="rId7" Type="http://schemas.openxmlformats.org/officeDocument/2006/relationships/audio" Target="../media/media3.m4a"/><Relationship Id="rId12" Type="http://schemas.openxmlformats.org/officeDocument/2006/relationships/image" Target="../media/image2.png"/><Relationship Id="rId2" Type="http://schemas.microsoft.com/office/2007/relationships/media" Target="../media/media1.m4a"/><Relationship Id="rId1" Type="http://schemas.openxmlformats.org/officeDocument/2006/relationships/tags" Target="../tags/tag1.xml"/><Relationship Id="rId6" Type="http://schemas.microsoft.com/office/2007/relationships/media" Target="../media/media3.m4a"/><Relationship Id="rId11" Type="http://schemas.openxmlformats.org/officeDocument/2006/relationships/hyperlink" Target="https://creativecommons.org/licenses/by-sa/3.0/" TargetMode="External"/><Relationship Id="rId5" Type="http://schemas.openxmlformats.org/officeDocument/2006/relationships/audio" Target="../media/media2.m4a"/><Relationship Id="rId10" Type="http://schemas.openxmlformats.org/officeDocument/2006/relationships/hyperlink" Target="https://www.thymindoman.com/is-our-brain-the-source-of-our-life-is-matter-the-source-of-mind-spirit-a-contemplative-mysticism-view/" TargetMode="External"/><Relationship Id="rId4" Type="http://schemas.microsoft.com/office/2007/relationships/media" Target="../media/media2.m4a"/><Relationship Id="rId9"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hyperlink" Target="https://creativecommons.org/licenses/by-nc-sa/3.0/" TargetMode="External"/><Relationship Id="rId4" Type="http://schemas.openxmlformats.org/officeDocument/2006/relationships/hyperlink" Target="https://canadiem.org/competency-based-medical-education/"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thymindoman.com/is-our-brain-the-source-of-our-life-is-matter-the-source-of-mind-spirit-a-contemplative-mysticism-view/"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en.wikiquote.org/wiki/Max_Wertheimer" TargetMode="External"/><Relationship Id="rId5" Type="http://schemas.openxmlformats.org/officeDocument/2006/relationships/image" Target="../media/image4.jpg"/><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goodfreephotos.com/vector-images/black-and-white-chess-board-vector-file.png.php"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futurism.com/this-genetic-discovery-could-change-the-way-we-treat-mental-illness/" TargetMode="External"/><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www.indianetzone.com/58/equipments_cricket.htm" TargetMode="External"/><Relationship Id="rId2" Type="http://schemas.openxmlformats.org/officeDocument/2006/relationships/image" Target="../media/image8.jp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www.indianetzone.com/58/equipments_cricket.htm" TargetMode="External"/><Relationship Id="rId2" Type="http://schemas.openxmlformats.org/officeDocument/2006/relationships/image" Target="../media/image8.jp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pumabydesign001.com/2010/10/07/michael-bloomberg%E2%80%99s-agenda-to-nudge-new-yorkers-using-food-stamps/" TargetMode="External"/><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juandomingofarnos.wordpress.com/2011/07/26/overview-of-social-cognitive-theory-and-of-self-efficacy/" TargetMode="External"/><Relationship Id="rId2" Type="http://schemas.openxmlformats.org/officeDocument/2006/relationships/image" Target="../media/image10.jpeg"/><Relationship Id="rId1" Type="http://schemas.openxmlformats.org/officeDocument/2006/relationships/slideLayout" Target="../slideLayouts/slideLayout7.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opentext.wsu.edu/psych105/chapter/10-5-learning-approaches-to-personality/" TargetMode="External"/><Relationship Id="rId2" Type="http://schemas.openxmlformats.org/officeDocument/2006/relationships/image" Target="../media/image11.jp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en.wikibooks.org/wiki/Cognition_and_Instruction/Social_Cognitive_Theory" TargetMode="External"/><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hyperlink" Target="https://creativecommons.org/licenses/by-sa/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piqsels.com/en/search?q=confusion" TargetMode="External"/><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CDF1BB2-4972-41AE-B375-C3F418DCF68A}"/>
              </a:ext>
            </a:extLst>
          </p:cNvPr>
          <p:cNvPicPr>
            <a:picLocks noChangeAspect="1"/>
          </p:cNvPicPr>
          <p:nvPr/>
        </p:nvPicPr>
        <p:blipFill rotWithShape="1">
          <a:blip r:embed="rId9">
            <a:alphaModFix amt="50000"/>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b="6250"/>
          <a:stretch/>
        </p:blipFill>
        <p:spPr>
          <a:xfrm>
            <a:off x="20" y="2"/>
            <a:ext cx="12039580" cy="6772274"/>
          </a:xfrm>
          <a:prstGeom prst="rect">
            <a:avLst/>
          </a:prstGeom>
        </p:spPr>
      </p:pic>
      <p:sp>
        <p:nvSpPr>
          <p:cNvPr id="2" name="Title 1">
            <a:extLst>
              <a:ext uri="{FF2B5EF4-FFF2-40B4-BE49-F238E27FC236}">
                <a16:creationId xmlns:a16="http://schemas.microsoft.com/office/drawing/2014/main" id="{2F05F6C8-2F2B-42D0-8E4F-59366009D854}"/>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Cognitive approach</a:t>
            </a:r>
          </a:p>
        </p:txBody>
      </p:sp>
      <p:sp>
        <p:nvSpPr>
          <p:cNvPr id="3" name="Subtitle 2">
            <a:extLst>
              <a:ext uri="{FF2B5EF4-FFF2-40B4-BE49-F238E27FC236}">
                <a16:creationId xmlns:a16="http://schemas.microsoft.com/office/drawing/2014/main" id="{378C6625-E7E3-4A47-8FEA-EED89E5F9710}"/>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Problem solving and expertise</a:t>
            </a:r>
          </a:p>
        </p:txBody>
      </p:sp>
      <p:sp>
        <p:nvSpPr>
          <p:cNvPr id="6" name="TextBox 5">
            <a:extLst>
              <a:ext uri="{FF2B5EF4-FFF2-40B4-BE49-F238E27FC236}">
                <a16:creationId xmlns:a16="http://schemas.microsoft.com/office/drawing/2014/main" id="{E818E610-65B7-4B62-B1B5-BB30563FAA22}"/>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10" tooltip="https://www.thymindoman.com/is-our-brain-the-source-of-our-life-is-matter-the-source-of-mind-spirit-a-contemplative-mysticism-view/">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4" name="Recorded Sound">
            <a:hlinkClick r:id="" action="ppaction://media"/>
            <a:extLst>
              <a:ext uri="{FF2B5EF4-FFF2-40B4-BE49-F238E27FC236}">
                <a16:creationId xmlns:a16="http://schemas.microsoft.com/office/drawing/2014/main" id="{DD53F003-F379-4284-A32B-6645F6C24E35}"/>
              </a:ext>
            </a:extLst>
          </p:cNvPr>
          <p:cNvPicPr>
            <a:picLocks noChangeAspect="1"/>
          </p:cNvPicPr>
          <p:nvPr>
            <a:audioFile r:link="rId3"/>
            <p:extLst>
              <p:ext uri="{DAA4B4D4-6D71-4841-9C94-3DE7FCFB9230}">
                <p14:media xmlns:p14="http://schemas.microsoft.com/office/powerpoint/2010/main" r:embed="rId2"/>
              </p:ext>
            </p:extLst>
          </p:nvPr>
        </p:nvPicPr>
        <p:blipFill>
          <a:blip r:embed="rId12"/>
          <a:stretch>
            <a:fillRect/>
          </a:stretch>
        </p:blipFill>
        <p:spPr>
          <a:xfrm>
            <a:off x="5892800" y="3225800"/>
            <a:ext cx="406400" cy="406400"/>
          </a:xfrm>
          <a:prstGeom prst="rect">
            <a:avLst/>
          </a:prstGeom>
        </p:spPr>
      </p:pic>
      <p:pic>
        <p:nvPicPr>
          <p:cNvPr id="7" name="Recorded Sound">
            <a:hlinkClick r:id="" action="ppaction://media"/>
            <a:extLst>
              <a:ext uri="{FF2B5EF4-FFF2-40B4-BE49-F238E27FC236}">
                <a16:creationId xmlns:a16="http://schemas.microsoft.com/office/drawing/2014/main" id="{203BE80A-E249-4B3D-9E06-618F8D172927}"/>
              </a:ext>
            </a:extLst>
          </p:cNvPr>
          <p:cNvPicPr>
            <a:picLocks noChangeAspect="1"/>
          </p:cNvPicPr>
          <p:nvPr>
            <a:audioFile r:link="rId5"/>
            <p:extLst>
              <p:ext uri="{DAA4B4D4-6D71-4841-9C94-3DE7FCFB9230}">
                <p14:media xmlns:p14="http://schemas.microsoft.com/office/powerpoint/2010/main" r:embed="rId4"/>
              </p:ext>
            </p:extLst>
          </p:nvPr>
        </p:nvPicPr>
        <p:blipFill>
          <a:blip r:embed="rId12"/>
          <a:stretch>
            <a:fillRect/>
          </a:stretch>
        </p:blipFill>
        <p:spPr>
          <a:xfrm>
            <a:off x="5892800" y="3225800"/>
            <a:ext cx="406400" cy="406400"/>
          </a:xfrm>
          <a:prstGeom prst="rect">
            <a:avLst/>
          </a:prstGeom>
        </p:spPr>
      </p:pic>
      <p:pic>
        <p:nvPicPr>
          <p:cNvPr id="8" name="Recorded Sound">
            <a:hlinkClick r:id="" action="ppaction://media"/>
            <a:extLst>
              <a:ext uri="{FF2B5EF4-FFF2-40B4-BE49-F238E27FC236}">
                <a16:creationId xmlns:a16="http://schemas.microsoft.com/office/drawing/2014/main" id="{7033E26F-E5A6-4AFB-AAA4-F9CE749198FB}"/>
              </a:ext>
            </a:extLst>
          </p:cNvPr>
          <p:cNvPicPr>
            <a:picLocks noChangeAspect="1"/>
          </p:cNvPicPr>
          <p:nvPr>
            <a:audioFile r:link="rId7"/>
            <p:extLst>
              <p:ext uri="{DAA4B4D4-6D71-4841-9C94-3DE7FCFB9230}">
                <p14:media xmlns:p14="http://schemas.microsoft.com/office/powerpoint/2010/main" r:embed="rId6"/>
              </p:ext>
            </p:extLst>
          </p:nvPr>
        </p:nvPicPr>
        <p:blipFill>
          <a:blip r:embed="rId12"/>
          <a:stretch>
            <a:fillRect/>
          </a:stretch>
        </p:blipFill>
        <p:spPr>
          <a:xfrm>
            <a:off x="5892800" y="3225800"/>
            <a:ext cx="406400" cy="406400"/>
          </a:xfrm>
          <a:prstGeom prst="rect">
            <a:avLst/>
          </a:prstGeom>
        </p:spPr>
      </p:pic>
    </p:spTree>
    <p:custDataLst>
      <p:tags r:id="rId1"/>
    </p:custDataLst>
    <p:extLst>
      <p:ext uri="{BB962C8B-B14F-4D97-AF65-F5344CB8AC3E}">
        <p14:creationId xmlns:p14="http://schemas.microsoft.com/office/powerpoint/2010/main" val="22942794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79"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6021" fill="hold"/>
                                        <p:tgtEl>
                                          <p:spTgt spid="7"/>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509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audio>
              <p:cMediaNode vol="80000">
                <p:cTn id="16" fill="hold" display="0">
                  <p:stCondLst>
                    <p:cond delay="indefinite"/>
                  </p:stCondLst>
                  <p:endCondLst>
                    <p:cond evt="onStopAudio" delay="0">
                      <p:tgtEl>
                        <p:sldTgt/>
                      </p:tgtEl>
                    </p:cond>
                  </p:endCondLst>
                </p:cTn>
                <p:tgtEl>
                  <p:spTgt spid="7"/>
                </p:tgtEl>
              </p:cMediaNode>
            </p:audio>
            <p:audio>
              <p:cMediaNode vol="80000">
                <p:cTn id="17" fill="hold" display="0">
                  <p:stCondLst>
                    <p:cond delay="indefinite"/>
                  </p:stCondLst>
                  <p:endCondLst>
                    <p:cond evt="onStopAudio" delay="0">
                      <p:tgtEl>
                        <p:sldTgt/>
                      </p:tgtEl>
                    </p:cond>
                  </p:endCondLst>
                </p:cTn>
                <p:tgtEl>
                  <p:spTgt spid="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93FFE-3076-4250-B2A9-F8F15FF4D291}"/>
              </a:ext>
            </a:extLst>
          </p:cNvPr>
          <p:cNvSpPr>
            <a:spLocks noGrp="1"/>
          </p:cNvSpPr>
          <p:nvPr>
            <p:ph type="title"/>
          </p:nvPr>
        </p:nvSpPr>
        <p:spPr>
          <a:xfrm>
            <a:off x="481013" y="3752849"/>
            <a:ext cx="3290887" cy="2452687"/>
          </a:xfrm>
        </p:spPr>
        <p:txBody>
          <a:bodyPr anchor="ctr">
            <a:normAutofit/>
          </a:bodyPr>
          <a:lstStyle/>
          <a:p>
            <a:r>
              <a:rPr lang="en-GB" sz="3600"/>
              <a:t>There are three aspects to problem solving</a:t>
            </a:r>
          </a:p>
        </p:txBody>
      </p:sp>
      <p:pic>
        <p:nvPicPr>
          <p:cNvPr id="5" name="Picture 4" descr="A close up of a logo&#10;&#10;Description automatically generated">
            <a:extLst>
              <a:ext uri="{FF2B5EF4-FFF2-40B4-BE49-F238E27FC236}">
                <a16:creationId xmlns:a16="http://schemas.microsoft.com/office/drawing/2014/main" id="{EAE20E35-A956-4E7F-A96D-533EBD35F20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631" b="24292"/>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CBB442E-CAC5-44FC-925B-3CD64EDD96BF}"/>
              </a:ext>
            </a:extLst>
          </p:cNvPr>
          <p:cNvSpPr>
            <a:spLocks noGrp="1"/>
          </p:cNvSpPr>
          <p:nvPr>
            <p:ph idx="1"/>
          </p:nvPr>
        </p:nvSpPr>
        <p:spPr>
          <a:xfrm>
            <a:off x="4223982" y="3752850"/>
            <a:ext cx="7485413" cy="2452687"/>
          </a:xfrm>
        </p:spPr>
        <p:txBody>
          <a:bodyPr anchor="ctr">
            <a:normAutofit/>
          </a:bodyPr>
          <a:lstStyle/>
          <a:p>
            <a:pPr marL="514350" indent="-514350">
              <a:buFont typeface="+mj-lt"/>
              <a:buAutoNum type="arabicPeriod"/>
            </a:pPr>
            <a:r>
              <a:rPr lang="en-GB" sz="1800" dirty="0"/>
              <a:t>Purposeful Goal directed </a:t>
            </a:r>
          </a:p>
          <a:p>
            <a:pPr marL="514350" indent="-514350">
              <a:buFont typeface="+mj-lt"/>
              <a:buAutoNum type="arabicPeriod"/>
            </a:pPr>
            <a:r>
              <a:rPr lang="en-GB" sz="1800" dirty="0"/>
              <a:t>It involves controlled processes it is not totally reliant on automatic process.</a:t>
            </a:r>
          </a:p>
          <a:p>
            <a:pPr marL="514350" indent="-514350">
              <a:buFont typeface="+mj-lt"/>
              <a:buAutoNum type="arabicPeriod"/>
            </a:pPr>
            <a:r>
              <a:rPr lang="en-GB" sz="1800" dirty="0"/>
              <a:t>A problem exists when some one lacks knowledge to produce a immediate solution.</a:t>
            </a:r>
          </a:p>
        </p:txBody>
      </p:sp>
      <p:sp>
        <p:nvSpPr>
          <p:cNvPr id="6" name="TextBox 5">
            <a:extLst>
              <a:ext uri="{FF2B5EF4-FFF2-40B4-BE49-F238E27FC236}">
                <a16:creationId xmlns:a16="http://schemas.microsoft.com/office/drawing/2014/main" id="{9B0BBE4A-E187-4CD3-A448-464A4123DC7C}"/>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anadiem.org/competency-based-medical-educ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custDataLst>
      <p:tags r:id="rId1"/>
    </p:custDataLst>
    <p:extLst>
      <p:ext uri="{BB962C8B-B14F-4D97-AF65-F5344CB8AC3E}">
        <p14:creationId xmlns:p14="http://schemas.microsoft.com/office/powerpoint/2010/main" val="314251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16">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8">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Isosceles Triangle 22">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183DA88-5E27-4667-8A08-1AA84A26B63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799" r="8336" b="-3"/>
          <a:stretch/>
        </p:blipFill>
        <p:spPr>
          <a:xfrm>
            <a:off x="3888023" y="-9156"/>
            <a:ext cx="8303977" cy="5223533"/>
          </a:xfrm>
          <a:prstGeom prst="rect">
            <a:avLst/>
          </a:prstGeom>
          <a:ln>
            <a:noFill/>
          </a:ln>
        </p:spPr>
      </p:pic>
      <p:sp>
        <p:nvSpPr>
          <p:cNvPr id="25" name="Isosceles Triangle 24">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35BE322C-8E9E-43AE-BB28-EA8DA14AFDB5}"/>
              </a:ext>
            </a:extLst>
          </p:cNvPr>
          <p:cNvSpPr>
            <a:spLocks noGrp="1"/>
          </p:cNvSpPr>
          <p:nvPr>
            <p:ph idx="4294967295"/>
          </p:nvPr>
        </p:nvSpPr>
        <p:spPr>
          <a:xfrm>
            <a:off x="0" y="2562225"/>
            <a:ext cx="3888023" cy="3553276"/>
          </a:xfrm>
        </p:spPr>
        <p:txBody>
          <a:bodyPr>
            <a:normAutofit/>
          </a:bodyPr>
          <a:lstStyle/>
          <a:p>
            <a:r>
              <a:rPr lang="en-GB" sz="2200"/>
              <a:t>Between the 19.20s and the 19.40s German psychologists were renowned for distinguishing between reproductive and productive thinking.</a:t>
            </a:r>
          </a:p>
          <a:p>
            <a:r>
              <a:rPr lang="en-GB" sz="2200"/>
              <a:t>Reproductive thinking involves reuse of previous experiences.</a:t>
            </a:r>
          </a:p>
          <a:p>
            <a:r>
              <a:rPr lang="en-GB" sz="2200"/>
              <a:t>Productive thinking is considerably more difficult.</a:t>
            </a:r>
          </a:p>
        </p:txBody>
      </p:sp>
      <p:sp>
        <p:nvSpPr>
          <p:cNvPr id="8" name="TextBox 7">
            <a:extLst>
              <a:ext uri="{FF2B5EF4-FFF2-40B4-BE49-F238E27FC236}">
                <a16:creationId xmlns:a16="http://schemas.microsoft.com/office/drawing/2014/main" id="{EDCDC099-07DA-4383-AB45-C3EA87CD26E9}"/>
              </a:ext>
            </a:extLst>
          </p:cNvPr>
          <p:cNvSpPr txBox="1"/>
          <p:nvPr/>
        </p:nvSpPr>
        <p:spPr>
          <a:xfrm>
            <a:off x="12644090" y="5472035"/>
            <a:ext cx="1295430" cy="415498"/>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3" tooltip="https://www.thymindoman.com/is-our-brain-the-source-of-our-life-is-matter-the-source-of-mind-spirit-a-contemplative-mysticism-view/">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pic>
        <p:nvPicPr>
          <p:cNvPr id="11" name="Picture 10" descr="A person smiling for the camera&#10;&#10;Description automatically generated">
            <a:extLst>
              <a:ext uri="{FF2B5EF4-FFF2-40B4-BE49-F238E27FC236}">
                <a16:creationId xmlns:a16="http://schemas.microsoft.com/office/drawing/2014/main" id="{B489E468-88C7-4F73-9CC9-B1DA5CAF47A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821440" y="-9156"/>
            <a:ext cx="1422455" cy="1576988"/>
          </a:xfrm>
          <a:prstGeom prst="rect">
            <a:avLst/>
          </a:prstGeom>
        </p:spPr>
      </p:pic>
      <p:sp>
        <p:nvSpPr>
          <p:cNvPr id="26" name="TextBox 25">
            <a:extLst>
              <a:ext uri="{FF2B5EF4-FFF2-40B4-BE49-F238E27FC236}">
                <a16:creationId xmlns:a16="http://schemas.microsoft.com/office/drawing/2014/main" id="{921AB3AF-7B08-4C58-8983-3775DF1CB361}"/>
              </a:ext>
            </a:extLst>
          </p:cNvPr>
          <p:cNvSpPr txBox="1"/>
          <p:nvPr/>
        </p:nvSpPr>
        <p:spPr>
          <a:xfrm>
            <a:off x="4699000" y="5223533"/>
            <a:ext cx="4282440" cy="230832"/>
          </a:xfrm>
          <a:prstGeom prst="rect">
            <a:avLst/>
          </a:prstGeom>
          <a:noFill/>
        </p:spPr>
        <p:txBody>
          <a:bodyPr wrap="square" rtlCol="0">
            <a:spAutoFit/>
          </a:bodyPr>
          <a:lstStyle/>
          <a:p>
            <a:r>
              <a:rPr lang="en-GB" sz="900">
                <a:hlinkClick r:id="rId6" tooltip="https://en.wikiquote.org/wiki/Max_Wertheimer"/>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4133028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80BAD68C-BDE1-4AE0-8FC9-2E496B89B834}"/>
              </a:ext>
            </a:extLst>
          </p:cNvPr>
          <p:cNvSpPr>
            <a:spLocks noGrp="1"/>
          </p:cNvSpPr>
          <p:nvPr>
            <p:ph type="title"/>
          </p:nvPr>
        </p:nvSpPr>
        <p:spPr>
          <a:xfrm>
            <a:off x="1047280" y="759805"/>
            <a:ext cx="10306520" cy="1325563"/>
          </a:xfrm>
        </p:spPr>
        <p:txBody>
          <a:bodyPr>
            <a:normAutofit/>
          </a:bodyPr>
          <a:lstStyle/>
          <a:p>
            <a:r>
              <a:rPr lang="en-GB" sz="4000">
                <a:solidFill>
                  <a:srgbClr val="FFFFFF"/>
                </a:solidFill>
              </a:rPr>
              <a:t>The draught board is an insight problem </a:t>
            </a:r>
          </a:p>
        </p:txBody>
      </p:sp>
      <p:sp>
        <p:nvSpPr>
          <p:cNvPr id="3" name="Content Placeholder 2">
            <a:extLst>
              <a:ext uri="{FF2B5EF4-FFF2-40B4-BE49-F238E27FC236}">
                <a16:creationId xmlns:a16="http://schemas.microsoft.com/office/drawing/2014/main" id="{A0233D20-CB33-4668-A928-EAD5FB3FB2F2}"/>
              </a:ext>
            </a:extLst>
          </p:cNvPr>
          <p:cNvSpPr>
            <a:spLocks noGrp="1"/>
          </p:cNvSpPr>
          <p:nvPr>
            <p:ph idx="1"/>
          </p:nvPr>
        </p:nvSpPr>
        <p:spPr>
          <a:xfrm>
            <a:off x="1424904" y="2494450"/>
            <a:ext cx="4053545" cy="3563159"/>
          </a:xfrm>
        </p:spPr>
        <p:txBody>
          <a:bodyPr>
            <a:normAutofit/>
          </a:bodyPr>
          <a:lstStyle/>
          <a:p>
            <a:pPr marL="0" indent="0">
              <a:buNone/>
            </a:pPr>
            <a:r>
              <a:rPr lang="en-GB" sz="2400"/>
              <a:t>The board is covered with 32 dominoes 2 squares each then 2 squares are removed in opposite corners can the remaining 62 squares be filled with 31 dominoes.</a:t>
            </a:r>
          </a:p>
        </p:txBody>
      </p:sp>
      <p:pic>
        <p:nvPicPr>
          <p:cNvPr id="5" name="Picture 4" descr="Background pattern&#10;&#10;Description automatically generated">
            <a:extLst>
              <a:ext uri="{FF2B5EF4-FFF2-40B4-BE49-F238E27FC236}">
                <a16:creationId xmlns:a16="http://schemas.microsoft.com/office/drawing/2014/main" id="{5B66825C-6F7E-4AB5-8963-91D8904B8BD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9385" r="9080" b="2"/>
          <a:stretch/>
        </p:blipFill>
        <p:spPr>
          <a:xfrm>
            <a:off x="6098892" y="2492376"/>
            <a:ext cx="4802404" cy="3563372"/>
          </a:xfrm>
          <a:prstGeom prst="rect">
            <a:avLst/>
          </a:prstGeom>
        </p:spPr>
      </p:pic>
    </p:spTree>
    <p:extLst>
      <p:ext uri="{BB962C8B-B14F-4D97-AF65-F5344CB8AC3E}">
        <p14:creationId xmlns:p14="http://schemas.microsoft.com/office/powerpoint/2010/main" val="618972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4">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659F7-F64A-4D01-8D88-8046ACC7262C}"/>
              </a:ext>
            </a:extLst>
          </p:cNvPr>
          <p:cNvSpPr>
            <a:spLocks noGrp="1"/>
          </p:cNvSpPr>
          <p:nvPr>
            <p:ph type="title"/>
          </p:nvPr>
        </p:nvSpPr>
        <p:spPr>
          <a:xfrm>
            <a:off x="838199" y="548464"/>
            <a:ext cx="3807187" cy="2228074"/>
          </a:xfrm>
        </p:spPr>
        <p:txBody>
          <a:bodyPr>
            <a:normAutofit/>
          </a:bodyPr>
          <a:lstStyle/>
          <a:p>
            <a:r>
              <a:rPr lang="en-GB" sz="4000"/>
              <a:t>(Eysenck and Keane 2015)</a:t>
            </a:r>
            <a:endParaRPr lang="en-GB" sz="4000" dirty="0"/>
          </a:p>
        </p:txBody>
      </p:sp>
      <p:sp>
        <p:nvSpPr>
          <p:cNvPr id="3" name="Content Placeholder 2">
            <a:extLst>
              <a:ext uri="{FF2B5EF4-FFF2-40B4-BE49-F238E27FC236}">
                <a16:creationId xmlns:a16="http://schemas.microsoft.com/office/drawing/2014/main" id="{F422A258-FE7F-4603-98EF-17CE66337039}"/>
              </a:ext>
            </a:extLst>
          </p:cNvPr>
          <p:cNvSpPr>
            <a:spLocks noGrp="1"/>
          </p:cNvSpPr>
          <p:nvPr>
            <p:ph idx="1"/>
          </p:nvPr>
        </p:nvSpPr>
        <p:spPr>
          <a:xfrm>
            <a:off x="838201" y="2962279"/>
            <a:ext cx="3799425" cy="3143241"/>
          </a:xfrm>
        </p:spPr>
        <p:txBody>
          <a:bodyPr>
            <a:normAutofit/>
          </a:bodyPr>
          <a:lstStyle/>
          <a:p>
            <a:r>
              <a:rPr lang="en-GB" sz="2000"/>
              <a:t>Each domino covered one white and one black, think about the colours of the two removed squares therefore 31 dominoes can not cover the board.</a:t>
            </a:r>
          </a:p>
        </p:txBody>
      </p:sp>
      <p:pic>
        <p:nvPicPr>
          <p:cNvPr id="5" name="Picture 4" descr="A picture containing object, sitting, person, hand&#10;&#10;Description automatically generated">
            <a:extLst>
              <a:ext uri="{FF2B5EF4-FFF2-40B4-BE49-F238E27FC236}">
                <a16:creationId xmlns:a16="http://schemas.microsoft.com/office/drawing/2014/main" id="{6126F14A-C6DC-4B4F-A689-14F9978DDCC7}"/>
              </a:ext>
            </a:extLst>
          </p:cNvPr>
          <p:cNvPicPr>
            <a:picLocks noChangeAspect="1"/>
          </p:cNvPicPr>
          <p:nvPr/>
        </p:nvPicPr>
        <p:blipFill rotWithShape="1">
          <a:blip r:embed="rId2">
            <a:extLst>
              <a:ext uri="{28A0092B-C50C-407E-A947-70E740481C1C}">
                <a14:useLocalDpi xmlns:a14="http://schemas.microsoft.com/office/drawing/2010/main" val="0"/>
              </a:ext>
            </a:extLst>
          </a:blip>
          <a:srcRect l="6565" r="34530"/>
          <a:stretch/>
        </p:blipFill>
        <p:spPr>
          <a:xfrm>
            <a:off x="5010386" y="10"/>
            <a:ext cx="7181613" cy="6857990"/>
          </a:xfrm>
          <a:prstGeom prst="rect">
            <a:avLst/>
          </a:prstGeom>
          <a:effectLst/>
        </p:spPr>
      </p:pic>
    </p:spTree>
    <p:extLst>
      <p:ext uri="{BB962C8B-B14F-4D97-AF65-F5344CB8AC3E}">
        <p14:creationId xmlns:p14="http://schemas.microsoft.com/office/powerpoint/2010/main" val="2778411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8443D33A-3DEF-4B7E-990B-DD9C11C8AAE2}"/>
              </a:ext>
            </a:extLst>
          </p:cNvPr>
          <p:cNvPicPr>
            <a:picLocks noChangeAspect="1"/>
          </p:cNvPicPr>
          <p:nvPr/>
        </p:nvPicPr>
        <p:blipFill rotWithShape="1">
          <a:blip r:embed="rId2">
            <a:alphaModFix/>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188" r="28367"/>
          <a:stretch/>
        </p:blipFill>
        <p:spPr>
          <a:xfrm>
            <a:off x="5695943" y="10"/>
            <a:ext cx="6394152" cy="6857990"/>
          </a:xfrm>
          <a:prstGeom prst="rect">
            <a:avLst/>
          </a:prstGeom>
        </p:spPr>
      </p:pic>
      <p:sp>
        <p:nvSpPr>
          <p:cNvPr id="3" name="Content Placeholder 2">
            <a:extLst>
              <a:ext uri="{FF2B5EF4-FFF2-40B4-BE49-F238E27FC236}">
                <a16:creationId xmlns:a16="http://schemas.microsoft.com/office/drawing/2014/main" id="{6201F44E-C75D-418F-83A4-AABCB8F786E2}"/>
              </a:ext>
            </a:extLst>
          </p:cNvPr>
          <p:cNvSpPr>
            <a:spLocks noGrp="1"/>
          </p:cNvSpPr>
          <p:nvPr>
            <p:ph idx="4294967295"/>
          </p:nvPr>
        </p:nvSpPr>
        <p:spPr>
          <a:xfrm>
            <a:off x="0" y="2271713"/>
            <a:ext cx="4706938" cy="3789362"/>
          </a:xfrm>
        </p:spPr>
        <p:txBody>
          <a:bodyPr vert="horz" lIns="91440" tIns="45720" rIns="91440" bIns="45720" rtlCol="0" anchor="ctr">
            <a:normAutofit/>
          </a:bodyPr>
          <a:lstStyle/>
          <a:p>
            <a:pPr indent="-228600">
              <a:buFont typeface="Arial" panose="020B0604020202020204" pitchFamily="34" charset="0"/>
              <a:buChar char="•"/>
            </a:pPr>
            <a:r>
              <a:rPr lang="en-US" sz="1900" dirty="0">
                <a:solidFill>
                  <a:srgbClr val="000000"/>
                </a:solidFill>
              </a:rPr>
              <a:t>This was investigated using a cognitive reflection test </a:t>
            </a:r>
          </a:p>
          <a:p>
            <a:pPr indent="-228600">
              <a:buFont typeface="Arial" panose="020B0604020202020204" pitchFamily="34" charset="0"/>
              <a:buChar char="•"/>
            </a:pPr>
            <a:r>
              <a:rPr lang="en-US" sz="1900" dirty="0">
                <a:solidFill>
                  <a:srgbClr val="000000"/>
                </a:solidFill>
              </a:rPr>
              <a:t>Several  things were tested on performance on different thinking tasks</a:t>
            </a:r>
          </a:p>
          <a:p>
            <a:pPr indent="-228600">
              <a:buFont typeface="Arial" panose="020B0604020202020204" pitchFamily="34" charset="0"/>
              <a:buChar char="•"/>
            </a:pPr>
            <a:r>
              <a:rPr lang="en-US" sz="1900" dirty="0">
                <a:solidFill>
                  <a:srgbClr val="000000"/>
                </a:solidFill>
              </a:rPr>
              <a:t>Even when the intelligent effects were removed (New and Simons cited in Eysenck and Keane 2015) presumed that we use heuristics, as we are forced to by our limited processing capabilities.</a:t>
            </a:r>
          </a:p>
          <a:p>
            <a:pPr indent="-228600">
              <a:buFont typeface="Arial" panose="020B0604020202020204" pitchFamily="34" charset="0"/>
              <a:buChar char="•"/>
            </a:pPr>
            <a:r>
              <a:rPr lang="en-US" sz="1900" dirty="0">
                <a:solidFill>
                  <a:srgbClr val="000000"/>
                </a:solidFill>
              </a:rPr>
              <a:t>Cognitive misers are usually unwilling to participate in easy processing not because they can't but because they choose to .</a:t>
            </a:r>
          </a:p>
        </p:txBody>
      </p:sp>
      <p:sp>
        <p:nvSpPr>
          <p:cNvPr id="6" name="TextBox 5">
            <a:extLst>
              <a:ext uri="{FF2B5EF4-FFF2-40B4-BE49-F238E27FC236}">
                <a16:creationId xmlns:a16="http://schemas.microsoft.com/office/drawing/2014/main" id="{35238D88-35E9-4AEF-9A5D-8B0DEB130EE7}"/>
              </a:ext>
            </a:extLst>
          </p:cNvPr>
          <p:cNvSpPr txBox="1"/>
          <p:nvPr/>
        </p:nvSpPr>
        <p:spPr>
          <a:xfrm>
            <a:off x="9871829" y="6657945"/>
            <a:ext cx="231986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futurism.com/this-genetic-discovery-could-change-the-way-we-treat-mental-illnes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spTree>
    <p:extLst>
      <p:ext uri="{BB962C8B-B14F-4D97-AF65-F5344CB8AC3E}">
        <p14:creationId xmlns:p14="http://schemas.microsoft.com/office/powerpoint/2010/main" val="387135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Right Triangle 49">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Placeholder 5" descr="A close up of a cricket&#10;&#10;Description automatically generated">
            <a:extLst>
              <a:ext uri="{FF2B5EF4-FFF2-40B4-BE49-F238E27FC236}">
                <a16:creationId xmlns:a16="http://schemas.microsoft.com/office/drawing/2014/main" id="{C71F5A4D-DBE2-46EC-A4FA-60B924E7272E}"/>
              </a:ext>
            </a:extLst>
          </p:cNvPr>
          <p:cNvPicPr>
            <a:picLocks noGrp="1" noChangeAspect="1"/>
          </p:cNvPicPr>
          <p:nvPr>
            <p:ph type="pic" idx="4294967295"/>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60" r="-1" b="1281"/>
          <a:stretch/>
        </p:blipFill>
        <p:spPr>
          <a:xfrm>
            <a:off x="1383258" y="918546"/>
            <a:ext cx="6904518" cy="4979334"/>
          </a:xfrm>
          <a:prstGeom prst="rect">
            <a:avLst/>
          </a:prstGeom>
        </p:spPr>
      </p:pic>
      <p:sp>
        <p:nvSpPr>
          <p:cNvPr id="4" name="Text Placeholder 3">
            <a:extLst>
              <a:ext uri="{FF2B5EF4-FFF2-40B4-BE49-F238E27FC236}">
                <a16:creationId xmlns:a16="http://schemas.microsoft.com/office/drawing/2014/main" id="{98018795-FF58-46BA-9F7A-6A5807E06A6C}"/>
              </a:ext>
            </a:extLst>
          </p:cNvPr>
          <p:cNvSpPr>
            <a:spLocks noGrp="1"/>
          </p:cNvSpPr>
          <p:nvPr>
            <p:ph type="body" sz="half" idx="4294967295"/>
          </p:nvPr>
        </p:nvSpPr>
        <p:spPr>
          <a:xfrm>
            <a:off x="0" y="2598738"/>
            <a:ext cx="4530725" cy="3640137"/>
          </a:xfrm>
        </p:spPr>
        <p:txBody>
          <a:bodyPr vert="horz" lIns="91440" tIns="45720" rIns="91440" bIns="45720" rtlCol="0" anchor="ctr">
            <a:normAutofit/>
          </a:bodyPr>
          <a:lstStyle/>
          <a:p>
            <a:pPr indent="-228600">
              <a:buFont typeface="Arial" panose="020B0604020202020204" pitchFamily="34" charset="0"/>
              <a:buChar char="•"/>
            </a:pPr>
            <a:r>
              <a:rPr lang="en-US" sz="2000"/>
              <a:t>A bat and a ball cost $1.10 in total </a:t>
            </a:r>
          </a:p>
          <a:p>
            <a:pPr indent="-228600">
              <a:buFont typeface="Arial" panose="020B0604020202020204" pitchFamily="34" charset="0"/>
              <a:buChar char="•"/>
            </a:pPr>
            <a:r>
              <a:rPr lang="en-US" sz="2000"/>
              <a:t>The bat cost $1 more than the ball</a:t>
            </a:r>
          </a:p>
          <a:p>
            <a:pPr indent="-228600">
              <a:buFont typeface="Arial" panose="020B0604020202020204" pitchFamily="34" charset="0"/>
              <a:buChar char="•"/>
            </a:pPr>
            <a:r>
              <a:rPr lang="en-US" sz="2000"/>
              <a:t>How much does the ball cost </a:t>
            </a:r>
          </a:p>
        </p:txBody>
      </p:sp>
      <p:sp>
        <p:nvSpPr>
          <p:cNvPr id="7" name="TextBox 6">
            <a:extLst>
              <a:ext uri="{FF2B5EF4-FFF2-40B4-BE49-F238E27FC236}">
                <a16:creationId xmlns:a16="http://schemas.microsoft.com/office/drawing/2014/main" id="{40CE231F-F388-4D78-A9F9-6DF536C820DC}"/>
              </a:ext>
            </a:extLst>
          </p:cNvPr>
          <p:cNvSpPr txBox="1"/>
          <p:nvPr/>
        </p:nvSpPr>
        <p:spPr>
          <a:xfrm>
            <a:off x="5828448" y="5697825"/>
            <a:ext cx="2459328"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www.indianetzone.com/58/equipments_cricket.htm">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19955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10">
            <a:extLst>
              <a:ext uri="{FF2B5EF4-FFF2-40B4-BE49-F238E27FC236}">
                <a16:creationId xmlns:a16="http://schemas.microsoft.com/office/drawing/2014/main" id="{B649E800-A5C8-49A0-A453-ED537DA31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2">
            <a:extLst>
              <a:ext uri="{FF2B5EF4-FFF2-40B4-BE49-F238E27FC236}">
                <a16:creationId xmlns:a16="http://schemas.microsoft.com/office/drawing/2014/main" id="{8BA67DD7-B75D-4A30-90A4-EEA9F64AF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8194" y="0"/>
            <a:ext cx="6164729" cy="6858000"/>
          </a:xfrm>
          <a:custGeom>
            <a:avLst/>
            <a:gdLst>
              <a:gd name="connsiteX0" fmla="*/ 0 w 6164729"/>
              <a:gd name="connsiteY0" fmla="*/ 6857542 h 6858000"/>
              <a:gd name="connsiteX1" fmla="*/ 199783 w 6164729"/>
              <a:gd name="connsiteY1" fmla="*/ 6857542 h 6858000"/>
              <a:gd name="connsiteX2" fmla="*/ 199783 w 6164729"/>
              <a:gd name="connsiteY2" fmla="*/ 6858000 h 6858000"/>
              <a:gd name="connsiteX3" fmla="*/ 0 w 6164729"/>
              <a:gd name="connsiteY3" fmla="*/ 6858000 h 6858000"/>
              <a:gd name="connsiteX4" fmla="*/ 4818273 w 6164729"/>
              <a:gd name="connsiteY4" fmla="*/ 0 h 6858000"/>
              <a:gd name="connsiteX5" fmla="*/ 5018056 w 6164729"/>
              <a:gd name="connsiteY5" fmla="*/ 0 h 6858000"/>
              <a:gd name="connsiteX6" fmla="*/ 5030703 w 6164729"/>
              <a:gd name="connsiteY6" fmla="*/ 31774 h 6858000"/>
              <a:gd name="connsiteX7" fmla="*/ 6085711 w 6164729"/>
              <a:gd name="connsiteY7" fmla="*/ 2682457 h 6858000"/>
              <a:gd name="connsiteX8" fmla="*/ 6085711 w 6164729"/>
              <a:gd name="connsiteY8" fmla="*/ 3752208 h 6858000"/>
              <a:gd name="connsiteX9" fmla="*/ 4928207 w 6164729"/>
              <a:gd name="connsiteY9" fmla="*/ 6660411 h 6858000"/>
              <a:gd name="connsiteX10" fmla="*/ 4849745 w 6164729"/>
              <a:gd name="connsiteY10" fmla="*/ 6857542 h 6858000"/>
              <a:gd name="connsiteX11" fmla="*/ 4649962 w 6164729"/>
              <a:gd name="connsiteY11" fmla="*/ 6857542 h 6858000"/>
              <a:gd name="connsiteX12" fmla="*/ 4728424 w 6164729"/>
              <a:gd name="connsiteY12" fmla="*/ 6660411 h 6858000"/>
              <a:gd name="connsiteX13" fmla="*/ 5885928 w 6164729"/>
              <a:gd name="connsiteY13" fmla="*/ 3752208 h 6858000"/>
              <a:gd name="connsiteX14" fmla="*/ 5885928 w 6164729"/>
              <a:gd name="connsiteY14" fmla="*/ 2682457 h 6858000"/>
              <a:gd name="connsiteX15" fmla="*/ 4830920 w 6164729"/>
              <a:gd name="connsiteY15" fmla="*/ 317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164729" h="6858000">
                <a:moveTo>
                  <a:pt x="0" y="6857542"/>
                </a:moveTo>
                <a:lnTo>
                  <a:pt x="199783" y="6857542"/>
                </a:lnTo>
                <a:lnTo>
                  <a:pt x="199783" y="6858000"/>
                </a:lnTo>
                <a:lnTo>
                  <a:pt x="0" y="6858000"/>
                </a:lnTo>
                <a:close/>
                <a:moveTo>
                  <a:pt x="4818273" y="0"/>
                </a:moveTo>
                <a:lnTo>
                  <a:pt x="5018056" y="0"/>
                </a:lnTo>
                <a:lnTo>
                  <a:pt x="5030703" y="31774"/>
                </a:lnTo>
                <a:cubicBezTo>
                  <a:pt x="6085711" y="2682457"/>
                  <a:pt x="6085711" y="2682457"/>
                  <a:pt x="6085711" y="2682457"/>
                </a:cubicBezTo>
                <a:cubicBezTo>
                  <a:pt x="6191069" y="2988100"/>
                  <a:pt x="6191069" y="3446565"/>
                  <a:pt x="6085711" y="3752208"/>
                </a:cubicBezTo>
                <a:cubicBezTo>
                  <a:pt x="5601723" y="4968215"/>
                  <a:pt x="5223609" y="5918220"/>
                  <a:pt x="4928207" y="6660411"/>
                </a:cubicBezTo>
                <a:lnTo>
                  <a:pt x="4849745" y="6857542"/>
                </a:lnTo>
                <a:lnTo>
                  <a:pt x="4649962" y="6857542"/>
                </a:lnTo>
                <a:lnTo>
                  <a:pt x="4728424" y="6660411"/>
                </a:lnTo>
                <a:cubicBezTo>
                  <a:pt x="5023826" y="5918220"/>
                  <a:pt x="5401940" y="4968215"/>
                  <a:pt x="5885928" y="3752208"/>
                </a:cubicBezTo>
                <a:cubicBezTo>
                  <a:pt x="5991286" y="3446565"/>
                  <a:pt x="5991286" y="2988100"/>
                  <a:pt x="5885928" y="2682457"/>
                </a:cubicBezTo>
                <a:cubicBezTo>
                  <a:pt x="5885928" y="2682457"/>
                  <a:pt x="5885928" y="2682457"/>
                  <a:pt x="4830920" y="31774"/>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 up of a cricket&#10;&#10;Description automatically generated">
            <a:extLst>
              <a:ext uri="{FF2B5EF4-FFF2-40B4-BE49-F238E27FC236}">
                <a16:creationId xmlns:a16="http://schemas.microsoft.com/office/drawing/2014/main" id="{3075335C-3CD7-49DB-86F8-E709DBE0857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360" r="-1" b="1281"/>
          <a:stretch/>
        </p:blipFill>
        <p:spPr>
          <a:xfrm>
            <a:off x="626912" y="859825"/>
            <a:ext cx="7125016" cy="5138350"/>
          </a:xfrm>
          <a:prstGeom prst="rect">
            <a:avLst/>
          </a:prstGeom>
        </p:spPr>
      </p:pic>
      <p:grpSp>
        <p:nvGrpSpPr>
          <p:cNvPr id="14" name="Group 14">
            <a:extLst>
              <a:ext uri="{FF2B5EF4-FFF2-40B4-BE49-F238E27FC236}">
                <a16:creationId xmlns:a16="http://schemas.microsoft.com/office/drawing/2014/main" id="{E8C5FC48-0A3C-4D6D-A0D5-EEE93213D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00124"/>
            <a:chExt cx="1562267" cy="1172973"/>
          </a:xfrm>
        </p:grpSpPr>
        <p:sp>
          <p:nvSpPr>
            <p:cNvPr id="16" name="Freeform 5">
              <a:extLst>
                <a:ext uri="{FF2B5EF4-FFF2-40B4-BE49-F238E27FC236}">
                  <a16:creationId xmlns:a16="http://schemas.microsoft.com/office/drawing/2014/main" id="{DBBC336D-7E16-4EE1-90F2-8D9F2B618B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0199BE21-2D26-4357-8702-909F3621A3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BFE7538D-B1ED-4B38-9775-7D2BA69E8BEF}"/>
              </a:ext>
            </a:extLst>
          </p:cNvPr>
          <p:cNvSpPr>
            <a:spLocks noGrp="1"/>
          </p:cNvSpPr>
          <p:nvPr>
            <p:ph idx="4294967295"/>
          </p:nvPr>
        </p:nvSpPr>
        <p:spPr>
          <a:xfrm>
            <a:off x="7661275" y="2598738"/>
            <a:ext cx="4530725" cy="3640137"/>
          </a:xfrm>
        </p:spPr>
        <p:txBody>
          <a:bodyPr anchor="ctr">
            <a:normAutofit/>
          </a:bodyPr>
          <a:lstStyle/>
          <a:p>
            <a:r>
              <a:rPr lang="en-GB" sz="2000"/>
              <a:t>SO if the ball cost 10 cents and the bat cost $1 more then bat would cost $1-10 a grand total od $1-20.so the correct answer is that the ball cost 5 cents and the bat cost $1 more $1-05 for a total of $1-10</a:t>
            </a:r>
          </a:p>
        </p:txBody>
      </p:sp>
      <p:sp>
        <p:nvSpPr>
          <p:cNvPr id="6" name="TextBox 5">
            <a:extLst>
              <a:ext uri="{FF2B5EF4-FFF2-40B4-BE49-F238E27FC236}">
                <a16:creationId xmlns:a16="http://schemas.microsoft.com/office/drawing/2014/main" id="{9DEEB4B8-F4CC-4049-B92E-9EA54B330C8E}"/>
              </a:ext>
            </a:extLst>
          </p:cNvPr>
          <p:cNvSpPr txBox="1"/>
          <p:nvPr/>
        </p:nvSpPr>
        <p:spPr>
          <a:xfrm>
            <a:off x="5292601" y="5798120"/>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indianetzone.com/58/equipments_cricket.ht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5724868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5C7FAC-0EE7-41CD-A81F-7F756C2CF5BD}"/>
              </a:ext>
            </a:extLst>
          </p:cNvPr>
          <p:cNvSpPr>
            <a:spLocks noGrp="1"/>
          </p:cNvSpPr>
          <p:nvPr>
            <p:ph idx="4294967295"/>
          </p:nvPr>
        </p:nvSpPr>
        <p:spPr>
          <a:xfrm>
            <a:off x="0" y="0"/>
            <a:ext cx="5014913" cy="6176963"/>
          </a:xfrm>
        </p:spPr>
        <p:txBody>
          <a:bodyPr anchor="ctr">
            <a:normAutofit/>
          </a:bodyPr>
          <a:lstStyle/>
          <a:p>
            <a:r>
              <a:rPr lang="en-GB" sz="2200" dirty="0"/>
              <a:t>Many  theorists have proposed that by performing cognitive tasks such as judgement and reasoning(Evans cited in Eysenck and Keene 2015)They came up with 2 systems.</a:t>
            </a:r>
          </a:p>
          <a:p>
            <a:endParaRPr lang="en-GB" sz="2200" dirty="0"/>
          </a:p>
          <a:p>
            <a:pPr marL="514350" indent="-514350">
              <a:buFont typeface="+mj-lt"/>
              <a:buAutoNum type="arabicPeriod"/>
            </a:pPr>
            <a:r>
              <a:rPr lang="en-GB" sz="2200" dirty="0"/>
              <a:t>One being thinking (which is fast and effective)</a:t>
            </a:r>
          </a:p>
          <a:p>
            <a:pPr marL="514350" indent="-514350">
              <a:buFont typeface="+mj-lt"/>
              <a:buAutoNum type="arabicPeriod"/>
            </a:pPr>
            <a:endParaRPr lang="en-GB" sz="2200" dirty="0"/>
          </a:p>
          <a:p>
            <a:pPr marL="514350" indent="-514350">
              <a:buFont typeface="+mj-lt"/>
              <a:buAutoNum type="arabicPeriod"/>
            </a:pPr>
            <a:r>
              <a:rPr lang="en-GB" sz="2200" dirty="0"/>
              <a:t>two(which is slow and effortless)</a:t>
            </a:r>
          </a:p>
          <a:p>
            <a:pPr marL="514350" indent="-514350">
              <a:buFont typeface="+mj-lt"/>
              <a:buAutoNum type="arabicPeriod"/>
            </a:pPr>
            <a:endParaRPr lang="en-GB" sz="2200" dirty="0"/>
          </a:p>
          <a:p>
            <a:pPr marL="0" indent="0">
              <a:buNone/>
            </a:pPr>
            <a:r>
              <a:rPr lang="en-GB" sz="2200" dirty="0"/>
              <a:t>Most theorists believe that many people are cognitive misers.</a:t>
            </a:r>
          </a:p>
        </p:txBody>
      </p:sp>
      <p:pic>
        <p:nvPicPr>
          <p:cNvPr id="5" name="Picture 4" descr="A picture containing calendar&#10;&#10;Description automatically generated">
            <a:extLst>
              <a:ext uri="{FF2B5EF4-FFF2-40B4-BE49-F238E27FC236}">
                <a16:creationId xmlns:a16="http://schemas.microsoft.com/office/drawing/2014/main" id="{87C241B8-1F1A-43DC-8C0C-5290CE06934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 r="4" b="4"/>
          <a:stretch/>
        </p:blipFill>
        <p:spPr>
          <a:xfrm>
            <a:off x="6335270" y="314960"/>
            <a:ext cx="5015484" cy="5862003"/>
          </a:xfrm>
          <a:prstGeom prst="rect">
            <a:avLst/>
          </a:prstGeom>
        </p:spPr>
      </p:pic>
      <p:sp>
        <p:nvSpPr>
          <p:cNvPr id="6" name="TextBox 5">
            <a:extLst>
              <a:ext uri="{FF2B5EF4-FFF2-40B4-BE49-F238E27FC236}">
                <a16:creationId xmlns:a16="http://schemas.microsoft.com/office/drawing/2014/main" id="{722D204F-609C-4577-9A39-C4A5DDD7F572}"/>
              </a:ext>
            </a:extLst>
          </p:cNvPr>
          <p:cNvSpPr txBox="1"/>
          <p:nvPr/>
        </p:nvSpPr>
        <p:spPr>
          <a:xfrm>
            <a:off x="9043712" y="5976908"/>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pumabydesign001.com/2010/10/07/michael-bloomberg%E2%80%99s-agenda-to-nudge-new-yorkers-using-food-stamp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323933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81">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83">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Rectangle 85">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meter&#10;&#10;Description automatically generated">
            <a:extLst>
              <a:ext uri="{FF2B5EF4-FFF2-40B4-BE49-F238E27FC236}">
                <a16:creationId xmlns:a16="http://schemas.microsoft.com/office/drawing/2014/main" id="{5DA91BCD-C301-4E90-98B9-F72CF0D4F3B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169" r="53" b="-1"/>
          <a:stretch/>
        </p:blipFill>
        <p:spPr>
          <a:xfrm rot="21600000">
            <a:off x="838200" y="754148"/>
            <a:ext cx="10515600" cy="4995575"/>
          </a:xfrm>
          <a:prstGeom prst="rect">
            <a:avLst/>
          </a:prstGeom>
        </p:spPr>
      </p:pic>
      <p:cxnSp>
        <p:nvCxnSpPr>
          <p:cNvPr id="94" name="Straight Connector 87">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17DDF2B-262F-49B9-B889-CF43569CBF75}"/>
              </a:ext>
            </a:extLst>
          </p:cNvPr>
          <p:cNvSpPr>
            <a:spLocks noGrp="1"/>
          </p:cNvSpPr>
          <p:nvPr>
            <p:ph type="body" sz="half" idx="4294967295"/>
          </p:nvPr>
        </p:nvSpPr>
        <p:spPr>
          <a:xfrm>
            <a:off x="0" y="2057400"/>
            <a:ext cx="3932238" cy="3811588"/>
          </a:xfrm>
        </p:spPr>
        <p:txBody>
          <a:bodyPr vert="horz" lIns="91440" tIns="45720" rIns="91440" bIns="45720" rtlCol="0">
            <a:normAutofit/>
          </a:bodyPr>
          <a:lstStyle/>
          <a:p>
            <a:pPr indent="-228600">
              <a:buFont typeface="Arial" panose="020B0604020202020204" pitchFamily="34" charset="0"/>
              <a:buChar char="•"/>
            </a:pPr>
            <a:r>
              <a:rPr lang="en-US" sz="2000"/>
              <a:t>Cognitive approach self system.</a:t>
            </a:r>
          </a:p>
          <a:p>
            <a:pPr marL="0" indent="0">
              <a:buNone/>
            </a:pPr>
            <a:endParaRPr lang="en-US" sz="2000"/>
          </a:p>
          <a:p>
            <a:pPr indent="-228600">
              <a:buFont typeface="Arial" panose="020B0604020202020204" pitchFamily="34" charset="0"/>
              <a:buChar char="•"/>
            </a:pPr>
            <a:r>
              <a:rPr lang="en-US" sz="2000"/>
              <a:t>The set of cognitive processes by which a person observes, evaluates and regulates behavior.</a:t>
            </a:r>
          </a:p>
          <a:p>
            <a:pPr indent="-228600">
              <a:buFont typeface="Arial" panose="020B0604020202020204" pitchFamily="34" charset="0"/>
              <a:buChar char="•"/>
            </a:pPr>
            <a:endParaRPr lang="en-US" sz="2000"/>
          </a:p>
          <a:p>
            <a:pPr indent="-228600">
              <a:buFont typeface="Arial" panose="020B0604020202020204" pitchFamily="34" charset="0"/>
              <a:buChar char="•"/>
            </a:pPr>
            <a:endParaRPr lang="en-US" sz="2000"/>
          </a:p>
          <a:p>
            <a:pPr indent="-228600">
              <a:buFont typeface="Arial" panose="020B0604020202020204" pitchFamily="34" charset="0"/>
              <a:buChar char="•"/>
            </a:pPr>
            <a:endParaRPr lang="en-US" sz="2000" dirty="0"/>
          </a:p>
        </p:txBody>
      </p:sp>
      <p:sp>
        <p:nvSpPr>
          <p:cNvPr id="77" name="Title 76">
            <a:extLst>
              <a:ext uri="{FF2B5EF4-FFF2-40B4-BE49-F238E27FC236}">
                <a16:creationId xmlns:a16="http://schemas.microsoft.com/office/drawing/2014/main" id="{F08B7286-B6E0-46CF-8A79-B8F0EE8E5DBB}"/>
              </a:ext>
            </a:extLst>
          </p:cNvPr>
          <p:cNvSpPr>
            <a:spLocks noGrp="1"/>
          </p:cNvSpPr>
          <p:nvPr>
            <p:ph type="title" idx="4294967295"/>
          </p:nvPr>
        </p:nvSpPr>
        <p:spPr>
          <a:xfrm>
            <a:off x="0" y="6451600"/>
            <a:ext cx="3932238" cy="406400"/>
          </a:xfrm>
        </p:spPr>
        <p:txBody>
          <a:bodyPr>
            <a:normAutofit/>
          </a:bodyPr>
          <a:lstStyle/>
          <a:p>
            <a:r>
              <a:rPr lang="en-GB" sz="2000"/>
              <a:t>ref: griggs2012</a:t>
            </a:r>
          </a:p>
        </p:txBody>
      </p:sp>
      <p:sp>
        <p:nvSpPr>
          <p:cNvPr id="6" name="TextBox 5">
            <a:extLst>
              <a:ext uri="{FF2B5EF4-FFF2-40B4-BE49-F238E27FC236}">
                <a16:creationId xmlns:a16="http://schemas.microsoft.com/office/drawing/2014/main" id="{EEE9A12C-D194-4E8D-BDC5-DECC7E1B092B}"/>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uandomingofarnos.wordpress.com/2011/07/26/overview-of-social-cognitive-theory-and-of-self-efficac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711970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649E800-A5C8-49A0-A453-ED537DA31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2">
            <a:extLst>
              <a:ext uri="{FF2B5EF4-FFF2-40B4-BE49-F238E27FC236}">
                <a16:creationId xmlns:a16="http://schemas.microsoft.com/office/drawing/2014/main" id="{8BA67DD7-B75D-4A30-90A4-EEA9F64AF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8194" y="0"/>
            <a:ext cx="6164729" cy="6858000"/>
          </a:xfrm>
          <a:custGeom>
            <a:avLst/>
            <a:gdLst>
              <a:gd name="connsiteX0" fmla="*/ 0 w 6164729"/>
              <a:gd name="connsiteY0" fmla="*/ 6857542 h 6858000"/>
              <a:gd name="connsiteX1" fmla="*/ 199783 w 6164729"/>
              <a:gd name="connsiteY1" fmla="*/ 6857542 h 6858000"/>
              <a:gd name="connsiteX2" fmla="*/ 199783 w 6164729"/>
              <a:gd name="connsiteY2" fmla="*/ 6858000 h 6858000"/>
              <a:gd name="connsiteX3" fmla="*/ 0 w 6164729"/>
              <a:gd name="connsiteY3" fmla="*/ 6858000 h 6858000"/>
              <a:gd name="connsiteX4" fmla="*/ 4818273 w 6164729"/>
              <a:gd name="connsiteY4" fmla="*/ 0 h 6858000"/>
              <a:gd name="connsiteX5" fmla="*/ 5018056 w 6164729"/>
              <a:gd name="connsiteY5" fmla="*/ 0 h 6858000"/>
              <a:gd name="connsiteX6" fmla="*/ 5030703 w 6164729"/>
              <a:gd name="connsiteY6" fmla="*/ 31774 h 6858000"/>
              <a:gd name="connsiteX7" fmla="*/ 6085711 w 6164729"/>
              <a:gd name="connsiteY7" fmla="*/ 2682457 h 6858000"/>
              <a:gd name="connsiteX8" fmla="*/ 6085711 w 6164729"/>
              <a:gd name="connsiteY8" fmla="*/ 3752208 h 6858000"/>
              <a:gd name="connsiteX9" fmla="*/ 4928207 w 6164729"/>
              <a:gd name="connsiteY9" fmla="*/ 6660411 h 6858000"/>
              <a:gd name="connsiteX10" fmla="*/ 4849745 w 6164729"/>
              <a:gd name="connsiteY10" fmla="*/ 6857542 h 6858000"/>
              <a:gd name="connsiteX11" fmla="*/ 4649962 w 6164729"/>
              <a:gd name="connsiteY11" fmla="*/ 6857542 h 6858000"/>
              <a:gd name="connsiteX12" fmla="*/ 4728424 w 6164729"/>
              <a:gd name="connsiteY12" fmla="*/ 6660411 h 6858000"/>
              <a:gd name="connsiteX13" fmla="*/ 5885928 w 6164729"/>
              <a:gd name="connsiteY13" fmla="*/ 3752208 h 6858000"/>
              <a:gd name="connsiteX14" fmla="*/ 5885928 w 6164729"/>
              <a:gd name="connsiteY14" fmla="*/ 2682457 h 6858000"/>
              <a:gd name="connsiteX15" fmla="*/ 4830920 w 6164729"/>
              <a:gd name="connsiteY15" fmla="*/ 317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164729" h="6858000">
                <a:moveTo>
                  <a:pt x="0" y="6857542"/>
                </a:moveTo>
                <a:lnTo>
                  <a:pt x="199783" y="6857542"/>
                </a:lnTo>
                <a:lnTo>
                  <a:pt x="199783" y="6858000"/>
                </a:lnTo>
                <a:lnTo>
                  <a:pt x="0" y="6858000"/>
                </a:lnTo>
                <a:close/>
                <a:moveTo>
                  <a:pt x="4818273" y="0"/>
                </a:moveTo>
                <a:lnTo>
                  <a:pt x="5018056" y="0"/>
                </a:lnTo>
                <a:lnTo>
                  <a:pt x="5030703" y="31774"/>
                </a:lnTo>
                <a:cubicBezTo>
                  <a:pt x="6085711" y="2682457"/>
                  <a:pt x="6085711" y="2682457"/>
                  <a:pt x="6085711" y="2682457"/>
                </a:cubicBezTo>
                <a:cubicBezTo>
                  <a:pt x="6191069" y="2988100"/>
                  <a:pt x="6191069" y="3446565"/>
                  <a:pt x="6085711" y="3752208"/>
                </a:cubicBezTo>
                <a:cubicBezTo>
                  <a:pt x="5601723" y="4968215"/>
                  <a:pt x="5223609" y="5918220"/>
                  <a:pt x="4928207" y="6660411"/>
                </a:cubicBezTo>
                <a:lnTo>
                  <a:pt x="4849745" y="6857542"/>
                </a:lnTo>
                <a:lnTo>
                  <a:pt x="4649962" y="6857542"/>
                </a:lnTo>
                <a:lnTo>
                  <a:pt x="4728424" y="6660411"/>
                </a:lnTo>
                <a:cubicBezTo>
                  <a:pt x="5023826" y="5918220"/>
                  <a:pt x="5401940" y="4968215"/>
                  <a:pt x="5885928" y="3752208"/>
                </a:cubicBezTo>
                <a:cubicBezTo>
                  <a:pt x="5991286" y="3446565"/>
                  <a:pt x="5991286" y="2988100"/>
                  <a:pt x="5885928" y="2682457"/>
                </a:cubicBezTo>
                <a:cubicBezTo>
                  <a:pt x="5885928" y="2682457"/>
                  <a:pt x="5885928" y="2682457"/>
                  <a:pt x="4830920" y="31774"/>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Diagram&#10;&#10;Description automatically generated">
            <a:extLst>
              <a:ext uri="{FF2B5EF4-FFF2-40B4-BE49-F238E27FC236}">
                <a16:creationId xmlns:a16="http://schemas.microsoft.com/office/drawing/2014/main" id="{B7A21910-B170-43CF-B94A-E824567BCEE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982" r="3" b="3"/>
          <a:stretch/>
        </p:blipFill>
        <p:spPr>
          <a:xfrm>
            <a:off x="626912" y="1239186"/>
            <a:ext cx="7125016" cy="4379627"/>
          </a:xfrm>
          <a:prstGeom prst="rect">
            <a:avLst/>
          </a:prstGeom>
        </p:spPr>
      </p:pic>
      <p:grpSp>
        <p:nvGrpSpPr>
          <p:cNvPr id="9" name="Group 14">
            <a:extLst>
              <a:ext uri="{FF2B5EF4-FFF2-40B4-BE49-F238E27FC236}">
                <a16:creationId xmlns:a16="http://schemas.microsoft.com/office/drawing/2014/main" id="{E8C5FC48-0A3C-4D6D-A0D5-EEE93213D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00124"/>
            <a:chExt cx="1562267" cy="1172973"/>
          </a:xfrm>
        </p:grpSpPr>
        <p:sp>
          <p:nvSpPr>
            <p:cNvPr id="16" name="Freeform 5">
              <a:extLst>
                <a:ext uri="{FF2B5EF4-FFF2-40B4-BE49-F238E27FC236}">
                  <a16:creationId xmlns:a16="http://schemas.microsoft.com/office/drawing/2014/main" id="{DBBC336D-7E16-4EE1-90F2-8D9F2B618B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0" name="Freeform 5">
              <a:extLst>
                <a:ext uri="{FF2B5EF4-FFF2-40B4-BE49-F238E27FC236}">
                  <a16:creationId xmlns:a16="http://schemas.microsoft.com/office/drawing/2014/main" id="{0199BE21-2D26-4357-8702-909F3621A3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5B200484-2C40-44F5-93EC-C940D10C8B9E}"/>
              </a:ext>
            </a:extLst>
          </p:cNvPr>
          <p:cNvSpPr>
            <a:spLocks noGrp="1"/>
          </p:cNvSpPr>
          <p:nvPr>
            <p:ph idx="4294967295"/>
          </p:nvPr>
        </p:nvSpPr>
        <p:spPr>
          <a:xfrm>
            <a:off x="8320088" y="2478088"/>
            <a:ext cx="3871912" cy="3694112"/>
          </a:xfrm>
        </p:spPr>
        <p:txBody>
          <a:bodyPr anchor="ctr">
            <a:normAutofit/>
          </a:bodyPr>
          <a:lstStyle/>
          <a:p>
            <a:r>
              <a:rPr lang="en-GB" sz="1800" dirty="0"/>
              <a:t>Learning through environmental factors cognitive theorists agree that this leads to personality development factors.</a:t>
            </a:r>
          </a:p>
          <a:p>
            <a:r>
              <a:rPr lang="en-GB" sz="1800" dirty="0"/>
              <a:t>Social learning illustrates how the system works and how children observe various behaviours.</a:t>
            </a:r>
          </a:p>
          <a:p>
            <a:r>
              <a:rPr lang="en-GB" sz="1800" dirty="0"/>
              <a:t>Various behaviours are often of there models usually the parents.</a:t>
            </a:r>
          </a:p>
          <a:p>
            <a:r>
              <a:rPr lang="en-GB" sz="1800" dirty="0"/>
              <a:t>When children grow up they may or may not choose the behaviours that they have taught. </a:t>
            </a:r>
          </a:p>
        </p:txBody>
      </p:sp>
      <p:sp>
        <p:nvSpPr>
          <p:cNvPr id="6" name="TextBox 5">
            <a:extLst>
              <a:ext uri="{FF2B5EF4-FFF2-40B4-BE49-F238E27FC236}">
                <a16:creationId xmlns:a16="http://schemas.microsoft.com/office/drawing/2014/main" id="{AC4C2186-4E34-4001-AB64-1260DA215D68}"/>
              </a:ext>
            </a:extLst>
          </p:cNvPr>
          <p:cNvSpPr txBox="1"/>
          <p:nvPr/>
        </p:nvSpPr>
        <p:spPr>
          <a:xfrm>
            <a:off x="5311837" y="5418758"/>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opentext.wsu.edu/psych105/chapter/10-5-learning-approaches-to-personal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59238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398E7C5-1588-4329-A9E3-68C7360A4181}"/>
              </a:ext>
            </a:extLst>
          </p:cNvPr>
          <p:cNvSpPr>
            <a:spLocks noGrp="1"/>
          </p:cNvSpPr>
          <p:nvPr>
            <p:ph idx="4294967295"/>
          </p:nvPr>
        </p:nvSpPr>
        <p:spPr>
          <a:xfrm>
            <a:off x="7908925" y="2030413"/>
            <a:ext cx="4283075" cy="3513137"/>
          </a:xfrm>
        </p:spPr>
        <p:txBody>
          <a:bodyPr anchor="ctr">
            <a:normAutofit/>
          </a:bodyPr>
          <a:lstStyle/>
          <a:p>
            <a:r>
              <a:rPr lang="en-GB" sz="1800"/>
              <a:t>Self Efficacy.</a:t>
            </a:r>
          </a:p>
          <a:p>
            <a:r>
              <a:rPr lang="en-GB" sz="1800"/>
              <a:t>A judgement of ones  effectiveness’s in dealing with particular situations.</a:t>
            </a:r>
          </a:p>
        </p:txBody>
      </p:sp>
      <p:pic>
        <p:nvPicPr>
          <p:cNvPr id="5" name="Picture 4" descr="Diagram&#10;&#10;Description automatically generated">
            <a:extLst>
              <a:ext uri="{FF2B5EF4-FFF2-40B4-BE49-F238E27FC236}">
                <a16:creationId xmlns:a16="http://schemas.microsoft.com/office/drawing/2014/main" id="{790D06AF-E7BF-4C0F-B80D-579749704A5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33" r="2331" b="1"/>
          <a:stretch/>
        </p:blipFill>
        <p:spPr>
          <a:xfrm>
            <a:off x="576244" y="650494"/>
            <a:ext cx="5628018" cy="5324142"/>
          </a:xfrm>
          <a:prstGeom prst="rect">
            <a:avLst/>
          </a:prstGeom>
        </p:spPr>
      </p:pic>
      <p:sp>
        <p:nvSpPr>
          <p:cNvPr id="6" name="TextBox 5">
            <a:extLst>
              <a:ext uri="{FF2B5EF4-FFF2-40B4-BE49-F238E27FC236}">
                <a16:creationId xmlns:a16="http://schemas.microsoft.com/office/drawing/2014/main" id="{43713A43-0C98-4FF9-AD5F-229CAE9C6099}"/>
              </a:ext>
            </a:extLst>
          </p:cNvPr>
          <p:cNvSpPr txBox="1"/>
          <p:nvPr/>
        </p:nvSpPr>
        <p:spPr>
          <a:xfrm>
            <a:off x="3897220" y="5774581"/>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n.wikibooks.org/wiki/Cognition_and_Instruction/Social_Cognitive_Theor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126304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B649E800-A5C8-49A0-A453-ED537DA31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11">
            <a:extLst>
              <a:ext uri="{FF2B5EF4-FFF2-40B4-BE49-F238E27FC236}">
                <a16:creationId xmlns:a16="http://schemas.microsoft.com/office/drawing/2014/main" id="{8BA67DD7-B75D-4A30-90A4-EEA9F64AF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8194" y="0"/>
            <a:ext cx="6164729" cy="6858000"/>
          </a:xfrm>
          <a:custGeom>
            <a:avLst/>
            <a:gdLst>
              <a:gd name="connsiteX0" fmla="*/ 0 w 6164729"/>
              <a:gd name="connsiteY0" fmla="*/ 6857542 h 6858000"/>
              <a:gd name="connsiteX1" fmla="*/ 199783 w 6164729"/>
              <a:gd name="connsiteY1" fmla="*/ 6857542 h 6858000"/>
              <a:gd name="connsiteX2" fmla="*/ 199783 w 6164729"/>
              <a:gd name="connsiteY2" fmla="*/ 6858000 h 6858000"/>
              <a:gd name="connsiteX3" fmla="*/ 0 w 6164729"/>
              <a:gd name="connsiteY3" fmla="*/ 6858000 h 6858000"/>
              <a:gd name="connsiteX4" fmla="*/ 4818273 w 6164729"/>
              <a:gd name="connsiteY4" fmla="*/ 0 h 6858000"/>
              <a:gd name="connsiteX5" fmla="*/ 5018056 w 6164729"/>
              <a:gd name="connsiteY5" fmla="*/ 0 h 6858000"/>
              <a:gd name="connsiteX6" fmla="*/ 5030703 w 6164729"/>
              <a:gd name="connsiteY6" fmla="*/ 31774 h 6858000"/>
              <a:gd name="connsiteX7" fmla="*/ 6085711 w 6164729"/>
              <a:gd name="connsiteY7" fmla="*/ 2682457 h 6858000"/>
              <a:gd name="connsiteX8" fmla="*/ 6085711 w 6164729"/>
              <a:gd name="connsiteY8" fmla="*/ 3752208 h 6858000"/>
              <a:gd name="connsiteX9" fmla="*/ 4928207 w 6164729"/>
              <a:gd name="connsiteY9" fmla="*/ 6660411 h 6858000"/>
              <a:gd name="connsiteX10" fmla="*/ 4849745 w 6164729"/>
              <a:gd name="connsiteY10" fmla="*/ 6857542 h 6858000"/>
              <a:gd name="connsiteX11" fmla="*/ 4649962 w 6164729"/>
              <a:gd name="connsiteY11" fmla="*/ 6857542 h 6858000"/>
              <a:gd name="connsiteX12" fmla="*/ 4728424 w 6164729"/>
              <a:gd name="connsiteY12" fmla="*/ 6660411 h 6858000"/>
              <a:gd name="connsiteX13" fmla="*/ 5885928 w 6164729"/>
              <a:gd name="connsiteY13" fmla="*/ 3752208 h 6858000"/>
              <a:gd name="connsiteX14" fmla="*/ 5885928 w 6164729"/>
              <a:gd name="connsiteY14" fmla="*/ 2682457 h 6858000"/>
              <a:gd name="connsiteX15" fmla="*/ 4830920 w 6164729"/>
              <a:gd name="connsiteY15" fmla="*/ 317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164729" h="6858000">
                <a:moveTo>
                  <a:pt x="0" y="6857542"/>
                </a:moveTo>
                <a:lnTo>
                  <a:pt x="199783" y="6857542"/>
                </a:lnTo>
                <a:lnTo>
                  <a:pt x="199783" y="6858000"/>
                </a:lnTo>
                <a:lnTo>
                  <a:pt x="0" y="6858000"/>
                </a:lnTo>
                <a:close/>
                <a:moveTo>
                  <a:pt x="4818273" y="0"/>
                </a:moveTo>
                <a:lnTo>
                  <a:pt x="5018056" y="0"/>
                </a:lnTo>
                <a:lnTo>
                  <a:pt x="5030703" y="31774"/>
                </a:lnTo>
                <a:cubicBezTo>
                  <a:pt x="6085711" y="2682457"/>
                  <a:pt x="6085711" y="2682457"/>
                  <a:pt x="6085711" y="2682457"/>
                </a:cubicBezTo>
                <a:cubicBezTo>
                  <a:pt x="6191069" y="2988100"/>
                  <a:pt x="6191069" y="3446565"/>
                  <a:pt x="6085711" y="3752208"/>
                </a:cubicBezTo>
                <a:cubicBezTo>
                  <a:pt x="5601723" y="4968215"/>
                  <a:pt x="5223609" y="5918220"/>
                  <a:pt x="4928207" y="6660411"/>
                </a:cubicBezTo>
                <a:lnTo>
                  <a:pt x="4849745" y="6857542"/>
                </a:lnTo>
                <a:lnTo>
                  <a:pt x="4649962" y="6857542"/>
                </a:lnTo>
                <a:lnTo>
                  <a:pt x="4728424" y="6660411"/>
                </a:lnTo>
                <a:cubicBezTo>
                  <a:pt x="5023826" y="5918220"/>
                  <a:pt x="5401940" y="4968215"/>
                  <a:pt x="5885928" y="3752208"/>
                </a:cubicBezTo>
                <a:cubicBezTo>
                  <a:pt x="5991286" y="3446565"/>
                  <a:pt x="5991286" y="2988100"/>
                  <a:pt x="5885928" y="2682457"/>
                </a:cubicBezTo>
                <a:cubicBezTo>
                  <a:pt x="5885928" y="2682457"/>
                  <a:pt x="5885928" y="2682457"/>
                  <a:pt x="4830920" y="31774"/>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lose up of a piece of paper&#10;&#10;Description automatically generated">
            <a:extLst>
              <a:ext uri="{FF2B5EF4-FFF2-40B4-BE49-F238E27FC236}">
                <a16:creationId xmlns:a16="http://schemas.microsoft.com/office/drawing/2014/main" id="{0A217550-AA37-4ECB-A2C1-A73264DEF44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076" r="2" b="6967"/>
          <a:stretch/>
        </p:blipFill>
        <p:spPr>
          <a:xfrm>
            <a:off x="626912" y="1239162"/>
            <a:ext cx="7125016" cy="4379675"/>
          </a:xfrm>
          <a:prstGeom prst="rect">
            <a:avLst/>
          </a:prstGeom>
        </p:spPr>
      </p:pic>
      <p:grpSp>
        <p:nvGrpSpPr>
          <p:cNvPr id="9" name="Group 13">
            <a:extLst>
              <a:ext uri="{FF2B5EF4-FFF2-40B4-BE49-F238E27FC236}">
                <a16:creationId xmlns:a16="http://schemas.microsoft.com/office/drawing/2014/main" id="{E8C5FC48-0A3C-4D6D-A0D5-EEE93213D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00124"/>
            <a:chExt cx="1562267" cy="1172973"/>
          </a:xfrm>
        </p:grpSpPr>
        <p:sp>
          <p:nvSpPr>
            <p:cNvPr id="15" name="Freeform 5">
              <a:extLst>
                <a:ext uri="{FF2B5EF4-FFF2-40B4-BE49-F238E27FC236}">
                  <a16:creationId xmlns:a16="http://schemas.microsoft.com/office/drawing/2014/main" id="{DBBC336D-7E16-4EE1-90F2-8D9F2B618B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1" name="Freeform 5">
              <a:extLst>
                <a:ext uri="{FF2B5EF4-FFF2-40B4-BE49-F238E27FC236}">
                  <a16:creationId xmlns:a16="http://schemas.microsoft.com/office/drawing/2014/main" id="{0199BE21-2D26-4357-8702-909F3621A3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C92539C3-3656-41DA-B5D0-E33620A9C563}"/>
              </a:ext>
            </a:extLst>
          </p:cNvPr>
          <p:cNvSpPr>
            <a:spLocks noGrp="1"/>
          </p:cNvSpPr>
          <p:nvPr>
            <p:ph idx="4294967295"/>
          </p:nvPr>
        </p:nvSpPr>
        <p:spPr>
          <a:xfrm>
            <a:off x="8320088" y="2478088"/>
            <a:ext cx="3871912" cy="3694112"/>
          </a:xfrm>
        </p:spPr>
        <p:txBody>
          <a:bodyPr anchor="ctr">
            <a:normAutofit/>
          </a:bodyPr>
          <a:lstStyle/>
          <a:p>
            <a:r>
              <a:rPr lang="en-GB" sz="1800"/>
              <a:t>Culture and environment play a big part in the way we behave.</a:t>
            </a:r>
          </a:p>
          <a:p>
            <a:r>
              <a:rPr lang="en-GB" sz="1800"/>
              <a:t>By looking at ourselves and others.</a:t>
            </a:r>
          </a:p>
          <a:p>
            <a:r>
              <a:rPr lang="en-GB" sz="1800"/>
              <a:t>We decide then for ourself which path we choose</a:t>
            </a:r>
          </a:p>
          <a:p>
            <a:endParaRPr lang="en-GB" sz="1800"/>
          </a:p>
        </p:txBody>
      </p:sp>
    </p:spTree>
    <p:extLst>
      <p:ext uri="{BB962C8B-B14F-4D97-AF65-F5344CB8AC3E}">
        <p14:creationId xmlns:p14="http://schemas.microsoft.com/office/powerpoint/2010/main" val="17230991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BDF9C-086D-41D8-9182-4D29C4927FC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4C420BCF-161B-4835-A474-45AE7A30ADA4}"/>
              </a:ext>
            </a:extLst>
          </p:cNvPr>
          <p:cNvSpPr>
            <a:spLocks noGrp="1"/>
          </p:cNvSpPr>
          <p:nvPr>
            <p:ph idx="1"/>
          </p:nvPr>
        </p:nvSpPr>
        <p:spPr/>
        <p:txBody>
          <a:bodyPr/>
          <a:lstStyle/>
          <a:p>
            <a:pPr marL="0" indent="0">
              <a:buNone/>
            </a:pPr>
            <a:r>
              <a:rPr lang="en-GB" dirty="0"/>
              <a:t>Eysenck M.w and Keane M. T </a:t>
            </a:r>
          </a:p>
          <a:p>
            <a:pPr marL="0" indent="0">
              <a:buNone/>
            </a:pPr>
            <a:r>
              <a:rPr lang="en-GB" dirty="0"/>
              <a:t>(2015)   </a:t>
            </a:r>
          </a:p>
          <a:p>
            <a:pPr marL="0" indent="0">
              <a:buNone/>
            </a:pPr>
            <a:r>
              <a:rPr lang="en-GB" i="1" dirty="0"/>
              <a:t>Cognitive psychology a students hand book</a:t>
            </a:r>
          </a:p>
          <a:p>
            <a:pPr marL="0" indent="0">
              <a:buNone/>
            </a:pPr>
            <a:r>
              <a:rPr lang="en-GB" i="1" dirty="0"/>
              <a:t>East Sussex</a:t>
            </a:r>
          </a:p>
          <a:p>
            <a:pPr marL="0" indent="0">
              <a:buNone/>
            </a:pPr>
            <a:r>
              <a:rPr lang="en-GB" i="1" dirty="0"/>
              <a:t>ED (7)</a:t>
            </a:r>
          </a:p>
          <a:p>
            <a:pPr marL="0" indent="0">
              <a:buNone/>
            </a:pPr>
            <a:endParaRPr lang="en-GB" i="1" dirty="0"/>
          </a:p>
        </p:txBody>
      </p:sp>
    </p:spTree>
    <p:extLst>
      <p:ext uri="{BB962C8B-B14F-4D97-AF65-F5344CB8AC3E}">
        <p14:creationId xmlns:p14="http://schemas.microsoft.com/office/powerpoint/2010/main" val="46532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3AE48-1411-4B4C-A0FE-0D7AF27EED2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0343E45-B290-4D93-86E1-A347F45B2077}"/>
              </a:ext>
            </a:extLst>
          </p:cNvPr>
          <p:cNvSpPr>
            <a:spLocks noGrp="1"/>
          </p:cNvSpPr>
          <p:nvPr>
            <p:ph idx="1"/>
          </p:nvPr>
        </p:nvSpPr>
        <p:spPr/>
        <p:txBody>
          <a:bodyPr/>
          <a:lstStyle/>
          <a:p>
            <a:r>
              <a:rPr lang="en-GB" dirty="0"/>
              <a:t>Griggs R.A</a:t>
            </a:r>
          </a:p>
          <a:p>
            <a:r>
              <a:rPr lang="en-GB" dirty="0"/>
              <a:t>(2012)</a:t>
            </a:r>
          </a:p>
          <a:p>
            <a:r>
              <a:rPr lang="en-GB" i="1" dirty="0"/>
              <a:t>Psychology A concise introduction.</a:t>
            </a:r>
          </a:p>
          <a:p>
            <a:r>
              <a:rPr lang="en-GB" dirty="0"/>
              <a:t>United states of America</a:t>
            </a:r>
          </a:p>
          <a:p>
            <a:r>
              <a:rPr lang="en-GB" dirty="0"/>
              <a:t>ED(3)</a:t>
            </a:r>
          </a:p>
          <a:p>
            <a:endParaRPr lang="en-GB" dirty="0"/>
          </a:p>
        </p:txBody>
      </p:sp>
    </p:spTree>
    <p:extLst>
      <p:ext uri="{BB962C8B-B14F-4D97-AF65-F5344CB8AC3E}">
        <p14:creationId xmlns:p14="http://schemas.microsoft.com/office/powerpoint/2010/main" val="343625545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7.6|2.4|5.3"/>
</p:tagLst>
</file>

<file path=ppt/tags/tag2.xml><?xml version="1.0" encoding="utf-8"?>
<p:tagLst xmlns:a="http://schemas.openxmlformats.org/drawingml/2006/main" xmlns:r="http://schemas.openxmlformats.org/officeDocument/2006/relationships" xmlns:p="http://schemas.openxmlformats.org/presentationml/2006/main">
  <p:tag name="TIMING" val="|22.9|3.1|12.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TotalTime>
  <Words>634</Words>
  <Application>Microsoft Office PowerPoint</Application>
  <PresentationFormat>Widescreen</PresentationFormat>
  <Paragraphs>65</Paragraphs>
  <Slides>15</Slides>
  <Notes>0</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Cognitive approach</vt:lpstr>
      <vt:lpstr>There are three aspects to problem solving</vt:lpstr>
      <vt:lpstr>PowerPoint Presentation</vt:lpstr>
      <vt:lpstr>The draught board is an insight problem </vt:lpstr>
      <vt:lpstr>(Eysenck and Keane 2015)</vt:lpstr>
      <vt:lpstr>PowerPoint Presentation</vt:lpstr>
      <vt:lpstr>PowerPoint Presentation</vt:lpstr>
      <vt:lpstr>PowerPoint Presentation</vt:lpstr>
      <vt:lpstr>PowerPoint Presentation</vt:lpstr>
      <vt:lpstr>ref: griggs2012</vt:lpstr>
      <vt:lpstr>PowerPoint Presentation</vt:lpstr>
      <vt:lpstr>PowerPoint Presentation</vt:lpstr>
      <vt:lpstr>PowerPoint Presentation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Cognitive approach</dc:title>
  <dc:creator>Angella Karim</dc:creator>
  <cp:lastModifiedBy>Angella Karim</cp:lastModifiedBy>
  <cp:revision>11</cp:revision>
  <dcterms:created xsi:type="dcterms:W3CDTF">2020-11-16T09:06:01Z</dcterms:created>
  <dcterms:modified xsi:type="dcterms:W3CDTF">2020-11-16T12:00:33Z</dcterms:modified>
</cp:coreProperties>
</file>