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7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A03AB3-419D-425F-A41D-5924B2E27356}" v="10" dt="2026-02-15T14:55:03.6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8" autoAdjust="0"/>
    <p:restoredTop sz="94660"/>
  </p:normalViewPr>
  <p:slideViewPr>
    <p:cSldViewPr snapToGrid="0">
      <p:cViewPr>
        <p:scale>
          <a:sx n="77" d="100"/>
          <a:sy n="77" d="100"/>
        </p:scale>
        <p:origin x="68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85B63-9C96-BC85-7A3D-147E8064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9DFAA8-18E2-00D2-D3C3-CAFAB59C86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0FC2E7-2D64-F303-C870-7E330E7AD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56806-8CF7-4A47-A85F-893F79499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2A6A1-FA54-ADE2-2184-272EA6BC7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8086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B5EF5-922C-AC47-31EE-44F6C8C38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A670DA-0C47-5CC9-3B6D-FC8D883022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748E55-9A47-9DBF-3C65-96830B585E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6180B-488C-E67C-6128-04F5D1419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EFFE2C-0DFA-E96F-B0C6-0FEBD7653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288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C8C17-1B29-D46C-6FF5-C80203B30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B60757-ABB3-F1D8-6BC0-B68F551A09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058D48-BD46-A10F-0377-12481A11C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A0FA3-1600-D582-F9DC-03F3177EB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50A5E7-51DF-A0ED-56E0-D9154B923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391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BB3A6-9A80-125A-0391-42F924A8A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1FE242-2FE9-2739-1A46-90888E7AE7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2255E9-C8AE-1439-2B90-2085C1411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F25C52-37E7-0B12-E5FA-6C76CD623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9E2B3B-34C5-4C59-943D-633AAFA6B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B791A0-1CDB-2DBC-3799-564048433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3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4A548-F120-BFC4-2B79-D16B6F182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F1A25B-7624-22CD-E2FC-E15E585B9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F16F05-26DE-99E5-F9D8-E941B849B4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E234BC-0407-B233-E931-A1CE8B939C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8FE153-71DC-4D3C-0F50-BFC0425457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B59E1E-ADB0-F3A3-7D08-75821BDDF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036901-0236-EBD0-DC4F-485603E67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B18C31-2647-338F-B09B-B57F4A9B4A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759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E90E4-9591-7C6A-75E7-E50C41E09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151E31-5C89-2F17-4A8F-E37B3F2C8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F3D7CA-A967-F471-CB8F-5BEEE12BA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3DD58A-BA9C-232B-F437-0DC554E40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655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14E2B9C-8904-5B58-74A4-8074BADF2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7E9E8D-5FFE-461E-3164-AFE00492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05D411-9E8E-21A5-419A-ED77CCBCD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626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1D453-9F1E-702E-722C-FFC8DD769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7EF60C-09A2-99B4-7BF0-A1B1C5806D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45D48F-82D9-193A-1925-A62CA1E43E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1E4914-16F0-5971-1681-578B3C7B5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D11191-BD9E-68E0-4CA0-C46D6A902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83E2B5-A2CB-3A99-53FC-90E631947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047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BD403-526E-1153-2848-6F443BED0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B9C540-0C1A-EBCC-B82B-F1C00EB800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E595C4-B950-E507-AE51-9811E04760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1407E4-166D-EC5B-1303-BAF207436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80910A-7FA7-C95C-572A-5A3439711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D807F7-F449-97FF-A7EF-B8DD2F33C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204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18CB8-483C-93D7-B059-69FA8E52F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8DC0DF-A02C-DF71-8095-0C770FE1F2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20BF7-A170-6174-CA29-6AC2692F0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545FCC-5FCB-E1A3-370E-6FD4C7685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23C63D-2DA8-BF97-390E-F7718F925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589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6FAB58-779D-D016-B34B-1489D82041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6173E-DD0E-E92E-C36D-AD8C5FEE39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5CF0D-421A-DBBE-95A5-78EA2CF32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6EA646-0791-3137-680D-1EA535D75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4276D-DE89-E68D-6F25-7BCDB5A2D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244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0BD197-4915-44DA-F59A-892C75F7E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B18E2-9CE1-3238-F15C-5FE5841A7E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E604A-75A8-C279-72E3-1751527E59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C18F8C7-A4F0-4896-9204-5507679169EF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76F0B-7F01-BCDD-4DB0-9E4D8B989D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17B7D0-2E18-57C7-E76F-F5E76A8009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BBED90-55F9-497D-88EE-747E30B9D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endfonline.com/d01/full/10.1080/02615479" TargetMode="External"/><Relationship Id="rId2" Type="http://schemas.openxmlformats.org/officeDocument/2006/relationships/hyperlink" Target="https://mindsplain.com/wp-content/uploads/2020/08/ATTACHMENT_AND_LOSS_VOLUME_I_ATTACHMENT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simplypsychology.org/bowlby.html" TargetMode="External"/><Relationship Id="rId4" Type="http://schemas.openxmlformats.org/officeDocument/2006/relationships/hyperlink" Target="https://carers.org/downloads/resources-pdfs/young-carer-assessment-tools/manual-for-measures-of-caring-activities-and-outcomes-for-children-and-young-people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E746387-21C5-5C87-0E36-546A48681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4019FD-8726-94A3-7C21-C62614ADCF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Student name: Sunny Umweni </a:t>
            </a:r>
          </a:p>
          <a:p>
            <a:pPr marL="0" indent="0">
              <a:buNone/>
            </a:pPr>
            <a:r>
              <a:rPr lang="en-GB" dirty="0"/>
              <a:t>Student ID: 2435110</a:t>
            </a:r>
          </a:p>
          <a:p>
            <a:pPr marL="0" indent="0">
              <a:buNone/>
            </a:pPr>
            <a:r>
              <a:rPr lang="en-GB" dirty="0"/>
              <a:t>Module: Psychology in Health and Social Care</a:t>
            </a:r>
          </a:p>
          <a:p>
            <a:pPr marL="0" indent="0">
              <a:buNone/>
            </a:pPr>
            <a:r>
              <a:rPr lang="en-GB" dirty="0"/>
              <a:t>Module Code: LCHS4010</a:t>
            </a:r>
          </a:p>
          <a:p>
            <a:pPr marL="0" indent="0">
              <a:buNone/>
            </a:pPr>
            <a:r>
              <a:rPr lang="en-GB" dirty="0"/>
              <a:t>Assessment Title: Individual Presentation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0182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4A734-51CD-17C6-342A-319A261D9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30882-7F06-4F35-D645-1F837E358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In this report, I will be focusing on Bowlby’s attachment theory. A model to overview key concepts and its relevant </a:t>
            </a:r>
            <a:r>
              <a:rPr lang="en-GB" dirty="0" err="1"/>
              <a:t>toJenny’s</a:t>
            </a:r>
            <a:r>
              <a:rPr lang="en-GB" dirty="0"/>
              <a:t> experience and situation. Based on Jenny’s story, I am using this theory to structure and make it easier to find the best way of shaping her psychological development.</a:t>
            </a:r>
          </a:p>
        </p:txBody>
      </p:sp>
    </p:spTree>
    <p:extLst>
      <p:ext uri="{BB962C8B-B14F-4D97-AF65-F5344CB8AC3E}">
        <p14:creationId xmlns:p14="http://schemas.microsoft.com/office/powerpoint/2010/main" val="1874171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173B8-CD7C-2AC3-5AAA-1CC6F4C41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Scenario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A88F78-4AA2-4F1F-B7A3-F622381072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Jenny is a 16-year-old young carer who has:</a:t>
            </a:r>
          </a:p>
          <a:p>
            <a:pPr lvl="1"/>
            <a:r>
              <a:rPr lang="en-GB" dirty="0"/>
              <a:t>Provided care for her mother for 5 years</a:t>
            </a:r>
          </a:p>
          <a:p>
            <a:pPr lvl="1"/>
            <a:r>
              <a:rPr lang="en-GB" dirty="0"/>
              <a:t>Experienced the death of her father</a:t>
            </a:r>
          </a:p>
          <a:p>
            <a:pPr lvl="1"/>
            <a:r>
              <a:rPr lang="en-GB" dirty="0"/>
              <a:t>Taken on practical and emotional responsibilities</a:t>
            </a:r>
          </a:p>
          <a:p>
            <a:pPr marL="0" indent="0">
              <a:buNone/>
            </a:pPr>
            <a:r>
              <a:rPr lang="en-GB" dirty="0"/>
              <a:t>Jenny’s mother:</a:t>
            </a:r>
          </a:p>
          <a:p>
            <a:pPr lvl="1"/>
            <a:r>
              <a:rPr lang="en-GB" dirty="0"/>
              <a:t>Has mobility difficulties</a:t>
            </a:r>
          </a:p>
          <a:p>
            <a:pPr lvl="1"/>
            <a:r>
              <a:rPr lang="en-GB" dirty="0"/>
              <a:t>Experiences memory problems and low mood</a:t>
            </a:r>
          </a:p>
          <a:p>
            <a:pPr lvl="1"/>
            <a:r>
              <a:rPr lang="en-GB" b="1" dirty="0"/>
              <a:t>Key concern:</a:t>
            </a:r>
            <a:r>
              <a:rPr lang="en-GB" dirty="0"/>
              <a:t> the impact of long-term caregiving and bereavement on Jenny’s psychological development.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91817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754BE-31CA-3F4D-1D3A-39DC3B0ED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Lifespan Theory – Bowlby’s Attachment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38798-ACA6-8CC8-1232-973EAAF3F2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Attachment theory focuses on:</a:t>
            </a:r>
          </a:p>
          <a:p>
            <a:pPr marL="457200" lvl="1" indent="0">
              <a:buNone/>
            </a:pPr>
            <a:r>
              <a:rPr lang="en-GB" dirty="0"/>
              <a:t>Emotional bonds between children and caregivers</a:t>
            </a:r>
          </a:p>
          <a:p>
            <a:pPr marL="457200" lvl="1" indent="0">
              <a:buNone/>
            </a:pPr>
            <a:r>
              <a:rPr lang="en-GB" dirty="0"/>
              <a:t>The impact of separation, loss, and caregiver availability</a:t>
            </a:r>
          </a:p>
          <a:p>
            <a:pPr marL="457200" lvl="1" indent="0">
              <a:buNone/>
            </a:pPr>
            <a:r>
              <a:rPr lang="en-GB" dirty="0"/>
              <a:t>Long-term effects on emotional regulation and relationships</a:t>
            </a:r>
          </a:p>
          <a:p>
            <a:pPr marL="457200" lvl="1" indent="0">
              <a:buNone/>
            </a:pPr>
            <a:r>
              <a:rPr lang="en-GB" dirty="0"/>
              <a:t>Internal works model. This is the mental representation model developed in early childhood.</a:t>
            </a:r>
          </a:p>
          <a:p>
            <a:pPr marL="0" indent="0">
              <a:buNone/>
            </a:pPr>
            <a:r>
              <a:rPr lang="en-GB" dirty="0"/>
              <a:t>This theory is highly relevant due to:</a:t>
            </a:r>
          </a:p>
          <a:p>
            <a:pPr marL="457200" lvl="1" indent="0">
              <a:buNone/>
            </a:pPr>
            <a:r>
              <a:rPr lang="en-GB" dirty="0"/>
              <a:t>Parental loss</a:t>
            </a:r>
          </a:p>
          <a:p>
            <a:pPr marL="457200" lvl="1" indent="0">
              <a:buNone/>
            </a:pPr>
            <a:r>
              <a:rPr lang="en-GB" dirty="0"/>
              <a:t>Altered caregiver–child dynamics</a:t>
            </a:r>
          </a:p>
          <a:p>
            <a:pPr marL="457200" lvl="1" indent="0">
              <a:buNone/>
            </a:pPr>
            <a:r>
              <a:rPr lang="en-GB" dirty="0"/>
              <a:t>Emotional strain during adolescence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6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52AD9-F632-6D94-5232-EC6593669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Explanation of Attachment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0BA7B6-F341-0FBD-7A46-1975DEA2F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Key concepts: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Attachment:</a:t>
            </a:r>
            <a:r>
              <a:rPr lang="en-GB" dirty="0"/>
              <a:t> an emotional bond providing security</a:t>
            </a:r>
          </a:p>
          <a:p>
            <a:pPr marL="0" indent="0">
              <a:buNone/>
            </a:pPr>
            <a:r>
              <a:rPr lang="en-GB" b="1" dirty="0"/>
              <a:t>Secure attachment:</a:t>
            </a:r>
            <a:r>
              <a:rPr lang="en-GB" dirty="0"/>
              <a:t> develops through consistent, sensitive caregiving where the caregiver is reliable and provides comfort</a:t>
            </a:r>
          </a:p>
          <a:p>
            <a:pPr marL="0" indent="0">
              <a:buNone/>
            </a:pPr>
            <a:r>
              <a:rPr lang="en-GB" b="1" dirty="0"/>
              <a:t>Insecure attachment:</a:t>
            </a:r>
            <a:r>
              <a:rPr lang="en-GB" dirty="0"/>
              <a:t> may result from loss or emotional unavailability</a:t>
            </a:r>
          </a:p>
          <a:p>
            <a:pPr marL="0" indent="0">
              <a:buNone/>
            </a:pPr>
            <a:r>
              <a:rPr lang="en-GB" b="1" dirty="0"/>
              <a:t>Internal Working Model:</a:t>
            </a:r>
            <a:r>
              <a:rPr lang="en-GB" dirty="0"/>
              <a:t> beliefs about self and others formed through attachment experiences</a:t>
            </a:r>
          </a:p>
          <a:p>
            <a:pPr marL="0" indent="0">
              <a:buNone/>
            </a:pPr>
            <a:r>
              <a:rPr lang="en-GB" dirty="0"/>
              <a:t>Attachment patterns influence development </a:t>
            </a:r>
            <a:r>
              <a:rPr lang="en-GB" b="1" dirty="0"/>
              <a:t>across the lifespan</a:t>
            </a:r>
            <a:r>
              <a:rPr lang="en-GB" dirty="0"/>
              <a:t>, not just childhood.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76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BA6EB-83E4-35E5-6A90-15634DC25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Relevance to Jenny Experience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2FC64-946C-415A-7A93-49CC95F3E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Jenny has experienced multiple attachment-related stressors:</a:t>
            </a:r>
          </a:p>
          <a:p>
            <a:pPr marL="0" indent="0">
              <a:buNone/>
            </a:pPr>
            <a:r>
              <a:rPr lang="en-GB" dirty="0"/>
              <a:t>Death of her father (loss of an attachment figure)</a:t>
            </a:r>
          </a:p>
          <a:p>
            <a:pPr marL="0" indent="0">
              <a:buNone/>
            </a:pPr>
            <a:r>
              <a:rPr lang="en-GB" dirty="0"/>
              <a:t>Reduced emotional availability from her mother due to low mood and memory problems</a:t>
            </a:r>
          </a:p>
          <a:p>
            <a:pPr marL="0" indent="0">
              <a:buNone/>
            </a:pPr>
            <a:r>
              <a:rPr lang="en-GB" dirty="0"/>
              <a:t>Role reversal, where Jenny becomes a caregiver</a:t>
            </a:r>
          </a:p>
          <a:p>
            <a:pPr marL="0" indent="0">
              <a:buNone/>
            </a:pPr>
            <a:r>
              <a:rPr lang="en-GB" dirty="0"/>
              <a:t>This may disrupt Jenny’s sense of emotional security during a key developmental stage.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3950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58229-3589-6FC7-43E6-A31F299AF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Impact on Jenny’s development and well-being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31BAC-FE45-8CD7-D5DD-81C92AA36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Emotional development</a:t>
            </a:r>
          </a:p>
          <a:p>
            <a:pPr marL="0" indent="0">
              <a:buNone/>
            </a:pPr>
            <a:r>
              <a:rPr lang="en-GB" dirty="0"/>
              <a:t>Anxiety, emotional suppression, or guilt</a:t>
            </a:r>
          </a:p>
          <a:p>
            <a:pPr marL="0" indent="0">
              <a:buNone/>
            </a:pPr>
            <a:r>
              <a:rPr lang="en-GB" dirty="0"/>
              <a:t>Difficulty expressing her own needs</a:t>
            </a:r>
          </a:p>
          <a:p>
            <a:pPr marL="0" indent="0">
              <a:buNone/>
            </a:pPr>
            <a:r>
              <a:rPr lang="en-GB" b="1" dirty="0"/>
              <a:t>Social development</a:t>
            </a:r>
          </a:p>
          <a:p>
            <a:pPr marL="0" indent="0">
              <a:buNone/>
            </a:pPr>
            <a:r>
              <a:rPr lang="en-GB" dirty="0"/>
              <a:t>Reduced peer interaction</a:t>
            </a:r>
          </a:p>
          <a:p>
            <a:pPr marL="0" indent="0">
              <a:buNone/>
            </a:pPr>
            <a:r>
              <a:rPr lang="en-GB" dirty="0"/>
              <a:t>Increased sense of responsibility beyond her age</a:t>
            </a:r>
          </a:p>
          <a:p>
            <a:pPr marL="0" indent="0">
              <a:buNone/>
            </a:pPr>
            <a:r>
              <a:rPr lang="en-GB" b="1" dirty="0"/>
              <a:t>Identity development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Limited opportunity for identity exploration</a:t>
            </a:r>
          </a:p>
          <a:p>
            <a:pPr marL="0" indent="0">
              <a:buNone/>
            </a:pPr>
            <a:r>
              <a:rPr lang="en-GB" dirty="0"/>
              <a:t>Risk of prioritising others’ needs over her own</a:t>
            </a:r>
          </a:p>
          <a:p>
            <a:pPr marL="0" indent="0">
              <a:buNone/>
            </a:pPr>
            <a:r>
              <a:rPr lang="en-GB" dirty="0"/>
              <a:t>However, positive outcomes may include resilience and empathy.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3354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A4AA8-06A9-F6DC-9636-2A8D08EF1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Nature and nature influences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0CDBE5-F851-942A-4789-0644436367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dirty="0"/>
              <a:t>Biological factors (Nature):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Adolescence involves heightened emotional sensitivity</a:t>
            </a:r>
          </a:p>
          <a:p>
            <a:pPr marL="0" indent="0">
              <a:buNone/>
            </a:pPr>
            <a:r>
              <a:rPr lang="en-GB" dirty="0"/>
              <a:t>Chronic stress can increase vulnerability to mental health difficulties</a:t>
            </a:r>
          </a:p>
          <a:p>
            <a:pPr marL="0" indent="0">
              <a:buNone/>
            </a:pPr>
            <a:r>
              <a:rPr lang="en-GB" dirty="0"/>
              <a:t>Lack of early attachment to her parents </a:t>
            </a:r>
          </a:p>
          <a:p>
            <a:pPr marL="0" indent="0">
              <a:buNone/>
            </a:pPr>
            <a:r>
              <a:rPr lang="en-GB" b="1" dirty="0"/>
              <a:t>Environmental factors (Nurture):</a:t>
            </a:r>
          </a:p>
          <a:p>
            <a:pPr marL="0" indent="0">
              <a:buNone/>
            </a:pPr>
            <a:r>
              <a:rPr lang="en-GB" dirty="0"/>
              <a:t>Separation and deprivation</a:t>
            </a:r>
          </a:p>
          <a:p>
            <a:pPr marL="0" indent="0">
              <a:buNone/>
            </a:pPr>
            <a:r>
              <a:rPr lang="en-GB" dirty="0"/>
              <a:t>Bereavement</a:t>
            </a:r>
          </a:p>
          <a:p>
            <a:pPr marL="0" indent="0">
              <a:buNone/>
            </a:pPr>
            <a:r>
              <a:rPr lang="en-GB" dirty="0"/>
              <a:t>Prolonged caregiving responsibilities</a:t>
            </a:r>
          </a:p>
          <a:p>
            <a:pPr marL="0" indent="0">
              <a:buNone/>
            </a:pPr>
            <a:r>
              <a:rPr lang="en-GB" dirty="0"/>
              <a:t>Limited adult emotional support</a:t>
            </a:r>
          </a:p>
          <a:p>
            <a:pPr marL="0" indent="0">
              <a:buNone/>
            </a:pPr>
            <a:r>
              <a:rPr lang="en-GB" dirty="0"/>
              <a:t>Facing anxiety, behavioural issues, and long-term psychological risks</a:t>
            </a:r>
          </a:p>
          <a:p>
            <a:pPr marL="0" indent="0">
              <a:buNone/>
            </a:pPr>
            <a:r>
              <a:rPr lang="en-GB" dirty="0"/>
              <a:t>Attachment theory highlights the </a:t>
            </a:r>
            <a:r>
              <a:rPr lang="en-GB" b="1" dirty="0"/>
              <a:t>interaction</a:t>
            </a:r>
            <a:r>
              <a:rPr lang="en-GB" dirty="0"/>
              <a:t> between biological vulnerability and environmental stress.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7863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15620-4DF0-E05F-016D-39552E280D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Support Plan: Attachment-Informed Interventions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A5DD6-375E-763F-5E3D-B5C43C4154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The aim is to </a:t>
            </a:r>
            <a:r>
              <a:rPr lang="en-GB" b="1" dirty="0"/>
              <a:t>restore emotional security</a:t>
            </a:r>
            <a:r>
              <a:rPr lang="en-GB" dirty="0"/>
              <a:t> and reduce caregiving strain.</a:t>
            </a:r>
          </a:p>
          <a:p>
            <a:pPr marL="0" indent="0">
              <a:buNone/>
            </a:pPr>
            <a:r>
              <a:rPr lang="en-GB" b="1" dirty="0"/>
              <a:t>Support for Jenny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Counselling or therapeutic support to process grief and stress</a:t>
            </a:r>
          </a:p>
          <a:p>
            <a:pPr marL="0" indent="0">
              <a:buNone/>
            </a:pPr>
            <a:r>
              <a:rPr lang="en-GB" dirty="0"/>
              <a:t>Young carers’ support groups to build secure relationships</a:t>
            </a:r>
          </a:p>
          <a:p>
            <a:pPr marL="0" indent="0">
              <a:buNone/>
            </a:pPr>
            <a:r>
              <a:rPr lang="en-GB" dirty="0"/>
              <a:t>School-based pastoral support</a:t>
            </a:r>
          </a:p>
          <a:p>
            <a:pPr marL="0" indent="0">
              <a:buNone/>
            </a:pPr>
            <a:r>
              <a:rPr lang="en-GB" b="1" dirty="0"/>
              <a:t>Support for Mother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Home care services for practical tasks</a:t>
            </a:r>
          </a:p>
          <a:p>
            <a:pPr marL="0" indent="0">
              <a:buNone/>
            </a:pPr>
            <a:r>
              <a:rPr lang="en-GB" dirty="0"/>
              <a:t>Mental health support to improve emotional availability</a:t>
            </a:r>
          </a:p>
          <a:p>
            <a:pPr marL="0" indent="0">
              <a:buNone/>
            </a:pPr>
            <a:r>
              <a:rPr lang="en-GB" dirty="0"/>
              <a:t>Administrative support from health and social care professionals</a:t>
            </a:r>
          </a:p>
          <a:p>
            <a:pPr marL="0" indent="0">
              <a:buNone/>
            </a:pPr>
            <a:r>
              <a:rPr lang="en-GB" dirty="0"/>
              <a:t>This allows Jenny to return to a more age-appropriate role.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1572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70581-BC03-0BC5-BFEB-DEA80FFE8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Evaluation of Attachment Theory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E607D9-51EE-87BC-F4C4-53FCF30A5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Strengths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Explains emotional impact of loss and caregiving</a:t>
            </a:r>
          </a:p>
          <a:p>
            <a:pPr marL="0" indent="0">
              <a:buNone/>
            </a:pPr>
            <a:r>
              <a:rPr lang="en-GB" dirty="0"/>
              <a:t>Useful for understanding long-term psychological effects</a:t>
            </a:r>
          </a:p>
          <a:p>
            <a:pPr marL="0" indent="0">
              <a:buNone/>
            </a:pPr>
            <a:r>
              <a:rPr lang="en-GB" dirty="0"/>
              <a:t>Widely applied in health and social care settings</a:t>
            </a:r>
          </a:p>
          <a:p>
            <a:pPr marL="0" indent="0">
              <a:buNone/>
            </a:pPr>
            <a:r>
              <a:rPr lang="en-GB" b="1" dirty="0"/>
              <a:t>Limitations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Overemphasis on early relationships</a:t>
            </a:r>
          </a:p>
          <a:p>
            <a:pPr marL="0" indent="0">
              <a:buNone/>
            </a:pPr>
            <a:r>
              <a:rPr lang="en-GB" dirty="0"/>
              <a:t>Less focus on social, cultural, and economic factors</a:t>
            </a:r>
          </a:p>
          <a:p>
            <a:pPr marL="0" indent="0">
              <a:buNone/>
            </a:pPr>
            <a:r>
              <a:rPr lang="en-GB" dirty="0"/>
              <a:t>May underestimate individual resilience and coping strategies</a:t>
            </a:r>
          </a:p>
          <a:p>
            <a:pPr marL="0" indent="0">
              <a:buNone/>
            </a:pPr>
            <a:r>
              <a:rPr lang="en-GB" dirty="0"/>
              <a:t>Therefore, attachment theory is valuable but should be used alongside other perspectives.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4806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A7874-12E4-5F96-6F13-A6BD69FAE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D2CF0E5-0C59-D2B2-59B7-CFE4C838E79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57144" y="1690688"/>
            <a:ext cx="11277711" cy="381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Bowlby’s attachment theory provides a strong framework for understanding Jenny’s experiences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Long-term caregiving and loss may affect emotional security and identity development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 attachment-informed support plan can: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Reduce emotional strain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Promote resilience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Support healthy development into adulthood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8444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40A99-97BE-223D-204E-1BFE86152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F4494-B38E-F232-F29E-827A15AAE3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Bowlby, J. (1969). Attachment and Loss, Volume I: Attachment. </a:t>
            </a:r>
            <a:r>
              <a:rPr lang="en-GB" i="1" dirty="0"/>
              <a:t>The British Journal of Sociology</a:t>
            </a:r>
            <a:r>
              <a:rPr lang="en-GB" dirty="0"/>
              <a:t>, [online] 21(1), pp.1–326. Available at: </a:t>
            </a:r>
            <a:r>
              <a:rPr lang="en-GB" dirty="0">
                <a:hlinkClick r:id="rId2"/>
              </a:rPr>
              <a:t>https://mindsplain.com/wp-content/uploads/2020/08/ATTACHMENT_AND_LOSS_VOLUME_I_ATTACHMENT.pdf</a:t>
            </a:r>
            <a:r>
              <a:rPr lang="en-GB" dirty="0"/>
              <a:t>.</a:t>
            </a:r>
          </a:p>
          <a:p>
            <a:r>
              <a:rPr lang="en-GB" dirty="0"/>
              <a:t> Bowlby, J. Answorth M., Bretherton, I. (1992). Developmental Psychology – 28 (5)</a:t>
            </a:r>
          </a:p>
          <a:p>
            <a:r>
              <a:rPr lang="en-GB" dirty="0"/>
              <a:t>Bretherton, I. (2013) – Attachment Theory and Psychoanalysis, 19 -43</a:t>
            </a:r>
          </a:p>
          <a:p>
            <a:r>
              <a:rPr lang="en-GB" dirty="0"/>
              <a:t>‌Childrenssociety.org.uk. (2026). </a:t>
            </a:r>
            <a:r>
              <a:rPr lang="en-GB" i="1" dirty="0"/>
              <a:t>Advice and support for young carers | The Children’s Society</a:t>
            </a:r>
            <a:r>
              <a:rPr lang="en-GB" dirty="0"/>
              <a:t>. [online] Available at: https://www.childrenssociety.org.uk/information/young-people/young-carers?gad_source=1&amp;gad_campaignid=19302447513&amp;gbraid=0AAAAAD3leHcrmfHLmCrLX8uJ7oWkCqViL&amp;gclid=Cj0KCQiA7fbLBhDJARIsAOAqhseWtqCfvbXbivpbFVWjgvu3q8RXC-HPxJvIrsWp8zAvvNwtmWWj36MaAlClEALw_wcB [Accessed 31 Jan. 2026].</a:t>
            </a:r>
          </a:p>
          <a:p>
            <a:r>
              <a:rPr lang="en-GB" dirty="0"/>
              <a:t>Foster S.L </a:t>
            </a:r>
            <a:r>
              <a:rPr lang="en-GB" dirty="0" err="1"/>
              <a:t>Duschisky</a:t>
            </a:r>
            <a:r>
              <a:rPr lang="en-GB" dirty="0"/>
              <a:t> R. (2025) Social Work Education </a:t>
            </a:r>
            <a:r>
              <a:rPr lang="en-GB" dirty="0">
                <a:hlinkClick r:id="rId3"/>
              </a:rPr>
              <a:t>https://www.tendfonline.com/d01/full/10.1080/02615479</a:t>
            </a:r>
            <a:r>
              <a:rPr lang="en-GB" dirty="0"/>
              <a:t>: (Accessed 12/02/2026) </a:t>
            </a:r>
          </a:p>
          <a:p>
            <a:r>
              <a:rPr lang="en-GB" dirty="0"/>
              <a:t>‌Joseph, S., Becker, F. and Becker, S. (n.d.). </a:t>
            </a:r>
            <a:r>
              <a:rPr lang="en-GB" i="1" dirty="0"/>
              <a:t>Caring Activities and Outcomes Manual for Measures of For Children and Young People</a:t>
            </a:r>
            <a:r>
              <a:rPr lang="en-GB" dirty="0"/>
              <a:t>. [online] Available at: </a:t>
            </a:r>
            <a:r>
              <a:rPr lang="en-GB" dirty="0">
                <a:hlinkClick r:id="rId4"/>
              </a:rPr>
              <a:t>https://carers.org/downloads/resources-pdfs/young-carer-assessment-tools/manual-for-measures-of-caring-activities-and-outcomes-for-children-and-young-people.pdf</a:t>
            </a:r>
            <a:r>
              <a:rPr lang="en-GB" dirty="0"/>
              <a:t>.</a:t>
            </a:r>
          </a:p>
          <a:p>
            <a:r>
              <a:rPr lang="en-GB" dirty="0"/>
              <a:t>‌McLeod, S. (2025). </a:t>
            </a:r>
            <a:r>
              <a:rPr lang="en-GB" i="1" dirty="0"/>
              <a:t>John Bowlby’s Attachment Theory</a:t>
            </a:r>
            <a:r>
              <a:rPr lang="en-GB" dirty="0"/>
              <a:t>. [online] Simply Psychology. Available at: </a:t>
            </a:r>
            <a:r>
              <a:rPr lang="en-GB" dirty="0">
                <a:hlinkClick r:id="rId5"/>
              </a:rPr>
              <a:t>https://www.simplypsychology.org/bowlby.html</a:t>
            </a:r>
            <a:r>
              <a:rPr lang="en-GB" dirty="0"/>
              <a:t>. Accessed: 12/02/2026</a:t>
            </a:r>
          </a:p>
          <a:p>
            <a:r>
              <a:rPr lang="en-GB" dirty="0"/>
              <a:t>R.P Fearon, Roisman G. (2017) Current Opinion in Psychology 15, 131-136 </a:t>
            </a:r>
          </a:p>
          <a:p>
            <a:r>
              <a:rPr lang="en-GB" dirty="0"/>
              <a:t>Van Der Horst f, et al.(2025) Bowlby’s theory of attachment and separation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8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43605AFCE4AD44AFD2866DE116F034" ma:contentTypeVersion="5" ma:contentTypeDescription="Create a new document." ma:contentTypeScope="" ma:versionID="2f4b4698d6ffef7e3de37abc34ffd42d">
  <xsd:schema xmlns:xsd="http://www.w3.org/2001/XMLSchema" xmlns:xs="http://www.w3.org/2001/XMLSchema" xmlns:p="http://schemas.microsoft.com/office/2006/metadata/properties" xmlns:ns3="f799553d-1ac0-48da-9ae3-fe400ced9c3b" targetNamespace="http://schemas.microsoft.com/office/2006/metadata/properties" ma:root="true" ma:fieldsID="f7b5b6e65a6aa7b2866f850397149dd6" ns3:_="">
    <xsd:import namespace="f799553d-1ac0-48da-9ae3-fe400ced9c3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553d-1ac0-48da-9ae3-fe400ced9c3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799553d-1ac0-48da-9ae3-fe400ced9c3b" xsi:nil="true"/>
  </documentManagement>
</p:properties>
</file>

<file path=customXml/itemProps1.xml><?xml version="1.0" encoding="utf-8"?>
<ds:datastoreItem xmlns:ds="http://schemas.openxmlformats.org/officeDocument/2006/customXml" ds:itemID="{499D00B1-E422-4328-A21A-A9FB96353D9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BFEAA35-F262-43BB-9123-5A9B4E1A54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99553d-1ac0-48da-9ae3-fe400ced9c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817A81-472C-43A9-837C-F82118D6EE65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f799553d-1ac0-48da-9ae3-fe400ced9c3b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959</Words>
  <Application>Microsoft Office PowerPoint</Application>
  <PresentationFormat>Widescreen</PresentationFormat>
  <Paragraphs>103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PowerPoint Presentation</vt:lpstr>
      <vt:lpstr>Introduction</vt:lpstr>
      <vt:lpstr>Scenario Overview</vt:lpstr>
      <vt:lpstr>Lifespan Theory – Bowlby’s Attachment Theory</vt:lpstr>
      <vt:lpstr>Explanation of Attachment Theory</vt:lpstr>
      <vt:lpstr>Relevance to Jenny Experience</vt:lpstr>
      <vt:lpstr>Impact on Jenny’s development and well-being</vt:lpstr>
      <vt:lpstr>Nature and nature influences</vt:lpstr>
      <vt:lpstr>Support Plan: Attachment-Informed Interventions</vt:lpstr>
      <vt:lpstr>Critical Evaluation of Attachment Theory</vt:lpstr>
      <vt:lpstr>Conclusion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Sunny Umweni (2435110)</dc:creator>
  <cp:lastModifiedBy>Sunny Umweni (2435110)</cp:lastModifiedBy>
  <cp:revision>2</cp:revision>
  <dcterms:created xsi:type="dcterms:W3CDTF">2026-01-31T21:42:19Z</dcterms:created>
  <dcterms:modified xsi:type="dcterms:W3CDTF">2026-02-15T15:08:02Z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0x010100CA43605AFCE4AD44AFD2866DE116F034</vt:lpwstr>
  </property>
</Properties>
</file>