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7" r:id="rId2"/>
    <p:sldId id="258" r:id="rId3"/>
    <p:sldId id="259" r:id="rId4"/>
    <p:sldId id="260" r:id="rId5"/>
    <p:sldId id="265" r:id="rId6"/>
    <p:sldId id="261" r:id="rId7"/>
    <p:sldId id="262" r:id="rId8"/>
    <p:sldId id="264" r:id="rId9"/>
    <p:sldId id="263" r:id="rId10"/>
    <p:sldId id="266" r:id="rId11"/>
    <p:sldId id="270" r:id="rId12"/>
    <p:sldId id="267" r:id="rId13"/>
    <p:sldId id="269" r:id="rId14"/>
    <p:sldId id="268" r:id="rId15"/>
    <p:sldId id="271" r:id="rId16"/>
    <p:sldId id="272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60" d="100"/>
          <a:sy n="60" d="100"/>
        </p:scale>
        <p:origin x="-1572" y="-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DD01CF-3D93-4D14-A5BF-27FA92C8B246}" type="datetimeFigureOut">
              <a:rPr lang="en-US" smtClean="0"/>
              <a:pPr/>
              <a:t>2/6/2018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84C277-E22E-45E8-BFD7-F1229CFE7D0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</a:t>
            </a:fld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</a:t>
            </a:fld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</a:t>
            </a:fld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4</a:t>
            </a:fld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5</a:t>
            </a:fld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6</a:t>
            </a:fld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7</a:t>
            </a:fld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8</a:t>
            </a:fld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9</a:t>
            </a:fld>
            <a:endParaRPr lang="en-GB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10</a:t>
            </a:fld>
            <a:endParaRPr lang="en-GB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11</a:t>
            </a:fld>
            <a:endParaRPr lang="en-GB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12</a:t>
            </a:fld>
            <a:endParaRPr lang="en-GB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13</a:t>
            </a:fld>
            <a:endParaRPr lang="en-GB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14</a:t>
            </a:fld>
            <a:endParaRPr lang="en-GB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15</a:t>
            </a:fld>
            <a:endParaRPr lang="en-GB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16</a:t>
            </a:fld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2/6/2018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2/6/2018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2CC658-D6BF-4587-A7FD-A23C0E9469BE}" type="datetimeFigureOut">
              <a:rPr lang="en-US" smtClean="0"/>
              <a:pPr/>
              <a:t>2/6/2018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u9oSOj5HZAhUhBMAKHTAODOoQjRwIBw&amp;url=http%3A%2F%2Fwww.greenenergybricks.com%2Fenergyefficiency.html&amp;psig=AOvVaw15WHxbUH-JPejzhIghDpg-&amp;ust=1518000554786886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dvO_4j5HZAhUsB8AKHQF2Cq0QjRwIBw&amp;url=https%3A%2F%2Flearn.openenergymonitor.org%2Fsustainable-energy%2Fbuilding-energy-model%2Freadme&amp;psig=AOvVaw15WHxbUH-JPejzhIghDpg-&amp;ust=1518000554786886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Ps4eSkZHZAhVGAcAKHY5sC8cQjRwIBw&amp;url=https%3A%2F%2Fwww.styrostone.co.uk%2Fdew_point.html&amp;psig=AOvVaw2Er7D8TY54QKBkmDJbWrn8&amp;ust=1518000979093885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44-GjlpHZAhXlAMAKHSAzB-0QjRwIBw&amp;url=https%3A%2F%2Fwww.thegreenage.co.uk%2Fnatural-ventilation-what-you-need-to-know%2F&amp;psig=AOvVaw2vIZbNLM-X8eS_Ug2p95tR&amp;ust=1518002480442425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l677hlZHZAhVsB8AKHdmhCm4QjRwIBw&amp;url=http%3A%2F%2Fwww.vent.co.uk%2Fnatural-ventilation%2Fnatural-systems.php&amp;psig=AOvVaw27k6WhpAKdrsXozuG_R075&amp;ust=1518001717620845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cn9C2l5HZAhVHK8AKHUSuD7gQjRwIBw&amp;url=http%3A%2F%2Fwww.superhomes.org.uk%2Fresources%2Finterstitial-condensation-3%2F&amp;psig=AOvVaw0SFGBZW52ESRbF9HmMbp_z&amp;ust=1518002675900533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65K-9mJHZAhUpKMAKHeEBC-4QjRwIBw&amp;url=http%3A%2F%2Fwww.datuopinion.com%2Fcondensacion-intersticial&amp;psig=AOvVaw0SFGBZW52ESRbF9HmMbp_z&amp;ust=1518002675900533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v04TNl5HZAhXnJcAKHZPwCgcQjRwIBw&amp;url=https%3A%2F%2Fwww.linkedin.com%2Fpulse%2Fair-sealing-king-grant-walkin&amp;psig=AOvVaw0SFGBZW52ESRbF9HmMbp_z&amp;ust=1518002675900533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A08yDmJHZAhWOW8AKHTvGALkQjRwIBw&amp;url=http%3A%2F%2Fwww.superhomes.org.uk%2Fresources%2Finterstitial-condensation-3%2F&amp;psig=AOvVaw0SFGBZW52ESRbF9HmMbp_z&amp;ust=1518002675900533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G2I_hl5HZAhXhCcAKHSz6Dz8QjRwIBw&amp;url=http%3A%2F%2Fwww.damp-proofing.com%2Fcondensation&amp;psig=AOvVaw0SFGBZW52ESRbF9HmMbp_z&amp;ust=1518002675900533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gcltd.co.uk/wp-content/uploads/2014/01/dacorum4-014-S.jpg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hyperlink" Target="https://www.google.co.uk/url?sa=i&amp;rct=j&amp;q=&amp;esrc=s&amp;source=images&amp;cd=&amp;ved=0ahUKEwiP8Jy8mZHZAhXLQ8AKHRK-DjgQjRwIBw&amp;url=https%3A%2F%2Fwww.mgcltd.co.uk%2Fabout-mould%2Fcauses-of-mould%2F&amp;psig=AOvVaw0SFGBZW52ESRbF9HmMbp_z&amp;ust=1518002675900533" TargetMode="External"/><Relationship Id="rId4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gcltd.co.uk/wp-content/uploads/2014/01/North-Herts-survey-019-s.jpg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142976" y="2428868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Heat loss</a:t>
            </a:r>
            <a:endParaRPr lang="en-GB" sz="40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357290" y="1714488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71670" y="714356"/>
            <a:ext cx="4214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UWTSD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714356"/>
            <a:ext cx="180975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Heat loss</a:t>
            </a:r>
            <a:endParaRPr lang="en-GB" sz="4000" dirty="0" smtClean="0"/>
          </a:p>
        </p:txBody>
      </p:sp>
      <p:pic>
        <p:nvPicPr>
          <p:cNvPr id="2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071670" y="1285860"/>
            <a:ext cx="5000660" cy="47252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Heat loss</a:t>
            </a:r>
            <a:endParaRPr lang="en-GB" sz="4000" dirty="0" smtClean="0"/>
          </a:p>
        </p:txBody>
      </p:sp>
      <p:pic>
        <p:nvPicPr>
          <p:cNvPr id="2052" name="Picture 4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00100" y="1714488"/>
            <a:ext cx="7168625" cy="44577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Heat loss</a:t>
            </a:r>
            <a:endParaRPr lang="en-GB" sz="4000" dirty="0" smtClean="0"/>
          </a:p>
        </p:txBody>
      </p:sp>
      <p:pic>
        <p:nvPicPr>
          <p:cNvPr id="35842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l="3922" t="4617" b="40949"/>
          <a:stretch>
            <a:fillRect/>
          </a:stretch>
        </p:blipFill>
        <p:spPr bwMode="auto">
          <a:xfrm>
            <a:off x="1785918" y="1785926"/>
            <a:ext cx="5466375" cy="42115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Natural ventilation</a:t>
            </a:r>
            <a:endParaRPr lang="en-GB" sz="4000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1285852" y="5643578"/>
            <a:ext cx="5715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Single sided single opening</a:t>
            </a:r>
            <a:endParaRPr lang="en-GB" sz="2000" dirty="0"/>
          </a:p>
        </p:txBody>
      </p:sp>
      <p:pic>
        <p:nvPicPr>
          <p:cNvPr id="48130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lum bright="-20000" contrast="-10000"/>
          </a:blip>
          <a:srcRect/>
          <a:stretch>
            <a:fillRect/>
          </a:stretch>
        </p:blipFill>
        <p:spPr bwMode="auto">
          <a:xfrm>
            <a:off x="1428728" y="1503952"/>
            <a:ext cx="5572164" cy="36633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Natural ventilation</a:t>
            </a:r>
            <a:endParaRPr lang="en-GB" sz="4000" dirty="0" smtClean="0"/>
          </a:p>
        </p:txBody>
      </p:sp>
      <p:pic>
        <p:nvPicPr>
          <p:cNvPr id="39938" name="Picture 2" descr="http://www.abec.co.uk/uploads/blog/Single-sided-double-opening-venitlation-1.jpg"/>
          <p:cNvPicPr>
            <a:picLocks noChangeAspect="1" noChangeArrowheads="1"/>
          </p:cNvPicPr>
          <p:nvPr/>
        </p:nvPicPr>
        <p:blipFill>
          <a:blip r:embed="rId3"/>
          <a:srcRect b="9747"/>
          <a:stretch>
            <a:fillRect/>
          </a:stretch>
        </p:blipFill>
        <p:spPr bwMode="auto">
          <a:xfrm>
            <a:off x="928662" y="2000240"/>
            <a:ext cx="6376207" cy="3571900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1285852" y="5643578"/>
            <a:ext cx="5715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Single sided double opening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Natural ventilation</a:t>
            </a:r>
            <a:endParaRPr lang="en-GB" sz="4000" dirty="0" smtClean="0"/>
          </a:p>
        </p:txBody>
      </p:sp>
      <p:pic>
        <p:nvPicPr>
          <p:cNvPr id="41986" name="Picture 2" descr="http://www.abec.co.uk/uploads/blog/Cross-ventilation-1.jpg"/>
          <p:cNvPicPr>
            <a:picLocks noChangeAspect="1" noChangeArrowheads="1"/>
          </p:cNvPicPr>
          <p:nvPr/>
        </p:nvPicPr>
        <p:blipFill>
          <a:blip r:embed="rId3"/>
          <a:srcRect l="989" b="8235"/>
          <a:stretch>
            <a:fillRect/>
          </a:stretch>
        </p:blipFill>
        <p:spPr bwMode="auto">
          <a:xfrm>
            <a:off x="857224" y="2000240"/>
            <a:ext cx="7152926" cy="3714776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2143108" y="5929330"/>
            <a:ext cx="57864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Double sided – cross flow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Natural ventilation</a:t>
            </a:r>
            <a:endParaRPr lang="en-GB" sz="4000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2143108" y="5929330"/>
            <a:ext cx="57864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Single-facade stack ventilation</a:t>
            </a:r>
            <a:endParaRPr lang="en-GB" sz="2000" dirty="0"/>
          </a:p>
        </p:txBody>
      </p:sp>
      <p:pic>
        <p:nvPicPr>
          <p:cNvPr id="46082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14480" y="2198316"/>
            <a:ext cx="4643470" cy="34928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Natural ventilation</a:t>
            </a:r>
            <a:endParaRPr lang="en-GB" sz="4000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2143108" y="5929330"/>
            <a:ext cx="57864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Atrium stack ventilation</a:t>
            </a:r>
            <a:endParaRPr lang="en-GB" sz="2000" dirty="0"/>
          </a:p>
        </p:txBody>
      </p:sp>
      <p:pic>
        <p:nvPicPr>
          <p:cNvPr id="44034" name="Picture 2" descr="http://www.abec.co.uk/uploads/blog/Stack-ventilation-1.jpg"/>
          <p:cNvPicPr>
            <a:picLocks noChangeAspect="1" noChangeArrowheads="1"/>
          </p:cNvPicPr>
          <p:nvPr/>
        </p:nvPicPr>
        <p:blipFill>
          <a:blip r:embed="rId3"/>
          <a:srcRect b="9171"/>
          <a:stretch>
            <a:fillRect/>
          </a:stretch>
        </p:blipFill>
        <p:spPr bwMode="auto">
          <a:xfrm>
            <a:off x="928662" y="1348554"/>
            <a:ext cx="6715172" cy="4009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C</a:t>
            </a:r>
            <a:r>
              <a:rPr lang="en-GB" sz="4000" dirty="0" smtClean="0"/>
              <a:t>ondensation</a:t>
            </a:r>
            <a:endParaRPr lang="en-GB" sz="4000" dirty="0" smtClean="0"/>
          </a:p>
        </p:txBody>
      </p:sp>
      <p:pic>
        <p:nvPicPr>
          <p:cNvPr id="50178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43042" y="1533038"/>
            <a:ext cx="5357850" cy="47105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C</a:t>
            </a:r>
            <a:r>
              <a:rPr lang="en-GB" sz="4000" dirty="0" smtClean="0"/>
              <a:t>ondensation</a:t>
            </a:r>
            <a:endParaRPr lang="en-GB" sz="4000" dirty="0" smtClean="0"/>
          </a:p>
        </p:txBody>
      </p:sp>
      <p:pic>
        <p:nvPicPr>
          <p:cNvPr id="4" name="Picture 4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85918" y="1643050"/>
            <a:ext cx="5476484" cy="48148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C</a:t>
            </a:r>
            <a:r>
              <a:rPr lang="en-GB" sz="4000" dirty="0" smtClean="0"/>
              <a:t>ondensation</a:t>
            </a:r>
            <a:endParaRPr lang="en-GB" sz="4000" dirty="0" smtClean="0"/>
          </a:p>
        </p:txBody>
      </p:sp>
      <p:pic>
        <p:nvPicPr>
          <p:cNvPr id="52226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43042" y="1428736"/>
            <a:ext cx="5955607" cy="48863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C</a:t>
            </a:r>
            <a:r>
              <a:rPr lang="en-GB" sz="4000" dirty="0" smtClean="0"/>
              <a:t>ondensation</a:t>
            </a:r>
            <a:endParaRPr lang="en-GB" sz="4000" dirty="0" smtClean="0"/>
          </a:p>
        </p:txBody>
      </p:sp>
      <p:pic>
        <p:nvPicPr>
          <p:cNvPr id="56322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00166" y="1334746"/>
            <a:ext cx="5357850" cy="512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C</a:t>
            </a:r>
            <a:r>
              <a:rPr lang="en-GB" sz="4000" dirty="0" smtClean="0"/>
              <a:t>ondensation</a:t>
            </a:r>
            <a:endParaRPr lang="en-GB" sz="4000" dirty="0" smtClean="0"/>
          </a:p>
        </p:txBody>
      </p:sp>
      <p:pic>
        <p:nvPicPr>
          <p:cNvPr id="54274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857355" y="1571612"/>
            <a:ext cx="5868573" cy="48863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C</a:t>
            </a:r>
            <a:r>
              <a:rPr lang="en-GB" sz="4000" dirty="0" smtClean="0"/>
              <a:t>ondensation</a:t>
            </a:r>
            <a:endParaRPr lang="en-GB" sz="4000" dirty="0" smtClean="0"/>
          </a:p>
        </p:txBody>
      </p:sp>
      <p:pic>
        <p:nvPicPr>
          <p:cNvPr id="60422" name="Picture 6" descr="dacorum4 014 S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1214422"/>
            <a:ext cx="4572000" cy="3505200"/>
          </a:xfrm>
          <a:prstGeom prst="rect">
            <a:avLst/>
          </a:prstGeom>
          <a:noFill/>
        </p:spPr>
      </p:pic>
      <p:pic>
        <p:nvPicPr>
          <p:cNvPr id="60418" name="Picture 2" descr="Image result for condensation in buildings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143372" y="1643050"/>
            <a:ext cx="4286280" cy="46434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000100" y="500042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C</a:t>
            </a:r>
            <a:r>
              <a:rPr lang="en-GB" sz="4000" dirty="0" smtClean="0"/>
              <a:t>ondensation</a:t>
            </a:r>
            <a:endParaRPr lang="en-GB" sz="4000" dirty="0" smtClean="0"/>
          </a:p>
        </p:txBody>
      </p:sp>
      <p:pic>
        <p:nvPicPr>
          <p:cNvPr id="64514" name="Picture 2" descr="North Herts survey 019 s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85852" y="1153674"/>
            <a:ext cx="6786610" cy="50899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1541</TotalTime>
  <Words>64</Words>
  <Application>Microsoft Office PowerPoint</Application>
  <PresentationFormat>On-screen Show (4:3)</PresentationFormat>
  <Paragraphs>39</Paragraphs>
  <Slides>16</Slides>
  <Notes>16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Tom</dc:creator>
  <cp:lastModifiedBy>Tom</cp:lastModifiedBy>
  <cp:revision>47</cp:revision>
  <dcterms:created xsi:type="dcterms:W3CDTF">2017-10-09T19:23:18Z</dcterms:created>
  <dcterms:modified xsi:type="dcterms:W3CDTF">2018-02-06T11:40:56Z</dcterms:modified>
</cp:coreProperties>
</file>