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70" r:id="rId3"/>
    <p:sldId id="271" r:id="rId4"/>
    <p:sldId id="257" r:id="rId5"/>
    <p:sldId id="258" r:id="rId6"/>
    <p:sldId id="265" r:id="rId7"/>
    <p:sldId id="273" r:id="rId8"/>
    <p:sldId id="259" r:id="rId9"/>
    <p:sldId id="263" r:id="rId10"/>
    <p:sldId id="260" r:id="rId11"/>
    <p:sldId id="261" r:id="rId12"/>
    <p:sldId id="262" r:id="rId13"/>
    <p:sldId id="264" r:id="rId14"/>
    <p:sldId id="268" r:id="rId15"/>
    <p:sldId id="269" r:id="rId16"/>
    <p:sldId id="272" r:id="rId1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9"/>
    <p:restoredTop sz="71842" autoAdjust="0"/>
  </p:normalViewPr>
  <p:slideViewPr>
    <p:cSldViewPr snapToGrid="0" snapToObjects="1">
      <p:cViewPr varScale="1">
        <p:scale>
          <a:sx n="75" d="100"/>
          <a:sy n="75" d="100"/>
        </p:scale>
        <p:origin x="1242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bridge.org/elt/blog/2017/11/15/create-inclusive-classroom-environment/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8711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7363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8041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Inclusive</a:t>
            </a:r>
            <a:r>
              <a:rPr lang="en-GB" baseline="0" dirty="0" smtClean="0"/>
              <a:t> approaches that are based on evidence.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916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https://www.cambridge.org/elt/blog/2017/11/15/create-inclusive-classroom-environment/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5399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5 minutes to brainstorm</a:t>
            </a:r>
            <a:r>
              <a:rPr lang="en-GB" baseline="0" dirty="0" smtClean="0"/>
              <a:t> ideas.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Looking for things like:</a:t>
            </a:r>
          </a:p>
          <a:p>
            <a:endParaRPr lang="en-GB" baseline="0" dirty="0" smtClean="0"/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Leonardo Approach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Mantle of the Expert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Growth Mind Set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C21st Learning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 Respecting Schools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Forest Schools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FAST (Families and Schools Together)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Philosophy for Children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Mindfulness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7811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Gweithgaredd jig-so:</a:t>
            </a:r>
          </a:p>
          <a:p>
            <a:pPr marL="342900" indent="-342900">
              <a:buAutoNum type="arabicPeriod"/>
            </a:pPr>
            <a:r>
              <a:rPr lang="en-GB" dirty="0" err="1" smtClean="0"/>
              <a:t>Gweithiwch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o 4</a:t>
            </a:r>
          </a:p>
          <a:p>
            <a:pPr marL="342900" indent="-342900">
              <a:buAutoNum type="arabicPeriod"/>
            </a:pPr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rif</a:t>
            </a:r>
            <a:r>
              <a:rPr lang="en-GB" dirty="0" smtClean="0"/>
              <a:t> o 1-4 </a:t>
            </a:r>
            <a:r>
              <a:rPr lang="en-GB" dirty="0" err="1" smtClean="0"/>
              <a:t>i</a:t>
            </a:r>
            <a:r>
              <a:rPr lang="en-GB" dirty="0" smtClean="0"/>
              <a:t> bob </a:t>
            </a:r>
            <a:r>
              <a:rPr lang="en-GB" dirty="0" err="1" smtClean="0"/>
              <a:t>aelod</a:t>
            </a:r>
            <a:r>
              <a:rPr lang="en-GB" dirty="0" smtClean="0"/>
              <a:t> </a:t>
            </a:r>
            <a:r>
              <a:rPr lang="en-GB" dirty="0" err="1" smtClean="0"/>
              <a:t>o’ch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err="1" smtClean="0"/>
              <a:t>Pawb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 1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gwrdd</a:t>
            </a:r>
            <a:r>
              <a:rPr lang="en-GB" dirty="0" smtClean="0"/>
              <a:t>, </a:t>
            </a:r>
            <a:r>
              <a:rPr lang="en-GB" dirty="0" err="1" smtClean="0"/>
              <a:t>pawb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 2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gwrdd</a:t>
            </a:r>
            <a:r>
              <a:rPr lang="en-GB" dirty="0" smtClean="0"/>
              <a:t> ag </a:t>
            </a:r>
            <a:r>
              <a:rPr lang="en-GB" dirty="0" err="1" smtClean="0"/>
              <a:t>ati</a:t>
            </a:r>
            <a:r>
              <a:rPr lang="en-GB" dirty="0" smtClean="0"/>
              <a:t>.</a:t>
            </a:r>
          </a:p>
          <a:p>
            <a:pPr marL="342900" indent="-342900">
              <a:buAutoNum type="arabicPeriod"/>
            </a:pP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dderbyn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am </a:t>
            </a:r>
            <a:r>
              <a:rPr lang="en-GB" dirty="0" err="1" smtClean="0"/>
              <a:t>ddull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.</a:t>
            </a:r>
          </a:p>
          <a:p>
            <a:pPr marL="342900" indent="-342900">
              <a:buAutoNum type="arabicPeriod"/>
            </a:pPr>
            <a:r>
              <a:rPr lang="en-GB" dirty="0" err="1" smtClean="0"/>
              <a:t>Pawb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nodi</a:t>
            </a:r>
            <a:r>
              <a:rPr lang="en-GB" dirty="0" smtClean="0"/>
              <a:t> </a:t>
            </a:r>
            <a:r>
              <a:rPr lang="en-GB" dirty="0" err="1" smtClean="0"/>
              <a:t>atebion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cwestiynau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sleid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.</a:t>
            </a:r>
          </a:p>
          <a:p>
            <a:pPr marL="342900" indent="-342900">
              <a:buAutoNum type="arabicPeriod"/>
            </a:pP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ôl</a:t>
            </a:r>
            <a:r>
              <a:rPr lang="en-GB" dirty="0" smtClean="0"/>
              <a:t> 20 </a:t>
            </a:r>
            <a:r>
              <a:rPr lang="en-GB" dirty="0" err="1" smtClean="0"/>
              <a:t>munud</a:t>
            </a:r>
            <a:r>
              <a:rPr lang="en-GB" dirty="0" smtClean="0"/>
              <a:t>, </a:t>
            </a:r>
            <a:r>
              <a:rPr lang="en-GB" dirty="0" err="1" smtClean="0"/>
              <a:t>pawb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ddychwelyd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gwreiddiol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adrodd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ôl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b="1" dirty="0" smtClean="0"/>
              <a:t>Jig-saw activity: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Work in groups of 4.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Give everybody in your group a number from 1-4.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Everybody who’s number 1 to meet, everybody who’s number 2 to meet, and so on.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Each group to received information about a specific approach to learning.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Everybody in the group to note responses to the questions on the next slide.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After 20 minutes, everybody to return to their original group to report back.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6507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20 minutes to answer the questions as group 1, 2, 3, 4,</a:t>
            </a:r>
            <a:r>
              <a:rPr lang="en-GB" baseline="0" dirty="0" smtClean="0"/>
              <a:t> &amp;</a:t>
            </a:r>
            <a:r>
              <a:rPr lang="en-GB" dirty="0" smtClean="0"/>
              <a:t> 20 minutes to feed back to</a:t>
            </a:r>
            <a:r>
              <a:rPr lang="en-GB" baseline="0" dirty="0" smtClean="0"/>
              <a:t> the original group.</a:t>
            </a:r>
            <a:endParaRPr lang="en-GB" dirty="0" smtClean="0"/>
          </a:p>
          <a:p>
            <a:pPr marL="228600" indent="-228600">
              <a:buAutoNum type="arabicPeriod"/>
            </a:pPr>
            <a:endParaRPr lang="en-GB" dirty="0" smtClean="0"/>
          </a:p>
          <a:p>
            <a:pPr marL="228600" indent="-228600">
              <a:buAutoNum type="arabicPeriod"/>
            </a:pPr>
            <a:r>
              <a:rPr lang="en-GB" dirty="0" smtClean="0"/>
              <a:t>Names</a:t>
            </a:r>
            <a:r>
              <a:rPr lang="en-GB" baseline="0" dirty="0" smtClean="0"/>
              <a:t> of authors, theories on which it might be based, researchers etc.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Key components of the approach.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Beginning of lessons, main activities, plenaries? Foundation Phase, Key stage 2? The start of a new topic, to consolidate learning?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Thinking along the lines of inclusion.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Practical examples of having seen the approach in action, used the approach personally; or how they can see themselves using the approach.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55520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Each group will focus on their given approach. It is important to note that we are not saying that these</a:t>
            </a:r>
            <a:r>
              <a:rPr lang="en-GB" baseline="0" dirty="0" smtClean="0"/>
              <a:t> approaches are ‘the best’, or ‘the correct’ ways of doing things. Student-teachers need to be sceptical researchers (one of the Research Dispositions).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7702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Plenary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7614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894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8405D-6EF7-4769-8795-5A0D9817303F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E620-B4D7-47EF-9654-E2CBA3E02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821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youtube.com/watch?v=FolCetXtYG0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Rhannu</a:t>
            </a:r>
            <a:r>
              <a:rPr lang="en-GB" b="1" dirty="0" smtClean="0"/>
              <a:t>: </a:t>
            </a:r>
            <a:r>
              <a:rPr lang="en-GB" b="1" dirty="0" err="1" smtClean="0"/>
              <a:t>Cylchred</a:t>
            </a:r>
            <a:r>
              <a:rPr lang="en-GB" b="1" dirty="0" smtClean="0"/>
              <a:t> 2</a:t>
            </a:r>
            <a:br>
              <a:rPr lang="en-GB" b="1" dirty="0" smtClean="0"/>
            </a:br>
            <a:r>
              <a:rPr lang="en-GB" b="1" dirty="0" smtClean="0"/>
              <a:t>Share: Cycle 2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flwch</a:t>
            </a:r>
            <a:r>
              <a:rPr lang="en-GB" dirty="0" smtClean="0"/>
              <a:t> </a:t>
            </a:r>
            <a:r>
              <a:rPr lang="en-GB" dirty="0" err="1" smtClean="0"/>
              <a:t>olaf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Gwerthuso</a:t>
            </a:r>
            <a:r>
              <a:rPr lang="en-GB" dirty="0" smtClean="0"/>
              <a:t> ac </a:t>
            </a:r>
            <a:r>
              <a:rPr lang="en-GB" dirty="0" err="1" smtClean="0"/>
              <a:t>adfyfyrio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gyda’ch</a:t>
            </a:r>
            <a:r>
              <a:rPr lang="en-GB" dirty="0" smtClean="0"/>
              <a:t> partner.</a:t>
            </a:r>
          </a:p>
          <a:p>
            <a:r>
              <a:rPr lang="en-GB" dirty="0" err="1" smtClean="0"/>
              <a:t>Llwythwch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cyflawn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’ch</a:t>
            </a:r>
            <a:r>
              <a:rPr lang="en-GB" dirty="0" smtClean="0"/>
              <a:t> </a:t>
            </a:r>
            <a:r>
              <a:rPr lang="en-GB" dirty="0" err="1" smtClean="0"/>
              <a:t>ffeil</a:t>
            </a:r>
            <a:r>
              <a:rPr lang="en-GB" dirty="0" smtClean="0"/>
              <a:t> PAP </a:t>
            </a:r>
            <a:r>
              <a:rPr lang="en-GB" dirty="0" err="1" smtClean="0"/>
              <a:t>ar-lein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Last two boxes on your lesson plan.</a:t>
            </a:r>
          </a:p>
          <a:p>
            <a:r>
              <a:rPr lang="en-GB" dirty="0" smtClean="0"/>
              <a:t>Evaluation and reflection.</a:t>
            </a:r>
          </a:p>
          <a:p>
            <a:r>
              <a:rPr lang="en-GB" dirty="0" smtClean="0"/>
              <a:t>Discuss your experience with your partner.</a:t>
            </a:r>
          </a:p>
          <a:p>
            <a:r>
              <a:rPr lang="en-GB" dirty="0" smtClean="0"/>
              <a:t>Upload your completed plan to your online PTE file.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0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Cwrdd</a:t>
            </a:r>
            <a:r>
              <a:rPr lang="en-GB" b="1" dirty="0" smtClean="0"/>
              <a:t>: </a:t>
            </a:r>
            <a:r>
              <a:rPr lang="en-GB" b="1" dirty="0" err="1" smtClean="0"/>
              <a:t>Cylchred</a:t>
            </a:r>
            <a:r>
              <a:rPr lang="en-GB" b="1" dirty="0" smtClean="0"/>
              <a:t> 3</a:t>
            </a:r>
            <a:br>
              <a:rPr lang="en-GB" b="1" dirty="0" smtClean="0"/>
            </a:br>
            <a:r>
              <a:rPr lang="en-GB" b="1" dirty="0" smtClean="0"/>
              <a:t>Meet: Cycle 3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Ystafell</a:t>
            </a:r>
            <a:r>
              <a:rPr lang="en-GB" dirty="0" smtClean="0"/>
              <a:t> </a:t>
            </a:r>
            <a:r>
              <a:rPr lang="en-GB" dirty="0" err="1" smtClean="0"/>
              <a:t>ddosbarth</a:t>
            </a:r>
            <a:r>
              <a:rPr lang="en-GB" dirty="0" smtClean="0"/>
              <a:t> </a:t>
            </a:r>
            <a:r>
              <a:rPr lang="en-GB" dirty="0" err="1" smtClean="0"/>
              <a:t>gynhwysol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Inclusive classroom.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9484" y="2702776"/>
            <a:ext cx="3459332" cy="2597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030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SAC</a:t>
            </a:r>
            <a:br>
              <a:rPr lang="en-GB" b="1" dirty="0" smtClean="0"/>
            </a:br>
            <a:r>
              <a:rPr lang="en-GB" b="1" dirty="0" smtClean="0"/>
              <a:t>QTS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1800" b="1" dirty="0" err="1" smtClean="0"/>
              <a:t>Cysylltiadau</a:t>
            </a:r>
            <a:r>
              <a:rPr lang="en-GB" sz="1800" b="1" dirty="0" smtClean="0"/>
              <a:t> </a:t>
            </a:r>
            <a:r>
              <a:rPr lang="en-GB" sz="1800" b="1" dirty="0" err="1" smtClean="0"/>
              <a:t>gyda</a:t>
            </a:r>
            <a:r>
              <a:rPr lang="en-GB" sz="1800" b="1" dirty="0" smtClean="0"/>
              <a:t> </a:t>
            </a:r>
            <a:r>
              <a:rPr lang="en-GB" sz="1800" b="1" dirty="0" err="1" smtClean="0"/>
              <a:t>Safonau</a:t>
            </a:r>
            <a:r>
              <a:rPr lang="en-GB" sz="1800" b="1" dirty="0" smtClean="0"/>
              <a:t> SAC:</a:t>
            </a:r>
          </a:p>
          <a:p>
            <a:r>
              <a:rPr lang="en-GB" sz="1800" b="1" dirty="0" smtClean="0"/>
              <a:t>Addysgeg: </a:t>
            </a:r>
            <a:r>
              <a:rPr lang="en-GB" sz="1800" dirty="0" err="1" smtClean="0"/>
              <a:t>Mae’r</a:t>
            </a:r>
            <a:r>
              <a:rPr lang="en-GB" sz="1800" dirty="0" smtClean="0"/>
              <a:t> </a:t>
            </a:r>
            <a:r>
              <a:rPr lang="en-GB" sz="1800" dirty="0" err="1"/>
              <a:t>darpar</a:t>
            </a:r>
            <a:r>
              <a:rPr lang="en-GB" sz="1800" dirty="0"/>
              <a:t> </a:t>
            </a:r>
            <a:r>
              <a:rPr lang="en-GB" sz="1800" dirty="0" err="1"/>
              <a:t>athro’n</a:t>
            </a:r>
            <a:r>
              <a:rPr lang="en-GB" sz="1800" dirty="0"/>
              <a:t> </a:t>
            </a:r>
            <a:r>
              <a:rPr lang="en-GB" sz="1800" dirty="0" err="1"/>
              <a:t>arddangos</a:t>
            </a:r>
            <a:r>
              <a:rPr lang="en-GB" sz="1800" dirty="0"/>
              <a:t> </a:t>
            </a:r>
            <a:r>
              <a:rPr lang="en-GB" sz="1800" dirty="0" err="1"/>
              <a:t>gwybodaeth</a:t>
            </a:r>
            <a:r>
              <a:rPr lang="en-GB" sz="1800" dirty="0"/>
              <a:t> am, </a:t>
            </a:r>
            <a:r>
              <a:rPr lang="en-GB" sz="1800" dirty="0" err="1"/>
              <a:t>ynghyd</a:t>
            </a:r>
            <a:r>
              <a:rPr lang="en-GB" sz="1800" dirty="0"/>
              <a:t> â </a:t>
            </a:r>
            <a:r>
              <a:rPr lang="en-GB" sz="1800" dirty="0" err="1"/>
              <a:t>dealltwriaeth</a:t>
            </a:r>
            <a:r>
              <a:rPr lang="en-GB" sz="1800" dirty="0"/>
              <a:t> a </a:t>
            </a:r>
            <a:r>
              <a:rPr lang="en-GB" sz="1800" dirty="0" err="1"/>
              <a:t>phrofiad</a:t>
            </a:r>
            <a:r>
              <a:rPr lang="en-GB" sz="1800" dirty="0"/>
              <a:t> o, </a:t>
            </a:r>
            <a:r>
              <a:rPr lang="en-GB" sz="1800" dirty="0" err="1"/>
              <a:t>ddisgwyliadau</a:t>
            </a:r>
            <a:r>
              <a:rPr lang="en-GB" sz="1800" dirty="0"/>
              <a:t> </a:t>
            </a:r>
            <a:r>
              <a:rPr lang="en-GB" sz="1800" dirty="0" err="1"/>
              <a:t>uchel</a:t>
            </a:r>
            <a:r>
              <a:rPr lang="en-GB" sz="1800" dirty="0"/>
              <a:t> ac </a:t>
            </a:r>
            <a:r>
              <a:rPr lang="en-GB" sz="1800" dirty="0" err="1"/>
              <a:t>arferion</a:t>
            </a:r>
            <a:r>
              <a:rPr lang="en-GB" sz="1800" dirty="0"/>
              <a:t> </a:t>
            </a:r>
            <a:r>
              <a:rPr lang="en-GB" sz="1800" dirty="0" err="1"/>
              <a:t>effeithiol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ddiwallu</a:t>
            </a:r>
            <a:r>
              <a:rPr lang="en-GB" sz="1800" dirty="0"/>
              <a:t> </a:t>
            </a:r>
            <a:r>
              <a:rPr lang="en-GB" sz="1800" dirty="0" err="1"/>
              <a:t>anghenion</a:t>
            </a:r>
            <a:r>
              <a:rPr lang="en-GB" sz="1800" dirty="0"/>
              <a:t> </a:t>
            </a:r>
            <a:r>
              <a:rPr lang="en-GB" sz="1800" dirty="0" err="1"/>
              <a:t>yr</a:t>
            </a:r>
            <a:r>
              <a:rPr lang="en-GB" sz="1800" dirty="0"/>
              <a:t> </a:t>
            </a:r>
            <a:r>
              <a:rPr lang="en-GB" sz="1800" dirty="0" err="1"/>
              <a:t>holl</a:t>
            </a:r>
            <a:r>
              <a:rPr lang="en-GB" sz="1800" dirty="0"/>
              <a:t> </a:t>
            </a:r>
            <a:r>
              <a:rPr lang="en-GB" sz="1800" dirty="0" err="1"/>
              <a:t>ddysgwyr</a:t>
            </a:r>
            <a:r>
              <a:rPr lang="en-GB" sz="1800" dirty="0"/>
              <a:t>, </a:t>
            </a:r>
            <a:r>
              <a:rPr lang="en-GB" sz="1800" dirty="0" err="1"/>
              <a:t>waeth</a:t>
            </a:r>
            <a:r>
              <a:rPr lang="en-GB" sz="1800" dirty="0"/>
              <a:t> </a:t>
            </a:r>
            <a:r>
              <a:rPr lang="en-GB" sz="1800" dirty="0" err="1"/>
              <a:t>beth</a:t>
            </a:r>
            <a:r>
              <a:rPr lang="en-GB" sz="1800" dirty="0"/>
              <a:t> </a:t>
            </a:r>
            <a:r>
              <a:rPr lang="en-GB" sz="1800" dirty="0" err="1"/>
              <a:t>fo’u</a:t>
            </a:r>
            <a:r>
              <a:rPr lang="en-GB" sz="1800" dirty="0"/>
              <a:t> </a:t>
            </a:r>
            <a:r>
              <a:rPr lang="en-GB" sz="1800" dirty="0" err="1"/>
              <a:t>gwahanol</a:t>
            </a:r>
            <a:r>
              <a:rPr lang="en-GB" sz="1800" dirty="0"/>
              <a:t> </a:t>
            </a:r>
            <a:r>
              <a:rPr lang="en-GB" sz="1800" dirty="0" err="1"/>
              <a:t>anghenion</a:t>
            </a:r>
            <a:r>
              <a:rPr lang="en-GB" sz="1800" dirty="0"/>
              <a:t>.</a:t>
            </a:r>
            <a:r>
              <a:rPr lang="en-GB" sz="1800" dirty="0" smtClean="0"/>
              <a:t>​​​​​​​</a:t>
            </a:r>
          </a:p>
          <a:p>
            <a:r>
              <a:rPr lang="en-GB" sz="1800" b="1" dirty="0" smtClean="0"/>
              <a:t>Addysgeg:</a:t>
            </a:r>
            <a:r>
              <a:rPr lang="en-GB" sz="1800" dirty="0" smtClean="0"/>
              <a:t> </a:t>
            </a:r>
            <a:r>
              <a:rPr lang="en-GB" sz="1800" dirty="0" err="1"/>
              <a:t>Mae’r</a:t>
            </a:r>
            <a:r>
              <a:rPr lang="en-GB" sz="1800" dirty="0"/>
              <a:t> </a:t>
            </a:r>
            <a:r>
              <a:rPr lang="en-GB" sz="1800" dirty="0" err="1"/>
              <a:t>darpar</a:t>
            </a:r>
            <a:r>
              <a:rPr lang="en-GB" sz="1800" dirty="0"/>
              <a:t> </a:t>
            </a:r>
            <a:r>
              <a:rPr lang="en-GB" sz="1800" dirty="0" err="1"/>
              <a:t>athro’n</a:t>
            </a:r>
            <a:r>
              <a:rPr lang="en-GB" sz="1800" dirty="0"/>
              <a:t> </a:t>
            </a:r>
            <a:r>
              <a:rPr lang="en-GB" sz="1800" dirty="0" err="1"/>
              <a:t>codi</a:t>
            </a:r>
            <a:r>
              <a:rPr lang="en-GB" sz="1800" dirty="0"/>
              <a:t> </a:t>
            </a:r>
            <a:r>
              <a:rPr lang="en-GB" sz="1800" dirty="0" err="1"/>
              <a:t>ymwybyddiaeth</a:t>
            </a:r>
            <a:r>
              <a:rPr lang="en-GB" sz="1800" dirty="0"/>
              <a:t> o </a:t>
            </a:r>
            <a:r>
              <a:rPr lang="en-GB" sz="1800" dirty="0" err="1"/>
              <a:t>sut</a:t>
            </a:r>
            <a:r>
              <a:rPr lang="en-GB" sz="1800" dirty="0"/>
              <a:t> </a:t>
            </a:r>
            <a:r>
              <a:rPr lang="en-GB" sz="1800" dirty="0" err="1"/>
              <a:t>mae</a:t>
            </a:r>
            <a:r>
              <a:rPr lang="en-GB" sz="1800" dirty="0"/>
              <a:t> </a:t>
            </a:r>
            <a:r>
              <a:rPr lang="en-GB" sz="1800" dirty="0" err="1"/>
              <a:t>profiadau</a:t>
            </a:r>
            <a:r>
              <a:rPr lang="en-GB" sz="1800" dirty="0"/>
              <a:t> </a:t>
            </a:r>
            <a:r>
              <a:rPr lang="en-GB" sz="1800" dirty="0" err="1"/>
              <a:t>dysgu</a:t>
            </a:r>
            <a:r>
              <a:rPr lang="en-GB" sz="1800" dirty="0"/>
              <a:t> a </a:t>
            </a:r>
            <a:r>
              <a:rPr lang="en-GB" sz="1800" dirty="0" err="1"/>
              <a:t>deilliannau</a:t>
            </a:r>
            <a:r>
              <a:rPr lang="en-GB" sz="1800" dirty="0"/>
              <a:t> </a:t>
            </a:r>
            <a:r>
              <a:rPr lang="en-GB" sz="1800" dirty="0" err="1"/>
              <a:t>perfformiad</a:t>
            </a:r>
            <a:r>
              <a:rPr lang="en-GB" sz="1800" dirty="0"/>
              <a:t> o </a:t>
            </a:r>
            <a:r>
              <a:rPr lang="en-GB" sz="1800" dirty="0" err="1"/>
              <a:t>safon</a:t>
            </a:r>
            <a:r>
              <a:rPr lang="en-GB" sz="1800" dirty="0"/>
              <a:t> </a:t>
            </a:r>
            <a:r>
              <a:rPr lang="en-GB" sz="1800" dirty="0" err="1"/>
              <a:t>uchel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arwain</a:t>
            </a:r>
            <a:r>
              <a:rPr lang="en-GB" sz="1800" dirty="0"/>
              <a:t> at well </a:t>
            </a:r>
            <a:r>
              <a:rPr lang="en-GB" sz="1800" dirty="0" err="1"/>
              <a:t>dysgu</a:t>
            </a:r>
            <a:r>
              <a:rPr lang="en-GB" sz="1800" dirty="0"/>
              <a:t> a </a:t>
            </a:r>
            <a:r>
              <a:rPr lang="en-GB" sz="1800" dirty="0" err="1"/>
              <a:t>gwell</a:t>
            </a:r>
            <a:r>
              <a:rPr lang="en-GB" sz="1800" dirty="0"/>
              <a:t> </a:t>
            </a:r>
            <a:r>
              <a:rPr lang="en-GB" sz="1800" dirty="0" err="1"/>
              <a:t>synnwyr</a:t>
            </a:r>
            <a:r>
              <a:rPr lang="en-GB" sz="1800" dirty="0"/>
              <a:t> o les.</a:t>
            </a:r>
            <a:endParaRPr lang="en-GB" sz="18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b="1" dirty="0" smtClean="0"/>
              <a:t>Links to QTS Standards:</a:t>
            </a:r>
          </a:p>
          <a:p>
            <a:r>
              <a:rPr lang="en-GB" sz="1800" b="1" dirty="0" smtClean="0"/>
              <a:t>Pedagogy:</a:t>
            </a:r>
            <a:r>
              <a:rPr lang="en-GB" sz="1800" dirty="0" smtClean="0"/>
              <a:t> The </a:t>
            </a:r>
            <a:r>
              <a:rPr lang="en-GB" sz="1800" dirty="0"/>
              <a:t>teacher demonstrates knowledge, understanding and experience of high expectations and effective practice in meeting the needs of all learners, whatever their needs.</a:t>
            </a:r>
          </a:p>
          <a:p>
            <a:r>
              <a:rPr lang="en-GB" sz="1800" b="1" dirty="0" smtClean="0"/>
              <a:t>Pedagogy: </a:t>
            </a:r>
            <a:r>
              <a:rPr lang="en-GB" sz="1800" dirty="0" smtClean="0"/>
              <a:t>The </a:t>
            </a:r>
            <a:r>
              <a:rPr lang="en-GB" sz="1800" dirty="0"/>
              <a:t>teacher raises awareness of how high-quality learning experiences and performances outcomes lead to improved learning and a heightened sense of well-being.</a:t>
            </a:r>
          </a:p>
        </p:txBody>
      </p:sp>
    </p:spTree>
    <p:extLst>
      <p:ext uri="{BB962C8B-B14F-4D97-AF65-F5344CB8AC3E}">
        <p14:creationId xmlns:p14="http://schemas.microsoft.com/office/powerpoint/2010/main" val="1508598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Amcanion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Aims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0" hangingPunct="0"/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darpar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ffyrdd</a:t>
            </a:r>
            <a:r>
              <a:rPr lang="en-GB" dirty="0"/>
              <a:t> y </a:t>
            </a:r>
            <a:r>
              <a:rPr lang="en-GB" dirty="0" err="1"/>
              <a:t>trefnir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a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cynllunnir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fodloni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0" hangingPunct="0"/>
            <a:r>
              <a:rPr lang="en-GB" dirty="0"/>
              <a:t>Student-teachers will develop their understanding of the ways in which schools are organised and how the curriculum is designed to meet the needs of the learners.</a:t>
            </a:r>
          </a:p>
        </p:txBody>
      </p:sp>
    </p:spTree>
    <p:extLst>
      <p:ext uri="{BB962C8B-B14F-4D97-AF65-F5344CB8AC3E}">
        <p14:creationId xmlns:p14="http://schemas.microsoft.com/office/powerpoint/2010/main" val="4133609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 smtClean="0"/>
              <a:t>Ffactorau</a:t>
            </a:r>
            <a:r>
              <a:rPr lang="en-GB" b="1" dirty="0" smtClean="0"/>
              <a:t> </a:t>
            </a:r>
            <a:r>
              <a:rPr lang="en-GB" b="1" dirty="0" err="1" smtClean="0"/>
              <a:t>sy’n</a:t>
            </a:r>
            <a:r>
              <a:rPr lang="en-GB" b="1" dirty="0" smtClean="0"/>
              <a:t> </a:t>
            </a:r>
            <a:r>
              <a:rPr lang="en-GB" b="1" dirty="0" err="1" smtClean="0"/>
              <a:t>dylanwadu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</a:t>
            </a:r>
            <a:r>
              <a:rPr lang="en-GB" b="1" dirty="0" err="1" smtClean="0"/>
              <a:t>ddysgu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Factors that influence learning</a:t>
            </a:r>
            <a:endParaRPr lang="en-GB" b="1" dirty="0"/>
          </a:p>
        </p:txBody>
      </p:sp>
      <p:pic>
        <p:nvPicPr>
          <p:cNvPr id="6" name="Picture 5" descr="Post It Memos Notes · Free image on Pixaba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9262" y="1543050"/>
            <a:ext cx="5705475" cy="4360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04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Gwyliwch</a:t>
            </a:r>
            <a:r>
              <a:rPr lang="en-GB" b="1" dirty="0" smtClean="0"/>
              <a:t>…</a:t>
            </a:r>
            <a:br>
              <a:rPr lang="en-GB" b="1" dirty="0" smtClean="0"/>
            </a:br>
            <a:r>
              <a:rPr lang="en-GB" b="1" dirty="0" smtClean="0"/>
              <a:t>Watch…</a:t>
            </a:r>
            <a:endParaRPr lang="en-GB" b="1" dirty="0"/>
          </a:p>
        </p:txBody>
      </p:sp>
      <p:sp>
        <p:nvSpPr>
          <p:cNvPr id="3" name="Rectangle 2"/>
          <p:cNvSpPr/>
          <p:nvPr/>
        </p:nvSpPr>
        <p:spPr>
          <a:xfrm>
            <a:off x="1195387" y="1717678"/>
            <a:ext cx="675322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hlinkClick r:id="rId2"/>
              </a:rPr>
              <a:t>https://www.youtube.com/watch?v=FolCetXtYG0</a:t>
            </a:r>
            <a:endParaRPr lang="en-GB" sz="2400" b="1" dirty="0"/>
          </a:p>
        </p:txBody>
      </p:sp>
      <p:pic>
        <p:nvPicPr>
          <p:cNvPr id="4" name="Picture 3"/>
          <p:cNvPicPr/>
          <p:nvPr/>
        </p:nvPicPr>
        <p:blipFill rotWithShape="1">
          <a:blip r:embed="rId3"/>
          <a:srcRect l="2493" t="20069" r="49393" b="26703"/>
          <a:stretch/>
        </p:blipFill>
        <p:spPr bwMode="auto">
          <a:xfrm>
            <a:off x="2578100" y="2412364"/>
            <a:ext cx="3892549" cy="27374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95203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Dulliau </a:t>
            </a:r>
            <a:r>
              <a:rPr lang="en-GB" b="1" dirty="0" err="1" smtClean="0"/>
              <a:t>dysgu</a:t>
            </a:r>
            <a:r>
              <a:rPr lang="en-GB" b="1" dirty="0" smtClean="0"/>
              <a:t> </a:t>
            </a:r>
            <a:r>
              <a:rPr lang="en-GB" b="1" dirty="0" err="1" smtClean="0"/>
              <a:t>sy’n</a:t>
            </a:r>
            <a:r>
              <a:rPr lang="en-GB" b="1" dirty="0" smtClean="0"/>
              <a:t>…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>Approaches to </a:t>
            </a:r>
            <a:r>
              <a:rPr lang="en-GB" b="1" dirty="0" smtClean="0"/>
              <a:t>learning that…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cefndiroedd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endParaRPr lang="en-GB" dirty="0" smtClean="0"/>
          </a:p>
          <a:p>
            <a:r>
              <a:rPr lang="en-GB" dirty="0" err="1" smtClean="0"/>
              <a:t>Cwrdd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dysgwr</a:t>
            </a:r>
            <a:endParaRPr lang="en-GB" dirty="0" smtClean="0"/>
          </a:p>
          <a:p>
            <a:r>
              <a:rPr lang="en-GB" dirty="0" err="1" smtClean="0"/>
              <a:t>Seiliedig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Consider learners’ backgrounds</a:t>
            </a:r>
          </a:p>
          <a:p>
            <a:r>
              <a:rPr lang="en-GB" dirty="0" smtClean="0"/>
              <a:t>Meet the needs of all learners</a:t>
            </a:r>
          </a:p>
          <a:p>
            <a:r>
              <a:rPr lang="en-GB" dirty="0" smtClean="0"/>
              <a:t>Are underpinned by research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2409825" y="4546600"/>
            <a:ext cx="4438650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 smtClean="0"/>
              <a:t>Cynnwys</a:t>
            </a:r>
            <a:r>
              <a:rPr lang="en-GB" sz="2800" dirty="0" smtClean="0"/>
              <a:t> </a:t>
            </a:r>
            <a:r>
              <a:rPr lang="en-GB" sz="2800" dirty="0" err="1" smtClean="0"/>
              <a:t>pawb</a:t>
            </a:r>
            <a:r>
              <a:rPr lang="en-GB" sz="2800" dirty="0" smtClean="0"/>
              <a:t> – </a:t>
            </a:r>
            <a:r>
              <a:rPr lang="en-GB" sz="2800" b="1" dirty="0" smtClean="0"/>
              <a:t>SUT?</a:t>
            </a:r>
          </a:p>
          <a:p>
            <a:pPr algn="ctr"/>
            <a:r>
              <a:rPr lang="en-GB" sz="2800" dirty="0" smtClean="0"/>
              <a:t>Include everyone – </a:t>
            </a:r>
            <a:r>
              <a:rPr lang="en-GB" sz="2800" b="1" dirty="0" smtClean="0"/>
              <a:t>HOW?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2320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ôl</a:t>
            </a:r>
            <a:r>
              <a:rPr lang="en-GB" b="1" dirty="0" smtClean="0"/>
              <a:t>…</a:t>
            </a:r>
            <a:br>
              <a:rPr lang="en-GB" b="1" dirty="0" smtClean="0"/>
            </a:br>
            <a:r>
              <a:rPr lang="en-GB" b="1" dirty="0" smtClean="0"/>
              <a:t>According to….</a:t>
            </a:r>
            <a:br>
              <a:rPr lang="en-GB" b="1" dirty="0" smtClean="0"/>
            </a:br>
            <a:r>
              <a:rPr lang="en-GB" b="1" i="1" dirty="0" smtClean="0"/>
              <a:t>Cambridge University Press (2017)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 smtClean="0"/>
              <a:t>Creu</a:t>
            </a:r>
            <a:r>
              <a:rPr lang="en-GB" sz="2000" dirty="0" smtClean="0"/>
              <a:t> </a:t>
            </a:r>
            <a:r>
              <a:rPr lang="en-GB" sz="2000" dirty="0" err="1" smtClean="0"/>
              <a:t>amgylchedd</a:t>
            </a:r>
            <a:r>
              <a:rPr lang="en-GB" sz="2000" dirty="0" smtClean="0"/>
              <a:t> </a:t>
            </a:r>
            <a:r>
              <a:rPr lang="en-GB" sz="2000" dirty="0" err="1" smtClean="0"/>
              <a:t>cefnogol</a:t>
            </a:r>
            <a:r>
              <a:rPr lang="en-GB" sz="2000" dirty="0" smtClean="0"/>
              <a:t> a </a:t>
            </a:r>
            <a:r>
              <a:rPr lang="en-GB" sz="2000" dirty="0" err="1" smtClean="0"/>
              <a:t>pharchus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Bod â </a:t>
            </a:r>
            <a:r>
              <a:rPr lang="en-GB" sz="2000" dirty="0" err="1" smtClean="0"/>
              <a:t>disgwyliadau</a:t>
            </a:r>
            <a:r>
              <a:rPr lang="en-GB" sz="2000" dirty="0" smtClean="0"/>
              <a:t> </a:t>
            </a:r>
            <a:r>
              <a:rPr lang="en-GB" sz="2000" dirty="0" err="1" smtClean="0"/>
              <a:t>uchel</a:t>
            </a:r>
            <a:r>
              <a:rPr lang="en-GB" sz="2000" dirty="0" smtClean="0"/>
              <a:t> </a:t>
            </a:r>
            <a:r>
              <a:rPr lang="en-GB" sz="2000" dirty="0" err="1" smtClean="0"/>
              <a:t>o’ch</a:t>
            </a:r>
            <a:r>
              <a:rPr lang="en-GB" sz="2000" dirty="0" smtClean="0"/>
              <a:t> </a:t>
            </a:r>
            <a:r>
              <a:rPr lang="en-GB" sz="2000" dirty="0" err="1" smtClean="0"/>
              <a:t>dysgwyr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gyd</a:t>
            </a:r>
            <a:r>
              <a:rPr lang="en-GB" sz="2000" dirty="0" smtClean="0"/>
              <a:t>.</a:t>
            </a:r>
          </a:p>
          <a:p>
            <a:r>
              <a:rPr lang="en-GB" sz="2000" dirty="0" err="1" smtClean="0"/>
              <a:t>Gwneud</a:t>
            </a:r>
            <a:r>
              <a:rPr lang="en-GB" sz="2000" dirty="0" smtClean="0"/>
              <a:t> </a:t>
            </a:r>
            <a:r>
              <a:rPr lang="en-GB" sz="2000" dirty="0" err="1" smtClean="0"/>
              <a:t>empathi</a:t>
            </a:r>
            <a:r>
              <a:rPr lang="en-GB" sz="2000" dirty="0" smtClean="0"/>
              <a:t> a </a:t>
            </a:r>
            <a:r>
              <a:rPr lang="en-GB" sz="2000" dirty="0" err="1" smtClean="0"/>
              <a:t>gofal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bethau</a:t>
            </a:r>
            <a:r>
              <a:rPr lang="en-GB" sz="2000" dirty="0" smtClean="0"/>
              <a:t> ‘</a:t>
            </a:r>
            <a:r>
              <a:rPr lang="en-GB" sz="2000" dirty="0" err="1" smtClean="0"/>
              <a:t>ffasiynol</a:t>
            </a:r>
            <a:r>
              <a:rPr lang="en-GB" sz="2000" dirty="0" smtClean="0"/>
              <a:t>’.</a:t>
            </a:r>
          </a:p>
          <a:p>
            <a:r>
              <a:rPr lang="en-GB" sz="2000" dirty="0" err="1" smtClean="0"/>
              <a:t>Paratoi</a:t>
            </a:r>
            <a:r>
              <a:rPr lang="en-GB" sz="2000" dirty="0" smtClean="0"/>
              <a:t> </a:t>
            </a:r>
            <a:r>
              <a:rPr lang="en-GB" sz="2000" dirty="0" err="1" smtClean="0"/>
              <a:t>dysgu</a:t>
            </a:r>
            <a:r>
              <a:rPr lang="en-GB" sz="2000" dirty="0" smtClean="0"/>
              <a:t> </a:t>
            </a:r>
            <a:r>
              <a:rPr lang="en-GB" sz="2000" dirty="0" err="1" smtClean="0"/>
              <a:t>sy’n</a:t>
            </a:r>
            <a:r>
              <a:rPr lang="en-GB" sz="2000" dirty="0" smtClean="0"/>
              <a:t> </a:t>
            </a:r>
            <a:r>
              <a:rPr lang="en-GB" sz="2000" dirty="0" err="1" smtClean="0"/>
              <a:t>cynnwys</a:t>
            </a:r>
            <a:r>
              <a:rPr lang="en-GB" sz="2000" dirty="0" smtClean="0"/>
              <a:t> </a:t>
            </a:r>
            <a:r>
              <a:rPr lang="en-GB" sz="2000" dirty="0" err="1" smtClean="0"/>
              <a:t>cyfraniad</a:t>
            </a:r>
            <a:r>
              <a:rPr lang="en-GB" sz="2000" dirty="0" smtClean="0"/>
              <a:t> </a:t>
            </a:r>
            <a:r>
              <a:rPr lang="en-GB" sz="2000" dirty="0" err="1" smtClean="0"/>
              <a:t>gan</a:t>
            </a:r>
            <a:r>
              <a:rPr lang="en-GB" sz="2000" dirty="0" smtClean="0"/>
              <a:t> </a:t>
            </a:r>
            <a:r>
              <a:rPr lang="en-GB" sz="2000" dirty="0" err="1" smtClean="0"/>
              <a:t>bawb</a:t>
            </a:r>
            <a:r>
              <a:rPr lang="en-GB" sz="2000" dirty="0" smtClean="0"/>
              <a:t> ac </a:t>
            </a:r>
            <a:r>
              <a:rPr lang="en-GB" sz="2000" dirty="0" err="1" smtClean="0"/>
              <a:t>sy’n</a:t>
            </a:r>
            <a:r>
              <a:rPr lang="en-GB" sz="2000" dirty="0" smtClean="0"/>
              <a:t> </a:t>
            </a:r>
            <a:r>
              <a:rPr lang="en-GB" sz="2000" dirty="0" err="1" smtClean="0"/>
              <a:t>hybu</a:t>
            </a:r>
            <a:r>
              <a:rPr lang="en-GB" sz="2000" dirty="0" smtClean="0"/>
              <a:t> </a:t>
            </a:r>
            <a:r>
              <a:rPr lang="en-GB" sz="2000" dirty="0" err="1" smtClean="0"/>
              <a:t>llwyddiant</a:t>
            </a:r>
            <a:r>
              <a:rPr lang="en-GB" sz="2000" dirty="0" smtClean="0"/>
              <a:t>.</a:t>
            </a:r>
          </a:p>
          <a:p>
            <a:r>
              <a:rPr lang="en-GB" sz="2000" dirty="0" err="1" smtClean="0"/>
              <a:t>Mabwysiadu</a:t>
            </a:r>
            <a:r>
              <a:rPr lang="en-GB" sz="2000" dirty="0" smtClean="0"/>
              <a:t> dull ‘</a:t>
            </a:r>
            <a:r>
              <a:rPr lang="en-GB" sz="2000" dirty="0" err="1" smtClean="0"/>
              <a:t>cymunedol</a:t>
            </a:r>
            <a:r>
              <a:rPr lang="en-GB" sz="2000" dirty="0" smtClean="0"/>
              <a:t>’ at </a:t>
            </a:r>
            <a:r>
              <a:rPr lang="en-GB" sz="2000" dirty="0" err="1" smtClean="0"/>
              <a:t>ddysgu</a:t>
            </a:r>
            <a:r>
              <a:rPr lang="en-GB" sz="2000" dirty="0" smtClean="0"/>
              <a:t> ac </a:t>
            </a:r>
            <a:r>
              <a:rPr lang="en-GB" sz="2000" dirty="0" err="1" smtClean="0"/>
              <a:t>addysgu</a:t>
            </a:r>
            <a:r>
              <a:rPr lang="en-GB" sz="2000" dirty="0" smtClean="0"/>
              <a:t>.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Create a supportive, respectful </a:t>
            </a:r>
            <a:r>
              <a:rPr lang="en-GB" sz="2000" dirty="0" smtClean="0"/>
              <a:t>environment.</a:t>
            </a:r>
          </a:p>
          <a:p>
            <a:r>
              <a:rPr lang="en-GB" sz="2000" dirty="0" smtClean="0"/>
              <a:t>Have </a:t>
            </a:r>
            <a:r>
              <a:rPr lang="en-GB" sz="2000" dirty="0"/>
              <a:t>high expectations of all your students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M</a:t>
            </a:r>
            <a:r>
              <a:rPr lang="en-GB" sz="2000" dirty="0" smtClean="0"/>
              <a:t>ake </a:t>
            </a:r>
            <a:r>
              <a:rPr lang="en-GB" sz="2000" dirty="0"/>
              <a:t>empathy and caring ‘</a:t>
            </a:r>
            <a:r>
              <a:rPr lang="en-GB" sz="2000" dirty="0" smtClean="0"/>
              <a:t>fashionable’.</a:t>
            </a:r>
          </a:p>
          <a:p>
            <a:r>
              <a:rPr lang="en-GB" sz="2000" dirty="0"/>
              <a:t>Plan learning which includes participation from everyone and encourages success. </a:t>
            </a:r>
            <a:endParaRPr lang="en-GB" sz="2000" dirty="0" smtClean="0"/>
          </a:p>
          <a:p>
            <a:r>
              <a:rPr lang="en-GB" sz="2000" dirty="0"/>
              <a:t>Take a ‘community’ approach to learning and teaching. </a:t>
            </a:r>
          </a:p>
        </p:txBody>
      </p:sp>
    </p:spTree>
    <p:extLst>
      <p:ext uri="{BB962C8B-B14F-4D97-AF65-F5344CB8AC3E}">
        <p14:creationId xmlns:p14="http://schemas.microsoft.com/office/powerpoint/2010/main" val="729120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Eich</a:t>
            </a:r>
            <a:r>
              <a:rPr lang="en-GB" b="1" dirty="0" smtClean="0"/>
              <a:t> </a:t>
            </a:r>
            <a:r>
              <a:rPr lang="en-GB" b="1" dirty="0" err="1" smtClean="0"/>
              <a:t>profiad</a:t>
            </a:r>
            <a:r>
              <a:rPr lang="en-GB" b="1" dirty="0" smtClean="0"/>
              <a:t> chi</a:t>
            </a:r>
            <a:br>
              <a:rPr lang="en-GB" b="1" dirty="0" smtClean="0"/>
            </a:br>
            <a:r>
              <a:rPr lang="en-GB" b="1" dirty="0" smtClean="0"/>
              <a:t>Your experience</a:t>
            </a:r>
            <a:endParaRPr lang="en-GB" b="1" dirty="0"/>
          </a:p>
        </p:txBody>
      </p:sp>
      <p:pic>
        <p:nvPicPr>
          <p:cNvPr id="5" name="Picture 4" descr="75+ Free Stock Images 3D Human Character Best Collection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40" y="2383809"/>
            <a:ext cx="1629343" cy="21724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05134" y="1924334"/>
            <a:ext cx="370309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Ydych</a:t>
            </a:r>
            <a:r>
              <a:rPr lang="en-GB" sz="2400" dirty="0" smtClean="0"/>
              <a:t> </a:t>
            </a:r>
            <a:r>
              <a:rPr lang="en-GB" sz="2400" dirty="0" err="1" smtClean="0"/>
              <a:t>chi’n</a:t>
            </a:r>
            <a:r>
              <a:rPr lang="en-GB" sz="2400" dirty="0" smtClean="0"/>
              <a:t> </a:t>
            </a:r>
            <a:r>
              <a:rPr lang="en-GB" sz="2400" dirty="0" err="1" smtClean="0"/>
              <a:t>ymwybodol</a:t>
            </a:r>
            <a:r>
              <a:rPr lang="en-GB" sz="2400" dirty="0" smtClean="0"/>
              <a:t> o </a:t>
            </a:r>
            <a:r>
              <a:rPr lang="en-GB" sz="2400" dirty="0" err="1" smtClean="0"/>
              <a:t>unryw</a:t>
            </a:r>
            <a:r>
              <a:rPr lang="en-GB" sz="2400" dirty="0" smtClean="0"/>
              <a:t> </a:t>
            </a:r>
            <a:r>
              <a:rPr lang="en-GB" sz="2400" dirty="0" err="1" smtClean="0"/>
              <a:t>ddulliau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ystyried</a:t>
            </a:r>
            <a:r>
              <a:rPr lang="en-GB" sz="2400" dirty="0" smtClean="0"/>
              <a:t> </a:t>
            </a:r>
            <a:r>
              <a:rPr lang="en-GB" sz="2400" dirty="0" err="1" smtClean="0"/>
              <a:t>cefndiroedd</a:t>
            </a:r>
            <a:r>
              <a:rPr lang="en-GB" sz="2400" dirty="0" smtClean="0"/>
              <a:t> ac </a:t>
            </a:r>
            <a:r>
              <a:rPr lang="en-GB" sz="2400" dirty="0" err="1" smtClean="0"/>
              <a:t>anghenion</a:t>
            </a:r>
            <a:r>
              <a:rPr lang="en-GB" sz="2400" dirty="0" smtClean="0"/>
              <a:t> </a:t>
            </a:r>
            <a:r>
              <a:rPr lang="en-GB" sz="2400" dirty="0" err="1" smtClean="0"/>
              <a:t>dysgwyr</a:t>
            </a:r>
            <a:r>
              <a:rPr lang="en-GB" sz="2400" dirty="0" smtClean="0"/>
              <a:t>?</a:t>
            </a:r>
          </a:p>
          <a:p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Are you aware of any approaches to learning that support learners’ backgrounds and needs?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575747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Edrych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fanylach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Looking more closely</a:t>
            </a:r>
            <a:endParaRPr lang="en-GB" b="1" dirty="0"/>
          </a:p>
        </p:txBody>
      </p:sp>
      <p:pic>
        <p:nvPicPr>
          <p:cNvPr id="5" name="Content Placeholder 4" descr="IRIS | Jigsaw Activities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737" y="2233838"/>
            <a:ext cx="2614755" cy="2681062"/>
          </a:xfrm>
        </p:spPr>
      </p:pic>
      <p:pic>
        <p:nvPicPr>
          <p:cNvPr id="6" name="Content Placeholder 5" descr="Magnifying Glass Magnifier · Free vector graphic on Pixabay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7236" y="230947"/>
            <a:ext cx="1432162" cy="1407546"/>
          </a:xfrm>
        </p:spPr>
      </p:pic>
      <p:sp>
        <p:nvSpPr>
          <p:cNvPr id="8" name="TextBox 7"/>
          <p:cNvSpPr txBox="1"/>
          <p:nvPr/>
        </p:nvSpPr>
        <p:spPr>
          <a:xfrm>
            <a:off x="4470400" y="2597150"/>
            <a:ext cx="3987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Gweithgaredd jig-so</a:t>
            </a:r>
          </a:p>
          <a:p>
            <a:pPr algn="ctr"/>
            <a:endParaRPr lang="en-GB" sz="3600" dirty="0" smtClean="0"/>
          </a:p>
          <a:p>
            <a:pPr algn="ctr"/>
            <a:r>
              <a:rPr lang="en-GB" sz="3600" dirty="0" smtClean="0"/>
              <a:t>Jig-saw activity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434863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Cwestiynau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’w</a:t>
            </a:r>
            <a:r>
              <a:rPr lang="en-GB" b="1" dirty="0" smtClean="0"/>
              <a:t> </a:t>
            </a:r>
            <a:r>
              <a:rPr lang="en-GB" b="1" dirty="0" err="1" smtClean="0"/>
              <a:t>hystyried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Questions to consider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800" dirty="0" err="1" smtClean="0"/>
              <a:t>Gyda</a:t>
            </a:r>
            <a:r>
              <a:rPr lang="en-GB" sz="1800" dirty="0" smtClean="0"/>
              <a:t> </a:t>
            </a:r>
            <a:r>
              <a:rPr lang="en-GB" sz="1800" dirty="0" err="1" smtClean="0"/>
              <a:t>phwy</a:t>
            </a:r>
            <a:r>
              <a:rPr lang="en-GB" sz="1800" dirty="0" smtClean="0"/>
              <a:t> </a:t>
            </a:r>
            <a:r>
              <a:rPr lang="en-GB" sz="1800" dirty="0" err="1" smtClean="0"/>
              <a:t>ydyn</a:t>
            </a:r>
            <a:r>
              <a:rPr lang="en-GB" sz="1800" dirty="0" smtClean="0"/>
              <a:t> </a:t>
            </a:r>
            <a:r>
              <a:rPr lang="en-GB" sz="1800" dirty="0" err="1" smtClean="0"/>
              <a:t>ni’n</a:t>
            </a:r>
            <a:r>
              <a:rPr lang="en-GB" sz="1800" dirty="0" smtClean="0"/>
              <a:t> </a:t>
            </a:r>
            <a:r>
              <a:rPr lang="en-GB" sz="1800" dirty="0" err="1" smtClean="0"/>
              <a:t>cysylltu’r</a:t>
            </a:r>
            <a:r>
              <a:rPr lang="en-GB" sz="1800" dirty="0" smtClean="0"/>
              <a:t> dull </a:t>
            </a:r>
            <a:r>
              <a:rPr lang="en-GB" sz="1800" dirty="0" err="1" smtClean="0"/>
              <a:t>hwn</a:t>
            </a:r>
            <a:r>
              <a:rPr lang="en-GB" sz="18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 smtClean="0"/>
              <a:t>Beth </a:t>
            </a:r>
            <a:r>
              <a:rPr lang="en-GB" sz="1800" dirty="0" err="1" smtClean="0"/>
              <a:t>yw’r</a:t>
            </a:r>
            <a:r>
              <a:rPr lang="en-GB" sz="1800" dirty="0" smtClean="0"/>
              <a:t> </a:t>
            </a:r>
            <a:r>
              <a:rPr lang="en-GB" sz="1800" dirty="0" err="1" smtClean="0"/>
              <a:t>prif</a:t>
            </a:r>
            <a:r>
              <a:rPr lang="en-GB" sz="1800" dirty="0" smtClean="0"/>
              <a:t> </a:t>
            </a:r>
            <a:r>
              <a:rPr lang="en-GB" sz="1800" dirty="0" err="1" smtClean="0"/>
              <a:t>syniadau</a:t>
            </a:r>
            <a:r>
              <a:rPr lang="en-GB" sz="1800" dirty="0" smtClean="0"/>
              <a:t>/</a:t>
            </a:r>
            <a:r>
              <a:rPr lang="en-GB" sz="1800" dirty="0" err="1" smtClean="0"/>
              <a:t>nodweddion</a:t>
            </a:r>
            <a:r>
              <a:rPr lang="en-GB" sz="18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 err="1" smtClean="0"/>
              <a:t>Ble</a:t>
            </a:r>
            <a:r>
              <a:rPr lang="en-GB" sz="1800" dirty="0" smtClean="0"/>
              <a:t> a </a:t>
            </a:r>
            <a:r>
              <a:rPr lang="en-GB" sz="1800" dirty="0" err="1" smtClean="0"/>
              <a:t>phryd</a:t>
            </a:r>
            <a:r>
              <a:rPr lang="en-GB" sz="1800" dirty="0" smtClean="0"/>
              <a:t> </a:t>
            </a:r>
            <a:r>
              <a:rPr lang="en-GB" sz="1800" dirty="0" err="1" smtClean="0"/>
              <a:t>gellir</a:t>
            </a:r>
            <a:r>
              <a:rPr lang="en-GB" sz="1800" dirty="0" smtClean="0"/>
              <a:t> </a:t>
            </a:r>
            <a:r>
              <a:rPr lang="en-GB" sz="1800" dirty="0" err="1" smtClean="0"/>
              <a:t>ei</a:t>
            </a:r>
            <a:r>
              <a:rPr lang="en-GB" sz="1800" dirty="0" smtClean="0"/>
              <a:t> </a:t>
            </a:r>
            <a:r>
              <a:rPr lang="en-GB" sz="1800" dirty="0" err="1" smtClean="0"/>
              <a:t>ddefnyddio</a:t>
            </a:r>
            <a:r>
              <a:rPr lang="en-GB" sz="18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 smtClean="0"/>
              <a:t>Pam </a:t>
            </a:r>
            <a:r>
              <a:rPr lang="en-GB" sz="1800" dirty="0" err="1" smtClean="0"/>
              <a:t>mae’n</a:t>
            </a:r>
            <a:r>
              <a:rPr lang="en-GB" sz="1800" dirty="0" smtClean="0"/>
              <a:t> </a:t>
            </a:r>
            <a:r>
              <a:rPr lang="en-GB" sz="1800" dirty="0" err="1" smtClean="0"/>
              <a:t>cael</a:t>
            </a:r>
            <a:r>
              <a:rPr lang="en-GB" sz="1800" dirty="0" smtClean="0"/>
              <a:t> </a:t>
            </a:r>
            <a:r>
              <a:rPr lang="en-GB" sz="1800" dirty="0" err="1" smtClean="0"/>
              <a:t>ei</a:t>
            </a:r>
            <a:r>
              <a:rPr lang="en-GB" sz="1800" dirty="0" smtClean="0"/>
              <a:t> </a:t>
            </a:r>
            <a:r>
              <a:rPr lang="en-GB" sz="1800" dirty="0" err="1" smtClean="0"/>
              <a:t>ystyried</a:t>
            </a:r>
            <a:r>
              <a:rPr lang="en-GB" sz="1800" dirty="0" smtClean="0"/>
              <a:t> </a:t>
            </a:r>
            <a:r>
              <a:rPr lang="en-GB" sz="1800" dirty="0" err="1" smtClean="0"/>
              <a:t>fel</a:t>
            </a:r>
            <a:r>
              <a:rPr lang="en-GB" sz="1800" dirty="0" smtClean="0"/>
              <a:t> dull </a:t>
            </a:r>
            <a:r>
              <a:rPr lang="en-GB" sz="1800" dirty="0" err="1" smtClean="0"/>
              <a:t>effeithiol</a:t>
            </a:r>
            <a:r>
              <a:rPr lang="en-GB" sz="1800" dirty="0" smtClean="0"/>
              <a:t> o </a:t>
            </a:r>
            <a:r>
              <a:rPr lang="en-GB" sz="1800" dirty="0" err="1" smtClean="0"/>
              <a:t>ddysgu</a:t>
            </a:r>
            <a:r>
              <a:rPr lang="en-GB" sz="1800" dirty="0" smtClean="0"/>
              <a:t> </a:t>
            </a:r>
            <a:r>
              <a:rPr lang="en-GB" sz="1800" dirty="0" err="1" smtClean="0"/>
              <a:t>yn</a:t>
            </a:r>
            <a:r>
              <a:rPr lang="en-GB" sz="1800" dirty="0" smtClean="0"/>
              <a:t> </a:t>
            </a:r>
            <a:r>
              <a:rPr lang="en-GB" sz="1800" dirty="0" err="1" smtClean="0"/>
              <a:t>nhermau’r</a:t>
            </a:r>
            <a:r>
              <a:rPr lang="en-GB" sz="1800" dirty="0" smtClean="0"/>
              <a:t> </a:t>
            </a:r>
            <a:r>
              <a:rPr lang="en-GB" sz="1800" dirty="0" err="1" smtClean="0"/>
              <a:t>ffactorau</a:t>
            </a:r>
            <a:r>
              <a:rPr lang="en-GB" sz="1800" dirty="0" smtClean="0"/>
              <a:t> </a:t>
            </a:r>
            <a:r>
              <a:rPr lang="en-GB" sz="1800" dirty="0" err="1" smtClean="0"/>
              <a:t>tu</a:t>
            </a:r>
            <a:r>
              <a:rPr lang="en-GB" sz="1800" dirty="0" smtClean="0"/>
              <a:t> </a:t>
            </a:r>
            <a:r>
              <a:rPr lang="en-GB" sz="1800" dirty="0" err="1" smtClean="0"/>
              <a:t>hwnt</a:t>
            </a:r>
            <a:r>
              <a:rPr lang="en-GB" sz="1800" dirty="0" smtClean="0"/>
              <a:t> </a:t>
            </a:r>
            <a:r>
              <a:rPr lang="en-GB" sz="1800" dirty="0" err="1"/>
              <a:t>i</a:t>
            </a:r>
            <a:r>
              <a:rPr lang="en-GB" sz="1800" dirty="0" err="1" smtClean="0"/>
              <a:t>’r</a:t>
            </a:r>
            <a:r>
              <a:rPr lang="en-GB" sz="1800" dirty="0" smtClean="0"/>
              <a:t> </a:t>
            </a:r>
            <a:r>
              <a:rPr lang="en-GB" sz="1800" dirty="0" err="1" smtClean="0"/>
              <a:t>ystafell</a:t>
            </a:r>
            <a:r>
              <a:rPr lang="en-GB" sz="1800" dirty="0" smtClean="0"/>
              <a:t> </a:t>
            </a:r>
            <a:r>
              <a:rPr lang="en-GB" sz="1800" dirty="0" err="1" smtClean="0"/>
              <a:t>ddosbarth</a:t>
            </a:r>
            <a:r>
              <a:rPr lang="en-GB" sz="1800" dirty="0" smtClean="0"/>
              <a:t> </a:t>
            </a:r>
            <a:r>
              <a:rPr lang="en-GB" sz="1800" dirty="0" err="1" smtClean="0"/>
              <a:t>sy’n</a:t>
            </a:r>
            <a:r>
              <a:rPr lang="en-GB" sz="1800" dirty="0" smtClean="0"/>
              <a:t> </a:t>
            </a:r>
            <a:r>
              <a:rPr lang="en-GB" sz="1800" dirty="0" err="1" smtClean="0"/>
              <a:t>dylanwadu</a:t>
            </a:r>
            <a:r>
              <a:rPr lang="en-GB" sz="1800" dirty="0" smtClean="0"/>
              <a:t> </a:t>
            </a:r>
            <a:r>
              <a:rPr lang="en-GB" sz="1800" dirty="0" err="1" smtClean="0"/>
              <a:t>ar</a:t>
            </a:r>
            <a:r>
              <a:rPr lang="en-GB" sz="1800" dirty="0" smtClean="0"/>
              <a:t> </a:t>
            </a:r>
            <a:r>
              <a:rPr lang="en-GB" sz="1800" dirty="0" err="1" smtClean="0"/>
              <a:t>ddysgu</a:t>
            </a:r>
            <a:r>
              <a:rPr lang="en-GB" sz="18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 err="1" smtClean="0"/>
              <a:t>Sut</a:t>
            </a:r>
            <a:r>
              <a:rPr lang="en-GB" sz="1800" dirty="0" smtClean="0"/>
              <a:t> </a:t>
            </a:r>
            <a:r>
              <a:rPr lang="en-GB" sz="1800" dirty="0" err="1" smtClean="0"/>
              <a:t>efallai</a:t>
            </a:r>
            <a:r>
              <a:rPr lang="en-GB" sz="1800" dirty="0" smtClean="0"/>
              <a:t> </a:t>
            </a:r>
            <a:r>
              <a:rPr lang="en-GB" sz="1800" dirty="0" err="1" smtClean="0"/>
              <a:t>gallech</a:t>
            </a:r>
            <a:r>
              <a:rPr lang="en-GB" sz="1800" dirty="0" smtClean="0"/>
              <a:t> chi </a:t>
            </a:r>
            <a:r>
              <a:rPr lang="en-GB" sz="1800" dirty="0" err="1" smtClean="0"/>
              <a:t>gymhwyso’r</a:t>
            </a:r>
            <a:r>
              <a:rPr lang="en-GB" sz="1800" dirty="0" smtClean="0"/>
              <a:t> dull </a:t>
            </a:r>
            <a:r>
              <a:rPr lang="en-GB" sz="1800" dirty="0" err="1"/>
              <a:t>i</a:t>
            </a:r>
            <a:r>
              <a:rPr lang="en-GB" sz="1800" dirty="0" err="1" smtClean="0"/>
              <a:t>’ch</a:t>
            </a:r>
            <a:r>
              <a:rPr lang="en-GB" sz="1800" dirty="0" smtClean="0"/>
              <a:t> </a:t>
            </a:r>
            <a:r>
              <a:rPr lang="en-GB" sz="1800" dirty="0" err="1" smtClean="0"/>
              <a:t>cyd-destun</a:t>
            </a:r>
            <a:r>
              <a:rPr lang="en-GB" sz="1800" dirty="0" smtClean="0"/>
              <a:t> </a:t>
            </a:r>
            <a:r>
              <a:rPr lang="en-GB" sz="1800" dirty="0" err="1" smtClean="0"/>
              <a:t>addysgu</a:t>
            </a:r>
            <a:r>
              <a:rPr lang="en-GB" sz="1800" dirty="0" smtClean="0"/>
              <a:t> chi?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 smtClean="0"/>
              <a:t>Beth </a:t>
            </a:r>
            <a:r>
              <a:rPr lang="en-GB" sz="1800" dirty="0" err="1" smtClean="0"/>
              <a:t>yw</a:t>
            </a:r>
            <a:r>
              <a:rPr lang="en-GB" sz="1800" dirty="0" smtClean="0"/>
              <a:t> </a:t>
            </a:r>
            <a:r>
              <a:rPr lang="en-GB" sz="1800" dirty="0" err="1" smtClean="0"/>
              <a:t>cyfyngiadau’r</a:t>
            </a:r>
            <a:r>
              <a:rPr lang="en-GB" sz="1800" dirty="0" smtClean="0"/>
              <a:t> dull?</a:t>
            </a:r>
            <a:endParaRPr lang="en-GB" sz="1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1800" dirty="0" smtClean="0"/>
              <a:t>With whom do we associate this approach?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 smtClean="0"/>
              <a:t>What are the main ideas/features?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 smtClean="0"/>
              <a:t>When and where can it be used?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 smtClean="0"/>
              <a:t>Why is it considered an effective approach to learning in terms of the factors beyond the classroom that influence learning?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 smtClean="0"/>
              <a:t>How might you apply it to your teaching context?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 smtClean="0"/>
              <a:t>What are the limitations associated with this approach?</a:t>
            </a: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2757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/>
          <p:cNvCxnSpPr/>
          <p:nvPr/>
        </p:nvCxnSpPr>
        <p:spPr>
          <a:xfrm>
            <a:off x="0" y="0"/>
            <a:ext cx="9144000" cy="561975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0" y="0"/>
            <a:ext cx="9144000" cy="561975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2647950" y="337917"/>
            <a:ext cx="3848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 smtClean="0"/>
              <a:t>Grŵp</a:t>
            </a:r>
            <a:r>
              <a:rPr lang="en-GB" b="1" dirty="0" smtClean="0"/>
              <a:t> 1: </a:t>
            </a:r>
            <a:r>
              <a:rPr lang="en-GB" b="1" dirty="0" err="1" smtClean="0"/>
              <a:t>Athroniaeth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</a:t>
            </a:r>
            <a:r>
              <a:rPr lang="en-GB" b="1" dirty="0" err="1" smtClean="0"/>
              <a:t>Blant</a:t>
            </a:r>
            <a:endParaRPr lang="en-GB" b="1" dirty="0" smtClean="0"/>
          </a:p>
          <a:p>
            <a:pPr algn="ctr"/>
            <a:r>
              <a:rPr lang="en-GB" b="1" dirty="0" smtClean="0"/>
              <a:t>Group 1: Philosophy for Children (P4C)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5505450" y="2636618"/>
            <a:ext cx="2978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 smtClean="0"/>
              <a:t>Grŵp</a:t>
            </a:r>
            <a:r>
              <a:rPr lang="en-GB" b="1" dirty="0" smtClean="0"/>
              <a:t> 2: </a:t>
            </a:r>
            <a:r>
              <a:rPr lang="en-GB" b="1" dirty="0" err="1" smtClean="0"/>
              <a:t>Effaith</a:t>
            </a:r>
            <a:r>
              <a:rPr lang="en-GB" b="1" dirty="0" smtClean="0"/>
              <a:t> Leonardo</a:t>
            </a:r>
          </a:p>
          <a:p>
            <a:pPr algn="ctr"/>
            <a:r>
              <a:rPr lang="en-GB" b="1" dirty="0" smtClean="0"/>
              <a:t>Group 2: The Leonardo Effect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723900" y="2636617"/>
            <a:ext cx="2978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 smtClean="0"/>
              <a:t>Grŵp</a:t>
            </a:r>
            <a:r>
              <a:rPr lang="en-GB" b="1" dirty="0" smtClean="0"/>
              <a:t> 4: </a:t>
            </a:r>
            <a:r>
              <a:rPr lang="en-GB" b="1" dirty="0" err="1" smtClean="0"/>
              <a:t>Meddylfryd</a:t>
            </a:r>
            <a:r>
              <a:rPr lang="en-GB" b="1" dirty="0" smtClean="0"/>
              <a:t> </a:t>
            </a:r>
            <a:r>
              <a:rPr lang="en-GB" b="1" dirty="0" err="1" smtClean="0"/>
              <a:t>Twf</a:t>
            </a:r>
            <a:endParaRPr lang="en-GB" b="1" dirty="0" smtClean="0"/>
          </a:p>
          <a:p>
            <a:pPr algn="ctr"/>
            <a:r>
              <a:rPr lang="en-GB" b="1" dirty="0" smtClean="0"/>
              <a:t>Group 4: Growth </a:t>
            </a:r>
            <a:r>
              <a:rPr lang="en-GB" b="1" dirty="0" err="1" smtClean="0"/>
              <a:t>Mindset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3013075" y="4425950"/>
            <a:ext cx="3117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 smtClean="0"/>
              <a:t>Grŵp</a:t>
            </a:r>
            <a:r>
              <a:rPr lang="en-GB" b="1" dirty="0" smtClean="0"/>
              <a:t> 3: </a:t>
            </a:r>
            <a:r>
              <a:rPr lang="en-GB" b="1" dirty="0" err="1" smtClean="0"/>
              <a:t>Mantell</a:t>
            </a:r>
            <a:r>
              <a:rPr lang="en-GB" b="1" dirty="0" smtClean="0"/>
              <a:t> </a:t>
            </a:r>
            <a:r>
              <a:rPr lang="en-GB" b="1" dirty="0" err="1" smtClean="0"/>
              <a:t>yr</a:t>
            </a:r>
            <a:r>
              <a:rPr lang="en-GB" b="1" dirty="0" smtClean="0"/>
              <a:t> </a:t>
            </a:r>
            <a:r>
              <a:rPr lang="en-GB" b="1" dirty="0" err="1" smtClean="0"/>
              <a:t>Arbenigwr</a:t>
            </a:r>
            <a:endParaRPr lang="en-GB" b="1" dirty="0" smtClean="0"/>
          </a:p>
          <a:p>
            <a:pPr algn="ctr"/>
            <a:r>
              <a:rPr lang="en-GB" b="1" dirty="0" smtClean="0"/>
              <a:t>Group 3: Mantle of the Expert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5265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4"/>
          <p:cNvSpPr>
            <a:spLocks noGrp="1"/>
          </p:cNvSpPr>
          <p:nvPr>
            <p:ph type="title"/>
          </p:nvPr>
        </p:nvSpPr>
        <p:spPr>
          <a:xfrm>
            <a:off x="500063" y="357188"/>
            <a:ext cx="8229600" cy="866775"/>
          </a:xfrm>
        </p:spPr>
        <p:txBody>
          <a:bodyPr/>
          <a:lstStyle/>
          <a:p>
            <a:pPr eaLnBrk="1" hangingPunct="1"/>
            <a:r>
              <a:rPr lang="en-GB" smtClean="0">
                <a:latin typeface="Comic Sans MS" pitchFamily="66" charset="0"/>
              </a:rPr>
              <a:t>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42950" y="1643063"/>
            <a:ext cx="3571875" cy="15716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 dirty="0">
                <a:solidFill>
                  <a:schemeClr val="tx1"/>
                </a:solidFill>
                <a:latin typeface="Comic Sans MS" pitchFamily="66" charset="0"/>
              </a:rPr>
              <a:t>HEAD</a:t>
            </a:r>
            <a:r>
              <a:rPr lang="en-GB" sz="2400" dirty="0">
                <a:solidFill>
                  <a:schemeClr val="tx1"/>
                </a:solidFill>
                <a:latin typeface="Comic Sans MS" pitchFamily="66" charset="0"/>
              </a:rPr>
              <a:t>-something from the 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session </a:t>
            </a:r>
            <a:r>
              <a:rPr lang="en-GB" sz="2400" dirty="0">
                <a:solidFill>
                  <a:schemeClr val="tx1"/>
                </a:solidFill>
                <a:latin typeface="Comic Sans MS" pitchFamily="66" charset="0"/>
              </a:rPr>
              <a:t>that has made you think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2616200" y="3501008"/>
            <a:ext cx="3714750" cy="157162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 dirty="0">
                <a:solidFill>
                  <a:schemeClr val="tx1"/>
                </a:solidFill>
                <a:latin typeface="Comic Sans MS" pitchFamily="66" charset="0"/>
              </a:rPr>
              <a:t>BAG</a:t>
            </a:r>
            <a:r>
              <a:rPr lang="en-GB" sz="2400" dirty="0">
                <a:solidFill>
                  <a:schemeClr val="tx1"/>
                </a:solidFill>
                <a:latin typeface="Comic Sans MS" pitchFamily="66" charset="0"/>
              </a:rPr>
              <a:t>- something you will remember from the lesson and take away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714875" y="1643063"/>
            <a:ext cx="3714750" cy="15716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 dirty="0">
                <a:solidFill>
                  <a:schemeClr val="tx1"/>
                </a:solidFill>
                <a:latin typeface="Comic Sans MS" pitchFamily="66" charset="0"/>
              </a:rPr>
              <a:t>HEART</a:t>
            </a:r>
            <a:r>
              <a:rPr lang="en-GB" sz="2400" dirty="0">
                <a:solidFill>
                  <a:schemeClr val="tx1"/>
                </a:solidFill>
                <a:latin typeface="Comic Sans MS" pitchFamily="66" charset="0"/>
              </a:rPr>
              <a:t>- something from the lesson that you have felt strongly about</a:t>
            </a:r>
          </a:p>
        </p:txBody>
      </p:sp>
      <p:sp>
        <p:nvSpPr>
          <p:cNvPr id="15" name="Cloud Callout 14"/>
          <p:cNvSpPr/>
          <p:nvPr/>
        </p:nvSpPr>
        <p:spPr>
          <a:xfrm>
            <a:off x="1857375" y="214313"/>
            <a:ext cx="1643063" cy="857250"/>
          </a:xfrm>
          <a:prstGeom prst="cloudCallout">
            <a:avLst>
              <a:gd name="adj1" fmla="val -69528"/>
              <a:gd name="adj2" fmla="val 4116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9" name="Heart 18"/>
          <p:cNvSpPr/>
          <p:nvPr/>
        </p:nvSpPr>
        <p:spPr>
          <a:xfrm>
            <a:off x="5857875" y="285750"/>
            <a:ext cx="1357313" cy="1214438"/>
          </a:xfrm>
          <a:prstGeom prst="heart">
            <a:avLst/>
          </a:prstGeom>
          <a:solidFill>
            <a:srgbClr val="F01C6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1" name="Smiley Face 30"/>
          <p:cNvSpPr/>
          <p:nvPr/>
        </p:nvSpPr>
        <p:spPr>
          <a:xfrm>
            <a:off x="928688" y="857250"/>
            <a:ext cx="642937" cy="642938"/>
          </a:xfrm>
          <a:prstGeom prst="smileyFace">
            <a:avLst/>
          </a:prstGeom>
          <a:solidFill>
            <a:srgbClr val="F6BCA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22537" name="Picture 2" descr="C:\Users\Glynnis\AppData\Local\Microsoft\Windows\Temporary Internet Files\Content.IE5\YQHQ2AM6\MC90043383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5085184"/>
            <a:ext cx="1828800" cy="182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852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4"/>
          <p:cNvSpPr>
            <a:spLocks noGrp="1"/>
          </p:cNvSpPr>
          <p:nvPr>
            <p:ph type="title"/>
          </p:nvPr>
        </p:nvSpPr>
        <p:spPr>
          <a:xfrm>
            <a:off x="500063" y="357188"/>
            <a:ext cx="8229600" cy="866775"/>
          </a:xfrm>
        </p:spPr>
        <p:txBody>
          <a:bodyPr/>
          <a:lstStyle/>
          <a:p>
            <a:pPr eaLnBrk="1" hangingPunct="1"/>
            <a:r>
              <a:rPr lang="en-GB" smtClean="0">
                <a:latin typeface="Comic Sans MS" pitchFamily="66" charset="0"/>
              </a:rPr>
              <a:t>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42950" y="1643063"/>
            <a:ext cx="3571875" cy="15716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 dirty="0" smtClean="0">
                <a:solidFill>
                  <a:schemeClr val="tx1"/>
                </a:solidFill>
                <a:latin typeface="Comic Sans MS" pitchFamily="66" charset="0"/>
              </a:rPr>
              <a:t>PEN 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-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rhywbeth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sesiwn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sydd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gwneud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chi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endParaRPr lang="en-GB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616200" y="3501008"/>
            <a:ext cx="3714750" cy="157162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 dirty="0" smtClean="0">
                <a:solidFill>
                  <a:schemeClr val="tx1"/>
                </a:solidFill>
                <a:latin typeface="Comic Sans MS" pitchFamily="66" charset="0"/>
              </a:rPr>
              <a:t>BAG 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–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rhywbeth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sesiwn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byddwch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ei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gofio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a’i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ddefnyddio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eich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ymarfer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chi</a:t>
            </a:r>
            <a:endParaRPr lang="en-GB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4714875" y="1643063"/>
            <a:ext cx="3714750" cy="15716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 dirty="0" smtClean="0">
                <a:solidFill>
                  <a:schemeClr val="tx1"/>
                </a:solidFill>
                <a:latin typeface="Comic Sans MS" pitchFamily="66" charset="0"/>
              </a:rPr>
              <a:t>CALON 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–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rhywbeth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sesiwn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rydych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teimlo’n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gryf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amdani</a:t>
            </a:r>
            <a:endParaRPr lang="en-GB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Cloud Callout 14"/>
          <p:cNvSpPr/>
          <p:nvPr/>
        </p:nvSpPr>
        <p:spPr>
          <a:xfrm>
            <a:off x="1857375" y="214313"/>
            <a:ext cx="1643063" cy="857250"/>
          </a:xfrm>
          <a:prstGeom prst="cloudCallout">
            <a:avLst>
              <a:gd name="adj1" fmla="val -69528"/>
              <a:gd name="adj2" fmla="val 4116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9" name="Heart 18"/>
          <p:cNvSpPr/>
          <p:nvPr/>
        </p:nvSpPr>
        <p:spPr>
          <a:xfrm>
            <a:off x="5857875" y="285750"/>
            <a:ext cx="1357313" cy="1214438"/>
          </a:xfrm>
          <a:prstGeom prst="heart">
            <a:avLst/>
          </a:prstGeom>
          <a:solidFill>
            <a:srgbClr val="F01C6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1" name="Smiley Face 30"/>
          <p:cNvSpPr/>
          <p:nvPr/>
        </p:nvSpPr>
        <p:spPr>
          <a:xfrm>
            <a:off x="928688" y="857250"/>
            <a:ext cx="642937" cy="642938"/>
          </a:xfrm>
          <a:prstGeom prst="smileyFace">
            <a:avLst/>
          </a:prstGeom>
          <a:solidFill>
            <a:srgbClr val="F6BCA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22537" name="Picture 2" descr="C:\Users\Glynnis\AppData\Local\Microsoft\Windows\Temporary Internet Files\Content.IE5\YQHQ2AM6\MC90043383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5085184"/>
            <a:ext cx="1828800" cy="182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28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Rhannu</a:t>
            </a:r>
            <a:r>
              <a:rPr lang="en-GB" b="1" dirty="0" smtClean="0"/>
              <a:t>: </a:t>
            </a:r>
            <a:r>
              <a:rPr lang="en-GB" b="1" dirty="0" err="1" smtClean="0"/>
              <a:t>Cylchred</a:t>
            </a:r>
            <a:r>
              <a:rPr lang="en-GB" b="1" dirty="0" smtClean="0"/>
              <a:t> 3</a:t>
            </a:r>
            <a:br>
              <a:rPr lang="en-GB" b="1" dirty="0" smtClean="0"/>
            </a:br>
            <a:r>
              <a:rPr lang="en-GB" b="1" dirty="0" smtClean="0"/>
              <a:t>Share: Cycle 3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Mewngofnodwch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’ch</a:t>
            </a:r>
            <a:r>
              <a:rPr lang="en-GB" dirty="0" smtClean="0"/>
              <a:t> PDP/</a:t>
            </a:r>
            <a:r>
              <a:rPr lang="en-GB" dirty="0" err="1" smtClean="0"/>
              <a:t>Pebblepad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Dewiswch</a:t>
            </a:r>
            <a:r>
              <a:rPr lang="en-GB" dirty="0" smtClean="0"/>
              <a:t> </a:t>
            </a:r>
            <a:r>
              <a:rPr lang="en-GB" dirty="0" err="1" smtClean="0"/>
              <a:t>Templedi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Dewiswch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Llenwch</a:t>
            </a:r>
            <a:r>
              <a:rPr lang="en-GB" dirty="0" smtClean="0"/>
              <a:t> </a:t>
            </a:r>
            <a:r>
              <a:rPr lang="en-GB" dirty="0" err="1" smtClean="0"/>
              <a:t>dempled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gysylltiedig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Phontio</a:t>
            </a:r>
            <a:r>
              <a:rPr lang="en-GB" dirty="0" smtClean="0"/>
              <a:t> 5 </a:t>
            </a:r>
            <a:r>
              <a:rPr lang="en-GB" dirty="0" err="1" smtClean="0"/>
              <a:t>Cylchred</a:t>
            </a:r>
            <a:r>
              <a:rPr lang="en-GB" dirty="0" smtClean="0"/>
              <a:t> 3.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Login into your PLP/</a:t>
            </a:r>
            <a:r>
              <a:rPr lang="en-GB" dirty="0" err="1" smtClean="0"/>
              <a:t>Pebblepad</a:t>
            </a:r>
            <a:r>
              <a:rPr lang="en-GB" dirty="0" smtClean="0"/>
              <a:t>.</a:t>
            </a:r>
          </a:p>
          <a:p>
            <a:r>
              <a:rPr lang="en-GB" dirty="0" smtClean="0"/>
              <a:t>Select Professional Templates.</a:t>
            </a:r>
          </a:p>
          <a:p>
            <a:r>
              <a:rPr lang="en-GB" dirty="0" smtClean="0"/>
              <a:t>Select Research.</a:t>
            </a:r>
          </a:p>
          <a:p>
            <a:r>
              <a:rPr lang="en-GB" dirty="0" smtClean="0"/>
              <a:t>Complete a template that links to Bridging 5 Cycle 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453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3138</TotalTime>
  <Words>1085</Words>
  <Application>Microsoft Office PowerPoint</Application>
  <PresentationFormat>On-screen Show (4:3)</PresentationFormat>
  <Paragraphs>145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Comic Sans MS</vt:lpstr>
      <vt:lpstr>Office Theme</vt:lpstr>
      <vt:lpstr>PowerPoint Presentation</vt:lpstr>
      <vt:lpstr>Rhannu: Cylchred 2 Share: Cycle 2</vt:lpstr>
      <vt:lpstr>Cwrdd: Cylchred 3 Meet: Cycle 3</vt:lpstr>
      <vt:lpstr>SAC QTS</vt:lpstr>
      <vt:lpstr>Amcanion Aims</vt:lpstr>
      <vt:lpstr>Ffactorau sy’n dylanwadu ar ddysgu Factors that influence learning</vt:lpstr>
      <vt:lpstr>Gwyliwch… Watch…</vt:lpstr>
      <vt:lpstr>Dulliau dysgu sy’n… Approaches to learning that…</vt:lpstr>
      <vt:lpstr>Yn ôl… According to…. Cambridge University Press (2017)</vt:lpstr>
      <vt:lpstr>Eich profiad chi Your experience</vt:lpstr>
      <vt:lpstr>Edrych yn fanylach Looking more closely</vt:lpstr>
      <vt:lpstr>Cwestiynau i’w hystyried Questions to consider</vt:lpstr>
      <vt:lpstr>PowerPoint Presentation</vt:lpstr>
      <vt:lpstr> </vt:lpstr>
      <vt:lpstr> </vt:lpstr>
      <vt:lpstr>Rhannu: Cylchred 3 Share: Cycle 3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68</cp:revision>
  <cp:lastPrinted>2020-01-29T12:53:17Z</cp:lastPrinted>
  <dcterms:created xsi:type="dcterms:W3CDTF">2017-02-08T11:33:06Z</dcterms:created>
  <dcterms:modified xsi:type="dcterms:W3CDTF">2020-01-30T20:18:11Z</dcterms:modified>
</cp:coreProperties>
</file>