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2" r:id="rId1"/>
  </p:sldMasterIdLst>
  <p:notesMasterIdLst>
    <p:notesMasterId r:id="rId33"/>
  </p:notesMasterIdLst>
  <p:handoutMasterIdLst>
    <p:handoutMasterId r:id="rId34"/>
  </p:handoutMasterIdLst>
  <p:sldIdLst>
    <p:sldId id="649" r:id="rId2"/>
    <p:sldId id="544" r:id="rId3"/>
    <p:sldId id="644" r:id="rId4"/>
    <p:sldId id="618" r:id="rId5"/>
    <p:sldId id="695" r:id="rId6"/>
    <p:sldId id="696" r:id="rId7"/>
    <p:sldId id="697" r:id="rId8"/>
    <p:sldId id="698" r:id="rId9"/>
    <p:sldId id="699" r:id="rId10"/>
    <p:sldId id="688" r:id="rId11"/>
    <p:sldId id="692" r:id="rId12"/>
    <p:sldId id="691" r:id="rId13"/>
    <p:sldId id="693" r:id="rId14"/>
    <p:sldId id="646" r:id="rId15"/>
    <p:sldId id="643" r:id="rId16"/>
    <p:sldId id="598" r:id="rId17"/>
    <p:sldId id="592" r:id="rId18"/>
    <p:sldId id="637" r:id="rId19"/>
    <p:sldId id="591" r:id="rId20"/>
    <p:sldId id="638" r:id="rId21"/>
    <p:sldId id="647" r:id="rId22"/>
    <p:sldId id="653" r:id="rId23"/>
    <p:sldId id="650" r:id="rId24"/>
    <p:sldId id="648" r:id="rId25"/>
    <p:sldId id="651" r:id="rId26"/>
    <p:sldId id="687" r:id="rId27"/>
    <p:sldId id="690" r:id="rId28"/>
    <p:sldId id="617" r:id="rId29"/>
    <p:sldId id="627" r:id="rId30"/>
    <p:sldId id="700" r:id="rId31"/>
    <p:sldId id="701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18"/>
    <p:restoredTop sz="78993"/>
  </p:normalViewPr>
  <p:slideViewPr>
    <p:cSldViewPr snapToGrid="0" snapToObjects="1">
      <p:cViewPr varScale="1">
        <p:scale>
          <a:sx n="49" d="100"/>
          <a:sy n="49" d="100"/>
        </p:scale>
        <p:origin x="176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1AFE1B-69A8-B343-A74E-823C24B76CE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F8782-5671-1B43-BD2D-D7FAC3900D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7B24A-A83D-C141-90CF-75D766739CF2}" type="datetimeFigureOut">
              <a:rPr lang="en-US" smtClean="0"/>
              <a:t>11/3/20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8411E-5641-9947-9F60-E5673182D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7388E-122E-2244-9E7F-7B0929F3A19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577D0-A8D1-8E40-8D18-A3FB86BE6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85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11/3/20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7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9135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899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" name="Google Shape;573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4" name="Google Shape;574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42660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1624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71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647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9371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672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273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630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2755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618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7475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6324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131328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1078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1685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8351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1831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6969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0777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281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08" r:id="rId6"/>
    <p:sldLayoutId id="2147483809" r:id="rId7"/>
    <p:sldLayoutId id="2147483810" r:id="rId8"/>
    <p:sldLayoutId id="2147483811" r:id="rId9"/>
    <p:sldLayoutId id="2147483812" r:id="rId10"/>
    <p:sldLayoutId id="2147483813" r:id="rId11"/>
    <p:sldLayoutId id="2147483814" r:id="rId12"/>
    <p:sldLayoutId id="2147483815" r:id="rId13"/>
    <p:sldLayoutId id="2147483816" r:id="rId14"/>
    <p:sldLayoutId id="2147483817" r:id="rId15"/>
    <p:sldLayoutId id="2147483818" r:id="rId16"/>
    <p:sldLayoutId id="2147483819" r:id="rId17"/>
    <p:sldLayoutId id="2147483820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5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90f4e280-ab46-42e8-b329-ac520107056c" TargetMode="External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8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8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tif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93928" y="171700"/>
            <a:ext cx="11091897" cy="23697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96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96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2C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2910430" y="5091099"/>
            <a:ext cx="6666740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3ydd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Dachwedd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3.11.2020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28561" y="258718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75402" y="1901045"/>
            <a:ext cx="2995888" cy="2666721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678683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5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30" y="6173074"/>
            <a:ext cx="3377876" cy="52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1C6228-32AF-4645-8326-44FAEF63BAF9}"/>
              </a:ext>
            </a:extLst>
          </p:cNvPr>
          <p:cNvSpPr txBox="1"/>
          <p:nvPr/>
        </p:nvSpPr>
        <p:spPr>
          <a:xfrm>
            <a:off x="9155739" y="6297111"/>
            <a:ext cx="28104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5"/>
              </a:rPr>
              <a:t>n.evans@uwtsd.ac.uk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894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latin typeface="+mj-lt"/>
              </a:rPr>
              <a:t>Heddiw, </a:t>
            </a:r>
            <a:r>
              <a:rPr lang="en-GB" sz="4400" b="1" dirty="0" err="1">
                <a:latin typeface="+mj-lt"/>
              </a:rPr>
              <a:t>fe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fyddwn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ni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yn</a:t>
            </a:r>
            <a:r>
              <a:rPr lang="en-GB" sz="4400" b="1" dirty="0">
                <a:latin typeface="+mj-lt"/>
              </a:rPr>
              <a:t>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Today we will…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33651" y="2251022"/>
            <a:ext cx="5687464" cy="397031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gwneud</a:t>
            </a:r>
            <a:r>
              <a:rPr lang="en-US" sz="2800" dirty="0"/>
              <a:t> y </a:t>
            </a:r>
            <a:r>
              <a:rPr lang="en-US" sz="2800" dirty="0" err="1"/>
              <a:t>gofrestr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</a:t>
            </a:r>
            <a:r>
              <a:rPr lang="en-US" sz="2800" dirty="0"/>
              <a:t> </a:t>
            </a:r>
            <a:r>
              <a:rPr lang="en-US" sz="2800" dirty="0" err="1"/>
              <a:t>patrymau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a </a:t>
            </a:r>
            <a:r>
              <a:rPr lang="en-US" sz="2800" dirty="0" err="1"/>
              <a:t>gyflwynwyd</a:t>
            </a:r>
            <a:r>
              <a:rPr lang="en-US" sz="2800" dirty="0"/>
              <a:t> </a:t>
            </a:r>
            <a:r>
              <a:rPr lang="en-US" sz="2800" dirty="0" err="1"/>
              <a:t>hyd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</a:t>
            </a:r>
            <a:r>
              <a:rPr lang="en-US" sz="2800" dirty="0"/>
              <a:t> </a:t>
            </a:r>
            <a:r>
              <a:rPr lang="en-US" sz="2800" dirty="0" err="1"/>
              <a:t>sut</a:t>
            </a:r>
            <a:r>
              <a:rPr lang="en-US" sz="2800" dirty="0"/>
              <a:t> i </a:t>
            </a:r>
            <a:r>
              <a:rPr lang="en-US" sz="2800" dirty="0" err="1"/>
              <a:t>ddechrau</a:t>
            </a:r>
            <a:r>
              <a:rPr lang="en-US" sz="2800" dirty="0"/>
              <a:t> a </a:t>
            </a:r>
            <a:r>
              <a:rPr lang="en-US" sz="2800" dirty="0" err="1"/>
              <a:t>chloi’r</a:t>
            </a:r>
            <a:r>
              <a:rPr lang="en-US" sz="2800" dirty="0"/>
              <a:t> </a:t>
            </a:r>
            <a:r>
              <a:rPr lang="en-US" sz="2800" dirty="0" err="1"/>
              <a:t>wers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8690" y="2251021"/>
            <a:ext cx="5768490" cy="397031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the register in Welsh;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revise Welsh patterns introduced so far;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how to begin and close a lesson in Welsh.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945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7"/>
            <a:ext cx="11687688" cy="512570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Amser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cofrestru</a:t>
            </a:r>
            <a:r>
              <a:rPr lang="en-US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sz="2800" b="1" dirty="0">
                <a:latin typeface="Segoe Print"/>
              </a:rPr>
              <a:t> </a:t>
            </a:r>
            <a:endParaRPr lang="en-US" sz="28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3074195" y="797516"/>
            <a:ext cx="5671301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Is …… here today?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602AD11-8007-5347-BE8B-D9D3DF21A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110" y="890603"/>
            <a:ext cx="1028772" cy="82301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0B01190-B45A-3644-A073-814CEC1458D7}"/>
              </a:ext>
            </a:extLst>
          </p:cNvPr>
          <p:cNvSpPr txBox="1"/>
          <p:nvPr/>
        </p:nvSpPr>
        <p:spPr>
          <a:xfrm>
            <a:off x="3255830" y="5711819"/>
            <a:ext cx="5671301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How are you today?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8429956"/>
              </p:ext>
            </p:extLst>
          </p:nvPr>
        </p:nvGraphicFramePr>
        <p:xfrm>
          <a:off x="349762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943898CE-FA8E-664E-B739-5EC83F9AD9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323149"/>
              </p:ext>
            </p:extLst>
          </p:nvPr>
        </p:nvGraphicFramePr>
        <p:xfrm>
          <a:off x="4456811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DF79FDD9-EA0F-FD42-BC4C-9E5C05113D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8236873"/>
              </p:ext>
            </p:extLst>
          </p:nvPr>
        </p:nvGraphicFramePr>
        <p:xfrm>
          <a:off x="8729481" y="1948921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BE1FCE8B-95DA-8941-94A1-F56A22A2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6809" y="874066"/>
            <a:ext cx="1028772" cy="823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324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1388533" y="220358"/>
            <a:ext cx="9892872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Gorchmynion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             commands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524638" y="1273887"/>
            <a:ext cx="8584701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464880" y="221913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38139"/>
            <a:ext cx="379007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Welcome, year 6!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1120321" y="4469303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Sit quietly on the mat!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6908075" y="4782410"/>
            <a:ext cx="409877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Look at me.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7670409" y="2296050"/>
            <a:ext cx="407214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You must listen.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1339887" y="3298541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Croeso</a:t>
            </a:r>
            <a:r>
              <a:rPr lang="en-US" b="1" dirty="0"/>
              <a:t>, </a:t>
            </a:r>
            <a:r>
              <a:rPr lang="en-US" b="1" dirty="0" err="1">
                <a:solidFill>
                  <a:srgbClr val="FF0000"/>
                </a:solidFill>
              </a:rPr>
              <a:t>fl</a:t>
            </a:r>
            <a:r>
              <a:rPr lang="en-US" b="1" dirty="0" err="1"/>
              <a:t>wyddyn</a:t>
            </a:r>
            <a:r>
              <a:rPr lang="en-US" b="1" dirty="0"/>
              <a:t> 6!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3BBC35-61AD-DA4B-8BD7-6A33B52DD5DF}"/>
              </a:ext>
            </a:extLst>
          </p:cNvPr>
          <p:cNvSpPr txBox="1"/>
          <p:nvPr/>
        </p:nvSpPr>
        <p:spPr>
          <a:xfrm>
            <a:off x="2104899" y="5569848"/>
            <a:ext cx="337819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Eisteddwch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dawel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y mat!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7670409" y="5609362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Edrychwch</a:t>
            </a:r>
            <a:r>
              <a:rPr lang="en-US" b="1" dirty="0"/>
              <a:t> </a:t>
            </a:r>
            <a:r>
              <a:rPr lang="en-US" b="1" dirty="0" err="1"/>
              <a:t>arna</a:t>
            </a:r>
            <a:r>
              <a:rPr lang="en-US" b="1" dirty="0"/>
              <a:t> </a:t>
            </a:r>
            <a:r>
              <a:rPr lang="en-US" b="1" dirty="0" err="1"/>
              <a:t>i</a:t>
            </a:r>
            <a:endParaRPr lang="en-US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9481600" y="3276964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Rhaid</a:t>
            </a:r>
            <a:r>
              <a:rPr lang="en-US" b="1" dirty="0"/>
              <a:t> </a:t>
            </a:r>
            <a:r>
              <a:rPr lang="en-US" b="1" dirty="0">
                <a:solidFill>
                  <a:srgbClr val="FF0000"/>
                </a:solidFill>
              </a:rPr>
              <a:t>i chi </a:t>
            </a:r>
            <a:r>
              <a:rPr lang="en-US" b="1" dirty="0" err="1"/>
              <a:t>wrando</a:t>
            </a:r>
            <a:r>
              <a:rPr lang="en-US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79995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3" grpId="0" animBg="1"/>
      <p:bldP spid="6" grpId="0" animBg="1"/>
      <p:bldP spid="14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 idx="4294967295"/>
          </p:nvPr>
        </p:nvSpPr>
        <p:spPr>
          <a:xfrm>
            <a:off x="233081" y="233463"/>
            <a:ext cx="11636189" cy="1049337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cy-GB" sz="4400" b="1" dirty="0">
                <a:solidFill>
                  <a:schemeClr val="bg1"/>
                </a:solidFill>
              </a:rPr>
              <a:t>Berfau Afreolaidd         </a:t>
            </a:r>
            <a:r>
              <a:rPr lang="cy-GB" sz="4400" b="1" i="1" dirty="0">
                <a:solidFill>
                  <a:schemeClr val="bg1"/>
                </a:solidFill>
              </a:rPr>
              <a:t>irregular verbs 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F6417521-D820-F34B-8776-4ECF7A09CEEE}"/>
              </a:ext>
            </a:extLst>
          </p:cNvPr>
          <p:cNvSpPr/>
          <p:nvPr/>
        </p:nvSpPr>
        <p:spPr>
          <a:xfrm>
            <a:off x="4765240" y="1555928"/>
            <a:ext cx="2571870" cy="192237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err="1">
                <a:solidFill>
                  <a:schemeClr val="tx1"/>
                </a:solidFill>
                <a:latin typeface="+mj-lt"/>
              </a:rPr>
              <a:t>mynd</a:t>
            </a:r>
            <a:r>
              <a:rPr lang="en-US" sz="5400" b="1" dirty="0">
                <a:solidFill>
                  <a:schemeClr val="tx1"/>
                </a:solidFill>
                <a:latin typeface="+mj-lt"/>
              </a:rPr>
              <a:t> </a:t>
            </a:r>
          </a:p>
          <a:p>
            <a:pPr algn="ctr"/>
            <a:r>
              <a:rPr lang="en-US" sz="5400" dirty="0">
                <a:solidFill>
                  <a:schemeClr val="tx1"/>
                </a:solidFill>
                <a:latin typeface="+mj-lt"/>
              </a:rPr>
              <a:t>to go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  <a:latin typeface="+mj-lt"/>
              </a:rPr>
              <a:t> 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289537E-AD75-C743-BA17-E0A6817FD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84259"/>
            <a:ext cx="3606800" cy="558800"/>
          </a:xfrm>
          <a:prstGeom prst="rect">
            <a:avLst/>
          </a:prstGeom>
        </p:spPr>
      </p:pic>
      <p:sp useBgFill="1">
        <p:nvSpPr>
          <p:cNvPr id="3" name="TextBox 2">
            <a:extLst>
              <a:ext uri="{FF2B5EF4-FFF2-40B4-BE49-F238E27FC236}">
                <a16:creationId xmlns:a16="http://schemas.microsoft.com/office/drawing/2014/main" id="{B609B102-B2C0-914B-B9DA-57871FA86543}"/>
              </a:ext>
            </a:extLst>
          </p:cNvPr>
          <p:cNvSpPr txBox="1"/>
          <p:nvPr/>
        </p:nvSpPr>
        <p:spPr>
          <a:xfrm>
            <a:off x="6391565" y="5320146"/>
            <a:ext cx="184731" cy="461665"/>
          </a:xfrm>
          <a:prstGeom prst="rect">
            <a:avLst/>
          </a:prstGeom>
        </p:spPr>
        <p:txBody>
          <a:bodyPr wrap="none" rtlCol="0">
            <a:spAutoFit/>
          </a:bodyPr>
          <a:lstStyle/>
          <a:p>
            <a:endParaRPr lang="cy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FECC03-55EF-AE45-A766-40081929E4BF}"/>
              </a:ext>
            </a:extLst>
          </p:cNvPr>
          <p:cNvSpPr txBox="1"/>
          <p:nvPr/>
        </p:nvSpPr>
        <p:spPr>
          <a:xfrm>
            <a:off x="1739153" y="3872753"/>
            <a:ext cx="2459849" cy="769441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 err="1"/>
              <a:t>Cer</a:t>
            </a:r>
            <a:r>
              <a:rPr lang="en-US" sz="4400" b="1" dirty="0"/>
              <a:t> ….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C36A15A-7DAD-1641-8749-AA60B3362B9D}"/>
              </a:ext>
            </a:extLst>
          </p:cNvPr>
          <p:cNvSpPr txBox="1"/>
          <p:nvPr/>
        </p:nvSpPr>
        <p:spPr>
          <a:xfrm>
            <a:off x="7718612" y="3908612"/>
            <a:ext cx="2459849" cy="769441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 err="1"/>
              <a:t>Ewch</a:t>
            </a:r>
            <a:r>
              <a:rPr lang="en-US" sz="4400" b="1" dirty="0"/>
              <a:t> ….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FD38BC1-FA60-FB4C-8C5F-8B4B1F7BDE6D}"/>
              </a:ext>
            </a:extLst>
          </p:cNvPr>
          <p:cNvCxnSpPr/>
          <p:nvPr/>
        </p:nvCxnSpPr>
        <p:spPr>
          <a:xfrm flipH="1">
            <a:off x="2832847" y="2517117"/>
            <a:ext cx="1703294" cy="1212201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2593E9B-4030-B845-924B-31977BB3E8F7}"/>
              </a:ext>
            </a:extLst>
          </p:cNvPr>
          <p:cNvCxnSpPr>
            <a:cxnSpLocks/>
          </p:cNvCxnSpPr>
          <p:nvPr/>
        </p:nvCxnSpPr>
        <p:spPr>
          <a:xfrm>
            <a:off x="7566209" y="2517117"/>
            <a:ext cx="1559862" cy="1212201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91D759C1-5D59-8941-939E-BA079273B9F9}"/>
              </a:ext>
            </a:extLst>
          </p:cNvPr>
          <p:cNvSpPr txBox="1"/>
          <p:nvPr/>
        </p:nvSpPr>
        <p:spPr>
          <a:xfrm>
            <a:off x="3786095" y="3549587"/>
            <a:ext cx="864595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sgl</a:t>
            </a:r>
            <a:endParaRPr lang="en-US" sz="36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1240B4-3503-624B-A81E-2A58348D3433}"/>
              </a:ext>
            </a:extLst>
          </p:cNvPr>
          <p:cNvSpPr txBox="1"/>
          <p:nvPr/>
        </p:nvSpPr>
        <p:spPr>
          <a:xfrm>
            <a:off x="9746163" y="3549586"/>
            <a:ext cx="864595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pl</a:t>
            </a:r>
            <a:endParaRPr lang="en-US" sz="36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F03B94A-C18B-8F4F-A635-4241AFB259D4}"/>
              </a:ext>
            </a:extLst>
          </p:cNvPr>
          <p:cNvSpPr txBox="1"/>
          <p:nvPr/>
        </p:nvSpPr>
        <p:spPr>
          <a:xfrm>
            <a:off x="1530377" y="4745283"/>
            <a:ext cx="2877400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Cer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neuadd</a:t>
            </a:r>
            <a:r>
              <a:rPr lang="en-US" b="1" dirty="0"/>
              <a:t>.</a:t>
            </a:r>
          </a:p>
          <a:p>
            <a:r>
              <a:rPr lang="en-US" b="1" dirty="0" err="1"/>
              <a:t>Cer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dosbarth</a:t>
            </a:r>
            <a:r>
              <a:rPr lang="en-US" b="1" dirty="0"/>
              <a:t>.</a:t>
            </a:r>
          </a:p>
          <a:p>
            <a:endParaRPr lang="en-US" dirty="0"/>
          </a:p>
          <a:p>
            <a:r>
              <a:rPr lang="en-US" dirty="0"/>
              <a:t>Go to the hall.</a:t>
            </a:r>
          </a:p>
          <a:p>
            <a:r>
              <a:rPr lang="en-US" dirty="0"/>
              <a:t>Go to the classroom.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9C31EE9-51D9-1B4F-AB43-4EC28E253C66}"/>
              </a:ext>
            </a:extLst>
          </p:cNvPr>
          <p:cNvSpPr txBox="1"/>
          <p:nvPr/>
        </p:nvSpPr>
        <p:spPr>
          <a:xfrm>
            <a:off x="7509836" y="4806931"/>
            <a:ext cx="2877400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Ewch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neuadd</a:t>
            </a:r>
            <a:r>
              <a:rPr lang="en-US" b="1" dirty="0"/>
              <a:t>.</a:t>
            </a:r>
          </a:p>
          <a:p>
            <a:r>
              <a:rPr lang="en-US" b="1" dirty="0" err="1"/>
              <a:t>Ewch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dosbarth</a:t>
            </a:r>
            <a:r>
              <a:rPr lang="en-US" b="1" dirty="0"/>
              <a:t>.</a:t>
            </a:r>
          </a:p>
          <a:p>
            <a:endParaRPr lang="en-US" dirty="0"/>
          </a:p>
          <a:p>
            <a:r>
              <a:rPr lang="en-US" dirty="0"/>
              <a:t>Go to the hall.</a:t>
            </a:r>
          </a:p>
          <a:p>
            <a:r>
              <a:rPr lang="en-US" dirty="0"/>
              <a:t>Go to the classroom.</a:t>
            </a:r>
          </a:p>
        </p:txBody>
      </p:sp>
    </p:spTree>
    <p:extLst>
      <p:ext uri="{BB962C8B-B14F-4D97-AF65-F5344CB8AC3E}">
        <p14:creationId xmlns:p14="http://schemas.microsoft.com/office/powerpoint/2010/main" val="636097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 idx="4294967295"/>
          </p:nvPr>
        </p:nvSpPr>
        <p:spPr>
          <a:xfrm>
            <a:off x="233081" y="233463"/>
            <a:ext cx="11636189" cy="1049337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cy-GB" sz="4400" b="1" dirty="0">
                <a:solidFill>
                  <a:schemeClr val="bg1"/>
                </a:solidFill>
              </a:rPr>
              <a:t>Berfau Afreolaidd         </a:t>
            </a:r>
            <a:r>
              <a:rPr lang="cy-GB" sz="4400" b="1" i="1" dirty="0">
                <a:solidFill>
                  <a:schemeClr val="bg1"/>
                </a:solidFill>
              </a:rPr>
              <a:t>irregular verbs 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F6417521-D820-F34B-8776-4ECF7A09CEEE}"/>
              </a:ext>
            </a:extLst>
          </p:cNvPr>
          <p:cNvSpPr/>
          <p:nvPr/>
        </p:nvSpPr>
        <p:spPr>
          <a:xfrm>
            <a:off x="4765240" y="1555928"/>
            <a:ext cx="2571870" cy="192237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err="1">
                <a:solidFill>
                  <a:schemeClr val="tx1"/>
                </a:solidFill>
                <a:latin typeface="+mj-lt"/>
              </a:rPr>
              <a:t>dod</a:t>
            </a:r>
            <a:r>
              <a:rPr lang="en-US" sz="5400" b="1" dirty="0">
                <a:solidFill>
                  <a:schemeClr val="tx1"/>
                </a:solidFill>
                <a:latin typeface="+mj-lt"/>
              </a:rPr>
              <a:t> </a:t>
            </a:r>
          </a:p>
          <a:p>
            <a:pPr algn="ctr"/>
            <a:r>
              <a:rPr lang="en-US" sz="5400" dirty="0">
                <a:solidFill>
                  <a:schemeClr val="tx1"/>
                </a:solidFill>
                <a:latin typeface="+mj-lt"/>
              </a:rPr>
              <a:t>to come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  <a:latin typeface="+mj-lt"/>
              </a:rPr>
              <a:t> 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289537E-AD75-C743-BA17-E0A6817FD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84259"/>
            <a:ext cx="3606800" cy="558800"/>
          </a:xfrm>
          <a:prstGeom prst="rect">
            <a:avLst/>
          </a:prstGeom>
        </p:spPr>
      </p:pic>
      <p:sp useBgFill="1">
        <p:nvSpPr>
          <p:cNvPr id="3" name="TextBox 2">
            <a:extLst>
              <a:ext uri="{FF2B5EF4-FFF2-40B4-BE49-F238E27FC236}">
                <a16:creationId xmlns:a16="http://schemas.microsoft.com/office/drawing/2014/main" id="{B609B102-B2C0-914B-B9DA-57871FA86543}"/>
              </a:ext>
            </a:extLst>
          </p:cNvPr>
          <p:cNvSpPr txBox="1"/>
          <p:nvPr/>
        </p:nvSpPr>
        <p:spPr>
          <a:xfrm>
            <a:off x="6391565" y="5320146"/>
            <a:ext cx="184731" cy="461665"/>
          </a:xfrm>
          <a:prstGeom prst="rect">
            <a:avLst/>
          </a:prstGeom>
        </p:spPr>
        <p:txBody>
          <a:bodyPr wrap="none" rtlCol="0">
            <a:spAutoFit/>
          </a:bodyPr>
          <a:lstStyle/>
          <a:p>
            <a:endParaRPr lang="cy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FECC03-55EF-AE45-A766-40081929E4BF}"/>
              </a:ext>
            </a:extLst>
          </p:cNvPr>
          <p:cNvSpPr txBox="1"/>
          <p:nvPr/>
        </p:nvSpPr>
        <p:spPr>
          <a:xfrm>
            <a:off x="1739153" y="3872753"/>
            <a:ext cx="2459849" cy="769441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 err="1"/>
              <a:t>Dere</a:t>
            </a:r>
            <a:r>
              <a:rPr lang="en-US" sz="4400" b="1" dirty="0"/>
              <a:t> ….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C36A15A-7DAD-1641-8749-AA60B3362B9D}"/>
              </a:ext>
            </a:extLst>
          </p:cNvPr>
          <p:cNvSpPr txBox="1"/>
          <p:nvPr/>
        </p:nvSpPr>
        <p:spPr>
          <a:xfrm>
            <a:off x="7718612" y="3908612"/>
            <a:ext cx="2892146" cy="769441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 err="1"/>
              <a:t>Dewch</a:t>
            </a:r>
            <a:r>
              <a:rPr lang="en-US" sz="4400" b="1" dirty="0"/>
              <a:t> ….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FD38BC1-FA60-FB4C-8C5F-8B4B1F7BDE6D}"/>
              </a:ext>
            </a:extLst>
          </p:cNvPr>
          <p:cNvCxnSpPr/>
          <p:nvPr/>
        </p:nvCxnSpPr>
        <p:spPr>
          <a:xfrm flipH="1">
            <a:off x="2832847" y="2517117"/>
            <a:ext cx="1703294" cy="1212201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2593E9B-4030-B845-924B-31977BB3E8F7}"/>
              </a:ext>
            </a:extLst>
          </p:cNvPr>
          <p:cNvCxnSpPr>
            <a:cxnSpLocks/>
          </p:cNvCxnSpPr>
          <p:nvPr/>
        </p:nvCxnSpPr>
        <p:spPr>
          <a:xfrm>
            <a:off x="7566209" y="2517117"/>
            <a:ext cx="1559862" cy="1212201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91D759C1-5D59-8941-939E-BA079273B9F9}"/>
              </a:ext>
            </a:extLst>
          </p:cNvPr>
          <p:cNvSpPr txBox="1"/>
          <p:nvPr/>
        </p:nvSpPr>
        <p:spPr>
          <a:xfrm>
            <a:off x="3786095" y="3549587"/>
            <a:ext cx="864595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sgl</a:t>
            </a:r>
            <a:endParaRPr lang="en-US" sz="36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1240B4-3503-624B-A81E-2A58348D3433}"/>
              </a:ext>
            </a:extLst>
          </p:cNvPr>
          <p:cNvSpPr txBox="1"/>
          <p:nvPr/>
        </p:nvSpPr>
        <p:spPr>
          <a:xfrm>
            <a:off x="9746163" y="3549586"/>
            <a:ext cx="864595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pl</a:t>
            </a:r>
            <a:endParaRPr lang="en-US" sz="36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F03B94A-C18B-8F4F-A635-4241AFB259D4}"/>
              </a:ext>
            </a:extLst>
          </p:cNvPr>
          <p:cNvSpPr txBox="1"/>
          <p:nvPr/>
        </p:nvSpPr>
        <p:spPr>
          <a:xfrm>
            <a:off x="1530377" y="4745283"/>
            <a:ext cx="2877400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Dere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neuadd</a:t>
            </a:r>
            <a:r>
              <a:rPr lang="en-US" b="1" dirty="0"/>
              <a:t>.</a:t>
            </a:r>
          </a:p>
          <a:p>
            <a:r>
              <a:rPr lang="en-US" b="1" dirty="0" err="1"/>
              <a:t>Dere</a:t>
            </a:r>
            <a:r>
              <a:rPr lang="en-US" b="1" dirty="0"/>
              <a:t> </a:t>
            </a:r>
            <a:r>
              <a:rPr lang="en-US" b="1" dirty="0" err="1"/>
              <a:t>i</a:t>
            </a:r>
            <a:r>
              <a:rPr lang="en-US" b="1" dirty="0"/>
              <a:t> </a:t>
            </a:r>
            <a:r>
              <a:rPr lang="en-US" b="1" dirty="0" err="1"/>
              <a:t>mewn</a:t>
            </a:r>
            <a:r>
              <a:rPr lang="en-US" b="1" dirty="0"/>
              <a:t>.</a:t>
            </a:r>
          </a:p>
          <a:p>
            <a:endParaRPr lang="en-US" dirty="0"/>
          </a:p>
          <a:p>
            <a:r>
              <a:rPr lang="en-US" dirty="0"/>
              <a:t>Come to the hall.</a:t>
            </a:r>
          </a:p>
          <a:p>
            <a:r>
              <a:rPr lang="en-US" dirty="0"/>
              <a:t>Come in.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78F15BC-BE3B-434C-87E9-0766D5FD3171}"/>
              </a:ext>
            </a:extLst>
          </p:cNvPr>
          <p:cNvSpPr txBox="1"/>
          <p:nvPr/>
        </p:nvSpPr>
        <p:spPr>
          <a:xfrm>
            <a:off x="7687371" y="4806931"/>
            <a:ext cx="2877400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Dewch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neuadd</a:t>
            </a:r>
            <a:r>
              <a:rPr lang="en-US" b="1" dirty="0"/>
              <a:t>.</a:t>
            </a:r>
          </a:p>
          <a:p>
            <a:r>
              <a:rPr lang="en-US" b="1" dirty="0" err="1"/>
              <a:t>Dewch</a:t>
            </a:r>
            <a:r>
              <a:rPr lang="en-US" b="1" dirty="0"/>
              <a:t> </a:t>
            </a:r>
            <a:r>
              <a:rPr lang="en-US" b="1" dirty="0" err="1"/>
              <a:t>i</a:t>
            </a:r>
            <a:r>
              <a:rPr lang="en-US" b="1" dirty="0"/>
              <a:t> </a:t>
            </a:r>
            <a:r>
              <a:rPr lang="en-US" b="1" dirty="0" err="1"/>
              <a:t>mewn</a:t>
            </a:r>
            <a:r>
              <a:rPr lang="en-US" b="1" dirty="0"/>
              <a:t>.</a:t>
            </a:r>
          </a:p>
          <a:p>
            <a:endParaRPr lang="en-US" dirty="0"/>
          </a:p>
          <a:p>
            <a:r>
              <a:rPr lang="en-US" dirty="0"/>
              <a:t>Come to the hall.</a:t>
            </a:r>
          </a:p>
          <a:p>
            <a:r>
              <a:rPr lang="en-US" dirty="0"/>
              <a:t>Come in.</a:t>
            </a:r>
          </a:p>
        </p:txBody>
      </p:sp>
    </p:spTree>
    <p:extLst>
      <p:ext uri="{BB962C8B-B14F-4D97-AF65-F5344CB8AC3E}">
        <p14:creationId xmlns:p14="http://schemas.microsoft.com/office/powerpoint/2010/main" val="3498335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 idx="4294967295"/>
          </p:nvPr>
        </p:nvSpPr>
        <p:spPr>
          <a:xfrm>
            <a:off x="233081" y="233463"/>
            <a:ext cx="11636189" cy="1049337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cy-GB" sz="4400" b="1" dirty="0">
                <a:solidFill>
                  <a:schemeClr val="bg1"/>
                </a:solidFill>
              </a:rPr>
              <a:t>Berfau Afreolaidd         </a:t>
            </a:r>
            <a:r>
              <a:rPr lang="cy-GB" sz="4400" b="1" i="1" dirty="0">
                <a:solidFill>
                  <a:schemeClr val="bg1"/>
                </a:solidFill>
              </a:rPr>
              <a:t>irregular verbs 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F6417521-D820-F34B-8776-4ECF7A09CEEE}"/>
              </a:ext>
            </a:extLst>
          </p:cNvPr>
          <p:cNvSpPr/>
          <p:nvPr/>
        </p:nvSpPr>
        <p:spPr>
          <a:xfrm>
            <a:off x="4765239" y="1555927"/>
            <a:ext cx="2800969" cy="231682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err="1">
                <a:solidFill>
                  <a:schemeClr val="tx1"/>
                </a:solidFill>
                <a:latin typeface="+mj-lt"/>
              </a:rPr>
              <a:t>gwneud</a:t>
            </a:r>
            <a:r>
              <a:rPr lang="en-US" sz="5400" b="1" dirty="0">
                <a:solidFill>
                  <a:schemeClr val="tx1"/>
                </a:solidFill>
                <a:latin typeface="+mj-lt"/>
              </a:rPr>
              <a:t> </a:t>
            </a:r>
          </a:p>
          <a:p>
            <a:pPr algn="ctr"/>
            <a:r>
              <a:rPr lang="en-US" sz="4000" dirty="0">
                <a:solidFill>
                  <a:schemeClr val="tx1"/>
                </a:solidFill>
                <a:latin typeface="+mj-lt"/>
              </a:rPr>
              <a:t>to do / </a:t>
            </a:r>
          </a:p>
          <a:p>
            <a:pPr algn="ctr"/>
            <a:r>
              <a:rPr lang="en-US" sz="4000" dirty="0">
                <a:solidFill>
                  <a:schemeClr val="tx1"/>
                </a:solidFill>
                <a:latin typeface="+mj-lt"/>
              </a:rPr>
              <a:t>to make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  <a:latin typeface="+mj-lt"/>
              </a:rPr>
              <a:t> 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289537E-AD75-C743-BA17-E0A6817FD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84259"/>
            <a:ext cx="3606800" cy="558800"/>
          </a:xfrm>
          <a:prstGeom prst="rect">
            <a:avLst/>
          </a:prstGeom>
        </p:spPr>
      </p:pic>
      <p:sp useBgFill="1">
        <p:nvSpPr>
          <p:cNvPr id="3" name="TextBox 2">
            <a:extLst>
              <a:ext uri="{FF2B5EF4-FFF2-40B4-BE49-F238E27FC236}">
                <a16:creationId xmlns:a16="http://schemas.microsoft.com/office/drawing/2014/main" id="{B609B102-B2C0-914B-B9DA-57871FA86543}"/>
              </a:ext>
            </a:extLst>
          </p:cNvPr>
          <p:cNvSpPr txBox="1"/>
          <p:nvPr/>
        </p:nvSpPr>
        <p:spPr>
          <a:xfrm>
            <a:off x="6391565" y="5320146"/>
            <a:ext cx="184731" cy="461665"/>
          </a:xfrm>
          <a:prstGeom prst="rect">
            <a:avLst/>
          </a:prstGeom>
        </p:spPr>
        <p:txBody>
          <a:bodyPr wrap="none" rtlCol="0">
            <a:spAutoFit/>
          </a:bodyPr>
          <a:lstStyle/>
          <a:p>
            <a:endParaRPr lang="cy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FECC03-55EF-AE45-A766-40081929E4BF}"/>
              </a:ext>
            </a:extLst>
          </p:cNvPr>
          <p:cNvSpPr txBox="1"/>
          <p:nvPr/>
        </p:nvSpPr>
        <p:spPr>
          <a:xfrm>
            <a:off x="1739153" y="3872753"/>
            <a:ext cx="2459849" cy="769441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 err="1"/>
              <a:t>Gwna</a:t>
            </a:r>
            <a:r>
              <a:rPr lang="en-US" sz="4400" b="1" dirty="0"/>
              <a:t> ….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C36A15A-7DAD-1641-8749-AA60B3362B9D}"/>
              </a:ext>
            </a:extLst>
          </p:cNvPr>
          <p:cNvSpPr txBox="1"/>
          <p:nvPr/>
        </p:nvSpPr>
        <p:spPr>
          <a:xfrm>
            <a:off x="7279341" y="3908612"/>
            <a:ext cx="3639671" cy="769441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 err="1"/>
              <a:t>Gwnewch</a:t>
            </a:r>
            <a:r>
              <a:rPr lang="en-US" sz="4400" b="1" dirty="0"/>
              <a:t> ….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FD38BC1-FA60-FB4C-8C5F-8B4B1F7BDE6D}"/>
              </a:ext>
            </a:extLst>
          </p:cNvPr>
          <p:cNvCxnSpPr/>
          <p:nvPr/>
        </p:nvCxnSpPr>
        <p:spPr>
          <a:xfrm flipH="1">
            <a:off x="2832847" y="2517117"/>
            <a:ext cx="1703294" cy="1212201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2593E9B-4030-B845-924B-31977BB3E8F7}"/>
              </a:ext>
            </a:extLst>
          </p:cNvPr>
          <p:cNvCxnSpPr>
            <a:cxnSpLocks/>
          </p:cNvCxnSpPr>
          <p:nvPr/>
        </p:nvCxnSpPr>
        <p:spPr>
          <a:xfrm>
            <a:off x="7566209" y="2517117"/>
            <a:ext cx="1559862" cy="1212201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91D759C1-5D59-8941-939E-BA079273B9F9}"/>
              </a:ext>
            </a:extLst>
          </p:cNvPr>
          <p:cNvSpPr txBox="1"/>
          <p:nvPr/>
        </p:nvSpPr>
        <p:spPr>
          <a:xfrm>
            <a:off x="3786095" y="3549587"/>
            <a:ext cx="864595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sgl</a:t>
            </a:r>
            <a:endParaRPr lang="en-US" sz="36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1240B4-3503-624B-A81E-2A58348D3433}"/>
              </a:ext>
            </a:extLst>
          </p:cNvPr>
          <p:cNvSpPr txBox="1"/>
          <p:nvPr/>
        </p:nvSpPr>
        <p:spPr>
          <a:xfrm>
            <a:off x="9746163" y="3549586"/>
            <a:ext cx="864595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pl</a:t>
            </a:r>
            <a:endParaRPr lang="en-US" sz="36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F03B94A-C18B-8F4F-A635-4241AFB259D4}"/>
              </a:ext>
            </a:extLst>
          </p:cNvPr>
          <p:cNvSpPr txBox="1"/>
          <p:nvPr/>
        </p:nvSpPr>
        <p:spPr>
          <a:xfrm>
            <a:off x="1530377" y="4745283"/>
            <a:ext cx="2877400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Gwna</a:t>
            </a:r>
            <a:r>
              <a:rPr lang="en-US" b="1" dirty="0"/>
              <a:t> </a:t>
            </a:r>
            <a:r>
              <a:rPr lang="en-US" b="1" dirty="0" err="1"/>
              <a:t>siap</a:t>
            </a:r>
            <a:r>
              <a:rPr lang="en-US" b="1" dirty="0"/>
              <a:t> </a:t>
            </a:r>
            <a:r>
              <a:rPr lang="en-US" b="1" dirty="0" err="1"/>
              <a:t>pêl</a:t>
            </a:r>
            <a:r>
              <a:rPr lang="en-US" b="1" dirty="0"/>
              <a:t>.</a:t>
            </a:r>
          </a:p>
          <a:p>
            <a:r>
              <a:rPr lang="en-US" b="1" dirty="0" err="1"/>
              <a:t>Gwna</a:t>
            </a:r>
            <a:r>
              <a:rPr lang="en-US" b="1" dirty="0"/>
              <a:t> </a:t>
            </a:r>
            <a:r>
              <a:rPr lang="en-US" b="1" dirty="0" err="1"/>
              <a:t>dy</a:t>
            </a:r>
            <a:r>
              <a:rPr lang="en-US" b="1" dirty="0"/>
              <a:t> </a:t>
            </a:r>
            <a:r>
              <a:rPr lang="en-US" b="1" dirty="0" err="1"/>
              <a:t>waith</a:t>
            </a:r>
            <a:endParaRPr lang="en-US" b="1" dirty="0"/>
          </a:p>
          <a:p>
            <a:endParaRPr lang="en-US" dirty="0"/>
          </a:p>
          <a:p>
            <a:r>
              <a:rPr lang="en-US" dirty="0"/>
              <a:t>Make a ball.</a:t>
            </a:r>
          </a:p>
          <a:p>
            <a:r>
              <a:rPr lang="en-US" dirty="0"/>
              <a:t>Do your work.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F881DE7-C713-A142-B499-9ABD805193B7}"/>
              </a:ext>
            </a:extLst>
          </p:cNvPr>
          <p:cNvSpPr txBox="1"/>
          <p:nvPr/>
        </p:nvSpPr>
        <p:spPr>
          <a:xfrm>
            <a:off x="7660476" y="4806931"/>
            <a:ext cx="2877400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Gwnewch</a:t>
            </a:r>
            <a:r>
              <a:rPr lang="en-US" b="1" dirty="0"/>
              <a:t> </a:t>
            </a:r>
            <a:r>
              <a:rPr lang="en-US" b="1" dirty="0" err="1"/>
              <a:t>siap</a:t>
            </a:r>
            <a:r>
              <a:rPr lang="en-US" b="1" dirty="0"/>
              <a:t> </a:t>
            </a:r>
            <a:r>
              <a:rPr lang="en-US" b="1" dirty="0" err="1"/>
              <a:t>pêl</a:t>
            </a:r>
            <a:r>
              <a:rPr lang="en-US" b="1" dirty="0"/>
              <a:t>.</a:t>
            </a:r>
          </a:p>
          <a:p>
            <a:r>
              <a:rPr lang="en-US" b="1" dirty="0" err="1"/>
              <a:t>Gwnewch</a:t>
            </a:r>
            <a:r>
              <a:rPr lang="en-US" b="1" dirty="0"/>
              <a:t> </a:t>
            </a:r>
            <a:r>
              <a:rPr lang="en-US" b="1" dirty="0" err="1"/>
              <a:t>eich</a:t>
            </a:r>
            <a:r>
              <a:rPr lang="en-US" b="1" dirty="0"/>
              <a:t> </a:t>
            </a:r>
            <a:r>
              <a:rPr lang="en-US" b="1" dirty="0" err="1"/>
              <a:t>gwaith</a:t>
            </a:r>
            <a:endParaRPr lang="en-US" b="1" dirty="0"/>
          </a:p>
          <a:p>
            <a:endParaRPr lang="en-US" dirty="0"/>
          </a:p>
          <a:p>
            <a:r>
              <a:rPr lang="en-US" dirty="0"/>
              <a:t>Make a ball.</a:t>
            </a:r>
          </a:p>
          <a:p>
            <a:r>
              <a:rPr lang="en-US" dirty="0"/>
              <a:t>Do your work.</a:t>
            </a:r>
          </a:p>
        </p:txBody>
      </p:sp>
    </p:spTree>
    <p:extLst>
      <p:ext uri="{BB962C8B-B14F-4D97-AF65-F5344CB8AC3E}">
        <p14:creationId xmlns:p14="http://schemas.microsoft.com/office/powerpoint/2010/main" val="290561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 idx="4294967295"/>
          </p:nvPr>
        </p:nvSpPr>
        <p:spPr>
          <a:xfrm>
            <a:off x="233081" y="233463"/>
            <a:ext cx="11636189" cy="1049337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cy-GB" sz="4400" b="1" dirty="0">
                <a:solidFill>
                  <a:schemeClr val="bg1"/>
                </a:solidFill>
              </a:rPr>
              <a:t>Berfau Afreolaidd         </a:t>
            </a:r>
            <a:r>
              <a:rPr lang="cy-GB" sz="4400" b="1" i="1" dirty="0">
                <a:solidFill>
                  <a:schemeClr val="bg1"/>
                </a:solidFill>
              </a:rPr>
              <a:t>irregular verbs 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F6417521-D820-F34B-8776-4ECF7A09CEEE}"/>
              </a:ext>
            </a:extLst>
          </p:cNvPr>
          <p:cNvSpPr/>
          <p:nvPr/>
        </p:nvSpPr>
        <p:spPr>
          <a:xfrm>
            <a:off x="4765239" y="1555927"/>
            <a:ext cx="2800969" cy="231682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solidFill>
                  <a:schemeClr val="tx1"/>
                </a:solidFill>
                <a:latin typeface="+mj-lt"/>
              </a:rPr>
              <a:t>bod</a:t>
            </a:r>
          </a:p>
          <a:p>
            <a:pPr algn="ctr"/>
            <a:r>
              <a:rPr lang="en-US" sz="5400" dirty="0">
                <a:solidFill>
                  <a:schemeClr val="tx1"/>
                </a:solidFill>
                <a:latin typeface="+mj-lt"/>
              </a:rPr>
              <a:t>(to be) 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  <a:latin typeface="+mj-lt"/>
              </a:rPr>
              <a:t> 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289537E-AD75-C743-BA17-E0A6817FD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84259"/>
            <a:ext cx="3606800" cy="558800"/>
          </a:xfrm>
          <a:prstGeom prst="rect">
            <a:avLst/>
          </a:prstGeom>
        </p:spPr>
      </p:pic>
      <p:sp useBgFill="1">
        <p:nvSpPr>
          <p:cNvPr id="3" name="TextBox 2">
            <a:extLst>
              <a:ext uri="{FF2B5EF4-FFF2-40B4-BE49-F238E27FC236}">
                <a16:creationId xmlns:a16="http://schemas.microsoft.com/office/drawing/2014/main" id="{B609B102-B2C0-914B-B9DA-57871FA86543}"/>
              </a:ext>
            </a:extLst>
          </p:cNvPr>
          <p:cNvSpPr txBox="1"/>
          <p:nvPr/>
        </p:nvSpPr>
        <p:spPr>
          <a:xfrm>
            <a:off x="6391565" y="5320146"/>
            <a:ext cx="184731" cy="461665"/>
          </a:xfrm>
          <a:prstGeom prst="rect">
            <a:avLst/>
          </a:prstGeom>
        </p:spPr>
        <p:txBody>
          <a:bodyPr wrap="none" rtlCol="0">
            <a:spAutoFit/>
          </a:bodyPr>
          <a:lstStyle/>
          <a:p>
            <a:endParaRPr lang="cy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FECC03-55EF-AE45-A766-40081929E4BF}"/>
              </a:ext>
            </a:extLst>
          </p:cNvPr>
          <p:cNvSpPr txBox="1"/>
          <p:nvPr/>
        </p:nvSpPr>
        <p:spPr>
          <a:xfrm>
            <a:off x="1471990" y="3893962"/>
            <a:ext cx="2935787" cy="769441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 err="1"/>
              <a:t>Bydda</a:t>
            </a:r>
            <a:r>
              <a:rPr lang="en-US" sz="4400" b="1" dirty="0"/>
              <a:t> ….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C36A15A-7DAD-1641-8749-AA60B3362B9D}"/>
              </a:ext>
            </a:extLst>
          </p:cNvPr>
          <p:cNvSpPr txBox="1"/>
          <p:nvPr/>
        </p:nvSpPr>
        <p:spPr>
          <a:xfrm>
            <a:off x="7279341" y="3908612"/>
            <a:ext cx="3639671" cy="769441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 err="1"/>
              <a:t>Byddwch</a:t>
            </a:r>
            <a:r>
              <a:rPr lang="en-US" sz="4400" b="1" dirty="0"/>
              <a:t> ….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FD38BC1-FA60-FB4C-8C5F-8B4B1F7BDE6D}"/>
              </a:ext>
            </a:extLst>
          </p:cNvPr>
          <p:cNvCxnSpPr/>
          <p:nvPr/>
        </p:nvCxnSpPr>
        <p:spPr>
          <a:xfrm flipH="1">
            <a:off x="2832847" y="2517117"/>
            <a:ext cx="1703294" cy="1212201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2593E9B-4030-B845-924B-31977BB3E8F7}"/>
              </a:ext>
            </a:extLst>
          </p:cNvPr>
          <p:cNvCxnSpPr>
            <a:cxnSpLocks/>
          </p:cNvCxnSpPr>
          <p:nvPr/>
        </p:nvCxnSpPr>
        <p:spPr>
          <a:xfrm>
            <a:off x="7566209" y="2517117"/>
            <a:ext cx="1559862" cy="1212201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91D759C1-5D59-8941-939E-BA079273B9F9}"/>
              </a:ext>
            </a:extLst>
          </p:cNvPr>
          <p:cNvSpPr txBox="1"/>
          <p:nvPr/>
        </p:nvSpPr>
        <p:spPr>
          <a:xfrm>
            <a:off x="3786095" y="3549587"/>
            <a:ext cx="864595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sgl</a:t>
            </a:r>
            <a:endParaRPr lang="en-US" sz="36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1240B4-3503-624B-A81E-2A58348D3433}"/>
              </a:ext>
            </a:extLst>
          </p:cNvPr>
          <p:cNvSpPr txBox="1"/>
          <p:nvPr/>
        </p:nvSpPr>
        <p:spPr>
          <a:xfrm>
            <a:off x="9746163" y="3549586"/>
            <a:ext cx="864595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pl</a:t>
            </a:r>
            <a:endParaRPr lang="en-US" sz="36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F03B94A-C18B-8F4F-A635-4241AFB259D4}"/>
              </a:ext>
            </a:extLst>
          </p:cNvPr>
          <p:cNvSpPr txBox="1"/>
          <p:nvPr/>
        </p:nvSpPr>
        <p:spPr>
          <a:xfrm>
            <a:off x="1530377" y="4745283"/>
            <a:ext cx="2877400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Bydda’n</a:t>
            </a:r>
            <a:r>
              <a:rPr lang="en-US" b="1" dirty="0"/>
              <a:t> </a:t>
            </a:r>
            <a:r>
              <a:rPr lang="en-US" b="1" dirty="0" err="1"/>
              <a:t>dawel</a:t>
            </a:r>
            <a:r>
              <a:rPr lang="en-US" b="1" dirty="0"/>
              <a:t>.</a:t>
            </a:r>
          </a:p>
          <a:p>
            <a:r>
              <a:rPr lang="en-US" b="1" dirty="0" err="1"/>
              <a:t>Bydda’n</a:t>
            </a:r>
            <a:r>
              <a:rPr lang="en-US" b="1" dirty="0"/>
              <a:t> </a:t>
            </a:r>
            <a:r>
              <a:rPr lang="en-US" b="1" dirty="0" err="1"/>
              <a:t>ofalus</a:t>
            </a:r>
            <a:r>
              <a:rPr lang="en-US" b="1" dirty="0"/>
              <a:t>.</a:t>
            </a:r>
          </a:p>
          <a:p>
            <a:endParaRPr lang="en-US" dirty="0"/>
          </a:p>
          <a:p>
            <a:r>
              <a:rPr lang="en-US" dirty="0"/>
              <a:t>Be quiet.</a:t>
            </a:r>
          </a:p>
          <a:p>
            <a:r>
              <a:rPr lang="en-US" dirty="0"/>
              <a:t>Be careful.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8C969BF-8846-9940-BB90-0406E0F3268E}"/>
              </a:ext>
            </a:extLst>
          </p:cNvPr>
          <p:cNvSpPr txBox="1"/>
          <p:nvPr/>
        </p:nvSpPr>
        <p:spPr>
          <a:xfrm>
            <a:off x="7808065" y="4806931"/>
            <a:ext cx="2877400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Byddwch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dawel</a:t>
            </a:r>
            <a:r>
              <a:rPr lang="en-US" b="1" dirty="0"/>
              <a:t>.</a:t>
            </a:r>
          </a:p>
          <a:p>
            <a:r>
              <a:rPr lang="en-US" b="1" dirty="0" err="1"/>
              <a:t>Byddwch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ofalus</a:t>
            </a:r>
            <a:r>
              <a:rPr lang="en-US" b="1" dirty="0"/>
              <a:t>.</a:t>
            </a:r>
          </a:p>
          <a:p>
            <a:endParaRPr lang="en-US" dirty="0"/>
          </a:p>
          <a:p>
            <a:r>
              <a:rPr lang="en-US" dirty="0"/>
              <a:t>Be quiet.</a:t>
            </a:r>
          </a:p>
          <a:p>
            <a:r>
              <a:rPr lang="en-US" dirty="0"/>
              <a:t>Be careful.</a:t>
            </a:r>
          </a:p>
        </p:txBody>
      </p:sp>
    </p:spTree>
    <p:extLst>
      <p:ext uri="{BB962C8B-B14F-4D97-AF65-F5344CB8AC3E}">
        <p14:creationId xmlns:p14="http://schemas.microsoft.com/office/powerpoint/2010/main" val="1901855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2082017" y="1274164"/>
            <a:ext cx="7638757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674528"/>
            <a:ext cx="393106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Be quiet!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792473" y="5059778"/>
            <a:ext cx="400501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Come in, children!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6840056" y="5072596"/>
            <a:ext cx="4267230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Ewch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i’r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dosbarth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7740697" y="2290191"/>
            <a:ext cx="4197539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 to the classroom, Nia!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sgl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5BCA40-8ED8-9946-B9A5-E41648C225C7}"/>
              </a:ext>
            </a:extLst>
          </p:cNvPr>
          <p:cNvSpPr txBox="1"/>
          <p:nvPr/>
        </p:nvSpPr>
        <p:spPr>
          <a:xfrm>
            <a:off x="1447800" y="3581726"/>
            <a:ext cx="2224476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Byddwch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dawel</a:t>
            </a:r>
            <a:r>
              <a:rPr lang="en-US" b="1" dirty="0"/>
              <a:t>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ECC51A4-4DF1-AA45-B36F-E23AAE14A0A2}"/>
              </a:ext>
            </a:extLst>
          </p:cNvPr>
          <p:cNvSpPr txBox="1"/>
          <p:nvPr/>
        </p:nvSpPr>
        <p:spPr>
          <a:xfrm>
            <a:off x="2395711" y="5765458"/>
            <a:ext cx="3009510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Dewch</a:t>
            </a:r>
            <a:r>
              <a:rPr lang="en-US" b="1" dirty="0"/>
              <a:t> </a:t>
            </a:r>
            <a:r>
              <a:rPr lang="en-US" b="1" dirty="0" err="1"/>
              <a:t>i</a:t>
            </a:r>
            <a:r>
              <a:rPr lang="en-US" b="1" dirty="0"/>
              <a:t> </a:t>
            </a:r>
            <a:r>
              <a:rPr lang="en-US" b="1" dirty="0" err="1"/>
              <a:t>mewn</a:t>
            </a:r>
            <a:r>
              <a:rPr lang="en-US" b="1" dirty="0"/>
              <a:t>, </a:t>
            </a:r>
            <a:r>
              <a:rPr lang="en-US" b="1" dirty="0" err="1">
                <a:solidFill>
                  <a:srgbClr val="FF0000"/>
                </a:solidFill>
              </a:rPr>
              <a:t>b</a:t>
            </a:r>
            <a:r>
              <a:rPr lang="en-US" b="1" dirty="0" err="1"/>
              <a:t>lant</a:t>
            </a:r>
            <a:r>
              <a:rPr lang="en-US" b="1" dirty="0"/>
              <a:t>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D2D166C-BFF3-B845-B975-FF071FF5FF60}"/>
              </a:ext>
            </a:extLst>
          </p:cNvPr>
          <p:cNvSpPr txBox="1"/>
          <p:nvPr/>
        </p:nvSpPr>
        <p:spPr>
          <a:xfrm>
            <a:off x="6378061" y="5765458"/>
            <a:ext cx="2725271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Go to the classroom!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47D915A-62A8-FC40-8BAD-553399848161}"/>
              </a:ext>
            </a:extLst>
          </p:cNvPr>
          <p:cNvSpPr txBox="1"/>
          <p:nvPr/>
        </p:nvSpPr>
        <p:spPr>
          <a:xfrm>
            <a:off x="7966181" y="3675550"/>
            <a:ext cx="3792596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Cer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dosbarth</a:t>
            </a:r>
            <a:r>
              <a:rPr lang="en-US" b="1" dirty="0"/>
              <a:t>, Nia!</a:t>
            </a:r>
          </a:p>
        </p:txBody>
      </p:sp>
    </p:spTree>
    <p:extLst>
      <p:ext uri="{BB962C8B-B14F-4D97-AF65-F5344CB8AC3E}">
        <p14:creationId xmlns:p14="http://schemas.microsoft.com/office/powerpoint/2010/main" val="4084217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11" grpId="0" animBg="1"/>
      <p:bldP spid="6" grpId="0" animBg="1"/>
      <p:bldP spid="13" grpId="0" animBg="1"/>
      <p:bldP spid="14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20358"/>
            <a:ext cx="11667240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PYNCIAU                                  SUBJECTS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524638" y="1273887"/>
            <a:ext cx="8584701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90717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Daearyddiaeth</a:t>
            </a:r>
            <a:endParaRPr lang="en-US" sz="2800" b="1" dirty="0">
              <a:latin typeface="Bookman Old Style" panose="02050604050505020204" pitchFamily="18" charset="0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209862" y="4107985"/>
            <a:ext cx="452708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Technoleg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Gwybodaeth</a:t>
            </a:r>
            <a:endParaRPr lang="en-US" sz="2800" b="1" dirty="0">
              <a:latin typeface="Bookman Old Style" panose="02050604050505020204" pitchFamily="18" charset="0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994615" y="4107984"/>
            <a:ext cx="388248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English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2807480" y="554078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Hanes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6725136" y="5506184"/>
            <a:ext cx="435030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Music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8844777" y="2493584"/>
            <a:ext cx="303232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Art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1347420" y="3078359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Geography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3BBC35-61AD-DA4B-8BD7-6A33B52DD5DF}"/>
              </a:ext>
            </a:extLst>
          </p:cNvPr>
          <p:cNvSpPr txBox="1"/>
          <p:nvPr/>
        </p:nvSpPr>
        <p:spPr>
          <a:xfrm>
            <a:off x="2159231" y="4818693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Information Technology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68786B6-7A75-344F-B2AD-41FBBE3BEB47}"/>
              </a:ext>
            </a:extLst>
          </p:cNvPr>
          <p:cNvSpPr txBox="1"/>
          <p:nvPr/>
        </p:nvSpPr>
        <p:spPr>
          <a:xfrm>
            <a:off x="3605492" y="6316958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History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91676E2-39B5-3147-8E55-161902C5ABA9}"/>
              </a:ext>
            </a:extLst>
          </p:cNvPr>
          <p:cNvSpPr txBox="1"/>
          <p:nvPr/>
        </p:nvSpPr>
        <p:spPr>
          <a:xfrm>
            <a:off x="7804960" y="6325766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Cerddoriaeth</a:t>
            </a:r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8844776" y="4714680"/>
            <a:ext cx="1852706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Saesneg</a:t>
            </a:r>
            <a:endParaRPr lang="en-US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9373386" y="3254168"/>
            <a:ext cx="1946371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Celf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83708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1" grpId="0" animBg="1"/>
      <p:bldP spid="12" grpId="0" animBg="1"/>
      <p:bldP spid="13" grpId="0" animBg="1"/>
      <p:bldP spid="6" grpId="0" animBg="1"/>
      <p:bldP spid="14" grpId="0" animBg="1"/>
      <p:bldP spid="15" grpId="0" animBg="1"/>
      <p:bldP spid="16" grpId="0" animBg="1"/>
      <p:bldP spid="18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20358"/>
            <a:ext cx="11667240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PYNCIAU                                  SUBJECTS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524638" y="1273887"/>
            <a:ext cx="8584701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90717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Dyniaethau</a:t>
            </a:r>
            <a:endParaRPr lang="en-US" sz="2800" b="1" dirty="0">
              <a:latin typeface="Bookman Old Style" panose="02050604050505020204" pitchFamily="18" charset="0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209862" y="4107985"/>
            <a:ext cx="452708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Gwyddonaieth</a:t>
            </a:r>
            <a:endParaRPr lang="en-US" sz="2800" b="1" dirty="0">
              <a:latin typeface="Bookman Old Style" panose="02050604050505020204" pitchFamily="18" charset="0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4276577" y="5402033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Rhifedd</a:t>
            </a:r>
            <a:endParaRPr lang="en-US" sz="2800" b="1" dirty="0">
              <a:latin typeface="Bookman Old Style" panose="02050604050505020204" pitchFamily="18" charset="0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7526797" y="4106233"/>
            <a:ext cx="435030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Literacy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8844777" y="2493584"/>
            <a:ext cx="303232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Languages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1347420" y="3078359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Humanities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3BBC35-61AD-DA4B-8BD7-6A33B52DD5DF}"/>
              </a:ext>
            </a:extLst>
          </p:cNvPr>
          <p:cNvSpPr txBox="1"/>
          <p:nvPr/>
        </p:nvSpPr>
        <p:spPr>
          <a:xfrm>
            <a:off x="2159231" y="4818693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Science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68786B6-7A75-344F-B2AD-41FBBE3BEB47}"/>
              </a:ext>
            </a:extLst>
          </p:cNvPr>
          <p:cNvSpPr txBox="1"/>
          <p:nvPr/>
        </p:nvSpPr>
        <p:spPr>
          <a:xfrm>
            <a:off x="4370727" y="6162204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Numeracy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91676E2-39B5-3147-8E55-161902C5ABA9}"/>
              </a:ext>
            </a:extLst>
          </p:cNvPr>
          <p:cNvSpPr txBox="1"/>
          <p:nvPr/>
        </p:nvSpPr>
        <p:spPr>
          <a:xfrm>
            <a:off x="8255688" y="4738525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Llythrennedd</a:t>
            </a:r>
            <a:endParaRPr lang="en-US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9373386" y="3254168"/>
            <a:ext cx="1946371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Ieithoedd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831471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11" grpId="0" animBg="1"/>
      <p:bldP spid="12" grpId="0" animBg="1"/>
      <p:bldP spid="13" grpId="0" animBg="1"/>
      <p:bldP spid="6" grpId="0" animBg="1"/>
      <p:bldP spid="14" grpId="0" animBg="1"/>
      <p:bldP spid="15" grpId="0" animBg="1"/>
      <p:bldP spid="16" grpId="0" animBg="1"/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176786"/>
            <a:ext cx="12070403" cy="787309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Gofyn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cwestiwn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…      asking a question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3149261" y="1192839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……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like ……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21598" y="2581735"/>
            <a:ext cx="3297464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Ydw</a:t>
            </a:r>
            <a:r>
              <a:rPr lang="en-US" sz="2400" b="1" dirty="0"/>
              <a:t>, </a:t>
            </a:r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Yes, I like ….. 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176053" y="2455280"/>
            <a:ext cx="4792467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ydw</a:t>
            </a:r>
            <a:r>
              <a:rPr lang="en-US" sz="2400" b="1" dirty="0"/>
              <a:t>, </a:t>
            </a:r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</a:t>
            </a:r>
            <a:r>
              <a:rPr lang="en-US" sz="2400" b="1" dirty="0"/>
              <a:t> </a:t>
            </a:r>
            <a:r>
              <a:rPr lang="en-US" sz="2400" b="1" dirty="0" err="1"/>
              <a:t>ddim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...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No, I don’t like …...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8764626" y="1704485"/>
            <a:ext cx="1222391" cy="62712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1995541" y="1762225"/>
            <a:ext cx="1153720" cy="63507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094F1E3-AC57-5243-9B72-5F1C89C68D38}"/>
              </a:ext>
            </a:extLst>
          </p:cNvPr>
          <p:cNvSpPr txBox="1"/>
          <p:nvPr/>
        </p:nvSpPr>
        <p:spPr>
          <a:xfrm>
            <a:off x="2515898" y="3951492"/>
            <a:ext cx="6894259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Pa </a:t>
            </a:r>
            <a:r>
              <a:rPr lang="en-US" sz="3600" b="1" dirty="0" err="1">
                <a:solidFill>
                  <a:schemeClr val="bg1"/>
                </a:solidFill>
              </a:rPr>
              <a:t>wers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What lesson do you like?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DDD61D8-44FD-CC48-BC12-53F63900D6A5}"/>
              </a:ext>
            </a:extLst>
          </p:cNvPr>
          <p:cNvSpPr txBox="1"/>
          <p:nvPr/>
        </p:nvSpPr>
        <p:spPr>
          <a:xfrm>
            <a:off x="4490470" y="5770756"/>
            <a:ext cx="3001618" cy="1015663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 </a:t>
            </a:r>
          </a:p>
          <a:p>
            <a:pPr algn="ctr"/>
            <a:endParaRPr lang="en-US" sz="1050" b="1" dirty="0"/>
          </a:p>
          <a:p>
            <a:pPr algn="ctr"/>
            <a:r>
              <a:rPr lang="en-US" sz="2400" b="1" i="1" dirty="0"/>
              <a:t>I like … 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84111C7-AAF2-CE4E-A11B-4B9F31FE0106}"/>
              </a:ext>
            </a:extLst>
          </p:cNvPr>
          <p:cNvCxnSpPr>
            <a:cxnSpLocks/>
          </p:cNvCxnSpPr>
          <p:nvPr/>
        </p:nvCxnSpPr>
        <p:spPr>
          <a:xfrm>
            <a:off x="5963027" y="5201369"/>
            <a:ext cx="0" cy="56938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5073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7"/>
            <a:ext cx="11687688" cy="512570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Amser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cofrestru</a:t>
            </a:r>
            <a:r>
              <a:rPr lang="en-US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sz="2800" b="1" dirty="0">
                <a:latin typeface="Segoe Print"/>
              </a:rPr>
              <a:t> </a:t>
            </a:r>
            <a:endParaRPr lang="en-US" sz="28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3074195" y="797516"/>
            <a:ext cx="5671301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ti’n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hoffi</a:t>
            </a:r>
            <a:r>
              <a:rPr lang="en-US" sz="3200" b="1" dirty="0">
                <a:solidFill>
                  <a:schemeClr val="bg1"/>
                </a:solidFill>
              </a:rPr>
              <a:t> ….?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Do you like ….?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602AD11-8007-5347-BE8B-D9D3DF21A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110" y="890603"/>
            <a:ext cx="1028772" cy="82301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0B01190-B45A-3644-A073-814CEC1458D7}"/>
              </a:ext>
            </a:extLst>
          </p:cNvPr>
          <p:cNvSpPr txBox="1"/>
          <p:nvPr/>
        </p:nvSpPr>
        <p:spPr>
          <a:xfrm>
            <a:off x="3255830" y="5711819"/>
            <a:ext cx="5671301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Pa </a:t>
            </a:r>
            <a:r>
              <a:rPr lang="en-US" sz="3200" b="1" dirty="0" err="1">
                <a:solidFill>
                  <a:schemeClr val="bg1"/>
                </a:solidFill>
              </a:rPr>
              <a:t>wers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ti’n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hoffi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What lesson do you like?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2709821"/>
              </p:ext>
            </p:extLst>
          </p:nvPr>
        </p:nvGraphicFramePr>
        <p:xfrm>
          <a:off x="349762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943898CE-FA8E-664E-B739-5EC83F9AD9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2825943"/>
              </p:ext>
            </p:extLst>
          </p:nvPr>
        </p:nvGraphicFramePr>
        <p:xfrm>
          <a:off x="4456811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DF79FDD9-EA0F-FD42-BC4C-9E5C05113D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5276831"/>
              </p:ext>
            </p:extLst>
          </p:nvPr>
        </p:nvGraphicFramePr>
        <p:xfrm>
          <a:off x="8729481" y="1948921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BE1FCE8B-95DA-8941-94A1-F56A22A2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6809" y="874066"/>
            <a:ext cx="1028772" cy="823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747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94199D1-1925-5442-88CC-4FBA0975E208}"/>
              </a:ext>
            </a:extLst>
          </p:cNvPr>
          <p:cNvSpPr/>
          <p:nvPr/>
        </p:nvSpPr>
        <p:spPr>
          <a:xfrm>
            <a:off x="552450" y="2286000"/>
            <a:ext cx="11258550" cy="209996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Ar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ddechrau’r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wers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3EA97E-A0AE-B444-9EB2-7F2901CDA9C7}"/>
              </a:ext>
            </a:extLst>
          </p:cNvPr>
          <p:cNvSpPr txBox="1"/>
          <p:nvPr/>
        </p:nvSpPr>
        <p:spPr>
          <a:xfrm>
            <a:off x="2724150" y="4876800"/>
            <a:ext cx="7353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At the beginning of the lesson …</a:t>
            </a:r>
          </a:p>
        </p:txBody>
      </p:sp>
    </p:spTree>
    <p:extLst>
      <p:ext uri="{BB962C8B-B14F-4D97-AF65-F5344CB8AC3E}">
        <p14:creationId xmlns:p14="http://schemas.microsoft.com/office/powerpoint/2010/main" val="25778143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0727282"/>
              </p:ext>
            </p:extLst>
          </p:nvPr>
        </p:nvGraphicFramePr>
        <p:xfrm>
          <a:off x="365312" y="1472562"/>
          <a:ext cx="11468100" cy="5059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……</a:t>
                      </a:r>
                    </a:p>
                    <a:p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(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Fathemateg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Saesneg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)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Welcome to the ….. lesson.</a:t>
                      </a:r>
                    </a:p>
                    <a:p>
                      <a:r>
                        <a:rPr lang="en-US" sz="2400" b="1" i="1" dirty="0">
                          <a:solidFill>
                            <a:sysClr val="windowText" lastClr="000000"/>
                          </a:solidFill>
                        </a:rPr>
                        <a:t>(Welsh / Mathematics / English)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Look at me.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Listen to me.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Look at the whiteboard.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Open your books.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Write the date.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Ewch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dudalen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…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Go to page …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9108568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Agor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Lesson openers</a:t>
            </a:r>
            <a:endParaRPr sz="50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667166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Help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llaw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…             A helping hand…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E455540-2417-A940-93C1-911DF966AFF6}"/>
              </a:ext>
            </a:extLst>
          </p:cNvPr>
          <p:cNvSpPr txBox="1"/>
          <p:nvPr/>
        </p:nvSpPr>
        <p:spPr>
          <a:xfrm>
            <a:off x="580779" y="2250212"/>
            <a:ext cx="11293601" cy="280076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i="1" dirty="0">
                <a:hlinkClick r:id="rId3"/>
              </a:rPr>
              <a:t>https://uwtsd.hosted.panopto.com/Panopto/Pages/Viewer.aspx?id=90f4e280-ab46-42e8-b329-ac520107056c</a:t>
            </a:r>
            <a:endParaRPr lang="en-US" sz="4400" b="1" i="1" dirty="0"/>
          </a:p>
          <a:p>
            <a:pPr algn="ctr"/>
            <a:endParaRPr lang="en-US" sz="4400" b="1" i="1" dirty="0"/>
          </a:p>
        </p:txBody>
      </p:sp>
    </p:spTree>
    <p:extLst>
      <p:ext uri="{BB962C8B-B14F-4D97-AF65-F5344CB8AC3E}">
        <p14:creationId xmlns:p14="http://schemas.microsoft.com/office/powerpoint/2010/main" val="27556474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680F0E4-4AD0-274A-998E-4C7D42B2371C}"/>
              </a:ext>
            </a:extLst>
          </p:cNvPr>
          <p:cNvSpPr txBox="1">
            <a:spLocks/>
          </p:cNvSpPr>
          <p:nvPr/>
        </p:nvSpPr>
        <p:spPr>
          <a:xfrm>
            <a:off x="3208957" y="211853"/>
            <a:ext cx="6017924" cy="70561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nod y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wers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?                 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532B5BE-6574-6546-AF12-90E384ED08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9271855"/>
              </p:ext>
            </p:extLst>
          </p:nvPr>
        </p:nvGraphicFramePr>
        <p:xfrm>
          <a:off x="521252" y="1129662"/>
          <a:ext cx="10908748" cy="472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4374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45437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Nod y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ydy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…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cyfrif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learn how to to count in Welsh.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The aim of the lesson is to …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am y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Celtiaid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learn about the Celts.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adolygu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rhifau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revise numbers in Welsh.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am y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tywydd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600" b="1" i="1" dirty="0">
                          <a:solidFill>
                            <a:sysClr val="windowText" lastClr="000000"/>
                          </a:solidFill>
                        </a:rPr>
                        <a:t>learn about the weather.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ysgrifennu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llythyr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personol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write a personal letter.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dysgu’r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Wyddor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learn the Welsh Alphabet.</a:t>
                      </a:r>
                    </a:p>
                  </a:txBody>
                  <a:tcPr>
                    <a:lnL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F6F279-7E14-5D48-960D-561B590BB8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33310" y="6128862"/>
            <a:ext cx="812800" cy="812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EB990B9-FA4D-9643-AF05-3BB55F4E50B9}"/>
              </a:ext>
            </a:extLst>
          </p:cNvPr>
          <p:cNvSpPr txBox="1"/>
          <p:nvPr/>
        </p:nvSpPr>
        <p:spPr>
          <a:xfrm>
            <a:off x="2441049" y="6350596"/>
            <a:ext cx="4393096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Eich</a:t>
            </a:r>
            <a:r>
              <a:rPr lang="en-US" b="1" dirty="0"/>
              <a:t> </a:t>
            </a:r>
            <a:r>
              <a:rPr lang="en-US" b="1" dirty="0" err="1"/>
              <a:t>tro</a:t>
            </a:r>
            <a:r>
              <a:rPr lang="en-US" b="1" dirty="0"/>
              <a:t> chi ….. It’s your turn …</a:t>
            </a:r>
          </a:p>
        </p:txBody>
      </p:sp>
    </p:spTree>
    <p:extLst>
      <p:ext uri="{BB962C8B-B14F-4D97-AF65-F5344CB8AC3E}">
        <p14:creationId xmlns:p14="http://schemas.microsoft.com/office/powerpoint/2010/main" val="2866030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02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680F0E4-4AD0-274A-998E-4C7D42B2371C}"/>
              </a:ext>
            </a:extLst>
          </p:cNvPr>
          <p:cNvSpPr txBox="1">
            <a:spLocks/>
          </p:cNvSpPr>
          <p:nvPr/>
        </p:nvSpPr>
        <p:spPr>
          <a:xfrm>
            <a:off x="3208957" y="211853"/>
            <a:ext cx="6017924" cy="70561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nod y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wers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?                 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532B5BE-6574-6546-AF12-90E384ED08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6074478"/>
              </p:ext>
            </p:extLst>
          </p:nvPr>
        </p:nvGraphicFramePr>
        <p:xfrm>
          <a:off x="441739" y="1331474"/>
          <a:ext cx="10908748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4374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45437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Nod y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heddiw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ydy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…</a:t>
                      </a: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cyfrif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The aim of </a:t>
                      </a:r>
                      <a:r>
                        <a:rPr lang="en-US" sz="1800" b="1" i="1" dirty="0">
                          <a:solidFill>
                            <a:srgbClr val="FF0000"/>
                          </a:solidFill>
                        </a:rPr>
                        <a:t>today’</a:t>
                      </a:r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s lesson is …</a:t>
                      </a: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am y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Celtiaid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adolygu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rhifau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am y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tywydd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ysgrifennu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llythyr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personol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dysgu’r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Wyddor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102567F-F8FB-FF4A-9C6E-1214509CE701}"/>
              </a:ext>
            </a:extLst>
          </p:cNvPr>
          <p:cNvSpPr txBox="1"/>
          <p:nvPr/>
        </p:nvSpPr>
        <p:spPr>
          <a:xfrm>
            <a:off x="1824823" y="6266934"/>
            <a:ext cx="4393096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Eich</a:t>
            </a:r>
            <a:r>
              <a:rPr lang="en-US" b="1" dirty="0"/>
              <a:t> </a:t>
            </a:r>
            <a:r>
              <a:rPr lang="en-US" b="1" dirty="0" err="1"/>
              <a:t>tro</a:t>
            </a:r>
            <a:r>
              <a:rPr lang="en-US" b="1" dirty="0"/>
              <a:t> chi ….. It’s your turn …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8876874-FE80-E54C-A056-D96BE2B440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56444" y="60452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096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5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D9D1BE6-C6E0-3B49-A071-37CB6E917E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3842673"/>
              </p:ext>
            </p:extLst>
          </p:nvPr>
        </p:nvGraphicFramePr>
        <p:xfrm>
          <a:off x="1813340" y="1550504"/>
          <a:ext cx="8960678" cy="34231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80339">
                  <a:extLst>
                    <a:ext uri="{9D8B030D-6E8A-4147-A177-3AD203B41FA5}">
                      <a16:colId xmlns:a16="http://schemas.microsoft.com/office/drawing/2014/main" val="3948440812"/>
                    </a:ext>
                  </a:extLst>
                </a:gridCol>
                <a:gridCol w="4480339">
                  <a:extLst>
                    <a:ext uri="{9D8B030D-6E8A-4147-A177-3AD203B41FA5}">
                      <a16:colId xmlns:a16="http://schemas.microsoft.com/office/drawing/2014/main" val="259115035"/>
                    </a:ext>
                  </a:extLst>
                </a:gridCol>
              </a:tblGrid>
              <a:tr h="1141037">
                <a:tc>
                  <a:txBody>
                    <a:bodyPr/>
                    <a:lstStyle/>
                    <a:p>
                      <a:r>
                        <a:rPr lang="en-US" sz="4400" b="1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Rydw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4400" b="1" dirty="0" err="1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 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 am 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1011549"/>
                  </a:ext>
                </a:extLst>
              </a:tr>
              <a:tr h="1141037">
                <a:tc>
                  <a:txBody>
                    <a:bodyPr/>
                    <a:lstStyle/>
                    <a:p>
                      <a:r>
                        <a:rPr lang="en-US" sz="4400" b="1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Rydyn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4400" b="1" dirty="0" err="1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ni</a:t>
                      </a:r>
                      <a:endParaRPr lang="en-US" sz="4400" b="1" dirty="0">
                        <a:ln>
                          <a:noFill/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We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 are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4032723"/>
                  </a:ext>
                </a:extLst>
              </a:tr>
              <a:tr h="1141037">
                <a:tc>
                  <a:txBody>
                    <a:bodyPr/>
                    <a:lstStyle/>
                    <a:p>
                      <a:r>
                        <a:rPr lang="en-US" sz="4400" b="1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Rydych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chi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You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 are (</a:t>
                      </a:r>
                      <a:r>
                        <a:rPr lang="en-US" sz="4400" b="1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pl</a:t>
                      </a:r>
                      <a:r>
                        <a:rPr lang="en-US" sz="4400" b="1" dirty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5288850"/>
                  </a:ext>
                </a:extLst>
              </a:tr>
            </a:tbl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6E9EB323-3A09-2F4C-A857-8E17F4D5B796}"/>
              </a:ext>
            </a:extLst>
          </p:cNvPr>
          <p:cNvSpPr txBox="1">
            <a:spLocks/>
          </p:cNvSpPr>
          <p:nvPr/>
        </p:nvSpPr>
        <p:spPr>
          <a:xfrm>
            <a:off x="1073426" y="211853"/>
            <a:ext cx="10018644" cy="70561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I’ch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atgoffa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…                   just a reminder…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9347849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680F0E4-4AD0-274A-998E-4C7D42B2371C}"/>
              </a:ext>
            </a:extLst>
          </p:cNvPr>
          <p:cNvSpPr txBox="1">
            <a:spLocks/>
          </p:cNvSpPr>
          <p:nvPr/>
        </p:nvSpPr>
        <p:spPr>
          <a:xfrm>
            <a:off x="3208957" y="211853"/>
            <a:ext cx="6017924" cy="70561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nod y </a:t>
            </a:r>
            <a:r>
              <a:rPr lang="en-US" sz="2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wers</a:t>
            </a:r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?                 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532B5BE-6574-6546-AF12-90E384ED08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087794"/>
              </p:ext>
            </p:extLst>
          </p:nvPr>
        </p:nvGraphicFramePr>
        <p:xfrm>
          <a:off x="481495" y="1112813"/>
          <a:ext cx="10908748" cy="469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4374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45437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Heddiw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,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rydych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chi’n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mynd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…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B050"/>
                          </a:solidFill>
                        </a:rPr>
                        <a:t>r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edeg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600" b="1" i="1" dirty="0">
                          <a:solidFill>
                            <a:sysClr val="windowText" lastClr="000000"/>
                          </a:solidFill>
                        </a:rPr>
                        <a:t>run.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Today, </a:t>
                      </a:r>
                      <a:r>
                        <a:rPr lang="en-US" sz="1800" b="1" i="1" dirty="0">
                          <a:solidFill>
                            <a:srgbClr val="FF0000"/>
                          </a:solidFill>
                        </a:rPr>
                        <a:t>you are </a:t>
                      </a:r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going to …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B050"/>
                          </a:solidFill>
                        </a:rPr>
                        <a:t>b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eintio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paint.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B050"/>
                          </a:solidFill>
                        </a:rPr>
                        <a:t>g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anu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sing.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B050"/>
                          </a:solidFill>
                        </a:rPr>
                        <a:t>w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ylio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rhaglen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deledu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600" b="1" i="1" dirty="0">
                          <a:solidFill>
                            <a:sysClr val="windowText" lastClr="000000"/>
                          </a:solidFill>
                        </a:rPr>
                        <a:t>watch a tv </a:t>
                      </a:r>
                      <a:r>
                        <a:rPr lang="en-US" sz="1600" b="1" i="1" dirty="0" err="1">
                          <a:solidFill>
                            <a:sysClr val="windowText" lastClr="000000"/>
                          </a:solidFill>
                        </a:rPr>
                        <a:t>programme</a:t>
                      </a:r>
                      <a:r>
                        <a:rPr lang="en-US" sz="1600" b="1" i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B050"/>
                          </a:solidFill>
                        </a:rPr>
                        <a:t>g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oginio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bisgedi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cook biscuits.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rgbClr val="00B050"/>
                          </a:solidFill>
                        </a:rPr>
                        <a:t>dd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ysgu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am </a:t>
                      </a:r>
                      <a:r>
                        <a:rPr lang="en-US" sz="2800" b="1" dirty="0" err="1">
                          <a:solidFill>
                            <a:sysClr val="windowText" lastClr="000000"/>
                          </a:solidFill>
                        </a:rPr>
                        <a:t>Kyffin</a:t>
                      </a:r>
                      <a:r>
                        <a:rPr lang="en-US" sz="2800" b="1" dirty="0">
                          <a:solidFill>
                            <a:sysClr val="windowText" lastClr="000000"/>
                          </a:solidFill>
                        </a:rPr>
                        <a:t> Williams.</a:t>
                      </a:r>
                    </a:p>
                    <a:p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learn about </a:t>
                      </a:r>
                      <a:r>
                        <a:rPr lang="en-US" sz="1800" b="1" i="1" dirty="0" err="1">
                          <a:solidFill>
                            <a:sysClr val="windowText" lastClr="000000"/>
                          </a:solidFill>
                        </a:rPr>
                        <a:t>Kyffin</a:t>
                      </a:r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1" dirty="0" err="1">
                          <a:solidFill>
                            <a:sysClr val="windowText" lastClr="000000"/>
                          </a:solidFill>
                        </a:rPr>
                        <a:t>Wiliams</a:t>
                      </a:r>
                      <a:r>
                        <a:rPr lang="en-US" sz="1800" b="1" i="1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51C9F38-EEB0-C440-8CE6-B869EB311DDB}"/>
              </a:ext>
            </a:extLst>
          </p:cNvPr>
          <p:cNvSpPr txBox="1"/>
          <p:nvPr/>
        </p:nvSpPr>
        <p:spPr>
          <a:xfrm>
            <a:off x="1824823" y="6266934"/>
            <a:ext cx="4393096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Eich</a:t>
            </a:r>
            <a:r>
              <a:rPr lang="en-US" b="1" dirty="0"/>
              <a:t> </a:t>
            </a:r>
            <a:r>
              <a:rPr lang="en-US" b="1" dirty="0" err="1"/>
              <a:t>tro</a:t>
            </a:r>
            <a:r>
              <a:rPr lang="en-US" b="1" dirty="0"/>
              <a:t> chi ….. It’s your turn …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4CBC4B8-75EB-3F45-A4E7-37B83793405D}"/>
              </a:ext>
            </a:extLst>
          </p:cNvPr>
          <p:cNvCxnSpPr>
            <a:cxnSpLocks/>
          </p:cNvCxnSpPr>
          <p:nvPr/>
        </p:nvCxnSpPr>
        <p:spPr>
          <a:xfrm flipH="1">
            <a:off x="3498574" y="1411356"/>
            <a:ext cx="2351597" cy="180892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10-Point Star 8">
            <a:extLst>
              <a:ext uri="{FF2B5EF4-FFF2-40B4-BE49-F238E27FC236}">
                <a16:creationId xmlns:a16="http://schemas.microsoft.com/office/drawing/2014/main" id="{9672F234-D63D-8E45-B9BC-BCF3FC66D55B}"/>
              </a:ext>
            </a:extLst>
          </p:cNvPr>
          <p:cNvSpPr/>
          <p:nvPr/>
        </p:nvSpPr>
        <p:spPr>
          <a:xfrm>
            <a:off x="548861" y="2902226"/>
            <a:ext cx="3200400" cy="1709531"/>
          </a:xfrm>
          <a:prstGeom prst="star10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tx1"/>
              </a:solidFill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</a:rPr>
              <a:t>Mae </a:t>
            </a:r>
            <a:r>
              <a:rPr lang="en-US" sz="2400" b="1" dirty="0" err="1">
                <a:solidFill>
                  <a:schemeClr val="tx1"/>
                </a:solidFill>
              </a:rPr>
              <a:t>treiglad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meddal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ar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ôl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i</a:t>
            </a:r>
            <a:r>
              <a:rPr lang="en-US" sz="2400" b="1" dirty="0">
                <a:solidFill>
                  <a:schemeClr val="tx1"/>
                </a:solidFill>
              </a:rPr>
              <a:t>…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78100CC-8F20-A842-BD7B-6E5E399C72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279860" y="60452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684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36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94199D1-1925-5442-88CC-4FBA0975E208}"/>
              </a:ext>
            </a:extLst>
          </p:cNvPr>
          <p:cNvSpPr/>
          <p:nvPr/>
        </p:nvSpPr>
        <p:spPr>
          <a:xfrm>
            <a:off x="171450" y="2286000"/>
            <a:ext cx="11868150" cy="209996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Yn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ystod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y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wers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3EA97E-A0AE-B444-9EB2-7F2901CDA9C7}"/>
              </a:ext>
            </a:extLst>
          </p:cNvPr>
          <p:cNvSpPr txBox="1"/>
          <p:nvPr/>
        </p:nvSpPr>
        <p:spPr>
          <a:xfrm>
            <a:off x="2724150" y="4876800"/>
            <a:ext cx="7353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During the lesson …</a:t>
            </a:r>
          </a:p>
        </p:txBody>
      </p:sp>
    </p:spTree>
    <p:extLst>
      <p:ext uri="{BB962C8B-B14F-4D97-AF65-F5344CB8AC3E}">
        <p14:creationId xmlns:p14="http://schemas.microsoft.com/office/powerpoint/2010/main" val="28329752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181100" y="1472562"/>
          <a:ext cx="9715500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96406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481909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Pawb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barod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Everyone ready?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Ydych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chi’n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barod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Are you ready? (</a:t>
                      </a:r>
                      <a:r>
                        <a:rPr lang="en-US" sz="2800" b="1" i="1" dirty="0" err="1">
                          <a:solidFill>
                            <a:sysClr val="windowText" lastClr="000000"/>
                          </a:solidFill>
                        </a:rPr>
                        <a:t>pl</a:t>
                      </a:r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Pawb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hapus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Everyone happy?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Ydych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chi’n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hapus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Are you happy? (</a:t>
                      </a:r>
                      <a:r>
                        <a:rPr lang="en-US" sz="2800" b="1" i="1" dirty="0" err="1">
                          <a:solidFill>
                            <a:sysClr val="windowText" lastClr="000000"/>
                          </a:solidFill>
                        </a:rPr>
                        <a:t>pl</a:t>
                      </a:r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Oes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problem?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Is there a problem?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Oes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Is there a question?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44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Yn</a:t>
            </a:r>
            <a:r>
              <a:rPr lang="en-GB" sz="44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44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ystod</a:t>
            </a: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44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During the lesson </a:t>
            </a:r>
            <a:endParaRPr sz="44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4031849-8A39-8747-AACF-AAB0949485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58157" y="5928578"/>
            <a:ext cx="812800" cy="812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B35DC7E-021F-7D4A-A197-BD1252164F5E}"/>
              </a:ext>
            </a:extLst>
          </p:cNvPr>
          <p:cNvSpPr txBox="1"/>
          <p:nvPr/>
        </p:nvSpPr>
        <p:spPr>
          <a:xfrm>
            <a:off x="2222389" y="6150312"/>
            <a:ext cx="439309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Eich</a:t>
            </a:r>
            <a:r>
              <a:rPr lang="en-US" b="1" dirty="0"/>
              <a:t> </a:t>
            </a:r>
            <a:r>
              <a:rPr lang="en-US" b="1" dirty="0" err="1"/>
              <a:t>tro</a:t>
            </a:r>
            <a:r>
              <a:rPr lang="en-US" b="1" dirty="0"/>
              <a:t> chi ….. It’s your turn …</a:t>
            </a:r>
          </a:p>
        </p:txBody>
      </p:sp>
    </p:spTree>
    <p:extLst>
      <p:ext uri="{BB962C8B-B14F-4D97-AF65-F5344CB8AC3E}">
        <p14:creationId xmlns:p14="http://schemas.microsoft.com/office/powerpoint/2010/main" val="1779569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19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1707985"/>
              </p:ext>
            </p:extLst>
          </p:nvPr>
        </p:nvGraphicFramePr>
        <p:xfrm>
          <a:off x="1184462" y="1214145"/>
          <a:ext cx="9715500" cy="469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96406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481909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Gwaith da.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Good 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Ymdrech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dda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Good effort.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Da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iawn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Very good.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Gwaith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ardderchog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Excellent 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Syniad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Good idea.</a:t>
                      </a:r>
                    </a:p>
                    <a:p>
                      <a:endParaRPr lang="en-US" sz="10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Good question.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Ateb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Good answer.</a:t>
                      </a:r>
                    </a:p>
                    <a:p>
                      <a:endParaRPr lang="en-US" sz="10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613448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44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Yn</a:t>
            </a:r>
            <a:r>
              <a:rPr lang="en-GB" sz="44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44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ystod</a:t>
            </a: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44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During the lesson </a:t>
            </a:r>
            <a:endParaRPr sz="44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AC39980-C19C-684E-9DE1-3E7EBD4898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240104" y="6035261"/>
            <a:ext cx="812800" cy="812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4D75D08-66E9-3C45-869C-1138A9D10AE2}"/>
              </a:ext>
            </a:extLst>
          </p:cNvPr>
          <p:cNvSpPr txBox="1"/>
          <p:nvPr/>
        </p:nvSpPr>
        <p:spPr>
          <a:xfrm>
            <a:off x="1824823" y="6266934"/>
            <a:ext cx="439309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Eich</a:t>
            </a:r>
            <a:r>
              <a:rPr lang="en-US" b="1" dirty="0"/>
              <a:t> </a:t>
            </a:r>
            <a:r>
              <a:rPr lang="en-US" b="1" dirty="0" err="1"/>
              <a:t>tro</a:t>
            </a:r>
            <a:r>
              <a:rPr lang="en-US" b="1" dirty="0"/>
              <a:t> chi ….. It’s your turn …</a:t>
            </a:r>
          </a:p>
        </p:txBody>
      </p:sp>
    </p:spTree>
    <p:extLst>
      <p:ext uri="{BB962C8B-B14F-4D97-AF65-F5344CB8AC3E}">
        <p14:creationId xmlns:p14="http://schemas.microsoft.com/office/powerpoint/2010/main" val="2107537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57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94199D1-1925-5442-88CC-4FBA0975E208}"/>
              </a:ext>
            </a:extLst>
          </p:cNvPr>
          <p:cNvSpPr/>
          <p:nvPr/>
        </p:nvSpPr>
        <p:spPr>
          <a:xfrm>
            <a:off x="171450" y="2286000"/>
            <a:ext cx="11868150" cy="209996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Ar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ddiwedd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y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wers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3EA97E-A0AE-B444-9EB2-7F2901CDA9C7}"/>
              </a:ext>
            </a:extLst>
          </p:cNvPr>
          <p:cNvSpPr txBox="1"/>
          <p:nvPr/>
        </p:nvSpPr>
        <p:spPr>
          <a:xfrm>
            <a:off x="2724150" y="4876800"/>
            <a:ext cx="7353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At the end of the lesson …</a:t>
            </a:r>
          </a:p>
        </p:txBody>
      </p:sp>
    </p:spTree>
    <p:extLst>
      <p:ext uri="{BB962C8B-B14F-4D97-AF65-F5344CB8AC3E}">
        <p14:creationId xmlns:p14="http://schemas.microsoft.com/office/powerpoint/2010/main" val="42224308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3682031"/>
              </p:ext>
            </p:extLst>
          </p:nvPr>
        </p:nvGraphicFramePr>
        <p:xfrm>
          <a:off x="871537" y="1504950"/>
          <a:ext cx="10734675" cy="469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10048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324627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Gorffennwch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gwaith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Finish your 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gwaith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cartref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Write the homework.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Caewch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Close your books.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Tacluswch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gyflym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Tidy up …. quickly.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Sefwch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Stand. (</a:t>
                      </a:r>
                      <a:r>
                        <a:rPr lang="en-US" sz="2800" b="1" i="1" dirty="0" err="1">
                          <a:solidFill>
                            <a:sysClr val="windowText" lastClr="000000"/>
                          </a:solidFill>
                        </a:rPr>
                        <a:t>pl</a:t>
                      </a:r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07991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Diolch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Thank you.</a:t>
                      </a:r>
                    </a:p>
                    <a:p>
                      <a:endParaRPr lang="en-US" sz="10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Hwyl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ysClr val="windowText" lastClr="000000"/>
                          </a:solidFill>
                        </a:rPr>
                        <a:t>fawr</a:t>
                      </a:r>
                      <a:r>
                        <a:rPr lang="en-US" sz="2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10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i="1" dirty="0">
                          <a:solidFill>
                            <a:sysClr val="windowText" lastClr="000000"/>
                          </a:solidFill>
                        </a:rPr>
                        <a:t>Goodbye.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95500" y="182568"/>
            <a:ext cx="8286750" cy="132238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44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Ar</a:t>
            </a: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44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ddiwedd</a:t>
            </a: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44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</a:t>
            </a:r>
            <a:b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</a:br>
            <a:r>
              <a:rPr lang="en-GB" sz="44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At the end of the lesson </a:t>
            </a:r>
            <a:endParaRPr sz="44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C300D5-6A60-4A48-90CA-74A6EF4EEC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99812" y="6198870"/>
            <a:ext cx="812800" cy="812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E64865C-E380-8547-8C36-C397317506A6}"/>
              </a:ext>
            </a:extLst>
          </p:cNvPr>
          <p:cNvSpPr txBox="1"/>
          <p:nvPr/>
        </p:nvSpPr>
        <p:spPr>
          <a:xfrm>
            <a:off x="6635362" y="6460286"/>
            <a:ext cx="439309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Eich</a:t>
            </a:r>
            <a:r>
              <a:rPr lang="en-US" b="1" dirty="0"/>
              <a:t> </a:t>
            </a:r>
            <a:r>
              <a:rPr lang="en-US" b="1" dirty="0" err="1"/>
              <a:t>tro</a:t>
            </a:r>
            <a:r>
              <a:rPr lang="en-US" b="1" dirty="0"/>
              <a:t> chi ….. It’s your turn …</a:t>
            </a:r>
          </a:p>
        </p:txBody>
      </p:sp>
    </p:spTree>
    <p:extLst>
      <p:ext uri="{BB962C8B-B14F-4D97-AF65-F5344CB8AC3E}">
        <p14:creationId xmlns:p14="http://schemas.microsoft.com/office/powerpoint/2010/main" val="2531754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69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5778A83-A029-DC40-A1F2-D8D39E8A34B0}"/>
              </a:ext>
            </a:extLst>
          </p:cNvPr>
          <p:cNvSpPr txBox="1">
            <a:spLocks/>
          </p:cNvSpPr>
          <p:nvPr/>
        </p:nvSpPr>
        <p:spPr>
          <a:xfrm>
            <a:off x="1053548" y="342742"/>
            <a:ext cx="10177669" cy="70561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    </a:t>
            </a:r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eich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tasg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Gyntaf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…   your </a:t>
            </a:r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frist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 task…                  </a:t>
            </a:r>
            <a:endParaRPr lang="en-US" sz="28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2DFD7F-9162-674B-A0E0-5F1B63E9EDD2}"/>
              </a:ext>
            </a:extLst>
          </p:cNvPr>
          <p:cNvSpPr txBox="1"/>
          <p:nvPr/>
        </p:nvSpPr>
        <p:spPr>
          <a:xfrm>
            <a:off x="185530" y="1290098"/>
            <a:ext cx="4684644" cy="470898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 err="1"/>
              <a:t>Meddyliwch</a:t>
            </a:r>
            <a:r>
              <a:rPr lang="en-US" sz="2000" b="1" dirty="0"/>
              <a:t> am </a:t>
            </a:r>
            <a:r>
              <a:rPr lang="en-US" sz="2000" b="1" dirty="0" err="1"/>
              <a:t>wers</a:t>
            </a:r>
            <a:r>
              <a:rPr lang="en-US" sz="2000" b="1" dirty="0"/>
              <a:t> </a:t>
            </a:r>
            <a:r>
              <a:rPr lang="en-US" sz="2000" b="1" dirty="0" err="1"/>
              <a:t>rydych</a:t>
            </a:r>
            <a:r>
              <a:rPr lang="en-US" sz="2000" b="1" dirty="0"/>
              <a:t> </a:t>
            </a:r>
            <a:r>
              <a:rPr lang="en-US" sz="2000" b="1" dirty="0" err="1"/>
              <a:t>chi’n</a:t>
            </a:r>
            <a:r>
              <a:rPr lang="en-US" sz="2000" b="1" dirty="0"/>
              <a:t> </a:t>
            </a:r>
            <a:r>
              <a:rPr lang="en-US" sz="2000" b="1" dirty="0" err="1"/>
              <a:t>mynd</a:t>
            </a:r>
            <a:r>
              <a:rPr lang="en-US" sz="2000" b="1" dirty="0"/>
              <a:t> </a:t>
            </a:r>
            <a:r>
              <a:rPr lang="en-US" sz="2000" b="1" dirty="0" err="1"/>
              <a:t>i’w</a:t>
            </a:r>
            <a:r>
              <a:rPr lang="en-US" sz="2000" b="1" dirty="0"/>
              <a:t> </a:t>
            </a:r>
            <a:r>
              <a:rPr lang="en-US" sz="2000" b="1" dirty="0" err="1"/>
              <a:t>dysgu</a:t>
            </a:r>
            <a:r>
              <a:rPr lang="en-US" sz="20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 err="1"/>
              <a:t>Sut</a:t>
            </a:r>
            <a:r>
              <a:rPr lang="en-US" sz="2000" b="1" dirty="0"/>
              <a:t> </a:t>
            </a:r>
            <a:r>
              <a:rPr lang="en-US" sz="2000" b="1" dirty="0" err="1"/>
              <a:t>fyddech</a:t>
            </a:r>
            <a:r>
              <a:rPr lang="en-US" sz="2000" b="1" dirty="0"/>
              <a:t> </a:t>
            </a:r>
            <a:r>
              <a:rPr lang="en-US" sz="2000" b="1" dirty="0" err="1"/>
              <a:t>chi’n</a:t>
            </a:r>
            <a:r>
              <a:rPr lang="en-US" sz="2000" b="1" dirty="0"/>
              <a:t> </a:t>
            </a:r>
            <a:r>
              <a:rPr lang="en-US" sz="2000" b="1" dirty="0" err="1"/>
              <a:t>agor</a:t>
            </a:r>
            <a:r>
              <a:rPr lang="en-US" sz="2000" b="1" dirty="0"/>
              <a:t> y </a:t>
            </a:r>
            <a:r>
              <a:rPr lang="en-US" sz="2000" b="1" dirty="0" err="1"/>
              <a:t>wers</a:t>
            </a:r>
            <a:r>
              <a:rPr lang="en-US" sz="2000" b="1" dirty="0"/>
              <a:t>? </a:t>
            </a:r>
            <a:r>
              <a:rPr lang="en-US" sz="2000" b="1" dirty="0" err="1"/>
              <a:t>Meddyliwch</a:t>
            </a:r>
            <a:r>
              <a:rPr lang="en-US" sz="2000" b="1" dirty="0"/>
              <a:t> am 3 </a:t>
            </a:r>
            <a:r>
              <a:rPr lang="en-US" sz="2000" b="1" dirty="0" err="1"/>
              <a:t>ymadrodd</a:t>
            </a:r>
            <a:r>
              <a:rPr lang="en-US" sz="2000" b="1" dirty="0"/>
              <a:t> </a:t>
            </a:r>
            <a:r>
              <a:rPr lang="en-US" sz="2000" b="1" dirty="0" err="1"/>
              <a:t>defnyddiol</a:t>
            </a:r>
            <a:r>
              <a:rPr lang="en-US" sz="20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Pa </a:t>
            </a:r>
            <a:r>
              <a:rPr lang="en-US" sz="2000" b="1" dirty="0" err="1"/>
              <a:t>ymadroddion</a:t>
            </a:r>
            <a:r>
              <a:rPr lang="en-US" sz="2000" b="1" dirty="0"/>
              <a:t> </a:t>
            </a:r>
            <a:r>
              <a:rPr lang="en-US" sz="2000" b="1" dirty="0" err="1"/>
              <a:t>fyddech</a:t>
            </a:r>
            <a:r>
              <a:rPr lang="en-US" sz="2000" b="1" dirty="0"/>
              <a:t> </a:t>
            </a:r>
            <a:r>
              <a:rPr lang="en-US" sz="2000" b="1" dirty="0" err="1"/>
              <a:t>chi’n</a:t>
            </a:r>
            <a:r>
              <a:rPr lang="en-US" sz="2000" b="1" dirty="0"/>
              <a:t> </a:t>
            </a:r>
            <a:r>
              <a:rPr lang="en-US" sz="2000" b="1" dirty="0" err="1"/>
              <a:t>eu</a:t>
            </a:r>
            <a:r>
              <a:rPr lang="en-US" sz="2000" b="1" dirty="0"/>
              <a:t> </a:t>
            </a:r>
            <a:r>
              <a:rPr lang="en-US" sz="2000" b="1" dirty="0" err="1"/>
              <a:t>defnyddio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ystod</a:t>
            </a:r>
            <a:r>
              <a:rPr lang="en-US" sz="2000" b="1" dirty="0"/>
              <a:t> y </a:t>
            </a:r>
            <a:r>
              <a:rPr lang="en-US" sz="2000" b="1" dirty="0" err="1"/>
              <a:t>wers</a:t>
            </a:r>
            <a:r>
              <a:rPr lang="en-US" sz="2000" b="1" dirty="0"/>
              <a:t>?  </a:t>
            </a:r>
            <a:r>
              <a:rPr lang="en-US" sz="2000" b="1" dirty="0" err="1"/>
              <a:t>Meddylwich</a:t>
            </a:r>
            <a:r>
              <a:rPr lang="en-US" sz="2000" b="1" dirty="0"/>
              <a:t> am 3 </a:t>
            </a:r>
            <a:r>
              <a:rPr lang="en-US" sz="2000" b="1" dirty="0" err="1"/>
              <a:t>ymadrodd</a:t>
            </a:r>
            <a:r>
              <a:rPr lang="en-US" sz="2000" b="1" dirty="0"/>
              <a:t> </a:t>
            </a:r>
            <a:r>
              <a:rPr lang="en-US" sz="2000" b="1" dirty="0" err="1"/>
              <a:t>defnyddiol</a:t>
            </a:r>
            <a:r>
              <a:rPr lang="en-US" sz="20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 err="1"/>
              <a:t>Sut</a:t>
            </a:r>
            <a:r>
              <a:rPr lang="en-US" sz="2000" b="1" dirty="0"/>
              <a:t> </a:t>
            </a:r>
            <a:r>
              <a:rPr lang="en-US" sz="2000" b="1" dirty="0" err="1"/>
              <a:t>fyddech</a:t>
            </a:r>
            <a:r>
              <a:rPr lang="en-US" sz="2000" b="1" dirty="0"/>
              <a:t> </a:t>
            </a:r>
            <a:r>
              <a:rPr lang="en-US" sz="2000" b="1" dirty="0" err="1"/>
              <a:t>chi’n</a:t>
            </a:r>
            <a:r>
              <a:rPr lang="en-US" sz="2000" b="1" dirty="0"/>
              <a:t> </a:t>
            </a:r>
            <a:r>
              <a:rPr lang="en-US" sz="2000" b="1" dirty="0" err="1"/>
              <a:t>cloi’r</a:t>
            </a:r>
            <a:r>
              <a:rPr lang="en-US" sz="2000" b="1" dirty="0"/>
              <a:t> </a:t>
            </a:r>
            <a:r>
              <a:rPr lang="en-US" sz="2000" b="1" dirty="0" err="1"/>
              <a:t>wers</a:t>
            </a:r>
            <a:r>
              <a:rPr lang="en-US" sz="2000" b="1" dirty="0"/>
              <a:t>?  </a:t>
            </a:r>
            <a:r>
              <a:rPr lang="en-US" sz="2000" b="1" dirty="0" err="1"/>
              <a:t>Meddyliwch</a:t>
            </a:r>
            <a:r>
              <a:rPr lang="en-US" sz="2000" b="1" dirty="0"/>
              <a:t> am 3 </a:t>
            </a:r>
            <a:r>
              <a:rPr lang="en-US" sz="2000" b="1" dirty="0" err="1"/>
              <a:t>ymadrodd</a:t>
            </a:r>
            <a:r>
              <a:rPr lang="en-US" sz="2000" b="1" dirty="0"/>
              <a:t> </a:t>
            </a:r>
            <a:r>
              <a:rPr lang="en-US" sz="2000" b="1" dirty="0" err="1"/>
              <a:t>defnyddiol</a:t>
            </a:r>
            <a:r>
              <a:rPr lang="en-US" sz="2000" b="1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207C78-73EF-D544-B5C2-5BC1CFAE328B}"/>
              </a:ext>
            </a:extLst>
          </p:cNvPr>
          <p:cNvSpPr txBox="1"/>
          <p:nvPr/>
        </p:nvSpPr>
        <p:spPr>
          <a:xfrm>
            <a:off x="7454348" y="1290098"/>
            <a:ext cx="4464032" cy="470898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Think of a lesson you are about to teach (any subject).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How would you open your lesson? Think of 3 useful Welsh phrases you could use.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What Welsh phrases could you use during the lesson?  Think of 3 useful phrases you could use.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How would you close your lesson? Think of 3 useful Welsh phrases you could use.</a:t>
            </a:r>
          </a:p>
          <a:p>
            <a:r>
              <a:rPr lang="en-US" sz="2000" b="1" dirty="0"/>
              <a:t> </a:t>
            </a:r>
          </a:p>
        </p:txBody>
      </p:sp>
      <p:sp>
        <p:nvSpPr>
          <p:cNvPr id="3" name="10-Point Star 2">
            <a:extLst>
              <a:ext uri="{FF2B5EF4-FFF2-40B4-BE49-F238E27FC236}">
                <a16:creationId xmlns:a16="http://schemas.microsoft.com/office/drawing/2014/main" id="{9EFAC212-859A-1E46-8848-69BBFD10B624}"/>
              </a:ext>
            </a:extLst>
          </p:cNvPr>
          <p:cNvSpPr/>
          <p:nvPr/>
        </p:nvSpPr>
        <p:spPr>
          <a:xfrm>
            <a:off x="4174435" y="3179573"/>
            <a:ext cx="3458817" cy="3061252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Remember to use these phrases in school.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B69EBF-C9C5-8C48-8B5B-AA8AA7C36F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557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43635F67-ADB9-3447-B389-D80703184AB6}"/>
              </a:ext>
            </a:extLst>
          </p:cNvPr>
          <p:cNvSpPr txBox="1">
            <a:spLocks/>
          </p:cNvSpPr>
          <p:nvPr/>
        </p:nvSpPr>
        <p:spPr>
          <a:xfrm>
            <a:off x="198783" y="342742"/>
            <a:ext cx="11767929" cy="705610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eich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 ail </a:t>
            </a:r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dasg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…                   your second task…                  </a:t>
            </a:r>
            <a:endParaRPr lang="en-US" sz="28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807B770-E740-A149-A02F-E8EAD74C171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699" t="27244" r="39339" b="20986"/>
          <a:stretch/>
        </p:blipFill>
        <p:spPr>
          <a:xfrm>
            <a:off x="4035287" y="815010"/>
            <a:ext cx="4234070" cy="596618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EF45FCB-A9B8-6E47-8DB0-4CDE293109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120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Erbyn</a:t>
            </a:r>
            <a:r>
              <a:rPr lang="en-GB" sz="4400" b="1" dirty="0">
                <a:latin typeface="+mj-lt"/>
              </a:rPr>
              <a:t> y </a:t>
            </a:r>
            <a:r>
              <a:rPr lang="en-GB" sz="4400" b="1" dirty="0" err="1">
                <a:latin typeface="+mj-lt"/>
              </a:rPr>
              <a:t>tro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nesaf</a:t>
            </a:r>
            <a:r>
              <a:rPr lang="en-GB" sz="4400" b="1" dirty="0">
                <a:latin typeface="+mj-lt"/>
              </a:rPr>
              <a:t> 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By next time 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150524" y="1998048"/>
            <a:ext cx="5952102" cy="267765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Ymarferwch</a:t>
            </a:r>
            <a:r>
              <a:rPr lang="en-US" sz="2800" dirty="0"/>
              <a:t> </a:t>
            </a:r>
            <a:r>
              <a:rPr lang="en-US" sz="2800" dirty="0" err="1"/>
              <a:t>eich</a:t>
            </a:r>
            <a:r>
              <a:rPr lang="en-US" sz="2800" dirty="0"/>
              <a:t> </a:t>
            </a:r>
            <a:r>
              <a:rPr lang="en-US" sz="2800" dirty="0" err="1"/>
              <a:t>ynganu</a:t>
            </a:r>
            <a:r>
              <a:rPr lang="en-US" sz="2800" dirty="0"/>
              <a:t> </a:t>
            </a:r>
            <a:r>
              <a:rPr lang="en-US" sz="2800" dirty="0" err="1"/>
              <a:t>drwy</a:t>
            </a:r>
            <a:r>
              <a:rPr lang="en-US" sz="2800" dirty="0"/>
              <a:t> </a:t>
            </a:r>
            <a:r>
              <a:rPr lang="en-US" sz="2800" dirty="0" err="1"/>
              <a:t>ddefnyddio’r</a:t>
            </a:r>
            <a:r>
              <a:rPr lang="en-US" sz="2800" dirty="0"/>
              <a:t> </a:t>
            </a:r>
            <a:r>
              <a:rPr lang="en-US" sz="2800" dirty="0" err="1"/>
              <a:t>ffilm</a:t>
            </a:r>
            <a:r>
              <a:rPr lang="en-US" sz="2800" dirty="0"/>
              <a:t> </a:t>
            </a:r>
            <a:r>
              <a:rPr lang="en-US" sz="2800" dirty="0" err="1"/>
              <a:t>panopto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Cwblhewch</a:t>
            </a:r>
            <a:r>
              <a:rPr lang="en-US" sz="2800" dirty="0"/>
              <a:t> y </a:t>
            </a:r>
            <a:r>
              <a:rPr lang="en-US" sz="2800" dirty="0" err="1"/>
              <a:t>tabl</a:t>
            </a:r>
            <a:r>
              <a:rPr lang="en-US" sz="2800" dirty="0"/>
              <a:t> </a:t>
            </a:r>
            <a:r>
              <a:rPr lang="en-US" sz="2800" dirty="0" err="1"/>
              <a:t>gydag</a:t>
            </a:r>
            <a:r>
              <a:rPr lang="en-US" sz="2800" dirty="0"/>
              <a:t> </a:t>
            </a:r>
            <a:r>
              <a:rPr lang="en-US" sz="2800" dirty="0" err="1"/>
              <a:t>ymadroddion</a:t>
            </a:r>
            <a:r>
              <a:rPr lang="en-US" sz="2800" dirty="0"/>
              <a:t> </a:t>
            </a:r>
            <a:r>
              <a:rPr lang="en-US" sz="2800" dirty="0" err="1"/>
              <a:t>Cymraeg</a:t>
            </a:r>
            <a:r>
              <a:rPr lang="en-US" sz="2800" dirty="0"/>
              <a:t> </a:t>
            </a:r>
            <a:r>
              <a:rPr lang="en-US" sz="2800" dirty="0" err="1"/>
              <a:t>defnyddiol</a:t>
            </a:r>
            <a:r>
              <a:rPr lang="en-US" sz="2800" dirty="0"/>
              <a:t>.</a:t>
            </a:r>
          </a:p>
          <a:p>
            <a:endParaRPr 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440558" y="1998048"/>
            <a:ext cx="5462768" cy="267765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Use the pre-recorded film to practice your pronunciation;</a:t>
            </a:r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Complete the table with useful Welsh phrases.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539073" y="5979277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02236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78" name="Google Shape;578;p69"/>
          <p:cNvGraphicFramePr/>
          <p:nvPr>
            <p:extLst>
              <p:ext uri="{D42A27DB-BD31-4B8C-83A1-F6EECF244321}">
                <p14:modId xmlns:p14="http://schemas.microsoft.com/office/powerpoint/2010/main" val="3214049034"/>
              </p:ext>
            </p:extLst>
          </p:nvPr>
        </p:nvGraphicFramePr>
        <p:xfrm>
          <a:off x="460145" y="301856"/>
          <a:ext cx="11092070" cy="569987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55460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460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02378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dirty="0" err="1"/>
                        <a:t>Cwestiynau</a:t>
                      </a:r>
                      <a:r>
                        <a:rPr lang="en-GB" sz="2800" b="1" dirty="0"/>
                        <a:t> </a:t>
                      </a:r>
                      <a:r>
                        <a:rPr lang="en-GB" sz="2800" b="1" dirty="0" err="1"/>
                        <a:t>defnyddiol</a:t>
                      </a:r>
                      <a:r>
                        <a:rPr lang="en-GB" sz="2800" b="1" dirty="0"/>
                        <a:t>:</a:t>
                      </a:r>
                      <a:endParaRPr sz="2800" b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dirty="0"/>
                        <a:t>Useful questions:</a:t>
                      </a:r>
                      <a:endParaRPr sz="2800" b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37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dirty="0"/>
                        <a:t>Beth </a:t>
                      </a:r>
                      <a:r>
                        <a:rPr lang="en-GB" sz="2800" b="1" dirty="0" err="1"/>
                        <a:t>sy’n</a:t>
                      </a:r>
                      <a:r>
                        <a:rPr lang="en-GB" sz="2800" b="1" dirty="0"/>
                        <a:t> bod?</a:t>
                      </a:r>
                      <a:endParaRPr sz="2800" b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1" dirty="0"/>
                        <a:t>What is the matter?</a:t>
                      </a:r>
                      <a:endParaRPr sz="2800" b="1" i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37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dirty="0"/>
                        <a:t>Beth </a:t>
                      </a:r>
                      <a:r>
                        <a:rPr lang="en-GB" sz="2800" b="1" dirty="0" err="1"/>
                        <a:t>ydy</a:t>
                      </a:r>
                      <a:r>
                        <a:rPr lang="en-GB" sz="2800" b="1" dirty="0"/>
                        <a:t> </a:t>
                      </a:r>
                      <a:r>
                        <a:rPr lang="en-GB" sz="2800" b="1" dirty="0" err="1"/>
                        <a:t>hwn</a:t>
                      </a:r>
                      <a:r>
                        <a:rPr lang="en-GB" sz="2800" b="1" dirty="0"/>
                        <a:t>?</a:t>
                      </a:r>
                      <a:endParaRPr sz="2800" b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1" dirty="0"/>
                        <a:t>What is this?</a:t>
                      </a:r>
                      <a:endParaRPr sz="2800" b="1" i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37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/>
                        <a:t>Ble mae dy waith cartref di?</a:t>
                      </a:r>
                      <a:endParaRPr sz="2800" b="1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1" dirty="0"/>
                        <a:t>Where is your homework? (sing.)</a:t>
                      </a:r>
                      <a:endParaRPr sz="2800" b="1" i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237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/>
                        <a:t>Ble mae’ch gwaith cartref chi?</a:t>
                      </a:r>
                      <a:endParaRPr sz="2800" b="1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1" dirty="0"/>
                        <a:t>Where is your homework? (pl.)</a:t>
                      </a:r>
                      <a:endParaRPr sz="2800" b="1" i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237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/>
                        <a:t>Ga i weld dy waith di?</a:t>
                      </a:r>
                      <a:endParaRPr sz="2800" b="1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1" dirty="0"/>
                        <a:t>Can I see your work? (sing.)</a:t>
                      </a:r>
                      <a:endParaRPr sz="2800" b="1" i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237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dirty="0"/>
                        <a:t>Ga </a:t>
                      </a:r>
                      <a:r>
                        <a:rPr lang="en-GB" sz="2800" b="1" dirty="0" err="1"/>
                        <a:t>i</a:t>
                      </a:r>
                      <a:r>
                        <a:rPr lang="en-GB" sz="2800" b="1" dirty="0"/>
                        <a:t> weld </a:t>
                      </a:r>
                      <a:r>
                        <a:rPr lang="en-GB" sz="2800" b="1" dirty="0" err="1"/>
                        <a:t>eich</a:t>
                      </a:r>
                      <a:r>
                        <a:rPr lang="en-GB" sz="2800" b="1" dirty="0"/>
                        <a:t> </a:t>
                      </a:r>
                      <a:r>
                        <a:rPr lang="en-GB" sz="2800" b="1" dirty="0" err="1"/>
                        <a:t>gwaith</a:t>
                      </a:r>
                      <a:r>
                        <a:rPr lang="en-GB" sz="2800" b="1" dirty="0"/>
                        <a:t> chi?</a:t>
                      </a:r>
                      <a:endParaRPr sz="2800" b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1" dirty="0"/>
                        <a:t>Can I see your work? (pl.)</a:t>
                      </a:r>
                      <a:endParaRPr sz="2800" b="1" i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237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/>
                        <a:t>Pwy sy’n cofio?</a:t>
                      </a:r>
                      <a:endParaRPr sz="2800" b="1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1" dirty="0"/>
                        <a:t>Who remembers?</a:t>
                      </a:r>
                      <a:endParaRPr sz="2800" b="1" i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0237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/>
                        <a:t>Pwy sy’n gwybod?</a:t>
                      </a:r>
                      <a:endParaRPr sz="2800" b="1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1" dirty="0"/>
                        <a:t>Who knows?</a:t>
                      </a:r>
                      <a:endParaRPr sz="2800" b="1" i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0237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/>
                        <a:t>Wyt ti wedi gorffen?</a:t>
                      </a:r>
                      <a:endParaRPr sz="2800" b="1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1" dirty="0"/>
                        <a:t>Have you finished? (sing.)</a:t>
                      </a:r>
                      <a:endParaRPr sz="2800" b="1" i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0237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dirty="0" err="1"/>
                        <a:t>Ydych</a:t>
                      </a:r>
                      <a:r>
                        <a:rPr lang="en-GB" sz="2800" b="1" dirty="0"/>
                        <a:t> chi </a:t>
                      </a:r>
                      <a:r>
                        <a:rPr lang="en-GB" sz="2800" b="1" dirty="0" err="1"/>
                        <a:t>wedi</a:t>
                      </a:r>
                      <a:r>
                        <a:rPr lang="en-GB" sz="2800" b="1" dirty="0"/>
                        <a:t> </a:t>
                      </a:r>
                      <a:r>
                        <a:rPr lang="en-GB" sz="2800" b="1" dirty="0" err="1"/>
                        <a:t>gorffen</a:t>
                      </a:r>
                      <a:r>
                        <a:rPr lang="en-GB" sz="2800" b="1" dirty="0"/>
                        <a:t>?</a:t>
                      </a:r>
                      <a:endParaRPr sz="2800" b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800" b="1" i="1" dirty="0"/>
                        <a:t>Have you finished? (pl.)</a:t>
                      </a:r>
                      <a:endParaRPr sz="2800" b="1" i="1" dirty="0"/>
                    </a:p>
                  </a:txBody>
                  <a:tcPr marL="91450" marR="91450" marT="45725" marB="45725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B4276AD-D93D-F148-B181-E884EB966B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29957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2349" y="178743"/>
            <a:ext cx="6239241" cy="1721776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Oes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cwestiwn</a:t>
            </a:r>
            <a:r>
              <a:rPr lang="en-GB" sz="4400" b="1" dirty="0">
                <a:latin typeface="+mj-lt"/>
              </a:rPr>
              <a:t>?          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Is there a question? 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98B4BC2-587C-F749-AEB7-08151D75EB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0562" y="2120973"/>
            <a:ext cx="6262817" cy="4624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3949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134F-55DA-4468-8799-106CA74BD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" y="251012"/>
            <a:ext cx="11687175" cy="910985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>
                <a:latin typeface="+mj-lt"/>
              </a:rPr>
              <a:t>Beth </a:t>
            </a:r>
            <a:r>
              <a:rPr lang="en-GB" b="1" dirty="0" err="1">
                <a:latin typeface="+mj-lt"/>
              </a:rPr>
              <a:t>ydych</a:t>
            </a:r>
            <a:r>
              <a:rPr lang="en-GB" b="1" dirty="0">
                <a:latin typeface="+mj-lt"/>
              </a:rPr>
              <a:t> </a:t>
            </a:r>
            <a:r>
              <a:rPr lang="en-GB" b="1" dirty="0" err="1">
                <a:latin typeface="+mj-lt"/>
              </a:rPr>
              <a:t>chi’n</a:t>
            </a:r>
            <a:r>
              <a:rPr lang="en-GB" b="1" dirty="0">
                <a:latin typeface="+mj-lt"/>
              </a:rPr>
              <a:t> </a:t>
            </a:r>
            <a:r>
              <a:rPr lang="en-GB" b="1" dirty="0" err="1">
                <a:latin typeface="+mj-lt"/>
              </a:rPr>
              <a:t>wneud</a:t>
            </a:r>
            <a:r>
              <a:rPr lang="en-GB" b="1" dirty="0">
                <a:latin typeface="+mj-lt"/>
              </a:rPr>
              <a:t>?                   What are you doing?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433" y="2211571"/>
            <a:ext cx="3446805" cy="344680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5EADA4F-99D4-C947-8E5D-03C24B7151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372614"/>
            <a:ext cx="3132944" cy="4853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835CFA0-9C85-FC49-8F5B-C36B20DF61B0}"/>
              </a:ext>
            </a:extLst>
          </p:cNvPr>
          <p:cNvSpPr txBox="1"/>
          <p:nvPr/>
        </p:nvSpPr>
        <p:spPr>
          <a:xfrm>
            <a:off x="4937760" y="2211571"/>
            <a:ext cx="6400800" cy="3416320"/>
          </a:xfrm>
          <a:prstGeom prst="rect">
            <a:avLst/>
          </a:prstGeom>
          <a:solidFill>
            <a:schemeClr val="tx2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Bydd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eich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darlith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nesaf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ar</a:t>
            </a:r>
            <a:r>
              <a:rPr lang="en-US" sz="3600" b="1" dirty="0">
                <a:solidFill>
                  <a:schemeClr val="bg1"/>
                </a:solidFill>
              </a:rPr>
              <a:t>:</a:t>
            </a:r>
          </a:p>
          <a:p>
            <a:pPr algn="ctr"/>
            <a:endParaRPr lang="en-US" sz="3600" b="1" dirty="0">
              <a:solidFill>
                <a:schemeClr val="bg1"/>
              </a:solidFill>
            </a:endParaRPr>
          </a:p>
          <a:p>
            <a:pPr algn="ctr"/>
            <a:r>
              <a:rPr lang="en-US" sz="3600" b="1" i="1" dirty="0">
                <a:solidFill>
                  <a:schemeClr val="bg1"/>
                </a:solidFill>
              </a:rPr>
              <a:t>Your next lecture will be on:</a:t>
            </a:r>
          </a:p>
          <a:p>
            <a:pPr algn="ctr"/>
            <a:endParaRPr lang="en-US" sz="3600" b="1" i="1" dirty="0">
              <a:solidFill>
                <a:schemeClr val="bg1"/>
              </a:solidFill>
            </a:endParaRPr>
          </a:p>
          <a:p>
            <a:pPr algn="ctr"/>
            <a:r>
              <a:rPr lang="en-US" sz="3600" b="1" dirty="0">
                <a:solidFill>
                  <a:schemeClr val="bg1"/>
                </a:solidFill>
              </a:rPr>
              <a:t>10.11.2020</a:t>
            </a:r>
          </a:p>
          <a:p>
            <a:pPr algn="ctr"/>
            <a:r>
              <a:rPr lang="en-US" sz="3600" b="1">
                <a:solidFill>
                  <a:schemeClr val="bg1"/>
                </a:solidFill>
              </a:rPr>
              <a:t>@ 9 a</a:t>
            </a:r>
            <a:r>
              <a:rPr lang="en-US" sz="3600" b="1" dirty="0">
                <a:solidFill>
                  <a:schemeClr val="bg1"/>
                </a:solidFill>
              </a:rPr>
              <a:t>.m.</a:t>
            </a:r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8216453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{1ECCA34E-CAC4-5A43-8743-FA624579A410}tf10001073</Template>
  <TotalTime>903</TotalTime>
  <Words>1651</Words>
  <Application>Microsoft Macintosh PowerPoint</Application>
  <PresentationFormat>Widescreen</PresentationFormat>
  <Paragraphs>412</Paragraphs>
  <Slides>31</Slides>
  <Notes>4</Notes>
  <HiddenSlides>0</HiddenSlides>
  <MMClips>6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1" baseType="lpstr">
      <vt:lpstr>American Typewriter</vt:lpstr>
      <vt:lpstr>Arial</vt:lpstr>
      <vt:lpstr>Ayuthaya</vt:lpstr>
      <vt:lpstr>Bookman Old Style</vt:lpstr>
      <vt:lpstr>Calibri</vt:lpstr>
      <vt:lpstr>Century Gothic</vt:lpstr>
      <vt:lpstr>Segoe Print</vt:lpstr>
      <vt:lpstr>Segoe Script</vt:lpstr>
      <vt:lpstr>Tw Cen MT</vt:lpstr>
      <vt:lpstr>Droplet</vt:lpstr>
      <vt:lpstr>PowerPoint Presentation</vt:lpstr>
      <vt:lpstr>Heddiw, fe fyddwn ni yn… Today we will… </vt:lpstr>
      <vt:lpstr>Amser cofrestru ...              Registration time ... </vt:lpstr>
      <vt:lpstr>PowerPoint Presentation</vt:lpstr>
      <vt:lpstr>Berfau Afreolaidd         irregular verbs </vt:lpstr>
      <vt:lpstr>Berfau Afreolaidd         irregular verbs </vt:lpstr>
      <vt:lpstr>Berfau Afreolaidd         irregular verbs </vt:lpstr>
      <vt:lpstr>Berfau Afreolaidd         irregular verbs </vt:lpstr>
      <vt:lpstr>PowerPoint Presentation</vt:lpstr>
      <vt:lpstr>PowerPoint Presentation</vt:lpstr>
      <vt:lpstr>PowerPoint Presentation</vt:lpstr>
      <vt:lpstr>Gofyn cwestiwn …      asking a question ... </vt:lpstr>
      <vt:lpstr>Amser cofrestru ...              Registration time ... </vt:lpstr>
      <vt:lpstr>PowerPoint Presentation</vt:lpstr>
      <vt:lpstr>Agor y wers          Lesson openers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Yn ystod y wers        During the lesson </vt:lpstr>
      <vt:lpstr>Yn ystod y wers        During the lesson </vt:lpstr>
      <vt:lpstr>PowerPoint Presentation</vt:lpstr>
      <vt:lpstr>Ar ddiwedd y wers       At the end of the lesson </vt:lpstr>
      <vt:lpstr>PowerPoint Presentation</vt:lpstr>
      <vt:lpstr>PowerPoint Presentation</vt:lpstr>
      <vt:lpstr>Erbyn y tro nesaf … By next time … </vt:lpstr>
      <vt:lpstr>PowerPoint Presentation</vt:lpstr>
      <vt:lpstr>Oes cwestiwn?           Is there a question? </vt:lpstr>
      <vt:lpstr>Beth ydych chi’n wneud?                   What are you doing?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76</cp:revision>
  <cp:lastPrinted>2020-10-12T18:34:26Z</cp:lastPrinted>
  <dcterms:created xsi:type="dcterms:W3CDTF">2020-09-11T11:29:22Z</dcterms:created>
  <dcterms:modified xsi:type="dcterms:W3CDTF">2020-11-03T08:13:14Z</dcterms:modified>
</cp:coreProperties>
</file>