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60" r:id="rId1"/>
  </p:sldMasterIdLst>
  <p:sldIdLst>
    <p:sldId id="257" r:id="rId2"/>
    <p:sldId id="258" r:id="rId3"/>
    <p:sldId id="259" r:id="rId4"/>
    <p:sldId id="260" r:id="rId5"/>
    <p:sldId id="261" r:id="rId6"/>
    <p:sldId id="262" r:id="rId7"/>
    <p:sldId id="263" r:id="rId8"/>
  </p:sldIdLst>
  <p:sldSz cx="12192000" cy="6858000"/>
  <p:notesSz cx="6858000" cy="9144000"/>
  <p:defaultTextStyle>
    <a:defPPr>
      <a:defRPr lang="en-GB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CFAF7"/>
    <a:srgbClr val="FCF5ED"/>
    <a:srgbClr val="F5EDE4"/>
    <a:srgbClr val="78432C"/>
    <a:srgbClr val="4F2919"/>
    <a:srgbClr val="DFD6B6"/>
    <a:srgbClr val="EDE4DA"/>
    <a:srgbClr val="90B362"/>
    <a:srgbClr val="D2D9D8"/>
    <a:srgbClr val="DFE8E3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3072059-8EBC-3BD2-C7DE-3B2D964ED812}" v="1511" dt="2025-01-10T22:59:26.925"/>
    <p1510:client id="{C6A8179F-FD8D-F077-FDEF-F6F464BE5DA6}" v="535" dt="2025-01-10T00:03:16.997"/>
    <p1510:client id="{DCFE9667-CF72-4DFC-151F-E9FFC8F5ED5F}" v="1380" dt="2025-01-09T22:17:52.674"/>
    <p1510:client id="{F81B60A9-945C-E493-2DCE-989F701D589B}" v="175" dt="2025-01-11T18:46:51.489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9972" autoAdjust="0"/>
    <p:restoredTop sz="94660"/>
  </p:normalViewPr>
  <p:slideViewPr>
    <p:cSldViewPr snapToGrid="0">
      <p:cViewPr varScale="1">
        <p:scale>
          <a:sx n="86" d="100"/>
          <a:sy n="86" d="100"/>
        </p:scale>
        <p:origin x="96" y="88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microsoft.com/office/2015/10/relationships/revisionInfo" Target="revisionInfo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85387890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49138452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152452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0309203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73317233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10312558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4638898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1841454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GB"/>
              <a:t>Click icon to add picture</a:t>
            </a:r>
            <a:endParaRPr lang="en-GB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189582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2905451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846CE7D5-CF57-46EF-B807-FDD0502418D4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7944565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CFAF7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GB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846CE7D5-CF57-46EF-B807-FDD0502418D4}" type="datetimeFigureOut">
              <a:rPr lang="en-GB" smtClean="0"/>
              <a:t>12/01/2025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330EA680-D336-4FF7-8B7A-9848BB0A1C32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6095407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61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GB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hyperlink" Target="https://en.wikipedia.org/wiki/File:Aristotle_Altemps_Inv8575.jpg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4.jpeg"/><Relationship Id="rId5" Type="http://schemas.openxmlformats.org/officeDocument/2006/relationships/hyperlink" Target="https://es.wikipedia.org/wiki/Hip%C3%B3crates" TargetMode="External"/><Relationship Id="rId4" Type="http://schemas.openxmlformats.org/officeDocument/2006/relationships/image" Target="../media/image3.jpe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4.jpeg"/><Relationship Id="rId3" Type="http://schemas.openxmlformats.org/officeDocument/2006/relationships/image" Target="../media/image2.svg"/><Relationship Id="rId7" Type="http://schemas.openxmlformats.org/officeDocument/2006/relationships/hyperlink" Target="http://www.scielo.cl/scielo.php?script=sci_arttext&amp;pid=S0716-10182016000200011" TargetMode="External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5.jpeg"/><Relationship Id="rId5" Type="http://schemas.openxmlformats.org/officeDocument/2006/relationships/hyperlink" Target="https://es.wikipedia.org/wiki/Hip%C3%B3crates" TargetMode="External"/><Relationship Id="rId4" Type="http://schemas.openxmlformats.org/officeDocument/2006/relationships/image" Target="../media/image3.jpeg"/><Relationship Id="rId9" Type="http://schemas.openxmlformats.org/officeDocument/2006/relationships/hyperlink" Target="https://en.wikipedia.org/wiki/File:Aristotle_Altemps_Inv8575.jpg" TargetMode="Externa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png"/><Relationship Id="rId13" Type="http://schemas.openxmlformats.org/officeDocument/2006/relationships/image" Target="../media/image13.svg"/><Relationship Id="rId18" Type="http://schemas.openxmlformats.org/officeDocument/2006/relationships/image" Target="../media/image18.png"/><Relationship Id="rId3" Type="http://schemas.openxmlformats.org/officeDocument/2006/relationships/image" Target="../media/image2.svg"/><Relationship Id="rId7" Type="http://schemas.openxmlformats.org/officeDocument/2006/relationships/image" Target="../media/image7.svg"/><Relationship Id="rId12" Type="http://schemas.openxmlformats.org/officeDocument/2006/relationships/image" Target="../media/image12.png"/><Relationship Id="rId17" Type="http://schemas.openxmlformats.org/officeDocument/2006/relationships/image" Target="../media/image17.svg"/><Relationship Id="rId2" Type="http://schemas.openxmlformats.org/officeDocument/2006/relationships/image" Target="../media/image1.png"/><Relationship Id="rId16" Type="http://schemas.openxmlformats.org/officeDocument/2006/relationships/image" Target="../media/image16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6.png"/><Relationship Id="rId11" Type="http://schemas.openxmlformats.org/officeDocument/2006/relationships/image" Target="../media/image11.svg"/><Relationship Id="rId5" Type="http://schemas.openxmlformats.org/officeDocument/2006/relationships/hyperlink" Target="https://es.wikipedia.org/wiki/Hip%C3%B3crates" TargetMode="External"/><Relationship Id="rId15" Type="http://schemas.openxmlformats.org/officeDocument/2006/relationships/image" Target="../media/image15.svg"/><Relationship Id="rId10" Type="http://schemas.openxmlformats.org/officeDocument/2006/relationships/image" Target="../media/image10.png"/><Relationship Id="rId19" Type="http://schemas.openxmlformats.org/officeDocument/2006/relationships/image" Target="../media/image19.svg"/><Relationship Id="rId4" Type="http://schemas.openxmlformats.org/officeDocument/2006/relationships/image" Target="../media/image3.jpeg"/><Relationship Id="rId9" Type="http://schemas.openxmlformats.org/officeDocument/2006/relationships/image" Target="../media/image9.svg"/><Relationship Id="rId14" Type="http://schemas.openxmlformats.org/officeDocument/2006/relationships/image" Target="../media/image14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7" Type="http://schemas.openxmlformats.org/officeDocument/2006/relationships/image" Target="../media/image23.jpe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Relationship Id="rId6" Type="http://schemas.openxmlformats.org/officeDocument/2006/relationships/image" Target="../media/image22.jpeg"/><Relationship Id="rId5" Type="http://schemas.openxmlformats.org/officeDocument/2006/relationships/image" Target="../media/image21.jpeg"/><Relationship Id="rId4" Type="http://schemas.openxmlformats.org/officeDocument/2006/relationships/image" Target="../media/image20.jpe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hyperlink" Target="https://librarysearch.uwtsd.ac.uk/discovery/researchAssistant?vid=44WHELF_UWTSD:44WHELF_UWTSD_VU1" TargetMode="External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8" Type="http://schemas.openxmlformats.org/officeDocument/2006/relationships/hyperlink" Target="https://www.proquest.com/scholarly-journals/is-dietary-quality-associated-with-depression/docview/2787504986/se-2?accountid=130472" TargetMode="External"/><Relationship Id="rId13" Type="http://schemas.openxmlformats.org/officeDocument/2006/relationships/hyperlink" Target="https://doi.org/10.12775/QS.2024.16.52858" TargetMode="External"/><Relationship Id="rId3" Type="http://schemas.openxmlformats.org/officeDocument/2006/relationships/hyperlink" Target="https://galenic-tradition-brief-overview/docview/1672104315/se-2?accountid=130472" TargetMode="External"/><Relationship Id="rId7" Type="http://schemas.openxmlformats.org/officeDocument/2006/relationships/hyperlink" Target="https://accountid=130472/" TargetMode="External"/><Relationship Id="rId12" Type="http://schemas.openxmlformats.org/officeDocument/2006/relationships/hyperlink" Target="https://onvpsy/viewer/pdf/qolbrmyp5r?route=details" TargetMode="External"/><Relationship Id="rId2" Type="http://schemas.openxmlformats.org/officeDocument/2006/relationships/hyperlink" Target="https://www.proquest.com/scholarly-journals/ageing-galenic-tradition-brief-overview/docview/1672104315/se-2?accountid=130472" TargetMode="External"/><Relationship Id="rId16" Type="http://schemas.openxmlformats.org/officeDocument/2006/relationships/hyperlink" Target="https://www.proquest.com/scholarly-journals/traditional-hippocratic-holistic-mind-body/docview/2471876534/se-2?accountid=130472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ethics-mental-disorder-/" TargetMode="External"/><Relationship Id="rId11" Type="http://schemas.openxmlformats.org/officeDocument/2006/relationships/hyperlink" Target="https://research-ebsco-com.ezproxy.uwtsd.ac.uk/c/onvpsy/viewer/pdf/qolbrmyp5r?route=details" TargetMode="External"/><Relationship Id="rId5" Type="http://schemas.openxmlformats.org/officeDocument/2006/relationships/hyperlink" Target="https://www.proquest.com/scholarly-journals/ethics-mental-disorder-treatment-how-ancient/docview/2894759370/se-2?accountid=130472" TargetMode="External"/><Relationship Id="rId15" Type="http://schemas.openxmlformats.org/officeDocument/2006/relationships/hyperlink" Target="https://doi.org/10.32437/mhgcj.v3i1.83" TargetMode="External"/><Relationship Id="rId10" Type="http://schemas.openxmlformats.org/officeDocument/2006/relationships/hyperlink" Target="https://docview/2787504986/se-2?accountid=130472" TargetMode="External"/><Relationship Id="rId4" Type="http://schemas.openxmlformats.org/officeDocument/2006/relationships/hyperlink" Target="https://www.proquest.com/scholarly-journals/health-care-practices-ancient-greece-hippocratic/docview/2595669526/se-2?accountid=130472" TargetMode="External"/><Relationship Id="rId9" Type="http://schemas.openxmlformats.org/officeDocument/2006/relationships/hyperlink" Target="https://scholarly-journals/is-dietary-quality-associated-with-depression/" TargetMode="External"/><Relationship Id="rId14" Type="http://schemas.openxmlformats.org/officeDocument/2006/relationships/hyperlink" Target="https://doi.org/10.31382/eqol.181206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roup 39">
            <a:extLst>
              <a:ext uri="{FF2B5EF4-FFF2-40B4-BE49-F238E27FC236}">
                <a16:creationId xmlns:a16="http://schemas.microsoft.com/office/drawing/2014/main" id="{8F8AED8A-80D7-6EDF-B895-B94D3CA3B718}"/>
              </a:ext>
            </a:extLst>
          </p:cNvPr>
          <p:cNvGrpSpPr/>
          <p:nvPr/>
        </p:nvGrpSpPr>
        <p:grpSpPr>
          <a:xfrm>
            <a:off x="6296759" y="-316290"/>
            <a:ext cx="6100202" cy="7494811"/>
            <a:chOff x="6308854" y="-241300"/>
            <a:chExt cx="5858298" cy="7277097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E6D2D97C-698D-6645-F7B7-4604BE468B8D}"/>
                </a:ext>
              </a:extLst>
            </p:cNvPr>
            <p:cNvSpPr/>
            <p:nvPr/>
          </p:nvSpPr>
          <p:spPr>
            <a:xfrm>
              <a:off x="10082512" y="204785"/>
              <a:ext cx="1315569" cy="6273788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4A5DF89-D37A-33D1-A7DB-096DE3A93CD6}"/>
                </a:ext>
              </a:extLst>
            </p:cNvPr>
            <p:cNvSpPr/>
            <p:nvPr/>
          </p:nvSpPr>
          <p:spPr>
            <a:xfrm>
              <a:off x="9801181" y="6131665"/>
              <a:ext cx="1761881" cy="384617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5F43DBA-7571-D784-A7A9-A412E2D20EA9}"/>
                </a:ext>
              </a:extLst>
            </p:cNvPr>
            <p:cNvSpPr/>
            <p:nvPr/>
          </p:nvSpPr>
          <p:spPr>
            <a:xfrm rot="-2100000">
              <a:off x="9331398" y="3601128"/>
              <a:ext cx="183455" cy="27576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55474F9-2067-1664-3315-B7599C21696E}"/>
                </a:ext>
              </a:extLst>
            </p:cNvPr>
            <p:cNvSpPr/>
            <p:nvPr/>
          </p:nvSpPr>
          <p:spPr>
            <a:xfrm rot="-2100000">
              <a:off x="9306848" y="4190708"/>
              <a:ext cx="564454" cy="29753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FBBDAE2A-D59B-F5D2-DCA0-DBE25F0DDFE4}"/>
                </a:ext>
              </a:extLst>
            </p:cNvPr>
            <p:cNvSpPr/>
            <p:nvPr/>
          </p:nvSpPr>
          <p:spPr>
            <a:xfrm rot="20340000">
              <a:off x="7267556" y="5657644"/>
              <a:ext cx="1119368" cy="8716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83DF6A25-50B3-6AB1-49EB-91828B22D3BF}"/>
                </a:ext>
              </a:extLst>
            </p:cNvPr>
            <p:cNvSpPr/>
            <p:nvPr/>
          </p:nvSpPr>
          <p:spPr>
            <a:xfrm rot="19740000" flipH="1">
              <a:off x="7563240" y="4118570"/>
              <a:ext cx="2295719" cy="1299187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612C1D2-79E4-3215-DD77-0C6814D04A45}"/>
                </a:ext>
              </a:extLst>
            </p:cNvPr>
            <p:cNvSpPr/>
            <p:nvPr/>
          </p:nvSpPr>
          <p:spPr>
            <a:xfrm rot="19740000" flipH="1">
              <a:off x="6834001" y="4949185"/>
              <a:ext cx="239532" cy="12145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E4951765-40CA-F34A-7CA0-F6B5B090DC68}"/>
                </a:ext>
              </a:extLst>
            </p:cNvPr>
            <p:cNvSpPr/>
            <p:nvPr/>
          </p:nvSpPr>
          <p:spPr>
            <a:xfrm rot="19740000">
              <a:off x="6932935" y="4642273"/>
              <a:ext cx="966968" cy="19511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A1D6712-FE57-406A-E717-6E921C0EEF46}"/>
                </a:ext>
              </a:extLst>
            </p:cNvPr>
            <p:cNvSpPr/>
            <p:nvPr/>
          </p:nvSpPr>
          <p:spPr>
            <a:xfrm rot="19740000">
              <a:off x="6923849" y="4487515"/>
              <a:ext cx="2470795" cy="1265321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DDBD19D-33C7-B329-13DF-7F3322183414}"/>
                </a:ext>
              </a:extLst>
            </p:cNvPr>
            <p:cNvSpPr/>
            <p:nvPr/>
          </p:nvSpPr>
          <p:spPr>
            <a:xfrm rot="19140000">
              <a:off x="9613787" y="4145880"/>
              <a:ext cx="237884" cy="188676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7139359-AC17-4958-CEB2-40B07898D412}"/>
                </a:ext>
              </a:extLst>
            </p:cNvPr>
            <p:cNvSpPr/>
            <p:nvPr/>
          </p:nvSpPr>
          <p:spPr>
            <a:xfrm rot="19560000">
              <a:off x="8752090" y="3769179"/>
              <a:ext cx="705967" cy="27576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377E8D5A-D039-03A9-4916-CC885FD09C06}"/>
                </a:ext>
              </a:extLst>
            </p:cNvPr>
            <p:cNvSpPr/>
            <p:nvPr/>
          </p:nvSpPr>
          <p:spPr>
            <a:xfrm rot="20220000" flipH="1">
              <a:off x="8507733" y="3844640"/>
              <a:ext cx="1062010" cy="234806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0E5D5E37-F0A7-8094-145A-4692A34157AC}"/>
                </a:ext>
              </a:extLst>
            </p:cNvPr>
            <p:cNvSpPr/>
            <p:nvPr/>
          </p:nvSpPr>
          <p:spPr>
            <a:xfrm rot="-2100000">
              <a:off x="9406984" y="3578960"/>
              <a:ext cx="161684" cy="134247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23D0FCBA-69D6-2B0E-939A-C999DEBF8561}"/>
                </a:ext>
              </a:extLst>
            </p:cNvPr>
            <p:cNvSpPr/>
            <p:nvPr/>
          </p:nvSpPr>
          <p:spPr>
            <a:xfrm rot="-2100000">
              <a:off x="9289553" y="4542351"/>
              <a:ext cx="542681" cy="351960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6ABE126D-C14C-C2C3-0A68-4DD8BF61AB26}"/>
                </a:ext>
              </a:extLst>
            </p:cNvPr>
            <p:cNvSpPr/>
            <p:nvPr/>
          </p:nvSpPr>
          <p:spPr>
            <a:xfrm rot="-2100000">
              <a:off x="9825511" y="4156724"/>
              <a:ext cx="118141" cy="12336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0035716-6067-9997-9896-B745212B0D4C}"/>
                </a:ext>
              </a:extLst>
            </p:cNvPr>
            <p:cNvSpPr/>
            <p:nvPr/>
          </p:nvSpPr>
          <p:spPr>
            <a:xfrm rot="-2100000">
              <a:off x="9312131" y="3618088"/>
              <a:ext cx="129027" cy="221334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394588C7-85D3-6C7D-1F6F-C4B09CA5ED39}"/>
                </a:ext>
              </a:extLst>
            </p:cNvPr>
            <p:cNvSpPr/>
            <p:nvPr/>
          </p:nvSpPr>
          <p:spPr>
            <a:xfrm rot="-2100000">
              <a:off x="9825167" y="4511450"/>
              <a:ext cx="172570" cy="17779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9B355386-7A42-8829-8F77-519F13E705E6}"/>
                </a:ext>
              </a:extLst>
            </p:cNvPr>
            <p:cNvSpPr/>
            <p:nvPr/>
          </p:nvSpPr>
          <p:spPr>
            <a:xfrm>
              <a:off x="10742142" y="201134"/>
              <a:ext cx="1093174" cy="1153262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6CD20B0C-15B1-1528-8ECB-3DAA1B3A0968}"/>
                </a:ext>
              </a:extLst>
            </p:cNvPr>
            <p:cNvSpPr/>
            <p:nvPr/>
          </p:nvSpPr>
          <p:spPr>
            <a:xfrm rot="-2100000" flipV="1">
              <a:off x="9774684" y="4487443"/>
              <a:ext cx="74596" cy="137896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E9352B75-1772-7FEB-39CE-5D7A5F034199}"/>
                </a:ext>
              </a:extLst>
            </p:cNvPr>
            <p:cNvSpPr/>
            <p:nvPr/>
          </p:nvSpPr>
          <p:spPr>
            <a:xfrm>
              <a:off x="10742142" y="5458932"/>
              <a:ext cx="1093174" cy="105529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6CDD6C6-0779-A4D7-1700-DF2D2A5A4C01}"/>
                </a:ext>
              </a:extLst>
            </p:cNvPr>
            <p:cNvSpPr/>
            <p:nvPr/>
          </p:nvSpPr>
          <p:spPr>
            <a:xfrm>
              <a:off x="9599142" y="201134"/>
              <a:ext cx="1093174" cy="1153262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4D7496F1-B845-5D47-5B8C-02599FF9AD9F}"/>
                </a:ext>
              </a:extLst>
            </p:cNvPr>
            <p:cNvSpPr/>
            <p:nvPr/>
          </p:nvSpPr>
          <p:spPr>
            <a:xfrm>
              <a:off x="9599141" y="5458935"/>
              <a:ext cx="1147600" cy="1044405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4AD9C390-617E-E58C-3304-F1095AF77258}"/>
                </a:ext>
              </a:extLst>
            </p:cNvPr>
            <p:cNvSpPr/>
            <p:nvPr/>
          </p:nvSpPr>
          <p:spPr>
            <a:xfrm rot="19740000">
              <a:off x="6603792" y="4551050"/>
              <a:ext cx="1081268" cy="8843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E3CC0D4D-B189-B79E-B21A-1C45DE62CA31}"/>
                </a:ext>
              </a:extLst>
            </p:cNvPr>
            <p:cNvGrpSpPr/>
            <p:nvPr/>
          </p:nvGrpSpPr>
          <p:grpSpPr>
            <a:xfrm>
              <a:off x="9271552" y="-241300"/>
              <a:ext cx="2895600" cy="7277097"/>
              <a:chOff x="7429500" y="520700"/>
              <a:chExt cx="2768600" cy="4842991"/>
            </a:xfrm>
          </p:grpSpPr>
          <p:pic>
            <p:nvPicPr>
              <p:cNvPr id="38" name="Graphic 37" descr="Greek Pillar outline">
                <a:extLst>
                  <a:ext uri="{FF2B5EF4-FFF2-40B4-BE49-F238E27FC236}">
                    <a16:creationId xmlns:a16="http://schemas.microsoft.com/office/drawing/2014/main" id="{0477A884-8B01-F3BC-4760-00F45D20A47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7429500" y="520700"/>
                <a:ext cx="2768600" cy="2743200"/>
              </a:xfrm>
              <a:prstGeom prst="rect">
                <a:avLst/>
              </a:prstGeom>
            </p:spPr>
          </p:pic>
          <p:pic>
            <p:nvPicPr>
              <p:cNvPr id="39" name="Graphic 38" descr="Greek Pillar outline">
                <a:extLst>
                  <a:ext uri="{FF2B5EF4-FFF2-40B4-BE49-F238E27FC236}">
                    <a16:creationId xmlns:a16="http://schemas.microsoft.com/office/drawing/2014/main" id="{6CEA2C87-352C-E15F-9FCD-82AB3D01DE2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 rot="10800000">
                <a:off x="7429500" y="2620491"/>
                <a:ext cx="2768600" cy="2743200"/>
              </a:xfrm>
              <a:prstGeom prst="rect">
                <a:avLst/>
              </a:prstGeom>
            </p:spPr>
          </p:pic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0250E1AD-390A-C1F6-33AC-4F2FDC043B74}"/>
                </a:ext>
              </a:extLst>
            </p:cNvPr>
            <p:cNvGrpSpPr/>
            <p:nvPr/>
          </p:nvGrpSpPr>
          <p:grpSpPr>
            <a:xfrm>
              <a:off x="6308854" y="3424879"/>
              <a:ext cx="4121944" cy="3010166"/>
              <a:chOff x="1930378" y="2965260"/>
              <a:chExt cx="4121944" cy="3010166"/>
            </a:xfrm>
          </p:grpSpPr>
          <p:pic>
            <p:nvPicPr>
              <p:cNvPr id="30" name="Graphic 29" descr="Greek Pillar outline">
                <a:extLst>
                  <a:ext uri="{FF2B5EF4-FFF2-40B4-BE49-F238E27FC236}">
                    <a16:creationId xmlns:a16="http://schemas.microsoft.com/office/drawing/2014/main" id="{F6384E90-5549-41C9-3B17-2747AFE5FBC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 rot="14220000">
                <a:off x="2543550" y="2466654"/>
                <a:ext cx="2895600" cy="4121944"/>
              </a:xfrm>
              <a:prstGeom prst="rect">
                <a:avLst/>
              </a:prstGeom>
            </p:spPr>
          </p:pic>
          <p:sp>
            <p:nvSpPr>
              <p:cNvPr id="31" name="Minus Sign 30">
                <a:extLst>
                  <a:ext uri="{FF2B5EF4-FFF2-40B4-BE49-F238E27FC236}">
                    <a16:creationId xmlns:a16="http://schemas.microsoft.com/office/drawing/2014/main" id="{444B29F7-6FD1-53EA-9849-C80B91BFDC74}"/>
                  </a:ext>
                </a:extLst>
              </p:cNvPr>
              <p:cNvSpPr/>
              <p:nvPr/>
            </p:nvSpPr>
            <p:spPr>
              <a:xfrm rot="21180000">
                <a:off x="4949008" y="2965260"/>
                <a:ext cx="296334" cy="280458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2" name="Minus Sign 31">
                <a:extLst>
                  <a:ext uri="{FF2B5EF4-FFF2-40B4-BE49-F238E27FC236}">
                    <a16:creationId xmlns:a16="http://schemas.microsoft.com/office/drawing/2014/main" id="{C912A992-F8DB-763F-05AE-274A937A6B00}"/>
                  </a:ext>
                </a:extLst>
              </p:cNvPr>
              <p:cNvSpPr/>
              <p:nvPr/>
            </p:nvSpPr>
            <p:spPr>
              <a:xfrm rot="16200000">
                <a:off x="4984193" y="3109387"/>
                <a:ext cx="391584" cy="259293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3" name="Minus Sign 32">
                <a:extLst>
                  <a:ext uri="{FF2B5EF4-FFF2-40B4-BE49-F238E27FC236}">
                    <a16:creationId xmlns:a16="http://schemas.microsoft.com/office/drawing/2014/main" id="{70F987C8-3A78-5690-A496-A105580A6BD8}"/>
                  </a:ext>
                </a:extLst>
              </p:cNvPr>
              <p:cNvSpPr/>
              <p:nvPr/>
            </p:nvSpPr>
            <p:spPr>
              <a:xfrm rot="1080000">
                <a:off x="4899978" y="3409595"/>
                <a:ext cx="663726" cy="345471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Minus Sign 33">
                <a:extLst>
                  <a:ext uri="{FF2B5EF4-FFF2-40B4-BE49-F238E27FC236}">
                    <a16:creationId xmlns:a16="http://schemas.microsoft.com/office/drawing/2014/main" id="{468A097B-17A9-2869-EC74-C8886F6CF7B0}"/>
                  </a:ext>
                </a:extLst>
              </p:cNvPr>
              <p:cNvSpPr/>
              <p:nvPr/>
            </p:nvSpPr>
            <p:spPr>
              <a:xfrm rot="12300000">
                <a:off x="5286253" y="3508788"/>
                <a:ext cx="433917" cy="345469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5" name="Minus Sign 34">
                <a:extLst>
                  <a:ext uri="{FF2B5EF4-FFF2-40B4-BE49-F238E27FC236}">
                    <a16:creationId xmlns:a16="http://schemas.microsoft.com/office/drawing/2014/main" id="{62F60D9A-102A-3FC9-0F13-0DD417AB9AB0}"/>
                  </a:ext>
                </a:extLst>
              </p:cNvPr>
              <p:cNvSpPr/>
              <p:nvPr/>
            </p:nvSpPr>
            <p:spPr>
              <a:xfrm rot="-3540000">
                <a:off x="5365561" y="3677778"/>
                <a:ext cx="385537" cy="284994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6" name="Minus Sign 35">
                <a:extLst>
                  <a:ext uri="{FF2B5EF4-FFF2-40B4-BE49-F238E27FC236}">
                    <a16:creationId xmlns:a16="http://schemas.microsoft.com/office/drawing/2014/main" id="{3F589D7A-19CC-506A-01AC-AC02340ED69D}"/>
                  </a:ext>
                </a:extLst>
              </p:cNvPr>
              <p:cNvSpPr/>
              <p:nvPr/>
            </p:nvSpPr>
            <p:spPr>
              <a:xfrm>
                <a:off x="5226721" y="3930329"/>
                <a:ext cx="446014" cy="248709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7" name="Minus Sign 36">
                <a:extLst>
                  <a:ext uri="{FF2B5EF4-FFF2-40B4-BE49-F238E27FC236}">
                    <a16:creationId xmlns:a16="http://schemas.microsoft.com/office/drawing/2014/main" id="{D46192D5-ACF7-592B-AC54-E721FD76398A}"/>
                  </a:ext>
                </a:extLst>
              </p:cNvPr>
              <p:cNvSpPr/>
              <p:nvPr/>
            </p:nvSpPr>
            <p:spPr>
              <a:xfrm rot="3300000">
                <a:off x="5503814" y="3984692"/>
                <a:ext cx="276679" cy="260803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112" name="Group 111">
            <a:extLst>
              <a:ext uri="{FF2B5EF4-FFF2-40B4-BE49-F238E27FC236}">
                <a16:creationId xmlns:a16="http://schemas.microsoft.com/office/drawing/2014/main" id="{C796167B-B571-60AE-095F-0AA0541DE18E}"/>
              </a:ext>
            </a:extLst>
          </p:cNvPr>
          <p:cNvGrpSpPr/>
          <p:nvPr/>
        </p:nvGrpSpPr>
        <p:grpSpPr>
          <a:xfrm>
            <a:off x="-176430" y="-316290"/>
            <a:ext cx="3015166" cy="7494810"/>
            <a:chOff x="-176430" y="-316290"/>
            <a:chExt cx="3015166" cy="7494810"/>
          </a:xfrm>
        </p:grpSpPr>
        <p:sp>
          <p:nvSpPr>
            <p:cNvPr id="111" name="Rectangle 73">
              <a:extLst>
                <a:ext uri="{FF2B5EF4-FFF2-40B4-BE49-F238E27FC236}">
                  <a16:creationId xmlns:a16="http://schemas.microsoft.com/office/drawing/2014/main" id="{C197458D-B875-FA3A-78EE-8A574C319098}"/>
                </a:ext>
              </a:extLst>
            </p:cNvPr>
            <p:cNvSpPr/>
            <p:nvPr/>
          </p:nvSpPr>
          <p:spPr>
            <a:xfrm>
              <a:off x="1339577" y="5537628"/>
              <a:ext cx="1096496" cy="877197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1205506D-6F68-1A49-F39B-BD4D879EF1F2}"/>
                </a:ext>
              </a:extLst>
            </p:cNvPr>
            <p:cNvSpPr/>
            <p:nvPr/>
          </p:nvSpPr>
          <p:spPr>
            <a:xfrm>
              <a:off x="251006" y="5537629"/>
              <a:ext cx="1096496" cy="877197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8D967DCC-EFE2-1149-FFFD-1BC80580594E}"/>
                </a:ext>
              </a:extLst>
            </p:cNvPr>
            <p:cNvGrpSpPr/>
            <p:nvPr/>
          </p:nvGrpSpPr>
          <p:grpSpPr>
            <a:xfrm>
              <a:off x="-176430" y="-316290"/>
              <a:ext cx="3015166" cy="7494810"/>
              <a:chOff x="9271555" y="-288276"/>
              <a:chExt cx="2895601" cy="7277098"/>
            </a:xfrm>
          </p:grpSpPr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F1D45319-018A-05CA-FBED-E2A3027A8A6F}"/>
                  </a:ext>
                </a:extLst>
              </p:cNvPr>
              <p:cNvSpPr/>
              <p:nvPr/>
            </p:nvSpPr>
            <p:spPr>
              <a:xfrm>
                <a:off x="10082512" y="204785"/>
                <a:ext cx="1315569" cy="6273788"/>
              </a:xfrm>
              <a:prstGeom prst="rect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" name="Rectangle 3">
                <a:extLst>
                  <a:ext uri="{FF2B5EF4-FFF2-40B4-BE49-F238E27FC236}">
                    <a16:creationId xmlns:a16="http://schemas.microsoft.com/office/drawing/2014/main" id="{758DC3BB-4540-8664-D453-09699CCD7488}"/>
                  </a:ext>
                </a:extLst>
              </p:cNvPr>
              <p:cNvSpPr/>
              <p:nvPr/>
            </p:nvSpPr>
            <p:spPr>
              <a:xfrm>
                <a:off x="9801181" y="6131665"/>
                <a:ext cx="1761881" cy="384617"/>
              </a:xfrm>
              <a:prstGeom prst="rect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088B30D5-42F6-F9EA-0871-EC92E19CC664}"/>
                  </a:ext>
                </a:extLst>
              </p:cNvPr>
              <p:cNvSpPr/>
              <p:nvPr/>
            </p:nvSpPr>
            <p:spPr>
              <a:xfrm>
                <a:off x="10742142" y="201134"/>
                <a:ext cx="1093174" cy="1153262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749F5333-4E7B-6E0E-CEEA-2B8CAFE68584}"/>
                  </a:ext>
                </a:extLst>
              </p:cNvPr>
              <p:cNvSpPr/>
              <p:nvPr/>
            </p:nvSpPr>
            <p:spPr>
              <a:xfrm>
                <a:off x="10742142" y="5458932"/>
                <a:ext cx="1093174" cy="1055290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9" name="Oval 58">
                <a:extLst>
                  <a:ext uri="{FF2B5EF4-FFF2-40B4-BE49-F238E27FC236}">
                    <a16:creationId xmlns:a16="http://schemas.microsoft.com/office/drawing/2014/main" id="{B55538FA-F366-3F52-0EDE-E5B8D0C5C104}"/>
                  </a:ext>
                </a:extLst>
              </p:cNvPr>
              <p:cNvSpPr/>
              <p:nvPr/>
            </p:nvSpPr>
            <p:spPr>
              <a:xfrm>
                <a:off x="9599142" y="201134"/>
                <a:ext cx="1093174" cy="1153262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60" name="Oval 59">
                <a:extLst>
                  <a:ext uri="{FF2B5EF4-FFF2-40B4-BE49-F238E27FC236}">
                    <a16:creationId xmlns:a16="http://schemas.microsoft.com/office/drawing/2014/main" id="{BDD6550F-6316-95CE-2EFD-3023F02547A7}"/>
                  </a:ext>
                </a:extLst>
              </p:cNvPr>
              <p:cNvSpPr/>
              <p:nvPr/>
            </p:nvSpPr>
            <p:spPr>
              <a:xfrm>
                <a:off x="9599141" y="5458935"/>
                <a:ext cx="1147600" cy="1044405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62" name="Group 61">
                <a:extLst>
                  <a:ext uri="{FF2B5EF4-FFF2-40B4-BE49-F238E27FC236}">
                    <a16:creationId xmlns:a16="http://schemas.microsoft.com/office/drawing/2014/main" id="{4A398638-FBD9-5A93-B3C9-6A42E102F15B}"/>
                  </a:ext>
                </a:extLst>
              </p:cNvPr>
              <p:cNvGrpSpPr/>
              <p:nvPr/>
            </p:nvGrpSpPr>
            <p:grpSpPr>
              <a:xfrm>
                <a:off x="9271555" y="-288276"/>
                <a:ext cx="2895601" cy="7277098"/>
                <a:chOff x="7429500" y="489437"/>
                <a:chExt cx="2768600" cy="4842992"/>
              </a:xfrm>
            </p:grpSpPr>
            <p:pic>
              <p:nvPicPr>
                <p:cNvPr id="72" name="Graphic 71" descr="Greek Pillar outline">
                  <a:extLst>
                    <a:ext uri="{FF2B5EF4-FFF2-40B4-BE49-F238E27FC236}">
                      <a16:creationId xmlns:a16="http://schemas.microsoft.com/office/drawing/2014/main" id="{0C0C2D11-31CB-9238-CA98-D9F854B5CBB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429500" y="489437"/>
                  <a:ext cx="2768600" cy="2743200"/>
                </a:xfrm>
                <a:prstGeom prst="rect">
                  <a:avLst/>
                </a:prstGeom>
              </p:spPr>
            </p:pic>
            <p:pic>
              <p:nvPicPr>
                <p:cNvPr id="73" name="Graphic 72" descr="Greek Pillar outline">
                  <a:extLst>
                    <a:ext uri="{FF2B5EF4-FFF2-40B4-BE49-F238E27FC236}">
                      <a16:creationId xmlns:a16="http://schemas.microsoft.com/office/drawing/2014/main" id="{8F65806F-C249-658D-0F57-428B673F88E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p:blipFill>
              <p:spPr>
                <a:xfrm rot="10800000">
                  <a:off x="7429500" y="2589229"/>
                  <a:ext cx="2768600" cy="2743200"/>
                </a:xfrm>
                <a:prstGeom prst="rect">
                  <a:avLst/>
                </a:prstGeom>
              </p:spPr>
            </p:pic>
          </p:grpSp>
        </p:grpSp>
      </p:grpSp>
      <p:sp>
        <p:nvSpPr>
          <p:cNvPr id="120" name="TextBox 119">
            <a:extLst>
              <a:ext uri="{FF2B5EF4-FFF2-40B4-BE49-F238E27FC236}">
                <a16:creationId xmlns:a16="http://schemas.microsoft.com/office/drawing/2014/main" id="{8676B8A6-8D46-2588-DBE2-6D08B02C1447}"/>
              </a:ext>
            </a:extLst>
          </p:cNvPr>
          <p:cNvSpPr txBox="1"/>
          <p:nvPr/>
        </p:nvSpPr>
        <p:spPr>
          <a:xfrm>
            <a:off x="2658425" y="249126"/>
            <a:ext cx="7388953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6600">
                <a:solidFill>
                  <a:srgbClr val="4F2919"/>
                </a:solidFill>
                <a:latin typeface="Colonna MT"/>
              </a:rPr>
              <a:t>ANCIENT GREECE</a:t>
            </a:r>
            <a:r>
              <a:rPr lang="en-GB" sz="7200" dirty="0">
                <a:solidFill>
                  <a:srgbClr val="4F2919"/>
                </a:solidFill>
                <a:latin typeface="Colonna MT"/>
              </a:rPr>
              <a:t> </a:t>
            </a:r>
            <a:endParaRPr lang="en-US" dirty="0"/>
          </a:p>
          <a:p>
            <a:endParaRPr lang="en-GB" dirty="0"/>
          </a:p>
        </p:txBody>
      </p:sp>
      <p:cxnSp>
        <p:nvCxnSpPr>
          <p:cNvPr id="121" name="Straight Arrow Connector 120">
            <a:extLst>
              <a:ext uri="{FF2B5EF4-FFF2-40B4-BE49-F238E27FC236}">
                <a16:creationId xmlns:a16="http://schemas.microsoft.com/office/drawing/2014/main" id="{5F2B33D2-31EA-043B-BA2B-2116C0EE362A}"/>
              </a:ext>
            </a:extLst>
          </p:cNvPr>
          <p:cNvCxnSpPr/>
          <p:nvPr/>
        </p:nvCxnSpPr>
        <p:spPr>
          <a:xfrm flipV="1">
            <a:off x="2658486" y="1265488"/>
            <a:ext cx="6875425" cy="49900"/>
          </a:xfrm>
          <a:prstGeom prst="straightConnector1">
            <a:avLst/>
          </a:prstGeom>
          <a:ln>
            <a:solidFill>
              <a:srgbClr val="4F2919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122" name="Oval 121">
            <a:extLst>
              <a:ext uri="{FF2B5EF4-FFF2-40B4-BE49-F238E27FC236}">
                <a16:creationId xmlns:a16="http://schemas.microsoft.com/office/drawing/2014/main" id="{BB55F1A1-F300-ED56-2690-81747E80ECF1}"/>
              </a:ext>
            </a:extLst>
          </p:cNvPr>
          <p:cNvSpPr/>
          <p:nvPr/>
        </p:nvSpPr>
        <p:spPr>
          <a:xfrm>
            <a:off x="5843711" y="1239188"/>
            <a:ext cx="514216" cy="206013"/>
          </a:xfrm>
          <a:prstGeom prst="ellipse">
            <a:avLst/>
          </a:prstGeom>
          <a:solidFill>
            <a:srgbClr val="FCFAF7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3" name="Oval 122">
            <a:extLst>
              <a:ext uri="{FF2B5EF4-FFF2-40B4-BE49-F238E27FC236}">
                <a16:creationId xmlns:a16="http://schemas.microsoft.com/office/drawing/2014/main" id="{FE5FBAE3-0EB8-4E6D-7617-D8274CE00943}"/>
              </a:ext>
            </a:extLst>
          </p:cNvPr>
          <p:cNvSpPr/>
          <p:nvPr/>
        </p:nvSpPr>
        <p:spPr>
          <a:xfrm>
            <a:off x="6044702" y="1238274"/>
            <a:ext cx="96894" cy="89956"/>
          </a:xfrm>
          <a:prstGeom prst="ellipse">
            <a:avLst/>
          </a:prstGeom>
          <a:solidFill>
            <a:srgbClr val="4F2919"/>
          </a:solidFill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124" name="TextBox 123">
            <a:extLst>
              <a:ext uri="{FF2B5EF4-FFF2-40B4-BE49-F238E27FC236}">
                <a16:creationId xmlns:a16="http://schemas.microsoft.com/office/drawing/2014/main" id="{C8FF6238-FBBC-BF17-C6CA-4E1A512282DE}"/>
              </a:ext>
            </a:extLst>
          </p:cNvPr>
          <p:cNvSpPr txBox="1"/>
          <p:nvPr/>
        </p:nvSpPr>
        <p:spPr>
          <a:xfrm>
            <a:off x="3180410" y="1154160"/>
            <a:ext cx="7707607" cy="147732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5400" dirty="0">
                <a:solidFill>
                  <a:srgbClr val="4F2919"/>
                </a:solidFill>
                <a:latin typeface="Colonna MT"/>
              </a:rPr>
              <a:t>AND DEPRESSION</a:t>
            </a:r>
            <a:r>
              <a:rPr lang="en-GB" sz="7200" dirty="0">
                <a:solidFill>
                  <a:srgbClr val="4F2919"/>
                </a:solidFill>
                <a:latin typeface="Colonna MT"/>
              </a:rPr>
              <a:t> </a:t>
            </a:r>
            <a:endParaRPr lang="en-US" dirty="0"/>
          </a:p>
          <a:p>
            <a:endParaRPr lang="en-GB" dirty="0"/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1680CF8E-204A-124A-2F6F-E57CF0E12B66}"/>
              </a:ext>
            </a:extLst>
          </p:cNvPr>
          <p:cNvSpPr txBox="1"/>
          <p:nvPr/>
        </p:nvSpPr>
        <p:spPr>
          <a:xfrm>
            <a:off x="2000650" y="2312343"/>
            <a:ext cx="3032669" cy="357020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sz="2800" u="sng" dirty="0">
                <a:solidFill>
                  <a:srgbClr val="4F2919"/>
                </a:solidFill>
                <a:latin typeface="Arial"/>
                <a:cs typeface="Arial"/>
              </a:rPr>
              <a:t>5th century BCE</a:t>
            </a:r>
            <a:endParaRPr lang="en-US" dirty="0"/>
          </a:p>
          <a:p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-  Advancement of treatment</a:t>
            </a:r>
          </a:p>
          <a:p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-  New theories</a:t>
            </a:r>
          </a:p>
          <a:p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-  Developing ideas</a:t>
            </a:r>
          </a:p>
          <a:p>
            <a:endParaRPr lang="en-GB" sz="2000" dirty="0">
              <a:latin typeface="Arial"/>
              <a:cs typeface="Arial"/>
            </a:endParaRPr>
          </a:p>
          <a:p>
            <a:r>
              <a:rPr lang="en-GB" sz="2000" dirty="0">
                <a:latin typeface="Arial"/>
                <a:cs typeface="Arial"/>
              </a:rPr>
              <a:t>-  Shift in thinking</a:t>
            </a:r>
          </a:p>
          <a:p>
            <a:endParaRPr lang="en-GB" dirty="0"/>
          </a:p>
        </p:txBody>
      </p:sp>
      <p:grpSp>
        <p:nvGrpSpPr>
          <p:cNvPr id="47" name="Group 46">
            <a:extLst>
              <a:ext uri="{FF2B5EF4-FFF2-40B4-BE49-F238E27FC236}">
                <a16:creationId xmlns:a16="http://schemas.microsoft.com/office/drawing/2014/main" id="{80C66D22-3404-3D4F-BB05-4DEAF0250B8C}"/>
              </a:ext>
            </a:extLst>
          </p:cNvPr>
          <p:cNvGrpSpPr/>
          <p:nvPr/>
        </p:nvGrpSpPr>
        <p:grpSpPr>
          <a:xfrm>
            <a:off x="5244492" y="2330230"/>
            <a:ext cx="2762111" cy="4252826"/>
            <a:chOff x="547802" y="639976"/>
            <a:chExt cx="3039201" cy="4682267"/>
          </a:xfrm>
        </p:grpSpPr>
        <p:sp>
          <p:nvSpPr>
            <p:cNvPr id="44" name="Rectangle 43">
              <a:extLst>
                <a:ext uri="{FF2B5EF4-FFF2-40B4-BE49-F238E27FC236}">
                  <a16:creationId xmlns:a16="http://schemas.microsoft.com/office/drawing/2014/main" id="{9A23F1FF-119E-56FF-FEAA-64D7FDBDF671}"/>
                </a:ext>
              </a:extLst>
            </p:cNvPr>
            <p:cNvSpPr/>
            <p:nvPr/>
          </p:nvSpPr>
          <p:spPr>
            <a:xfrm>
              <a:off x="547802" y="4705047"/>
              <a:ext cx="3039201" cy="617196"/>
            </a:xfrm>
            <a:prstGeom prst="rect">
              <a:avLst/>
            </a:prstGeom>
            <a:ln w="57150"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45" name="Picture 44" descr="A statue of a person&#10;&#10;Description automatically generated">
              <a:extLst>
                <a:ext uri="{FF2B5EF4-FFF2-40B4-BE49-F238E27FC236}">
                  <a16:creationId xmlns:a16="http://schemas.microsoft.com/office/drawing/2014/main" id="{A2FE0B8E-91B6-6C43-6834-8BFE4395D776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tretch>
              <a:fillRect/>
            </a:stretch>
          </p:blipFill>
          <p:spPr>
            <a:xfrm>
              <a:off x="550461" y="639976"/>
              <a:ext cx="3026229" cy="4062549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46" name="TextBox 45">
              <a:extLst>
                <a:ext uri="{FF2B5EF4-FFF2-40B4-BE49-F238E27FC236}">
                  <a16:creationId xmlns:a16="http://schemas.microsoft.com/office/drawing/2014/main" id="{7BA7AE33-7F76-706D-A5A8-86A51C9916EC}"/>
                </a:ext>
              </a:extLst>
            </p:cNvPr>
            <p:cNvSpPr txBox="1"/>
            <p:nvPr/>
          </p:nvSpPr>
          <p:spPr>
            <a:xfrm>
              <a:off x="874535" y="4739616"/>
              <a:ext cx="2377751" cy="576054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800" dirty="0">
                  <a:latin typeface="Arial"/>
                  <a:cs typeface="Arial"/>
                </a:rPr>
                <a:t>Hippocrates</a:t>
              </a:r>
              <a:r>
                <a:rPr lang="en-GB" dirty="0"/>
                <a:t> </a:t>
              </a:r>
            </a:p>
          </p:txBody>
        </p:sp>
      </p:grpSp>
      <p:grpSp>
        <p:nvGrpSpPr>
          <p:cNvPr id="52" name="Group 51">
            <a:extLst>
              <a:ext uri="{FF2B5EF4-FFF2-40B4-BE49-F238E27FC236}">
                <a16:creationId xmlns:a16="http://schemas.microsoft.com/office/drawing/2014/main" id="{76279A4B-0BC2-3077-0061-932A4E5799BF}"/>
              </a:ext>
            </a:extLst>
          </p:cNvPr>
          <p:cNvGrpSpPr/>
          <p:nvPr/>
        </p:nvGrpSpPr>
        <p:grpSpPr>
          <a:xfrm>
            <a:off x="8370647" y="2319042"/>
            <a:ext cx="3174273" cy="4265126"/>
            <a:chOff x="4352830" y="642642"/>
            <a:chExt cx="3340527" cy="4694617"/>
          </a:xfrm>
        </p:grpSpPr>
        <p:pic>
          <p:nvPicPr>
            <p:cNvPr id="49" name="Picture 48" descr="A statue of a person&#10;&#10;Description automatically generated">
              <a:extLst>
                <a:ext uri="{FF2B5EF4-FFF2-40B4-BE49-F238E27FC236}">
                  <a16:creationId xmlns:a16="http://schemas.microsoft.com/office/drawing/2014/main" id="{C782A1A3-5C64-65FB-1E27-2401045BF66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837473B0-CC2E-450A-ABE3-18F120FF3D39}">
                  <a1611:picAttrSrcUrl xmlns:a1611="http://schemas.microsoft.com/office/drawing/2016/11/main" r:id="rId7"/>
                </a:ext>
              </a:extLst>
            </a:blip>
            <a:stretch>
              <a:fillRect/>
            </a:stretch>
          </p:blipFill>
          <p:spPr>
            <a:xfrm>
              <a:off x="4353982" y="642642"/>
              <a:ext cx="3039813" cy="4067629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50" name="Rectangle 49">
              <a:extLst>
                <a:ext uri="{FF2B5EF4-FFF2-40B4-BE49-F238E27FC236}">
                  <a16:creationId xmlns:a16="http://schemas.microsoft.com/office/drawing/2014/main" id="{90B052DD-FA0D-5C4A-A787-89A101ADE82B}"/>
                </a:ext>
              </a:extLst>
            </p:cNvPr>
            <p:cNvSpPr/>
            <p:nvPr/>
          </p:nvSpPr>
          <p:spPr>
            <a:xfrm>
              <a:off x="4352830" y="4720365"/>
              <a:ext cx="3063530" cy="616894"/>
            </a:xfrm>
            <a:prstGeom prst="rect">
              <a:avLst/>
            </a:prstGeom>
            <a:ln w="57150"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1" name="TextBox 50">
              <a:extLst>
                <a:ext uri="{FF2B5EF4-FFF2-40B4-BE49-F238E27FC236}">
                  <a16:creationId xmlns:a16="http://schemas.microsoft.com/office/drawing/2014/main" id="{0DB6FDF4-5DF6-141C-6A89-FE4D5F7A3103}"/>
                </a:ext>
              </a:extLst>
            </p:cNvPr>
            <p:cNvSpPr txBox="1"/>
            <p:nvPr/>
          </p:nvSpPr>
          <p:spPr>
            <a:xfrm>
              <a:off x="5135742" y="4713331"/>
              <a:ext cx="2557615" cy="523220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2800" dirty="0">
                  <a:latin typeface="Arial"/>
                  <a:cs typeface="Arial"/>
                </a:rPr>
                <a:t>Aristotle</a:t>
              </a:r>
            </a:p>
          </p:txBody>
        </p:sp>
      </p:grpSp>
    </p:spTree>
    <p:extLst>
      <p:ext uri="{BB962C8B-B14F-4D97-AF65-F5344CB8AC3E}">
        <p14:creationId xmlns:p14="http://schemas.microsoft.com/office/powerpoint/2010/main" val="386539066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roup 39">
            <a:extLst>
              <a:ext uri="{FF2B5EF4-FFF2-40B4-BE49-F238E27FC236}">
                <a16:creationId xmlns:a16="http://schemas.microsoft.com/office/drawing/2014/main" id="{8F8AED8A-80D7-6EDF-B895-B94D3CA3B718}"/>
              </a:ext>
            </a:extLst>
          </p:cNvPr>
          <p:cNvGrpSpPr/>
          <p:nvPr/>
        </p:nvGrpSpPr>
        <p:grpSpPr>
          <a:xfrm>
            <a:off x="6407595" y="-316290"/>
            <a:ext cx="6100202" cy="7494811"/>
            <a:chOff x="6308854" y="-241300"/>
            <a:chExt cx="5858298" cy="7277097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E6D2D97C-698D-6645-F7B7-4604BE468B8D}"/>
                </a:ext>
              </a:extLst>
            </p:cNvPr>
            <p:cNvSpPr/>
            <p:nvPr/>
          </p:nvSpPr>
          <p:spPr>
            <a:xfrm>
              <a:off x="10082512" y="204785"/>
              <a:ext cx="1315569" cy="6273788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4A5DF89-D37A-33D1-A7DB-096DE3A93CD6}"/>
                </a:ext>
              </a:extLst>
            </p:cNvPr>
            <p:cNvSpPr/>
            <p:nvPr/>
          </p:nvSpPr>
          <p:spPr>
            <a:xfrm>
              <a:off x="9801181" y="6131665"/>
              <a:ext cx="1761881" cy="384617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5F43DBA-7571-D784-A7A9-A412E2D20EA9}"/>
                </a:ext>
              </a:extLst>
            </p:cNvPr>
            <p:cNvSpPr/>
            <p:nvPr/>
          </p:nvSpPr>
          <p:spPr>
            <a:xfrm rot="-2100000">
              <a:off x="9331398" y="3601128"/>
              <a:ext cx="183455" cy="27576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55474F9-2067-1664-3315-B7599C21696E}"/>
                </a:ext>
              </a:extLst>
            </p:cNvPr>
            <p:cNvSpPr/>
            <p:nvPr/>
          </p:nvSpPr>
          <p:spPr>
            <a:xfrm rot="-2100000">
              <a:off x="9306848" y="4190708"/>
              <a:ext cx="564454" cy="29753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FBBDAE2A-D59B-F5D2-DCA0-DBE25F0DDFE4}"/>
                </a:ext>
              </a:extLst>
            </p:cNvPr>
            <p:cNvSpPr/>
            <p:nvPr/>
          </p:nvSpPr>
          <p:spPr>
            <a:xfrm rot="20340000">
              <a:off x="7267556" y="5657644"/>
              <a:ext cx="1119368" cy="8716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83DF6A25-50B3-6AB1-49EB-91828B22D3BF}"/>
                </a:ext>
              </a:extLst>
            </p:cNvPr>
            <p:cNvSpPr/>
            <p:nvPr/>
          </p:nvSpPr>
          <p:spPr>
            <a:xfrm rot="19740000" flipH="1">
              <a:off x="7563240" y="4118570"/>
              <a:ext cx="2295719" cy="1299187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612C1D2-79E4-3215-DD77-0C6814D04A45}"/>
                </a:ext>
              </a:extLst>
            </p:cNvPr>
            <p:cNvSpPr/>
            <p:nvPr/>
          </p:nvSpPr>
          <p:spPr>
            <a:xfrm rot="19740000" flipH="1">
              <a:off x="6834001" y="4949185"/>
              <a:ext cx="239532" cy="12145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E4951765-40CA-F34A-7CA0-F6B5B090DC68}"/>
                </a:ext>
              </a:extLst>
            </p:cNvPr>
            <p:cNvSpPr/>
            <p:nvPr/>
          </p:nvSpPr>
          <p:spPr>
            <a:xfrm rot="19740000">
              <a:off x="6932935" y="4642273"/>
              <a:ext cx="966968" cy="19511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A1D6712-FE57-406A-E717-6E921C0EEF46}"/>
                </a:ext>
              </a:extLst>
            </p:cNvPr>
            <p:cNvSpPr/>
            <p:nvPr/>
          </p:nvSpPr>
          <p:spPr>
            <a:xfrm rot="19740000">
              <a:off x="6923849" y="4487515"/>
              <a:ext cx="2470795" cy="1265321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DDBD19D-33C7-B329-13DF-7F3322183414}"/>
                </a:ext>
              </a:extLst>
            </p:cNvPr>
            <p:cNvSpPr/>
            <p:nvPr/>
          </p:nvSpPr>
          <p:spPr>
            <a:xfrm rot="19140000">
              <a:off x="9613787" y="4145880"/>
              <a:ext cx="237884" cy="188676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7139359-AC17-4958-CEB2-40B07898D412}"/>
                </a:ext>
              </a:extLst>
            </p:cNvPr>
            <p:cNvSpPr/>
            <p:nvPr/>
          </p:nvSpPr>
          <p:spPr>
            <a:xfrm rot="19560000">
              <a:off x="8752090" y="3769179"/>
              <a:ext cx="705967" cy="27576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377E8D5A-D039-03A9-4916-CC885FD09C06}"/>
                </a:ext>
              </a:extLst>
            </p:cNvPr>
            <p:cNvSpPr/>
            <p:nvPr/>
          </p:nvSpPr>
          <p:spPr>
            <a:xfrm rot="20220000" flipH="1">
              <a:off x="8507733" y="3844640"/>
              <a:ext cx="1062010" cy="234806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0E5D5E37-F0A7-8094-145A-4692A34157AC}"/>
                </a:ext>
              </a:extLst>
            </p:cNvPr>
            <p:cNvSpPr/>
            <p:nvPr/>
          </p:nvSpPr>
          <p:spPr>
            <a:xfrm rot="-2100000">
              <a:off x="9406984" y="3578960"/>
              <a:ext cx="161684" cy="134247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23D0FCBA-69D6-2B0E-939A-C999DEBF8561}"/>
                </a:ext>
              </a:extLst>
            </p:cNvPr>
            <p:cNvSpPr/>
            <p:nvPr/>
          </p:nvSpPr>
          <p:spPr>
            <a:xfrm rot="-2100000">
              <a:off x="9289553" y="4542351"/>
              <a:ext cx="542681" cy="351960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6ABE126D-C14C-C2C3-0A68-4DD8BF61AB26}"/>
                </a:ext>
              </a:extLst>
            </p:cNvPr>
            <p:cNvSpPr/>
            <p:nvPr/>
          </p:nvSpPr>
          <p:spPr>
            <a:xfrm rot="-2100000">
              <a:off x="9825511" y="4156724"/>
              <a:ext cx="118141" cy="12336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0035716-6067-9997-9896-B745212B0D4C}"/>
                </a:ext>
              </a:extLst>
            </p:cNvPr>
            <p:cNvSpPr/>
            <p:nvPr/>
          </p:nvSpPr>
          <p:spPr>
            <a:xfrm rot="-2100000">
              <a:off x="9312131" y="3618088"/>
              <a:ext cx="129027" cy="221334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394588C7-85D3-6C7D-1F6F-C4B09CA5ED39}"/>
                </a:ext>
              </a:extLst>
            </p:cNvPr>
            <p:cNvSpPr/>
            <p:nvPr/>
          </p:nvSpPr>
          <p:spPr>
            <a:xfrm rot="-2100000">
              <a:off x="9825167" y="4511450"/>
              <a:ext cx="172570" cy="17779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9B355386-7A42-8829-8F77-519F13E705E6}"/>
                </a:ext>
              </a:extLst>
            </p:cNvPr>
            <p:cNvSpPr/>
            <p:nvPr/>
          </p:nvSpPr>
          <p:spPr>
            <a:xfrm>
              <a:off x="10742142" y="201134"/>
              <a:ext cx="1093174" cy="1153262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6CD20B0C-15B1-1528-8ECB-3DAA1B3A0968}"/>
                </a:ext>
              </a:extLst>
            </p:cNvPr>
            <p:cNvSpPr/>
            <p:nvPr/>
          </p:nvSpPr>
          <p:spPr>
            <a:xfrm rot="-2100000" flipV="1">
              <a:off x="9774684" y="4487443"/>
              <a:ext cx="74596" cy="137896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E9352B75-1772-7FEB-39CE-5D7A5F034199}"/>
                </a:ext>
              </a:extLst>
            </p:cNvPr>
            <p:cNvSpPr/>
            <p:nvPr/>
          </p:nvSpPr>
          <p:spPr>
            <a:xfrm>
              <a:off x="10742142" y="5458932"/>
              <a:ext cx="1093174" cy="105529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6CDD6C6-0779-A4D7-1700-DF2D2A5A4C01}"/>
                </a:ext>
              </a:extLst>
            </p:cNvPr>
            <p:cNvSpPr/>
            <p:nvPr/>
          </p:nvSpPr>
          <p:spPr>
            <a:xfrm>
              <a:off x="9599142" y="201134"/>
              <a:ext cx="1093174" cy="1153262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4D7496F1-B845-5D47-5B8C-02599FF9AD9F}"/>
                </a:ext>
              </a:extLst>
            </p:cNvPr>
            <p:cNvSpPr/>
            <p:nvPr/>
          </p:nvSpPr>
          <p:spPr>
            <a:xfrm>
              <a:off x="9599141" y="5458935"/>
              <a:ext cx="1147600" cy="1044405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4AD9C390-617E-E58C-3304-F1095AF77258}"/>
                </a:ext>
              </a:extLst>
            </p:cNvPr>
            <p:cNvSpPr/>
            <p:nvPr/>
          </p:nvSpPr>
          <p:spPr>
            <a:xfrm rot="19740000">
              <a:off x="6603792" y="4551050"/>
              <a:ext cx="1081268" cy="8843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E3CC0D4D-B189-B79E-B21A-1C45DE62CA31}"/>
                </a:ext>
              </a:extLst>
            </p:cNvPr>
            <p:cNvGrpSpPr/>
            <p:nvPr/>
          </p:nvGrpSpPr>
          <p:grpSpPr>
            <a:xfrm>
              <a:off x="9271552" y="-241300"/>
              <a:ext cx="2895600" cy="7277097"/>
              <a:chOff x="7429500" y="520700"/>
              <a:chExt cx="2768600" cy="4842991"/>
            </a:xfrm>
          </p:grpSpPr>
          <p:pic>
            <p:nvPicPr>
              <p:cNvPr id="38" name="Graphic 37" descr="Greek Pillar outline">
                <a:extLst>
                  <a:ext uri="{FF2B5EF4-FFF2-40B4-BE49-F238E27FC236}">
                    <a16:creationId xmlns:a16="http://schemas.microsoft.com/office/drawing/2014/main" id="{0477A884-8B01-F3BC-4760-00F45D20A47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7429500" y="520700"/>
                <a:ext cx="2768600" cy="2743200"/>
              </a:xfrm>
              <a:prstGeom prst="rect">
                <a:avLst/>
              </a:prstGeom>
            </p:spPr>
          </p:pic>
          <p:pic>
            <p:nvPicPr>
              <p:cNvPr id="39" name="Graphic 38" descr="Greek Pillar outline">
                <a:extLst>
                  <a:ext uri="{FF2B5EF4-FFF2-40B4-BE49-F238E27FC236}">
                    <a16:creationId xmlns:a16="http://schemas.microsoft.com/office/drawing/2014/main" id="{6CEA2C87-352C-E15F-9FCD-82AB3D01DE2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 rot="10800000">
                <a:off x="7429500" y="2620491"/>
                <a:ext cx="2768600" cy="2743200"/>
              </a:xfrm>
              <a:prstGeom prst="rect">
                <a:avLst/>
              </a:prstGeom>
            </p:spPr>
          </p:pic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0250E1AD-390A-C1F6-33AC-4F2FDC043B74}"/>
                </a:ext>
              </a:extLst>
            </p:cNvPr>
            <p:cNvGrpSpPr/>
            <p:nvPr/>
          </p:nvGrpSpPr>
          <p:grpSpPr>
            <a:xfrm>
              <a:off x="6308854" y="3424879"/>
              <a:ext cx="4121944" cy="3010166"/>
              <a:chOff x="1930378" y="2965260"/>
              <a:chExt cx="4121944" cy="3010166"/>
            </a:xfrm>
          </p:grpSpPr>
          <p:pic>
            <p:nvPicPr>
              <p:cNvPr id="30" name="Graphic 29" descr="Greek Pillar outline">
                <a:extLst>
                  <a:ext uri="{FF2B5EF4-FFF2-40B4-BE49-F238E27FC236}">
                    <a16:creationId xmlns:a16="http://schemas.microsoft.com/office/drawing/2014/main" id="{F6384E90-5549-41C9-3B17-2747AFE5FBC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 rot="14220000">
                <a:off x="2543550" y="2466654"/>
                <a:ext cx="2895600" cy="4121944"/>
              </a:xfrm>
              <a:prstGeom prst="rect">
                <a:avLst/>
              </a:prstGeom>
            </p:spPr>
          </p:pic>
          <p:sp>
            <p:nvSpPr>
              <p:cNvPr id="31" name="Minus Sign 30">
                <a:extLst>
                  <a:ext uri="{FF2B5EF4-FFF2-40B4-BE49-F238E27FC236}">
                    <a16:creationId xmlns:a16="http://schemas.microsoft.com/office/drawing/2014/main" id="{444B29F7-6FD1-53EA-9849-C80B91BFDC74}"/>
                  </a:ext>
                </a:extLst>
              </p:cNvPr>
              <p:cNvSpPr/>
              <p:nvPr/>
            </p:nvSpPr>
            <p:spPr>
              <a:xfrm rot="21180000">
                <a:off x="4949008" y="2965260"/>
                <a:ext cx="296334" cy="280458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2" name="Minus Sign 31">
                <a:extLst>
                  <a:ext uri="{FF2B5EF4-FFF2-40B4-BE49-F238E27FC236}">
                    <a16:creationId xmlns:a16="http://schemas.microsoft.com/office/drawing/2014/main" id="{C912A992-F8DB-763F-05AE-274A937A6B00}"/>
                  </a:ext>
                </a:extLst>
              </p:cNvPr>
              <p:cNvSpPr/>
              <p:nvPr/>
            </p:nvSpPr>
            <p:spPr>
              <a:xfrm rot="16200000">
                <a:off x="4984193" y="3109387"/>
                <a:ext cx="391584" cy="259293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3" name="Minus Sign 32">
                <a:extLst>
                  <a:ext uri="{FF2B5EF4-FFF2-40B4-BE49-F238E27FC236}">
                    <a16:creationId xmlns:a16="http://schemas.microsoft.com/office/drawing/2014/main" id="{70F987C8-3A78-5690-A496-A105580A6BD8}"/>
                  </a:ext>
                </a:extLst>
              </p:cNvPr>
              <p:cNvSpPr/>
              <p:nvPr/>
            </p:nvSpPr>
            <p:spPr>
              <a:xfrm rot="1080000">
                <a:off x="4899978" y="3409595"/>
                <a:ext cx="663726" cy="345471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Minus Sign 33">
                <a:extLst>
                  <a:ext uri="{FF2B5EF4-FFF2-40B4-BE49-F238E27FC236}">
                    <a16:creationId xmlns:a16="http://schemas.microsoft.com/office/drawing/2014/main" id="{468A097B-17A9-2869-EC74-C8886F6CF7B0}"/>
                  </a:ext>
                </a:extLst>
              </p:cNvPr>
              <p:cNvSpPr/>
              <p:nvPr/>
            </p:nvSpPr>
            <p:spPr>
              <a:xfrm rot="12300000">
                <a:off x="5286253" y="3508788"/>
                <a:ext cx="433917" cy="345469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5" name="Minus Sign 34">
                <a:extLst>
                  <a:ext uri="{FF2B5EF4-FFF2-40B4-BE49-F238E27FC236}">
                    <a16:creationId xmlns:a16="http://schemas.microsoft.com/office/drawing/2014/main" id="{62F60D9A-102A-3FC9-0F13-0DD417AB9AB0}"/>
                  </a:ext>
                </a:extLst>
              </p:cNvPr>
              <p:cNvSpPr/>
              <p:nvPr/>
            </p:nvSpPr>
            <p:spPr>
              <a:xfrm rot="-3540000">
                <a:off x="5365561" y="3677778"/>
                <a:ext cx="385537" cy="284994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6" name="Minus Sign 35">
                <a:extLst>
                  <a:ext uri="{FF2B5EF4-FFF2-40B4-BE49-F238E27FC236}">
                    <a16:creationId xmlns:a16="http://schemas.microsoft.com/office/drawing/2014/main" id="{3F589D7A-19CC-506A-01AC-AC02340ED69D}"/>
                  </a:ext>
                </a:extLst>
              </p:cNvPr>
              <p:cNvSpPr/>
              <p:nvPr/>
            </p:nvSpPr>
            <p:spPr>
              <a:xfrm>
                <a:off x="5226721" y="3930329"/>
                <a:ext cx="446014" cy="248709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7" name="Minus Sign 36">
                <a:extLst>
                  <a:ext uri="{FF2B5EF4-FFF2-40B4-BE49-F238E27FC236}">
                    <a16:creationId xmlns:a16="http://schemas.microsoft.com/office/drawing/2014/main" id="{D46192D5-ACF7-592B-AC54-E721FD76398A}"/>
                  </a:ext>
                </a:extLst>
              </p:cNvPr>
              <p:cNvSpPr/>
              <p:nvPr/>
            </p:nvSpPr>
            <p:spPr>
              <a:xfrm rot="3300000">
                <a:off x="5503814" y="3984692"/>
                <a:ext cx="276679" cy="260803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112" name="Group 111">
            <a:extLst>
              <a:ext uri="{FF2B5EF4-FFF2-40B4-BE49-F238E27FC236}">
                <a16:creationId xmlns:a16="http://schemas.microsoft.com/office/drawing/2014/main" id="{C796167B-B571-60AE-095F-0AA0541DE18E}"/>
              </a:ext>
            </a:extLst>
          </p:cNvPr>
          <p:cNvGrpSpPr/>
          <p:nvPr/>
        </p:nvGrpSpPr>
        <p:grpSpPr>
          <a:xfrm>
            <a:off x="-176430" y="-316290"/>
            <a:ext cx="3015166" cy="7494810"/>
            <a:chOff x="-176430" y="-316290"/>
            <a:chExt cx="3015166" cy="7494810"/>
          </a:xfrm>
        </p:grpSpPr>
        <p:sp>
          <p:nvSpPr>
            <p:cNvPr id="111" name="Rectangle 73">
              <a:extLst>
                <a:ext uri="{FF2B5EF4-FFF2-40B4-BE49-F238E27FC236}">
                  <a16:creationId xmlns:a16="http://schemas.microsoft.com/office/drawing/2014/main" id="{C197458D-B875-FA3A-78EE-8A574C319098}"/>
                </a:ext>
              </a:extLst>
            </p:cNvPr>
            <p:cNvSpPr/>
            <p:nvPr/>
          </p:nvSpPr>
          <p:spPr>
            <a:xfrm>
              <a:off x="1339577" y="5537628"/>
              <a:ext cx="1096496" cy="877197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1205506D-6F68-1A49-F39B-BD4D879EF1F2}"/>
                </a:ext>
              </a:extLst>
            </p:cNvPr>
            <p:cNvSpPr/>
            <p:nvPr/>
          </p:nvSpPr>
          <p:spPr>
            <a:xfrm>
              <a:off x="251006" y="5537629"/>
              <a:ext cx="1096496" cy="877197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8D967DCC-EFE2-1149-FFFD-1BC80580594E}"/>
                </a:ext>
              </a:extLst>
            </p:cNvPr>
            <p:cNvGrpSpPr/>
            <p:nvPr/>
          </p:nvGrpSpPr>
          <p:grpSpPr>
            <a:xfrm>
              <a:off x="-176430" y="-316290"/>
              <a:ext cx="3015166" cy="7494810"/>
              <a:chOff x="9271555" y="-288276"/>
              <a:chExt cx="2895601" cy="7277098"/>
            </a:xfrm>
          </p:grpSpPr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F1D45319-018A-05CA-FBED-E2A3027A8A6F}"/>
                  </a:ext>
                </a:extLst>
              </p:cNvPr>
              <p:cNvSpPr/>
              <p:nvPr/>
            </p:nvSpPr>
            <p:spPr>
              <a:xfrm>
                <a:off x="10082512" y="204785"/>
                <a:ext cx="1315569" cy="6273788"/>
              </a:xfrm>
              <a:prstGeom prst="rect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" name="Rectangle 3">
                <a:extLst>
                  <a:ext uri="{FF2B5EF4-FFF2-40B4-BE49-F238E27FC236}">
                    <a16:creationId xmlns:a16="http://schemas.microsoft.com/office/drawing/2014/main" id="{758DC3BB-4540-8664-D453-09699CCD7488}"/>
                  </a:ext>
                </a:extLst>
              </p:cNvPr>
              <p:cNvSpPr/>
              <p:nvPr/>
            </p:nvSpPr>
            <p:spPr>
              <a:xfrm>
                <a:off x="9801181" y="6131665"/>
                <a:ext cx="1761881" cy="384617"/>
              </a:xfrm>
              <a:prstGeom prst="rect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088B30D5-42F6-F9EA-0871-EC92E19CC664}"/>
                  </a:ext>
                </a:extLst>
              </p:cNvPr>
              <p:cNvSpPr/>
              <p:nvPr/>
            </p:nvSpPr>
            <p:spPr>
              <a:xfrm>
                <a:off x="10742142" y="201134"/>
                <a:ext cx="1093174" cy="1153262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749F5333-4E7B-6E0E-CEEA-2B8CAFE68584}"/>
                  </a:ext>
                </a:extLst>
              </p:cNvPr>
              <p:cNvSpPr/>
              <p:nvPr/>
            </p:nvSpPr>
            <p:spPr>
              <a:xfrm>
                <a:off x="10742142" y="5458932"/>
                <a:ext cx="1093174" cy="1055290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9" name="Oval 58">
                <a:extLst>
                  <a:ext uri="{FF2B5EF4-FFF2-40B4-BE49-F238E27FC236}">
                    <a16:creationId xmlns:a16="http://schemas.microsoft.com/office/drawing/2014/main" id="{B55538FA-F366-3F52-0EDE-E5B8D0C5C104}"/>
                  </a:ext>
                </a:extLst>
              </p:cNvPr>
              <p:cNvSpPr/>
              <p:nvPr/>
            </p:nvSpPr>
            <p:spPr>
              <a:xfrm>
                <a:off x="9599142" y="201134"/>
                <a:ext cx="1093174" cy="1153262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60" name="Oval 59">
                <a:extLst>
                  <a:ext uri="{FF2B5EF4-FFF2-40B4-BE49-F238E27FC236}">
                    <a16:creationId xmlns:a16="http://schemas.microsoft.com/office/drawing/2014/main" id="{BDD6550F-6316-95CE-2EFD-3023F02547A7}"/>
                  </a:ext>
                </a:extLst>
              </p:cNvPr>
              <p:cNvSpPr/>
              <p:nvPr/>
            </p:nvSpPr>
            <p:spPr>
              <a:xfrm>
                <a:off x="9599141" y="5458935"/>
                <a:ext cx="1147600" cy="1044405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62" name="Group 61">
                <a:extLst>
                  <a:ext uri="{FF2B5EF4-FFF2-40B4-BE49-F238E27FC236}">
                    <a16:creationId xmlns:a16="http://schemas.microsoft.com/office/drawing/2014/main" id="{4A398638-FBD9-5A93-B3C9-6A42E102F15B}"/>
                  </a:ext>
                </a:extLst>
              </p:cNvPr>
              <p:cNvGrpSpPr/>
              <p:nvPr/>
            </p:nvGrpSpPr>
            <p:grpSpPr>
              <a:xfrm>
                <a:off x="9271555" y="-288276"/>
                <a:ext cx="2895601" cy="7277098"/>
                <a:chOff x="7429500" y="489437"/>
                <a:chExt cx="2768600" cy="4842992"/>
              </a:xfrm>
            </p:grpSpPr>
            <p:pic>
              <p:nvPicPr>
                <p:cNvPr id="72" name="Graphic 71" descr="Greek Pillar outline">
                  <a:extLst>
                    <a:ext uri="{FF2B5EF4-FFF2-40B4-BE49-F238E27FC236}">
                      <a16:creationId xmlns:a16="http://schemas.microsoft.com/office/drawing/2014/main" id="{0C0C2D11-31CB-9238-CA98-D9F854B5CBB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429500" y="489437"/>
                  <a:ext cx="2768600" cy="2743200"/>
                </a:xfrm>
                <a:prstGeom prst="rect">
                  <a:avLst/>
                </a:prstGeom>
              </p:spPr>
            </p:pic>
            <p:pic>
              <p:nvPicPr>
                <p:cNvPr id="73" name="Graphic 72" descr="Greek Pillar outline">
                  <a:extLst>
                    <a:ext uri="{FF2B5EF4-FFF2-40B4-BE49-F238E27FC236}">
                      <a16:creationId xmlns:a16="http://schemas.microsoft.com/office/drawing/2014/main" id="{8F65806F-C249-658D-0F57-428B673F88E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p:blipFill>
              <p:spPr>
                <a:xfrm rot="10800000">
                  <a:off x="7429500" y="2589229"/>
                  <a:ext cx="2768600" cy="2743200"/>
                </a:xfrm>
                <a:prstGeom prst="rect">
                  <a:avLst/>
                </a:prstGeom>
              </p:spPr>
            </p:pic>
          </p:grpSp>
        </p:grpSp>
      </p:grpSp>
      <p:grpSp>
        <p:nvGrpSpPr>
          <p:cNvPr id="75" name="Group 74">
            <a:extLst>
              <a:ext uri="{FF2B5EF4-FFF2-40B4-BE49-F238E27FC236}">
                <a16:creationId xmlns:a16="http://schemas.microsoft.com/office/drawing/2014/main" id="{9314AE29-D1B4-C857-0A36-2F47F17AB29E}"/>
              </a:ext>
            </a:extLst>
          </p:cNvPr>
          <p:cNvGrpSpPr/>
          <p:nvPr/>
        </p:nvGrpSpPr>
        <p:grpSpPr>
          <a:xfrm>
            <a:off x="551320" y="1247815"/>
            <a:ext cx="2762111" cy="4252826"/>
            <a:chOff x="547802" y="639976"/>
            <a:chExt cx="3039201" cy="4682267"/>
          </a:xfrm>
        </p:grpSpPr>
        <p:sp>
          <p:nvSpPr>
            <p:cNvPr id="69" name="Rectangle 68">
              <a:extLst>
                <a:ext uri="{FF2B5EF4-FFF2-40B4-BE49-F238E27FC236}">
                  <a16:creationId xmlns:a16="http://schemas.microsoft.com/office/drawing/2014/main" id="{5F519CDF-BB2C-8D11-7DBA-185E2C487456}"/>
                </a:ext>
              </a:extLst>
            </p:cNvPr>
            <p:cNvSpPr/>
            <p:nvPr/>
          </p:nvSpPr>
          <p:spPr>
            <a:xfrm>
              <a:off x="547802" y="4705047"/>
              <a:ext cx="3039201" cy="617196"/>
            </a:xfrm>
            <a:prstGeom prst="rect">
              <a:avLst/>
            </a:prstGeom>
            <a:ln w="57150"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pic>
          <p:nvPicPr>
            <p:cNvPr id="70" name="Picture 69" descr="A statue of a person&#10;&#10;Description automatically generated">
              <a:extLst>
                <a:ext uri="{FF2B5EF4-FFF2-40B4-BE49-F238E27FC236}">
                  <a16:creationId xmlns:a16="http://schemas.microsoft.com/office/drawing/2014/main" id="{3D2B8C51-3C5A-A1F9-231D-F5377B8238A1}"/>
                </a:ext>
              </a:extLst>
            </p:cNvPr>
            <p:cNvPicPr>
              <a:picLocks noChangeAspect="1"/>
            </p:cNvPicPr>
            <p:nvPr/>
          </p:nvPicPr>
          <p:blipFill>
            <a:blip r:embed="rId4">
              <a:extLst>
                <a:ext uri="{837473B0-CC2E-450A-ABE3-18F120FF3D39}">
                  <a1611:picAttrSrcUrl xmlns:a1611="http://schemas.microsoft.com/office/drawing/2016/11/main" r:id="rId5"/>
                </a:ext>
              </a:extLst>
            </a:blip>
            <a:stretch>
              <a:fillRect/>
            </a:stretch>
          </p:blipFill>
          <p:spPr>
            <a:xfrm>
              <a:off x="550461" y="639976"/>
              <a:ext cx="3026229" cy="4062549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71" name="TextBox 70">
              <a:extLst>
                <a:ext uri="{FF2B5EF4-FFF2-40B4-BE49-F238E27FC236}">
                  <a16:creationId xmlns:a16="http://schemas.microsoft.com/office/drawing/2014/main" id="{B6329DD3-F0C8-4C91-1D08-2134B0E2F3D2}"/>
                </a:ext>
              </a:extLst>
            </p:cNvPr>
            <p:cNvSpPr txBox="1"/>
            <p:nvPr/>
          </p:nvSpPr>
          <p:spPr>
            <a:xfrm>
              <a:off x="874535" y="4739616"/>
              <a:ext cx="2377751" cy="576054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800" dirty="0">
                  <a:latin typeface="Arial"/>
                  <a:cs typeface="Arial"/>
                </a:rPr>
                <a:t>Hippocrates</a:t>
              </a:r>
              <a:r>
                <a:rPr lang="en-GB" dirty="0"/>
                <a:t> </a:t>
              </a:r>
            </a:p>
          </p:txBody>
        </p:sp>
      </p:grpSp>
      <p:sp>
        <p:nvSpPr>
          <p:cNvPr id="76" name="Rectangle: Rounded Corners 75">
            <a:extLst>
              <a:ext uri="{FF2B5EF4-FFF2-40B4-BE49-F238E27FC236}">
                <a16:creationId xmlns:a16="http://schemas.microsoft.com/office/drawing/2014/main" id="{38AF0B1B-EBAE-849D-D5A4-63F33FB11F4F}"/>
              </a:ext>
            </a:extLst>
          </p:cNvPr>
          <p:cNvSpPr/>
          <p:nvPr/>
        </p:nvSpPr>
        <p:spPr>
          <a:xfrm>
            <a:off x="3630619" y="208429"/>
            <a:ext cx="5649660" cy="6549940"/>
          </a:xfrm>
          <a:prstGeom prst="roundRect">
            <a:avLst/>
          </a:prstGeom>
          <a:solidFill>
            <a:srgbClr val="F5EDE4"/>
          </a:solidFill>
          <a:ln w="57150">
            <a:solidFill>
              <a:srgbClr val="DFD6B6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82" name="Group 81">
            <a:extLst>
              <a:ext uri="{FF2B5EF4-FFF2-40B4-BE49-F238E27FC236}">
                <a16:creationId xmlns:a16="http://schemas.microsoft.com/office/drawing/2014/main" id="{909ADA8A-D852-C41E-3DA5-D8B4EAC101B8}"/>
              </a:ext>
            </a:extLst>
          </p:cNvPr>
          <p:cNvGrpSpPr/>
          <p:nvPr/>
        </p:nvGrpSpPr>
        <p:grpSpPr>
          <a:xfrm>
            <a:off x="9562333" y="669251"/>
            <a:ext cx="2379437" cy="2816103"/>
            <a:chOff x="6915990" y="-1077028"/>
            <a:chExt cx="2909762" cy="3662494"/>
          </a:xfrm>
        </p:grpSpPr>
        <p:pic>
          <p:nvPicPr>
            <p:cNvPr id="77" name="Picture 76" descr="A black and white portrait of a bearded person&#10;&#10;Description automatically generated">
              <a:extLst>
                <a:ext uri="{FF2B5EF4-FFF2-40B4-BE49-F238E27FC236}">
                  <a16:creationId xmlns:a16="http://schemas.microsoft.com/office/drawing/2014/main" id="{70A7B90B-A1DF-3EDE-EE3A-DE11015EB3C1}"/>
                </a:ext>
              </a:extLst>
            </p:cNvPr>
            <p:cNvPicPr>
              <a:picLocks noChangeAspect="1"/>
            </p:cNvPicPr>
            <p:nvPr/>
          </p:nvPicPr>
          <p:blipFill>
            <a:blip r:embed="rId6">
              <a:extLst>
                <a:ext uri="{837473B0-CC2E-450A-ABE3-18F120FF3D39}">
                  <a1611:picAttrSrcUrl xmlns:a1611="http://schemas.microsoft.com/office/drawing/2016/11/main" r:id="rId7"/>
                </a:ext>
              </a:extLst>
            </a:blip>
            <a:stretch>
              <a:fillRect/>
            </a:stretch>
          </p:blipFill>
          <p:spPr>
            <a:xfrm>
              <a:off x="6915990" y="-1077028"/>
              <a:ext cx="2526101" cy="3096491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80" name="Rectangle 79">
              <a:extLst>
                <a:ext uri="{FF2B5EF4-FFF2-40B4-BE49-F238E27FC236}">
                  <a16:creationId xmlns:a16="http://schemas.microsoft.com/office/drawing/2014/main" id="{BF342611-258A-C989-5999-13A4F126254B}"/>
                </a:ext>
              </a:extLst>
            </p:cNvPr>
            <p:cNvSpPr/>
            <p:nvPr/>
          </p:nvSpPr>
          <p:spPr>
            <a:xfrm>
              <a:off x="6917432" y="2010066"/>
              <a:ext cx="2543453" cy="575400"/>
            </a:xfrm>
            <a:prstGeom prst="rect">
              <a:avLst/>
            </a:prstGeom>
            <a:ln w="57150"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1" name="TextBox 80">
              <a:extLst>
                <a:ext uri="{FF2B5EF4-FFF2-40B4-BE49-F238E27FC236}">
                  <a16:creationId xmlns:a16="http://schemas.microsoft.com/office/drawing/2014/main" id="{481384F0-5863-48E7-06A3-D71768D9655E}"/>
                </a:ext>
              </a:extLst>
            </p:cNvPr>
            <p:cNvSpPr txBox="1"/>
            <p:nvPr/>
          </p:nvSpPr>
          <p:spPr>
            <a:xfrm>
              <a:off x="7559247" y="2003612"/>
              <a:ext cx="2266505" cy="523220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2800" dirty="0">
                  <a:latin typeface="Arial"/>
                  <a:cs typeface="Arial"/>
                </a:rPr>
                <a:t>Galen</a:t>
              </a:r>
            </a:p>
          </p:txBody>
        </p:sp>
      </p:grpSp>
      <p:grpSp>
        <p:nvGrpSpPr>
          <p:cNvPr id="42" name="Group 41">
            <a:extLst>
              <a:ext uri="{FF2B5EF4-FFF2-40B4-BE49-F238E27FC236}">
                <a16:creationId xmlns:a16="http://schemas.microsoft.com/office/drawing/2014/main" id="{6440B31D-840C-347B-F87D-BAAC2ACB60AB}"/>
              </a:ext>
            </a:extLst>
          </p:cNvPr>
          <p:cNvGrpSpPr/>
          <p:nvPr/>
        </p:nvGrpSpPr>
        <p:grpSpPr>
          <a:xfrm>
            <a:off x="4272318" y="316638"/>
            <a:ext cx="4522653" cy="923330"/>
            <a:chOff x="4272318" y="316638"/>
            <a:chExt cx="4522653" cy="923330"/>
          </a:xfrm>
        </p:grpSpPr>
        <p:sp>
          <p:nvSpPr>
            <p:cNvPr id="85" name="TextBox 84">
              <a:extLst>
                <a:ext uri="{FF2B5EF4-FFF2-40B4-BE49-F238E27FC236}">
                  <a16:creationId xmlns:a16="http://schemas.microsoft.com/office/drawing/2014/main" id="{6C1AF692-0470-A9B5-3615-01828964D05D}"/>
                </a:ext>
              </a:extLst>
            </p:cNvPr>
            <p:cNvSpPr txBox="1"/>
            <p:nvPr/>
          </p:nvSpPr>
          <p:spPr>
            <a:xfrm>
              <a:off x="4287764" y="316638"/>
              <a:ext cx="4507207" cy="923330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US" sz="3600" dirty="0">
                  <a:solidFill>
                    <a:srgbClr val="4F2919"/>
                  </a:solidFill>
                  <a:latin typeface="Colonna MT"/>
                </a:rPr>
                <a:t>Four Humours Theory</a:t>
              </a:r>
            </a:p>
            <a:p>
              <a:endParaRPr lang="en-GB" dirty="0"/>
            </a:p>
          </p:txBody>
        </p:sp>
        <p:cxnSp>
          <p:nvCxnSpPr>
            <p:cNvPr id="86" name="Straight Arrow Connector 85">
              <a:extLst>
                <a:ext uri="{FF2B5EF4-FFF2-40B4-BE49-F238E27FC236}">
                  <a16:creationId xmlns:a16="http://schemas.microsoft.com/office/drawing/2014/main" id="{8494FBA4-CED7-9AC0-DC04-48B1E4BB6BA0}"/>
                </a:ext>
              </a:extLst>
            </p:cNvPr>
            <p:cNvCxnSpPr/>
            <p:nvPr/>
          </p:nvCxnSpPr>
          <p:spPr>
            <a:xfrm flipV="1">
              <a:off x="4272318" y="902721"/>
              <a:ext cx="4511424" cy="25906"/>
            </a:xfrm>
            <a:prstGeom prst="straightConnector1">
              <a:avLst/>
            </a:prstGeom>
            <a:ln>
              <a:solidFill>
                <a:srgbClr val="4F2919"/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</p:grpSp>
      <p:sp>
        <p:nvSpPr>
          <p:cNvPr id="91" name="TextBox 90">
            <a:extLst>
              <a:ext uri="{FF2B5EF4-FFF2-40B4-BE49-F238E27FC236}">
                <a16:creationId xmlns:a16="http://schemas.microsoft.com/office/drawing/2014/main" id="{6D8BF4B8-F24E-3BB8-652E-05B495694804}"/>
              </a:ext>
            </a:extLst>
          </p:cNvPr>
          <p:cNvSpPr txBox="1"/>
          <p:nvPr/>
        </p:nvSpPr>
        <p:spPr>
          <a:xfrm>
            <a:off x="3705828" y="1584474"/>
            <a:ext cx="2755464" cy="378565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600" dirty="0">
                <a:latin typeface="Arial"/>
                <a:cs typeface="Arial"/>
              </a:rPr>
              <a:t>linked to the areas in the body and what excess fluid it carried.</a:t>
            </a:r>
            <a:endParaRPr lang="en-US"/>
          </a:p>
          <a:p>
            <a:pPr marL="285750" indent="-285750">
              <a:buFont typeface="Calibri"/>
              <a:buChar char="-"/>
            </a:pPr>
            <a:endParaRPr lang="en-US" sz="1600" dirty="0">
              <a:latin typeface="Arial"/>
              <a:cs typeface="Arial"/>
            </a:endParaRPr>
          </a:p>
          <a:p>
            <a:r>
              <a:rPr lang="en-US" sz="1600" dirty="0">
                <a:latin typeface="Arial"/>
                <a:cs typeface="Arial"/>
              </a:rPr>
              <a:t>depression was caused by an excess of black bile found in the spleen.</a:t>
            </a:r>
          </a:p>
          <a:p>
            <a:endParaRPr lang="en-US" sz="1600" dirty="0">
              <a:latin typeface="Arial"/>
              <a:cs typeface="Arial"/>
            </a:endParaRPr>
          </a:p>
          <a:p>
            <a:r>
              <a:rPr lang="en-US" sz="1600" dirty="0">
                <a:latin typeface="Arial"/>
                <a:cs typeface="Arial"/>
              </a:rPr>
              <a:t>symptoms include despondent, antisocial and depressive </a:t>
            </a:r>
            <a:r>
              <a:rPr lang="en-US" sz="1600" dirty="0" err="1">
                <a:latin typeface="Arial"/>
                <a:cs typeface="Arial"/>
              </a:rPr>
              <a:t>behaviours</a:t>
            </a:r>
            <a:r>
              <a:rPr lang="en-US" sz="1600" dirty="0">
                <a:latin typeface="Arial"/>
                <a:cs typeface="Arial"/>
              </a:rPr>
              <a:t>.</a:t>
            </a:r>
            <a:endParaRPr lang="en-US" dirty="0">
              <a:latin typeface="Aptos" panose="020B0004020202020204"/>
              <a:cs typeface="Arial"/>
            </a:endParaRPr>
          </a:p>
          <a:p>
            <a:endParaRPr lang="en-US" sz="1600" dirty="0">
              <a:latin typeface="Arial"/>
              <a:cs typeface="Arial"/>
            </a:endParaRPr>
          </a:p>
          <a:p>
            <a:r>
              <a:rPr lang="en-US" sz="1600" dirty="0">
                <a:latin typeface="Arial"/>
                <a:cs typeface="Arial"/>
              </a:rPr>
              <a:t>Mind = depression.</a:t>
            </a:r>
            <a:endParaRPr lang="en-US" dirty="0">
              <a:latin typeface="Aptos" panose="020B0004020202020204"/>
              <a:cs typeface="Arial"/>
            </a:endParaRPr>
          </a:p>
          <a:p>
            <a:endParaRPr lang="en-US" sz="1600" dirty="0">
              <a:latin typeface="Arial"/>
              <a:cs typeface="Arial"/>
            </a:endParaRPr>
          </a:p>
          <a:p>
            <a:r>
              <a:rPr lang="en-US" sz="1600" dirty="0">
                <a:latin typeface="Arial"/>
                <a:cs typeface="Arial"/>
              </a:rPr>
              <a:t>Body = epilepsy.</a:t>
            </a:r>
          </a:p>
        </p:txBody>
      </p:sp>
      <p:sp>
        <p:nvSpPr>
          <p:cNvPr id="41" name="TextBox 40">
            <a:extLst>
              <a:ext uri="{FF2B5EF4-FFF2-40B4-BE49-F238E27FC236}">
                <a16:creationId xmlns:a16="http://schemas.microsoft.com/office/drawing/2014/main" id="{B25E9A45-968B-6606-E516-6858621470ED}"/>
              </a:ext>
            </a:extLst>
          </p:cNvPr>
          <p:cNvSpPr txBox="1"/>
          <p:nvPr/>
        </p:nvSpPr>
        <p:spPr>
          <a:xfrm>
            <a:off x="6657603" y="1613109"/>
            <a:ext cx="2628261" cy="1323439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1600" dirty="0">
                <a:latin typeface="Arial"/>
                <a:cs typeface="Arial"/>
              </a:rPr>
              <a:t>related the four          </a:t>
            </a:r>
            <a:r>
              <a:rPr lang="en-US" sz="1600" dirty="0" err="1">
                <a:latin typeface="Arial"/>
                <a:cs typeface="Arial"/>
              </a:rPr>
              <a:t>humours</a:t>
            </a:r>
            <a:r>
              <a:rPr lang="en-US" sz="1600" dirty="0">
                <a:latin typeface="Arial"/>
                <a:cs typeface="Arial"/>
              </a:rPr>
              <a:t> to a certain temperature or humidity such as linking depression with cold moisture.</a:t>
            </a:r>
            <a:endParaRPr lang="en-US" dirty="0"/>
          </a:p>
        </p:txBody>
      </p:sp>
      <p:grpSp>
        <p:nvGrpSpPr>
          <p:cNvPr id="51" name="Group 50">
            <a:extLst>
              <a:ext uri="{FF2B5EF4-FFF2-40B4-BE49-F238E27FC236}">
                <a16:creationId xmlns:a16="http://schemas.microsoft.com/office/drawing/2014/main" id="{BC46E0A8-42B3-65A1-B6B4-3C1E31A02EF1}"/>
              </a:ext>
            </a:extLst>
          </p:cNvPr>
          <p:cNvGrpSpPr/>
          <p:nvPr/>
        </p:nvGrpSpPr>
        <p:grpSpPr>
          <a:xfrm>
            <a:off x="9568075" y="3734185"/>
            <a:ext cx="2509036" cy="2741129"/>
            <a:chOff x="4352830" y="642642"/>
            <a:chExt cx="3696931" cy="4694617"/>
          </a:xfrm>
        </p:grpSpPr>
        <p:pic>
          <p:nvPicPr>
            <p:cNvPr id="48" name="Picture 47" descr="A statue of a person&#10;&#10;Description automatically generated">
              <a:extLst>
                <a:ext uri="{FF2B5EF4-FFF2-40B4-BE49-F238E27FC236}">
                  <a16:creationId xmlns:a16="http://schemas.microsoft.com/office/drawing/2014/main" id="{D84D37E3-E829-E6F9-4F52-CE8F06E4C0E9}"/>
                </a:ext>
              </a:extLst>
            </p:cNvPr>
            <p:cNvPicPr>
              <a:picLocks noChangeAspect="1"/>
            </p:cNvPicPr>
            <p:nvPr/>
          </p:nvPicPr>
          <p:blipFill>
            <a:blip r:embed="rId8">
              <a:extLst>
                <a:ext uri="{837473B0-CC2E-450A-ABE3-18F120FF3D39}">
                  <a1611:picAttrSrcUrl xmlns:a1611="http://schemas.microsoft.com/office/drawing/2016/11/main" r:id="rId9"/>
                </a:ext>
              </a:extLst>
            </a:blip>
            <a:stretch>
              <a:fillRect/>
            </a:stretch>
          </p:blipFill>
          <p:spPr>
            <a:xfrm>
              <a:off x="4353982" y="642642"/>
              <a:ext cx="3039813" cy="4067629"/>
            </a:xfrm>
            <a:prstGeom prst="rect">
              <a:avLst/>
            </a:prstGeom>
            <a:ln w="38100" cap="sq">
              <a:solidFill>
                <a:srgbClr val="000000"/>
              </a:solidFill>
              <a:prstDash val="solid"/>
              <a:miter lim="800000"/>
            </a:ln>
            <a:effectLst>
              <a:outerShdw blurRad="50800" dist="38100" dir="2700000" algn="tl" rotWithShape="0">
                <a:srgbClr val="000000">
                  <a:alpha val="43000"/>
                </a:srgbClr>
              </a:outerShdw>
            </a:effectLst>
          </p:spPr>
        </p:pic>
        <p:sp>
          <p:nvSpPr>
            <p:cNvPr id="49" name="Rectangle 48">
              <a:extLst>
                <a:ext uri="{FF2B5EF4-FFF2-40B4-BE49-F238E27FC236}">
                  <a16:creationId xmlns:a16="http://schemas.microsoft.com/office/drawing/2014/main" id="{4E86D03A-C8D3-0FDF-3983-D90965EBB194}"/>
                </a:ext>
              </a:extLst>
            </p:cNvPr>
            <p:cNvSpPr/>
            <p:nvPr/>
          </p:nvSpPr>
          <p:spPr>
            <a:xfrm>
              <a:off x="4352830" y="4720365"/>
              <a:ext cx="3063530" cy="616894"/>
            </a:xfrm>
            <a:prstGeom prst="rect">
              <a:avLst/>
            </a:prstGeom>
            <a:ln w="57150"/>
          </p:spPr>
          <p:style>
            <a:lnRef idx="2">
              <a:schemeClr val="dk1"/>
            </a:lnRef>
            <a:fillRef idx="1">
              <a:schemeClr val="lt1"/>
            </a:fillRef>
            <a:effectRef idx="0">
              <a:schemeClr val="dk1"/>
            </a:effectRef>
            <a:fontRef idx="minor">
              <a:schemeClr val="dk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97223AE2-6034-68AC-1993-2CF563176A15}"/>
                </a:ext>
              </a:extLst>
            </p:cNvPr>
            <p:cNvSpPr txBox="1"/>
            <p:nvPr/>
          </p:nvSpPr>
          <p:spPr>
            <a:xfrm>
              <a:off x="5492146" y="4819836"/>
              <a:ext cx="2557615" cy="372646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r>
                <a:rPr lang="en-GB" sz="1600" dirty="0">
                  <a:latin typeface="Arial"/>
                  <a:cs typeface="Arial"/>
                </a:rPr>
                <a:t>Aristotle</a:t>
              </a:r>
            </a:p>
          </p:txBody>
        </p:sp>
      </p:grpSp>
      <p:sp>
        <p:nvSpPr>
          <p:cNvPr id="52" name="TextBox 51">
            <a:extLst>
              <a:ext uri="{FF2B5EF4-FFF2-40B4-BE49-F238E27FC236}">
                <a16:creationId xmlns:a16="http://schemas.microsoft.com/office/drawing/2014/main" id="{7806310C-9747-7D3B-905E-CF9350E78C84}"/>
              </a:ext>
            </a:extLst>
          </p:cNvPr>
          <p:cNvSpPr txBox="1"/>
          <p:nvPr/>
        </p:nvSpPr>
        <p:spPr>
          <a:xfrm>
            <a:off x="7079892" y="3732913"/>
            <a:ext cx="2215059" cy="2554545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r"/>
            <a:r>
              <a:rPr lang="en-US" sz="1600" dirty="0">
                <a:latin typeface="Arial"/>
                <a:cs typeface="Arial"/>
              </a:rPr>
              <a:t>two types of depression</a:t>
            </a:r>
          </a:p>
          <a:p>
            <a:pPr algn="r"/>
            <a:endParaRPr lang="en-US" sz="1600" dirty="0">
              <a:latin typeface="Arial"/>
              <a:cs typeface="Arial"/>
            </a:endParaRPr>
          </a:p>
          <a:p>
            <a:pPr algn="r"/>
            <a:r>
              <a:rPr lang="en-US" sz="1600" dirty="0">
                <a:latin typeface="Arial"/>
                <a:cs typeface="Arial"/>
              </a:rPr>
              <a:t> boiling of the black bile, causes positive mood</a:t>
            </a:r>
          </a:p>
          <a:p>
            <a:pPr algn="r"/>
            <a:endParaRPr lang="en-US" sz="1600" dirty="0">
              <a:latin typeface="Arial"/>
              <a:cs typeface="Arial"/>
            </a:endParaRPr>
          </a:p>
          <a:p>
            <a:pPr algn="r"/>
            <a:r>
              <a:rPr lang="en-US" sz="1600" dirty="0">
                <a:latin typeface="Arial"/>
                <a:cs typeface="Arial"/>
              </a:rPr>
              <a:t>chilling of the black, cause, despondent moods</a:t>
            </a:r>
            <a:endParaRPr lang="en-US" sz="1600">
              <a:latin typeface="Arial"/>
              <a:cs typeface="Arial"/>
            </a:endParaRPr>
          </a:p>
        </p:txBody>
      </p:sp>
    </p:spTree>
    <p:extLst>
      <p:ext uri="{BB962C8B-B14F-4D97-AF65-F5344CB8AC3E}">
        <p14:creationId xmlns:p14="http://schemas.microsoft.com/office/powerpoint/2010/main" val="5768157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7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9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4" dur="500"/>
                                        <p:tgtEl>
                                          <p:spTgt spid="8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5" fill="hold">
                      <p:stCondLst>
                        <p:cond delay="indefinite"/>
                      </p:stCondLst>
                      <p:childTnLst>
                        <p:par>
                          <p:cTn id="26" fill="hold">
                            <p:stCondLst>
                              <p:cond delay="0"/>
                            </p:stCondLst>
                            <p:childTnLst>
                              <p:par>
                                <p:cTn id="2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9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0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1" fill="hold">
                      <p:stCondLst>
                        <p:cond delay="indefinite"/>
                      </p:stCondLst>
                      <p:childTnLst>
                        <p:par>
                          <p:cTn id="32" fill="hold">
                            <p:stCondLst>
                              <p:cond delay="0"/>
                            </p:stCondLst>
                            <p:childTnLst>
                              <p:par>
                                <p:cTn id="33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5" dur="500"/>
                                        <p:tgtEl>
                                          <p:spTgt spid="5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6" fill="hold">
                      <p:stCondLst>
                        <p:cond delay="indefinite"/>
                      </p:stCondLst>
                      <p:childTnLst>
                        <p:par>
                          <p:cTn id="37" fill="hold">
                            <p:stCondLst>
                              <p:cond delay="0"/>
                            </p:stCondLst>
                            <p:childTnLst>
                              <p:par>
                                <p:cTn id="38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40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41" dur="500" fill="hold"/>
                                        <p:tgtEl>
                                          <p:spTgt spid="5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" grpId="0"/>
      <p:bldP spid="41" grpId="0"/>
      <p:bldP spid="52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roup 39">
            <a:extLst>
              <a:ext uri="{FF2B5EF4-FFF2-40B4-BE49-F238E27FC236}">
                <a16:creationId xmlns:a16="http://schemas.microsoft.com/office/drawing/2014/main" id="{8F8AED8A-80D7-6EDF-B895-B94D3CA3B718}"/>
              </a:ext>
            </a:extLst>
          </p:cNvPr>
          <p:cNvGrpSpPr/>
          <p:nvPr/>
        </p:nvGrpSpPr>
        <p:grpSpPr>
          <a:xfrm>
            <a:off x="6270929" y="-316289"/>
            <a:ext cx="6100202" cy="7494811"/>
            <a:chOff x="6308854" y="-241300"/>
            <a:chExt cx="5858298" cy="7277097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E6D2D97C-698D-6645-F7B7-4604BE468B8D}"/>
                </a:ext>
              </a:extLst>
            </p:cNvPr>
            <p:cNvSpPr/>
            <p:nvPr/>
          </p:nvSpPr>
          <p:spPr>
            <a:xfrm>
              <a:off x="10082512" y="204785"/>
              <a:ext cx="1315569" cy="6273788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4A5DF89-D37A-33D1-A7DB-096DE3A93CD6}"/>
                </a:ext>
              </a:extLst>
            </p:cNvPr>
            <p:cNvSpPr/>
            <p:nvPr/>
          </p:nvSpPr>
          <p:spPr>
            <a:xfrm>
              <a:off x="9801181" y="6131665"/>
              <a:ext cx="1761881" cy="384617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5F43DBA-7571-D784-A7A9-A412E2D20EA9}"/>
                </a:ext>
              </a:extLst>
            </p:cNvPr>
            <p:cNvSpPr/>
            <p:nvPr/>
          </p:nvSpPr>
          <p:spPr>
            <a:xfrm rot="-2100000">
              <a:off x="9331398" y="3601128"/>
              <a:ext cx="183455" cy="27576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55474F9-2067-1664-3315-B7599C21696E}"/>
                </a:ext>
              </a:extLst>
            </p:cNvPr>
            <p:cNvSpPr/>
            <p:nvPr/>
          </p:nvSpPr>
          <p:spPr>
            <a:xfrm rot="-2100000">
              <a:off x="9306848" y="4190708"/>
              <a:ext cx="564454" cy="29753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FBBDAE2A-D59B-F5D2-DCA0-DBE25F0DDFE4}"/>
                </a:ext>
              </a:extLst>
            </p:cNvPr>
            <p:cNvSpPr/>
            <p:nvPr/>
          </p:nvSpPr>
          <p:spPr>
            <a:xfrm rot="20340000">
              <a:off x="7267556" y="5657644"/>
              <a:ext cx="1119368" cy="8716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83DF6A25-50B3-6AB1-49EB-91828B22D3BF}"/>
                </a:ext>
              </a:extLst>
            </p:cNvPr>
            <p:cNvSpPr/>
            <p:nvPr/>
          </p:nvSpPr>
          <p:spPr>
            <a:xfrm rot="19740000" flipH="1">
              <a:off x="7563240" y="4118570"/>
              <a:ext cx="2295719" cy="1299187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612C1D2-79E4-3215-DD77-0C6814D04A45}"/>
                </a:ext>
              </a:extLst>
            </p:cNvPr>
            <p:cNvSpPr/>
            <p:nvPr/>
          </p:nvSpPr>
          <p:spPr>
            <a:xfrm rot="19740000" flipH="1">
              <a:off x="6834001" y="4949185"/>
              <a:ext cx="239532" cy="12145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E4951765-40CA-F34A-7CA0-F6B5B090DC68}"/>
                </a:ext>
              </a:extLst>
            </p:cNvPr>
            <p:cNvSpPr/>
            <p:nvPr/>
          </p:nvSpPr>
          <p:spPr>
            <a:xfrm rot="19740000">
              <a:off x="6932935" y="4642273"/>
              <a:ext cx="966968" cy="19511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A1D6712-FE57-406A-E717-6E921C0EEF46}"/>
                </a:ext>
              </a:extLst>
            </p:cNvPr>
            <p:cNvSpPr/>
            <p:nvPr/>
          </p:nvSpPr>
          <p:spPr>
            <a:xfrm rot="19740000">
              <a:off x="6923849" y="4487515"/>
              <a:ext cx="2470795" cy="1265321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DDBD19D-33C7-B329-13DF-7F3322183414}"/>
                </a:ext>
              </a:extLst>
            </p:cNvPr>
            <p:cNvSpPr/>
            <p:nvPr/>
          </p:nvSpPr>
          <p:spPr>
            <a:xfrm rot="19140000">
              <a:off x="9613787" y="4145880"/>
              <a:ext cx="237884" cy="188676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7139359-AC17-4958-CEB2-40B07898D412}"/>
                </a:ext>
              </a:extLst>
            </p:cNvPr>
            <p:cNvSpPr/>
            <p:nvPr/>
          </p:nvSpPr>
          <p:spPr>
            <a:xfrm rot="19560000">
              <a:off x="8752090" y="3769179"/>
              <a:ext cx="705967" cy="27576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377E8D5A-D039-03A9-4916-CC885FD09C06}"/>
                </a:ext>
              </a:extLst>
            </p:cNvPr>
            <p:cNvSpPr/>
            <p:nvPr/>
          </p:nvSpPr>
          <p:spPr>
            <a:xfrm rot="20220000" flipH="1">
              <a:off x="8507733" y="3844640"/>
              <a:ext cx="1062010" cy="234806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0E5D5E37-F0A7-8094-145A-4692A34157AC}"/>
                </a:ext>
              </a:extLst>
            </p:cNvPr>
            <p:cNvSpPr/>
            <p:nvPr/>
          </p:nvSpPr>
          <p:spPr>
            <a:xfrm rot="-2100000">
              <a:off x="9406984" y="3578960"/>
              <a:ext cx="161684" cy="134247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23D0FCBA-69D6-2B0E-939A-C999DEBF8561}"/>
                </a:ext>
              </a:extLst>
            </p:cNvPr>
            <p:cNvSpPr/>
            <p:nvPr/>
          </p:nvSpPr>
          <p:spPr>
            <a:xfrm rot="-2100000">
              <a:off x="9289553" y="4542351"/>
              <a:ext cx="542681" cy="351960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6ABE126D-C14C-C2C3-0A68-4DD8BF61AB26}"/>
                </a:ext>
              </a:extLst>
            </p:cNvPr>
            <p:cNvSpPr/>
            <p:nvPr/>
          </p:nvSpPr>
          <p:spPr>
            <a:xfrm rot="-2100000">
              <a:off x="9825511" y="4156724"/>
              <a:ext cx="118141" cy="12336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0035716-6067-9997-9896-B745212B0D4C}"/>
                </a:ext>
              </a:extLst>
            </p:cNvPr>
            <p:cNvSpPr/>
            <p:nvPr/>
          </p:nvSpPr>
          <p:spPr>
            <a:xfrm rot="-2100000">
              <a:off x="9312131" y="3618088"/>
              <a:ext cx="129027" cy="221334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394588C7-85D3-6C7D-1F6F-C4B09CA5ED39}"/>
                </a:ext>
              </a:extLst>
            </p:cNvPr>
            <p:cNvSpPr/>
            <p:nvPr/>
          </p:nvSpPr>
          <p:spPr>
            <a:xfrm rot="-2100000">
              <a:off x="9825167" y="4511450"/>
              <a:ext cx="172570" cy="17779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9B355386-7A42-8829-8F77-519F13E705E6}"/>
                </a:ext>
              </a:extLst>
            </p:cNvPr>
            <p:cNvSpPr/>
            <p:nvPr/>
          </p:nvSpPr>
          <p:spPr>
            <a:xfrm>
              <a:off x="10742142" y="201134"/>
              <a:ext cx="1093174" cy="1153262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6CD20B0C-15B1-1528-8ECB-3DAA1B3A0968}"/>
                </a:ext>
              </a:extLst>
            </p:cNvPr>
            <p:cNvSpPr/>
            <p:nvPr/>
          </p:nvSpPr>
          <p:spPr>
            <a:xfrm rot="-2100000" flipV="1">
              <a:off x="9774684" y="4487443"/>
              <a:ext cx="74596" cy="137896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E9352B75-1772-7FEB-39CE-5D7A5F034199}"/>
                </a:ext>
              </a:extLst>
            </p:cNvPr>
            <p:cNvSpPr/>
            <p:nvPr/>
          </p:nvSpPr>
          <p:spPr>
            <a:xfrm>
              <a:off x="10742142" y="5458932"/>
              <a:ext cx="1093174" cy="105529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6CDD6C6-0779-A4D7-1700-DF2D2A5A4C01}"/>
                </a:ext>
              </a:extLst>
            </p:cNvPr>
            <p:cNvSpPr/>
            <p:nvPr/>
          </p:nvSpPr>
          <p:spPr>
            <a:xfrm>
              <a:off x="9599142" y="201134"/>
              <a:ext cx="1093174" cy="1153262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4D7496F1-B845-5D47-5B8C-02599FF9AD9F}"/>
                </a:ext>
              </a:extLst>
            </p:cNvPr>
            <p:cNvSpPr/>
            <p:nvPr/>
          </p:nvSpPr>
          <p:spPr>
            <a:xfrm>
              <a:off x="9599141" y="5458935"/>
              <a:ext cx="1147600" cy="1044405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4AD9C390-617E-E58C-3304-F1095AF77258}"/>
                </a:ext>
              </a:extLst>
            </p:cNvPr>
            <p:cNvSpPr/>
            <p:nvPr/>
          </p:nvSpPr>
          <p:spPr>
            <a:xfrm rot="19740000">
              <a:off x="6603792" y="4551050"/>
              <a:ext cx="1081268" cy="8843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E3CC0D4D-B189-B79E-B21A-1C45DE62CA31}"/>
                </a:ext>
              </a:extLst>
            </p:cNvPr>
            <p:cNvGrpSpPr/>
            <p:nvPr/>
          </p:nvGrpSpPr>
          <p:grpSpPr>
            <a:xfrm>
              <a:off x="9271552" y="-241300"/>
              <a:ext cx="2895600" cy="7277097"/>
              <a:chOff x="7429500" y="520700"/>
              <a:chExt cx="2768600" cy="4842991"/>
            </a:xfrm>
          </p:grpSpPr>
          <p:pic>
            <p:nvPicPr>
              <p:cNvPr id="38" name="Graphic 37" descr="Greek Pillar outline">
                <a:extLst>
                  <a:ext uri="{FF2B5EF4-FFF2-40B4-BE49-F238E27FC236}">
                    <a16:creationId xmlns:a16="http://schemas.microsoft.com/office/drawing/2014/main" id="{0477A884-8B01-F3BC-4760-00F45D20A47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7429500" y="520700"/>
                <a:ext cx="2768600" cy="2743200"/>
              </a:xfrm>
              <a:prstGeom prst="rect">
                <a:avLst/>
              </a:prstGeom>
            </p:spPr>
          </p:pic>
          <p:pic>
            <p:nvPicPr>
              <p:cNvPr id="39" name="Graphic 38" descr="Greek Pillar outline">
                <a:extLst>
                  <a:ext uri="{FF2B5EF4-FFF2-40B4-BE49-F238E27FC236}">
                    <a16:creationId xmlns:a16="http://schemas.microsoft.com/office/drawing/2014/main" id="{6CEA2C87-352C-E15F-9FCD-82AB3D01DE2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 rot="10800000">
                <a:off x="7429500" y="2620491"/>
                <a:ext cx="2768600" cy="2743200"/>
              </a:xfrm>
              <a:prstGeom prst="rect">
                <a:avLst/>
              </a:prstGeom>
            </p:spPr>
          </p:pic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0250E1AD-390A-C1F6-33AC-4F2FDC043B74}"/>
                </a:ext>
              </a:extLst>
            </p:cNvPr>
            <p:cNvGrpSpPr/>
            <p:nvPr/>
          </p:nvGrpSpPr>
          <p:grpSpPr>
            <a:xfrm>
              <a:off x="6308854" y="3424879"/>
              <a:ext cx="4121944" cy="3010166"/>
              <a:chOff x="1930378" y="2965260"/>
              <a:chExt cx="4121944" cy="3010166"/>
            </a:xfrm>
          </p:grpSpPr>
          <p:pic>
            <p:nvPicPr>
              <p:cNvPr id="30" name="Graphic 29" descr="Greek Pillar outline">
                <a:extLst>
                  <a:ext uri="{FF2B5EF4-FFF2-40B4-BE49-F238E27FC236}">
                    <a16:creationId xmlns:a16="http://schemas.microsoft.com/office/drawing/2014/main" id="{F6384E90-5549-41C9-3B17-2747AFE5FBC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 rot="14220000">
                <a:off x="2543550" y="2466654"/>
                <a:ext cx="2895600" cy="4121944"/>
              </a:xfrm>
              <a:prstGeom prst="rect">
                <a:avLst/>
              </a:prstGeom>
            </p:spPr>
          </p:pic>
          <p:sp>
            <p:nvSpPr>
              <p:cNvPr id="31" name="Minus Sign 30">
                <a:extLst>
                  <a:ext uri="{FF2B5EF4-FFF2-40B4-BE49-F238E27FC236}">
                    <a16:creationId xmlns:a16="http://schemas.microsoft.com/office/drawing/2014/main" id="{444B29F7-6FD1-53EA-9849-C80B91BFDC74}"/>
                  </a:ext>
                </a:extLst>
              </p:cNvPr>
              <p:cNvSpPr/>
              <p:nvPr/>
            </p:nvSpPr>
            <p:spPr>
              <a:xfrm rot="21180000">
                <a:off x="4949008" y="2965260"/>
                <a:ext cx="296334" cy="280458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2" name="Minus Sign 31">
                <a:extLst>
                  <a:ext uri="{FF2B5EF4-FFF2-40B4-BE49-F238E27FC236}">
                    <a16:creationId xmlns:a16="http://schemas.microsoft.com/office/drawing/2014/main" id="{C912A992-F8DB-763F-05AE-274A937A6B00}"/>
                  </a:ext>
                </a:extLst>
              </p:cNvPr>
              <p:cNvSpPr/>
              <p:nvPr/>
            </p:nvSpPr>
            <p:spPr>
              <a:xfrm rot="16200000">
                <a:off x="4984193" y="3109387"/>
                <a:ext cx="391584" cy="259293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3" name="Minus Sign 32">
                <a:extLst>
                  <a:ext uri="{FF2B5EF4-FFF2-40B4-BE49-F238E27FC236}">
                    <a16:creationId xmlns:a16="http://schemas.microsoft.com/office/drawing/2014/main" id="{70F987C8-3A78-5690-A496-A105580A6BD8}"/>
                  </a:ext>
                </a:extLst>
              </p:cNvPr>
              <p:cNvSpPr/>
              <p:nvPr/>
            </p:nvSpPr>
            <p:spPr>
              <a:xfrm rot="1080000">
                <a:off x="4899978" y="3409595"/>
                <a:ext cx="663726" cy="345471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Minus Sign 33">
                <a:extLst>
                  <a:ext uri="{FF2B5EF4-FFF2-40B4-BE49-F238E27FC236}">
                    <a16:creationId xmlns:a16="http://schemas.microsoft.com/office/drawing/2014/main" id="{468A097B-17A9-2869-EC74-C8886F6CF7B0}"/>
                  </a:ext>
                </a:extLst>
              </p:cNvPr>
              <p:cNvSpPr/>
              <p:nvPr/>
            </p:nvSpPr>
            <p:spPr>
              <a:xfrm rot="12300000">
                <a:off x="5286253" y="3508788"/>
                <a:ext cx="433917" cy="345469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5" name="Minus Sign 34">
                <a:extLst>
                  <a:ext uri="{FF2B5EF4-FFF2-40B4-BE49-F238E27FC236}">
                    <a16:creationId xmlns:a16="http://schemas.microsoft.com/office/drawing/2014/main" id="{62F60D9A-102A-3FC9-0F13-0DD417AB9AB0}"/>
                  </a:ext>
                </a:extLst>
              </p:cNvPr>
              <p:cNvSpPr/>
              <p:nvPr/>
            </p:nvSpPr>
            <p:spPr>
              <a:xfrm rot="-3540000">
                <a:off x="5365561" y="3677778"/>
                <a:ext cx="385537" cy="284994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6" name="Minus Sign 35">
                <a:extLst>
                  <a:ext uri="{FF2B5EF4-FFF2-40B4-BE49-F238E27FC236}">
                    <a16:creationId xmlns:a16="http://schemas.microsoft.com/office/drawing/2014/main" id="{3F589D7A-19CC-506A-01AC-AC02340ED69D}"/>
                  </a:ext>
                </a:extLst>
              </p:cNvPr>
              <p:cNvSpPr/>
              <p:nvPr/>
            </p:nvSpPr>
            <p:spPr>
              <a:xfrm>
                <a:off x="5226721" y="3930329"/>
                <a:ext cx="446014" cy="248709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7" name="Minus Sign 36">
                <a:extLst>
                  <a:ext uri="{FF2B5EF4-FFF2-40B4-BE49-F238E27FC236}">
                    <a16:creationId xmlns:a16="http://schemas.microsoft.com/office/drawing/2014/main" id="{D46192D5-ACF7-592B-AC54-E721FD76398A}"/>
                  </a:ext>
                </a:extLst>
              </p:cNvPr>
              <p:cNvSpPr/>
              <p:nvPr/>
            </p:nvSpPr>
            <p:spPr>
              <a:xfrm rot="3300000">
                <a:off x="5503814" y="3984692"/>
                <a:ext cx="276679" cy="260803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112" name="Group 111">
            <a:extLst>
              <a:ext uri="{FF2B5EF4-FFF2-40B4-BE49-F238E27FC236}">
                <a16:creationId xmlns:a16="http://schemas.microsoft.com/office/drawing/2014/main" id="{C796167B-B571-60AE-095F-0AA0541DE18E}"/>
              </a:ext>
            </a:extLst>
          </p:cNvPr>
          <p:cNvGrpSpPr/>
          <p:nvPr/>
        </p:nvGrpSpPr>
        <p:grpSpPr>
          <a:xfrm>
            <a:off x="-202260" y="-316290"/>
            <a:ext cx="3015166" cy="7494810"/>
            <a:chOff x="-176430" y="-316290"/>
            <a:chExt cx="3015166" cy="7494810"/>
          </a:xfrm>
        </p:grpSpPr>
        <p:sp>
          <p:nvSpPr>
            <p:cNvPr id="111" name="Rectangle 73">
              <a:extLst>
                <a:ext uri="{FF2B5EF4-FFF2-40B4-BE49-F238E27FC236}">
                  <a16:creationId xmlns:a16="http://schemas.microsoft.com/office/drawing/2014/main" id="{C197458D-B875-FA3A-78EE-8A574C319098}"/>
                </a:ext>
              </a:extLst>
            </p:cNvPr>
            <p:cNvSpPr/>
            <p:nvPr/>
          </p:nvSpPr>
          <p:spPr>
            <a:xfrm>
              <a:off x="1339577" y="5537628"/>
              <a:ext cx="1096496" cy="877197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1205506D-6F68-1A49-F39B-BD4D879EF1F2}"/>
                </a:ext>
              </a:extLst>
            </p:cNvPr>
            <p:cNvSpPr/>
            <p:nvPr/>
          </p:nvSpPr>
          <p:spPr>
            <a:xfrm>
              <a:off x="251006" y="5537629"/>
              <a:ext cx="1096496" cy="877197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8D967DCC-EFE2-1149-FFFD-1BC80580594E}"/>
                </a:ext>
              </a:extLst>
            </p:cNvPr>
            <p:cNvGrpSpPr/>
            <p:nvPr/>
          </p:nvGrpSpPr>
          <p:grpSpPr>
            <a:xfrm>
              <a:off x="-176430" y="-316290"/>
              <a:ext cx="3015166" cy="7494810"/>
              <a:chOff x="9271555" y="-288276"/>
              <a:chExt cx="2895601" cy="7277098"/>
            </a:xfrm>
          </p:grpSpPr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F1D45319-018A-05CA-FBED-E2A3027A8A6F}"/>
                  </a:ext>
                </a:extLst>
              </p:cNvPr>
              <p:cNvSpPr/>
              <p:nvPr/>
            </p:nvSpPr>
            <p:spPr>
              <a:xfrm>
                <a:off x="10082512" y="204785"/>
                <a:ext cx="1315569" cy="6273788"/>
              </a:xfrm>
              <a:prstGeom prst="rect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" name="Rectangle 3">
                <a:extLst>
                  <a:ext uri="{FF2B5EF4-FFF2-40B4-BE49-F238E27FC236}">
                    <a16:creationId xmlns:a16="http://schemas.microsoft.com/office/drawing/2014/main" id="{758DC3BB-4540-8664-D453-09699CCD7488}"/>
                  </a:ext>
                </a:extLst>
              </p:cNvPr>
              <p:cNvSpPr/>
              <p:nvPr/>
            </p:nvSpPr>
            <p:spPr>
              <a:xfrm>
                <a:off x="9801181" y="6131665"/>
                <a:ext cx="1761881" cy="384617"/>
              </a:xfrm>
              <a:prstGeom prst="rect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088B30D5-42F6-F9EA-0871-EC92E19CC664}"/>
                  </a:ext>
                </a:extLst>
              </p:cNvPr>
              <p:cNvSpPr/>
              <p:nvPr/>
            </p:nvSpPr>
            <p:spPr>
              <a:xfrm>
                <a:off x="10742142" y="201134"/>
                <a:ext cx="1093174" cy="1153262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749F5333-4E7B-6E0E-CEEA-2B8CAFE68584}"/>
                  </a:ext>
                </a:extLst>
              </p:cNvPr>
              <p:cNvSpPr/>
              <p:nvPr/>
            </p:nvSpPr>
            <p:spPr>
              <a:xfrm>
                <a:off x="10742142" y="5458932"/>
                <a:ext cx="1093174" cy="1055290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9" name="Oval 58">
                <a:extLst>
                  <a:ext uri="{FF2B5EF4-FFF2-40B4-BE49-F238E27FC236}">
                    <a16:creationId xmlns:a16="http://schemas.microsoft.com/office/drawing/2014/main" id="{B55538FA-F366-3F52-0EDE-E5B8D0C5C104}"/>
                  </a:ext>
                </a:extLst>
              </p:cNvPr>
              <p:cNvSpPr/>
              <p:nvPr/>
            </p:nvSpPr>
            <p:spPr>
              <a:xfrm>
                <a:off x="9599142" y="201134"/>
                <a:ext cx="1093174" cy="1153262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60" name="Oval 59">
                <a:extLst>
                  <a:ext uri="{FF2B5EF4-FFF2-40B4-BE49-F238E27FC236}">
                    <a16:creationId xmlns:a16="http://schemas.microsoft.com/office/drawing/2014/main" id="{BDD6550F-6316-95CE-2EFD-3023F02547A7}"/>
                  </a:ext>
                </a:extLst>
              </p:cNvPr>
              <p:cNvSpPr/>
              <p:nvPr/>
            </p:nvSpPr>
            <p:spPr>
              <a:xfrm>
                <a:off x="9599141" y="5458935"/>
                <a:ext cx="1147600" cy="1044405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62" name="Group 61">
                <a:extLst>
                  <a:ext uri="{FF2B5EF4-FFF2-40B4-BE49-F238E27FC236}">
                    <a16:creationId xmlns:a16="http://schemas.microsoft.com/office/drawing/2014/main" id="{4A398638-FBD9-5A93-B3C9-6A42E102F15B}"/>
                  </a:ext>
                </a:extLst>
              </p:cNvPr>
              <p:cNvGrpSpPr/>
              <p:nvPr/>
            </p:nvGrpSpPr>
            <p:grpSpPr>
              <a:xfrm>
                <a:off x="9271555" y="-288276"/>
                <a:ext cx="2895601" cy="7277098"/>
                <a:chOff x="7429500" y="489437"/>
                <a:chExt cx="2768600" cy="4842992"/>
              </a:xfrm>
            </p:grpSpPr>
            <p:pic>
              <p:nvPicPr>
                <p:cNvPr id="72" name="Graphic 71" descr="Greek Pillar outline">
                  <a:extLst>
                    <a:ext uri="{FF2B5EF4-FFF2-40B4-BE49-F238E27FC236}">
                      <a16:creationId xmlns:a16="http://schemas.microsoft.com/office/drawing/2014/main" id="{0C0C2D11-31CB-9238-CA98-D9F854B5CBB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429500" y="489437"/>
                  <a:ext cx="2768600" cy="2743200"/>
                </a:xfrm>
                <a:prstGeom prst="rect">
                  <a:avLst/>
                </a:prstGeom>
              </p:spPr>
            </p:pic>
            <p:pic>
              <p:nvPicPr>
                <p:cNvPr id="73" name="Graphic 72" descr="Greek Pillar outline">
                  <a:extLst>
                    <a:ext uri="{FF2B5EF4-FFF2-40B4-BE49-F238E27FC236}">
                      <a16:creationId xmlns:a16="http://schemas.microsoft.com/office/drawing/2014/main" id="{8F65806F-C249-658D-0F57-428B673F88E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p:blipFill>
              <p:spPr>
                <a:xfrm rot="10800000">
                  <a:off x="7429500" y="2589229"/>
                  <a:ext cx="2768600" cy="2743200"/>
                </a:xfrm>
                <a:prstGeom prst="rect">
                  <a:avLst/>
                </a:prstGeom>
              </p:spPr>
            </p:pic>
          </p:grpSp>
        </p:grpSp>
      </p:grpSp>
      <p:sp>
        <p:nvSpPr>
          <p:cNvPr id="48" name="Rectangle: Rounded Corners 47">
            <a:extLst>
              <a:ext uri="{FF2B5EF4-FFF2-40B4-BE49-F238E27FC236}">
                <a16:creationId xmlns:a16="http://schemas.microsoft.com/office/drawing/2014/main" id="{ABAD5B4A-5478-77A4-F06C-11D952F3FAF1}"/>
              </a:ext>
            </a:extLst>
          </p:cNvPr>
          <p:cNvSpPr/>
          <p:nvPr/>
        </p:nvSpPr>
        <p:spPr>
          <a:xfrm>
            <a:off x="3038792" y="336589"/>
            <a:ext cx="8559125" cy="6177590"/>
          </a:xfrm>
          <a:prstGeom prst="rect">
            <a:avLst/>
          </a:prstGeom>
          <a:solidFill>
            <a:srgbClr val="F5EDE4"/>
          </a:solidFill>
          <a:ln>
            <a:solidFill>
              <a:srgbClr val="78432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64" name="Group 63">
            <a:extLst>
              <a:ext uri="{FF2B5EF4-FFF2-40B4-BE49-F238E27FC236}">
                <a16:creationId xmlns:a16="http://schemas.microsoft.com/office/drawing/2014/main" id="{F15F82E1-6E42-54E3-82AD-43B6F10ADE3D}"/>
              </a:ext>
            </a:extLst>
          </p:cNvPr>
          <p:cNvGrpSpPr/>
          <p:nvPr/>
        </p:nvGrpSpPr>
        <p:grpSpPr>
          <a:xfrm>
            <a:off x="269325" y="288340"/>
            <a:ext cx="3506640" cy="5806381"/>
            <a:chOff x="269325" y="288340"/>
            <a:chExt cx="3506640" cy="5806381"/>
          </a:xfrm>
        </p:grpSpPr>
        <p:grpSp>
          <p:nvGrpSpPr>
            <p:cNvPr id="47" name="Group 46">
              <a:extLst>
                <a:ext uri="{FF2B5EF4-FFF2-40B4-BE49-F238E27FC236}">
                  <a16:creationId xmlns:a16="http://schemas.microsoft.com/office/drawing/2014/main" id="{80C66D22-3404-3D4F-BB05-4DEAF0250B8C}"/>
                </a:ext>
              </a:extLst>
            </p:cNvPr>
            <p:cNvGrpSpPr/>
            <p:nvPr/>
          </p:nvGrpSpPr>
          <p:grpSpPr>
            <a:xfrm>
              <a:off x="421108" y="288340"/>
              <a:ext cx="2362969" cy="3369855"/>
              <a:chOff x="547802" y="639976"/>
              <a:chExt cx="3039201" cy="4750443"/>
            </a:xfrm>
          </p:grpSpPr>
          <p:sp>
            <p:nvSpPr>
              <p:cNvPr id="44" name="Rectangle 43">
                <a:extLst>
                  <a:ext uri="{FF2B5EF4-FFF2-40B4-BE49-F238E27FC236}">
                    <a16:creationId xmlns:a16="http://schemas.microsoft.com/office/drawing/2014/main" id="{9A23F1FF-119E-56FF-FEAA-64D7FDBDF671}"/>
                  </a:ext>
                </a:extLst>
              </p:cNvPr>
              <p:cNvSpPr/>
              <p:nvPr/>
            </p:nvSpPr>
            <p:spPr>
              <a:xfrm>
                <a:off x="547802" y="4705047"/>
                <a:ext cx="3039201" cy="617196"/>
              </a:xfrm>
              <a:prstGeom prst="rect">
                <a:avLst/>
              </a:prstGeom>
              <a:ln w="57150"/>
            </p:spPr>
            <p:style>
              <a:lnRef idx="2">
                <a:schemeClr val="dk1"/>
              </a:lnRef>
              <a:fillRef idx="1">
                <a:schemeClr val="lt1"/>
              </a:fillRef>
              <a:effectRef idx="0">
                <a:schemeClr val="dk1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45" name="Picture 44" descr="A statue of a person&#10;&#10;Description automatically generated">
                <a:extLst>
                  <a:ext uri="{FF2B5EF4-FFF2-40B4-BE49-F238E27FC236}">
                    <a16:creationId xmlns:a16="http://schemas.microsoft.com/office/drawing/2014/main" id="{A2FE0B8E-91B6-6C43-6834-8BFE4395D77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4">
                <a:extLst>
                  <a:ext uri="{837473B0-CC2E-450A-ABE3-18F120FF3D39}">
                    <a1611:picAttrSrcUrl xmlns:a1611="http://schemas.microsoft.com/office/drawing/2016/11/main" r:id="rId5"/>
                  </a:ext>
                </a:extLst>
              </a:blip>
              <a:stretch>
                <a:fillRect/>
              </a:stretch>
            </p:blipFill>
            <p:spPr>
              <a:xfrm>
                <a:off x="550461" y="639976"/>
                <a:ext cx="3026229" cy="4062549"/>
              </a:xfrm>
              <a:prstGeom prst="rect">
                <a:avLst/>
              </a:prstGeom>
              <a:ln w="38100" cap="sq">
                <a:solidFill>
                  <a:srgbClr val="000000"/>
                </a:solidFill>
                <a:prstDash val="solid"/>
                <a:miter lim="800000"/>
              </a:ln>
              <a:effectLst>
                <a:outerShdw blurRad="50800" dist="38100" dir="2700000" algn="tl" rotWithShape="0">
                  <a:srgbClr val="000000">
                    <a:alpha val="43000"/>
                  </a:srgbClr>
                </a:outerShdw>
              </a:effectLst>
            </p:spPr>
          </p:pic>
          <p:sp>
            <p:nvSpPr>
              <p:cNvPr id="46" name="TextBox 45">
                <a:extLst>
                  <a:ext uri="{FF2B5EF4-FFF2-40B4-BE49-F238E27FC236}">
                    <a16:creationId xmlns:a16="http://schemas.microsoft.com/office/drawing/2014/main" id="{7BA7AE33-7F76-706D-A5A8-86A51C9916EC}"/>
                  </a:ext>
                </a:extLst>
              </p:cNvPr>
              <p:cNvSpPr txBox="1"/>
              <p:nvPr/>
            </p:nvSpPr>
            <p:spPr>
              <a:xfrm>
                <a:off x="874535" y="4739616"/>
                <a:ext cx="2377751" cy="650803"/>
              </a:xfrm>
              <a:prstGeom prst="rect">
                <a:avLst/>
              </a:prstGeom>
              <a:noFill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r>
                  <a:rPr lang="en-GB" sz="2400" dirty="0">
                    <a:latin typeface="Arial"/>
                    <a:cs typeface="Arial"/>
                  </a:rPr>
                  <a:t>Hippocrates</a:t>
                </a:r>
                <a:r>
                  <a:rPr lang="en-GB" dirty="0"/>
                  <a:t> </a:t>
                </a:r>
              </a:p>
            </p:txBody>
          </p:sp>
        </p:grpSp>
        <p:grpSp>
          <p:nvGrpSpPr>
            <p:cNvPr id="49" name="Group 48">
              <a:extLst>
                <a:ext uri="{FF2B5EF4-FFF2-40B4-BE49-F238E27FC236}">
                  <a16:creationId xmlns:a16="http://schemas.microsoft.com/office/drawing/2014/main" id="{87F93FE7-CB8C-C79E-A4CE-511B07D139AF}"/>
                </a:ext>
              </a:extLst>
            </p:cNvPr>
            <p:cNvGrpSpPr/>
            <p:nvPr/>
          </p:nvGrpSpPr>
          <p:grpSpPr>
            <a:xfrm>
              <a:off x="269325" y="4011139"/>
              <a:ext cx="3506640" cy="2083582"/>
              <a:chOff x="269325" y="4011139"/>
              <a:chExt cx="3506640" cy="2083582"/>
            </a:xfrm>
          </p:grpSpPr>
          <p:sp>
            <p:nvSpPr>
              <p:cNvPr id="42" name="Speech Bubble: Rectangle with Corners Rounded 41">
                <a:extLst>
                  <a:ext uri="{FF2B5EF4-FFF2-40B4-BE49-F238E27FC236}">
                    <a16:creationId xmlns:a16="http://schemas.microsoft.com/office/drawing/2014/main" id="{CF820951-6ADC-B63A-DEFA-E72B23EB3226}"/>
                  </a:ext>
                </a:extLst>
              </p:cNvPr>
              <p:cNvSpPr/>
              <p:nvPr/>
            </p:nvSpPr>
            <p:spPr>
              <a:xfrm rot="10800000" flipH="1">
                <a:off x="269325" y="4011139"/>
                <a:ext cx="3506640" cy="2083582"/>
              </a:xfrm>
              <a:prstGeom prst="wedgeRoundRectCallout">
                <a:avLst/>
              </a:prstGeom>
              <a:solidFill>
                <a:srgbClr val="F5EDE4"/>
              </a:solidFill>
              <a:ln>
                <a:solidFill>
                  <a:srgbClr val="4F2919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1" name="TextBox 40">
                <a:extLst>
                  <a:ext uri="{FF2B5EF4-FFF2-40B4-BE49-F238E27FC236}">
                    <a16:creationId xmlns:a16="http://schemas.microsoft.com/office/drawing/2014/main" id="{36D111C6-EFB0-6721-A46F-1C3337710ABA}"/>
                  </a:ext>
                </a:extLst>
              </p:cNvPr>
              <p:cNvSpPr txBox="1"/>
              <p:nvPr/>
            </p:nvSpPr>
            <p:spPr>
              <a:xfrm>
                <a:off x="287634" y="4138741"/>
                <a:ext cx="2279605" cy="1826320"/>
              </a:xfrm>
              <a:prstGeom prst="rect">
                <a:avLst/>
              </a:prstGeom>
              <a:noFill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r>
                  <a:rPr lang="en-US" sz="1600" dirty="0">
                    <a:latin typeface="Arial"/>
                    <a:cs typeface="Arial"/>
                  </a:rPr>
                  <a:t>God also according to Hippocrates could never infect a body (Hippocrates, De </a:t>
                </a:r>
                <a:r>
                  <a:rPr lang="en-US" sz="1600" err="1">
                    <a:latin typeface="Arial"/>
                    <a:cs typeface="Arial"/>
                  </a:rPr>
                  <a:t>morbo</a:t>
                </a:r>
                <a:r>
                  <a:rPr lang="en-US" sz="1600" dirty="0">
                    <a:latin typeface="Arial"/>
                    <a:cs typeface="Arial"/>
                  </a:rPr>
                  <a:t> </a:t>
                </a:r>
                <a:r>
                  <a:rPr lang="en-US" sz="1600" err="1">
                    <a:latin typeface="Arial"/>
                    <a:cs typeface="Arial"/>
                  </a:rPr>
                  <a:t>sacro</a:t>
                </a:r>
                <a:r>
                  <a:rPr lang="en-US" sz="1600" dirty="0">
                    <a:latin typeface="Arial"/>
                    <a:cs typeface="Arial"/>
                  </a:rPr>
                  <a:t>, I, 2-24) (</a:t>
                </a:r>
                <a:r>
                  <a:rPr lang="en-US" sz="1600" err="1">
                    <a:latin typeface="Arial"/>
                    <a:cs typeface="Arial"/>
                  </a:rPr>
                  <a:t>Kalachanis,Tsagkaris</a:t>
                </a:r>
                <a:r>
                  <a:rPr lang="en-US" sz="1600" dirty="0">
                    <a:latin typeface="Arial"/>
                    <a:cs typeface="Arial"/>
                  </a:rPr>
                  <a:t> 2020)</a:t>
                </a:r>
              </a:p>
            </p:txBody>
          </p:sp>
        </p:grpSp>
      </p:grpSp>
      <p:sp>
        <p:nvSpPr>
          <p:cNvPr id="50" name="Block Arc 49">
            <a:extLst>
              <a:ext uri="{FF2B5EF4-FFF2-40B4-BE49-F238E27FC236}">
                <a16:creationId xmlns:a16="http://schemas.microsoft.com/office/drawing/2014/main" id="{B836D9EA-6BDD-C16D-C23B-7A5033A4D53F}"/>
              </a:ext>
            </a:extLst>
          </p:cNvPr>
          <p:cNvSpPr/>
          <p:nvPr/>
        </p:nvSpPr>
        <p:spPr>
          <a:xfrm rot="5100000">
            <a:off x="2045331" y="4029835"/>
            <a:ext cx="2333971" cy="1851353"/>
          </a:xfrm>
          <a:prstGeom prst="blockArc">
            <a:avLst/>
          </a:prstGeom>
          <a:solidFill>
            <a:srgbClr val="F5EDE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>
              <a:solidFill>
                <a:schemeClr val="tx1"/>
              </a:solidFill>
            </a:endParaRPr>
          </a:p>
        </p:txBody>
      </p:sp>
      <p:sp>
        <p:nvSpPr>
          <p:cNvPr id="51" name="Oval 50">
            <a:extLst>
              <a:ext uri="{FF2B5EF4-FFF2-40B4-BE49-F238E27FC236}">
                <a16:creationId xmlns:a16="http://schemas.microsoft.com/office/drawing/2014/main" id="{5A91A897-2BF9-B970-374D-8EA176881084}"/>
              </a:ext>
            </a:extLst>
          </p:cNvPr>
          <p:cNvSpPr/>
          <p:nvPr/>
        </p:nvSpPr>
        <p:spPr>
          <a:xfrm>
            <a:off x="3052930" y="3822084"/>
            <a:ext cx="344613" cy="626569"/>
          </a:xfrm>
          <a:prstGeom prst="ellipse">
            <a:avLst/>
          </a:prstGeom>
          <a:solidFill>
            <a:srgbClr val="F5EDE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Oval 51">
            <a:extLst>
              <a:ext uri="{FF2B5EF4-FFF2-40B4-BE49-F238E27FC236}">
                <a16:creationId xmlns:a16="http://schemas.microsoft.com/office/drawing/2014/main" id="{14ACD8B3-2165-593E-56E7-2A2652853B13}"/>
              </a:ext>
            </a:extLst>
          </p:cNvPr>
          <p:cNvSpPr/>
          <p:nvPr/>
        </p:nvSpPr>
        <p:spPr>
          <a:xfrm>
            <a:off x="3050946" y="5523151"/>
            <a:ext cx="955518" cy="908525"/>
          </a:xfrm>
          <a:prstGeom prst="ellipse">
            <a:avLst/>
          </a:prstGeom>
          <a:solidFill>
            <a:srgbClr val="F5EDE4"/>
          </a:solidFill>
          <a:ln>
            <a:noFill/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80" name="Group 79">
            <a:extLst>
              <a:ext uri="{FF2B5EF4-FFF2-40B4-BE49-F238E27FC236}">
                <a16:creationId xmlns:a16="http://schemas.microsoft.com/office/drawing/2014/main" id="{956EDB94-62FD-8677-6008-E40DCF4E89FD}"/>
              </a:ext>
            </a:extLst>
          </p:cNvPr>
          <p:cNvGrpSpPr/>
          <p:nvPr/>
        </p:nvGrpSpPr>
        <p:grpSpPr>
          <a:xfrm>
            <a:off x="3048152" y="336283"/>
            <a:ext cx="6057142" cy="4237078"/>
            <a:chOff x="3048152" y="336283"/>
            <a:chExt cx="6057142" cy="4237078"/>
          </a:xfrm>
        </p:grpSpPr>
        <p:grpSp>
          <p:nvGrpSpPr>
            <p:cNvPr id="67" name="Group 66">
              <a:extLst>
                <a:ext uri="{FF2B5EF4-FFF2-40B4-BE49-F238E27FC236}">
                  <a16:creationId xmlns:a16="http://schemas.microsoft.com/office/drawing/2014/main" id="{79D3D964-6CF1-78EA-D900-4BA154AF14D5}"/>
                </a:ext>
              </a:extLst>
            </p:cNvPr>
            <p:cNvGrpSpPr/>
            <p:nvPr/>
          </p:nvGrpSpPr>
          <p:grpSpPr>
            <a:xfrm>
              <a:off x="3048152" y="480181"/>
              <a:ext cx="6057142" cy="4093180"/>
              <a:chOff x="3108628" y="492276"/>
              <a:chExt cx="6057142" cy="4093180"/>
            </a:xfrm>
          </p:grpSpPr>
          <p:pic>
            <p:nvPicPr>
              <p:cNvPr id="55" name="Graphic 54" descr="Man with solid fill">
                <a:extLst>
                  <a:ext uri="{FF2B5EF4-FFF2-40B4-BE49-F238E27FC236}">
                    <a16:creationId xmlns:a16="http://schemas.microsoft.com/office/drawing/2014/main" id="{39EE0DFB-129C-FB14-6EB1-E66F69D9759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6">
                <a:extLst>
                  <a:ext uri="{96DAC541-7B7A-43D3-8B79-37D633B846F1}">
                    <asvg:svgBlip xmlns:asvg="http://schemas.microsoft.com/office/drawing/2016/SVG/main" r:embed="rId7"/>
                  </a:ext>
                </a:extLst>
              </a:blip>
              <a:stretch>
                <a:fillRect/>
              </a:stretch>
            </p:blipFill>
            <p:spPr>
              <a:xfrm>
                <a:off x="5092246" y="526294"/>
                <a:ext cx="2099731" cy="2087636"/>
              </a:xfrm>
              <a:prstGeom prst="rect">
                <a:avLst/>
              </a:prstGeom>
            </p:spPr>
          </p:pic>
          <p:pic>
            <p:nvPicPr>
              <p:cNvPr id="57" name="Graphic 56" descr="Brain with solid fill">
                <a:extLst>
                  <a:ext uri="{FF2B5EF4-FFF2-40B4-BE49-F238E27FC236}">
                    <a16:creationId xmlns:a16="http://schemas.microsoft.com/office/drawing/2014/main" id="{478B06D2-C042-404F-C600-1A7B797FEEA9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8">
                <a:extLst>
                  <a:ext uri="{96DAC541-7B7A-43D3-8B79-37D633B846F1}">
                    <asvg:svgBlip xmlns:asvg="http://schemas.microsoft.com/office/drawing/2016/SVG/main" r:embed="rId9"/>
                  </a:ext>
                </a:extLst>
              </a:blip>
              <a:stretch>
                <a:fillRect/>
              </a:stretch>
            </p:blipFill>
            <p:spPr>
              <a:xfrm flipH="1">
                <a:off x="3113617" y="596598"/>
                <a:ext cx="1843314" cy="1809448"/>
              </a:xfrm>
              <a:prstGeom prst="rect">
                <a:avLst/>
              </a:prstGeom>
            </p:spPr>
          </p:pic>
          <p:sp>
            <p:nvSpPr>
              <p:cNvPr id="54" name="Plus Sign 53">
                <a:extLst>
                  <a:ext uri="{FF2B5EF4-FFF2-40B4-BE49-F238E27FC236}">
                    <a16:creationId xmlns:a16="http://schemas.microsoft.com/office/drawing/2014/main" id="{4025CFA6-4029-42C6-7F84-5949841E5B71}"/>
                  </a:ext>
                </a:extLst>
              </p:cNvPr>
              <p:cNvSpPr/>
              <p:nvPr/>
            </p:nvSpPr>
            <p:spPr>
              <a:xfrm>
                <a:off x="4776007" y="991394"/>
                <a:ext cx="877197" cy="924189"/>
              </a:xfrm>
              <a:prstGeom prst="mathPlus">
                <a:avLst/>
              </a:prstGeom>
              <a:solidFill>
                <a:srgbClr val="78432C"/>
              </a:solidFill>
              <a:ln>
                <a:solidFill>
                  <a:srgbClr val="4F2919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pic>
            <p:nvPicPr>
              <p:cNvPr id="61" name="Graphic 60" descr="Walk with solid fill">
                <a:extLst>
                  <a:ext uri="{FF2B5EF4-FFF2-40B4-BE49-F238E27FC236}">
                    <a16:creationId xmlns:a16="http://schemas.microsoft.com/office/drawing/2014/main" id="{D3EA9EB1-2A63-4E0E-EBBE-D68D9F2323E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0">
                <a:extLst>
                  <a:ext uri="{96DAC541-7B7A-43D3-8B79-37D633B846F1}">
                    <asvg:svgBlip xmlns:asvg="http://schemas.microsoft.com/office/drawing/2016/SVG/main" r:embed="rId11"/>
                  </a:ext>
                </a:extLst>
              </a:blip>
              <a:stretch>
                <a:fillRect/>
              </a:stretch>
            </p:blipFill>
            <p:spPr>
              <a:xfrm>
                <a:off x="7150705" y="492276"/>
                <a:ext cx="2015065" cy="1906209"/>
              </a:xfrm>
              <a:prstGeom prst="rect">
                <a:avLst/>
              </a:prstGeom>
            </p:spPr>
          </p:pic>
          <p:pic>
            <p:nvPicPr>
              <p:cNvPr id="63" name="Graphic 62" descr="Dancing with solid fill">
                <a:extLst>
                  <a:ext uri="{FF2B5EF4-FFF2-40B4-BE49-F238E27FC236}">
                    <a16:creationId xmlns:a16="http://schemas.microsoft.com/office/drawing/2014/main" id="{3396531F-425B-72A6-A721-7C00314A9CB0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2">
                <a:extLst>
                  <a:ext uri="{96DAC541-7B7A-43D3-8B79-37D633B846F1}">
                    <asvg:svgBlip xmlns:asvg="http://schemas.microsoft.com/office/drawing/2016/SVG/main" r:embed="rId13"/>
                  </a:ext>
                </a:extLst>
              </a:blip>
              <a:stretch>
                <a:fillRect/>
              </a:stretch>
            </p:blipFill>
            <p:spPr>
              <a:xfrm>
                <a:off x="3108628" y="2836485"/>
                <a:ext cx="1845732" cy="1748971"/>
              </a:xfrm>
              <a:prstGeom prst="rect">
                <a:avLst/>
              </a:prstGeom>
            </p:spPr>
          </p:pic>
          <p:sp>
            <p:nvSpPr>
              <p:cNvPr id="65" name="Arrow: Down 64">
                <a:extLst>
                  <a:ext uri="{FF2B5EF4-FFF2-40B4-BE49-F238E27FC236}">
                    <a16:creationId xmlns:a16="http://schemas.microsoft.com/office/drawing/2014/main" id="{ADA61135-E176-5863-2B90-4F8649D51CD0}"/>
                  </a:ext>
                </a:extLst>
              </p:cNvPr>
              <p:cNvSpPr/>
              <p:nvPr/>
            </p:nvSpPr>
            <p:spPr>
              <a:xfrm>
                <a:off x="3712617" y="2302641"/>
                <a:ext cx="267082" cy="528420"/>
              </a:xfrm>
              <a:prstGeom prst="downArrow">
                <a:avLst/>
              </a:prstGeom>
              <a:solidFill>
                <a:srgbClr val="78432C"/>
              </a:solidFill>
              <a:ln>
                <a:solidFill>
                  <a:srgbClr val="4F2919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66" name="Arrow: Down 65">
                <a:extLst>
                  <a:ext uri="{FF2B5EF4-FFF2-40B4-BE49-F238E27FC236}">
                    <a16:creationId xmlns:a16="http://schemas.microsoft.com/office/drawing/2014/main" id="{FA1BD2D5-2352-31E5-A617-693D6709837D}"/>
                  </a:ext>
                </a:extLst>
              </p:cNvPr>
              <p:cNvSpPr/>
              <p:nvPr/>
            </p:nvSpPr>
            <p:spPr>
              <a:xfrm rot="-5400000">
                <a:off x="7014616" y="1177783"/>
                <a:ext cx="267082" cy="528420"/>
              </a:xfrm>
              <a:prstGeom prst="downArrow">
                <a:avLst/>
              </a:prstGeom>
              <a:solidFill>
                <a:srgbClr val="78432C"/>
              </a:solidFill>
              <a:ln>
                <a:solidFill>
                  <a:srgbClr val="4F2919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  <p:sp>
          <p:nvSpPr>
            <p:cNvPr id="68" name="TextBox 67">
              <a:extLst>
                <a:ext uri="{FF2B5EF4-FFF2-40B4-BE49-F238E27FC236}">
                  <a16:creationId xmlns:a16="http://schemas.microsoft.com/office/drawing/2014/main" id="{E93DB72A-ABD9-E6BF-D286-1B024D102AB4}"/>
                </a:ext>
              </a:extLst>
            </p:cNvPr>
            <p:cNvSpPr txBox="1"/>
            <p:nvPr/>
          </p:nvSpPr>
          <p:spPr>
            <a:xfrm>
              <a:off x="3054921" y="336283"/>
              <a:ext cx="2615723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u="sng" dirty="0">
                  <a:latin typeface="Arial"/>
                  <a:cs typeface="Arial"/>
                </a:rPr>
                <a:t>5th century BCE</a:t>
              </a:r>
            </a:p>
          </p:txBody>
        </p:sp>
      </p:grpSp>
      <p:sp>
        <p:nvSpPr>
          <p:cNvPr id="69" name="Right Triangle 68">
            <a:extLst>
              <a:ext uri="{FF2B5EF4-FFF2-40B4-BE49-F238E27FC236}">
                <a16:creationId xmlns:a16="http://schemas.microsoft.com/office/drawing/2014/main" id="{EB71EBA5-2F9B-4CE0-22DE-D11AC04C25AF}"/>
              </a:ext>
            </a:extLst>
          </p:cNvPr>
          <p:cNvSpPr/>
          <p:nvPr/>
        </p:nvSpPr>
        <p:spPr>
          <a:xfrm rot="16200000">
            <a:off x="4267143" y="-859378"/>
            <a:ext cx="6177561" cy="8526181"/>
          </a:xfrm>
          <a:prstGeom prst="rtTriangle">
            <a:avLst/>
          </a:prstGeom>
          <a:noFill/>
          <a:ln>
            <a:solidFill>
              <a:srgbClr val="4F2919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grpSp>
        <p:nvGrpSpPr>
          <p:cNvPr id="71" name="Group 70">
            <a:extLst>
              <a:ext uri="{FF2B5EF4-FFF2-40B4-BE49-F238E27FC236}">
                <a16:creationId xmlns:a16="http://schemas.microsoft.com/office/drawing/2014/main" id="{40EC8F88-C1C9-5924-47B3-9E51FB342F4F}"/>
              </a:ext>
            </a:extLst>
          </p:cNvPr>
          <p:cNvGrpSpPr/>
          <p:nvPr/>
        </p:nvGrpSpPr>
        <p:grpSpPr>
          <a:xfrm>
            <a:off x="5670005" y="2855182"/>
            <a:ext cx="3001957" cy="1702646"/>
            <a:chOff x="5552884" y="2861198"/>
            <a:chExt cx="3001957" cy="1702646"/>
          </a:xfrm>
        </p:grpSpPr>
        <p:sp>
          <p:nvSpPr>
            <p:cNvPr id="70" name="Rectangle: Rounded Corners 69">
              <a:extLst>
                <a:ext uri="{FF2B5EF4-FFF2-40B4-BE49-F238E27FC236}">
                  <a16:creationId xmlns:a16="http://schemas.microsoft.com/office/drawing/2014/main" id="{0EA7DC12-5F80-E09D-09DF-A10DD136F3FF}"/>
                </a:ext>
              </a:extLst>
            </p:cNvPr>
            <p:cNvSpPr/>
            <p:nvPr/>
          </p:nvSpPr>
          <p:spPr>
            <a:xfrm>
              <a:off x="5557016" y="2861198"/>
              <a:ext cx="2997825" cy="1702646"/>
            </a:xfrm>
            <a:prstGeom prst="roundRect">
              <a:avLst/>
            </a:prstGeom>
            <a:solidFill>
              <a:srgbClr val="F5EDE4"/>
            </a:solidFill>
            <a:ln>
              <a:solidFill>
                <a:srgbClr val="4F2919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53" name="TextBox 52">
              <a:extLst>
                <a:ext uri="{FF2B5EF4-FFF2-40B4-BE49-F238E27FC236}">
                  <a16:creationId xmlns:a16="http://schemas.microsoft.com/office/drawing/2014/main" id="{82D94CB1-91CD-66DF-F0F0-A52467618421}"/>
                </a:ext>
              </a:extLst>
            </p:cNvPr>
            <p:cNvSpPr txBox="1"/>
            <p:nvPr/>
          </p:nvSpPr>
          <p:spPr>
            <a:xfrm>
              <a:off x="5552884" y="2991420"/>
              <a:ext cx="2995038" cy="1569660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ctr"/>
              <a:r>
                <a:rPr lang="en-GB" sz="2400" dirty="0">
                  <a:latin typeface="Aptos"/>
                  <a:cs typeface="Arial"/>
                </a:rPr>
                <a:t>Focus on Mind and Body, but most importantly a real focus on the patient </a:t>
              </a:r>
              <a:endParaRPr lang="en-US"/>
            </a:p>
          </p:txBody>
        </p:sp>
      </p:grpSp>
      <p:grpSp>
        <p:nvGrpSpPr>
          <p:cNvPr id="79" name="Group 78">
            <a:extLst>
              <a:ext uri="{FF2B5EF4-FFF2-40B4-BE49-F238E27FC236}">
                <a16:creationId xmlns:a16="http://schemas.microsoft.com/office/drawing/2014/main" id="{CB98F35E-BA7A-C9AE-F68E-32FC38EE70F0}"/>
              </a:ext>
            </a:extLst>
          </p:cNvPr>
          <p:cNvGrpSpPr/>
          <p:nvPr/>
        </p:nvGrpSpPr>
        <p:grpSpPr>
          <a:xfrm>
            <a:off x="6875834" y="1848351"/>
            <a:ext cx="5192228" cy="4581840"/>
            <a:chOff x="6875834" y="1848351"/>
            <a:chExt cx="5192228" cy="4581840"/>
          </a:xfrm>
        </p:grpSpPr>
        <p:sp>
          <p:nvSpPr>
            <p:cNvPr id="75" name="TextBox 74">
              <a:extLst>
                <a:ext uri="{FF2B5EF4-FFF2-40B4-BE49-F238E27FC236}">
                  <a16:creationId xmlns:a16="http://schemas.microsoft.com/office/drawing/2014/main" id="{311BB1AA-D49F-8786-2AD5-CCC052EC7116}"/>
                </a:ext>
              </a:extLst>
            </p:cNvPr>
            <p:cNvSpPr txBox="1"/>
            <p:nvPr/>
          </p:nvSpPr>
          <p:spPr>
            <a:xfrm>
              <a:off x="9614325" y="5968526"/>
              <a:ext cx="2453737" cy="461665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sz="2400" u="sng" dirty="0">
                  <a:latin typeface="Arial"/>
                  <a:cs typeface="Arial"/>
                </a:rPr>
                <a:t>Modern day</a:t>
              </a:r>
            </a:p>
          </p:txBody>
        </p:sp>
        <p:grpSp>
          <p:nvGrpSpPr>
            <p:cNvPr id="76" name="Group 75">
              <a:extLst>
                <a:ext uri="{FF2B5EF4-FFF2-40B4-BE49-F238E27FC236}">
                  <a16:creationId xmlns:a16="http://schemas.microsoft.com/office/drawing/2014/main" id="{C908D4CE-1201-8296-B272-92436971595C}"/>
                </a:ext>
              </a:extLst>
            </p:cNvPr>
            <p:cNvGrpSpPr/>
            <p:nvPr/>
          </p:nvGrpSpPr>
          <p:grpSpPr>
            <a:xfrm>
              <a:off x="6875834" y="1848351"/>
              <a:ext cx="4912290" cy="4567825"/>
              <a:chOff x="6630444" y="1719198"/>
              <a:chExt cx="4912290" cy="4567825"/>
            </a:xfrm>
          </p:grpSpPr>
          <p:pic>
            <p:nvPicPr>
              <p:cNvPr id="77" name="Graphic 76" descr="Germ with solid fill">
                <a:extLst>
                  <a:ext uri="{FF2B5EF4-FFF2-40B4-BE49-F238E27FC236}">
                    <a16:creationId xmlns:a16="http://schemas.microsoft.com/office/drawing/2014/main" id="{496AC8EF-D7DF-0611-994A-82B7A021C703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4">
                <a:extLst>
                  <a:ext uri="{96DAC541-7B7A-43D3-8B79-37D633B846F1}">
                    <asvg:svgBlip xmlns:asvg="http://schemas.microsoft.com/office/drawing/2016/SVG/main" r:embed="rId15"/>
                  </a:ext>
                </a:extLst>
              </a:blip>
              <a:stretch>
                <a:fillRect/>
              </a:stretch>
            </p:blipFill>
            <p:spPr>
              <a:xfrm>
                <a:off x="6630444" y="4767198"/>
                <a:ext cx="1457195" cy="1519825"/>
              </a:xfrm>
              <a:prstGeom prst="rect">
                <a:avLst/>
              </a:prstGeom>
            </p:spPr>
          </p:pic>
          <p:pic>
            <p:nvPicPr>
              <p:cNvPr id="78" name="Graphic 77" descr="Closed book with solid fill">
                <a:extLst>
                  <a:ext uri="{FF2B5EF4-FFF2-40B4-BE49-F238E27FC236}">
                    <a16:creationId xmlns:a16="http://schemas.microsoft.com/office/drawing/2014/main" id="{86E2829A-69FD-9D4D-2772-80CE1331E971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6">
                <a:extLst>
                  <a:ext uri="{96DAC541-7B7A-43D3-8B79-37D633B846F1}">
                    <asvg:svgBlip xmlns:asvg="http://schemas.microsoft.com/office/drawing/2016/SVG/main" r:embed="rId17"/>
                  </a:ext>
                </a:extLst>
              </a:blip>
              <a:stretch>
                <a:fillRect/>
              </a:stretch>
            </p:blipFill>
            <p:spPr>
              <a:xfrm>
                <a:off x="8422580" y="4012375"/>
                <a:ext cx="1853852" cy="1864290"/>
              </a:xfrm>
              <a:prstGeom prst="rect">
                <a:avLst/>
              </a:prstGeom>
            </p:spPr>
          </p:pic>
          <p:pic>
            <p:nvPicPr>
              <p:cNvPr id="43" name="Graphic 42" descr="Chat with solid fill">
                <a:extLst>
                  <a:ext uri="{FF2B5EF4-FFF2-40B4-BE49-F238E27FC236}">
                    <a16:creationId xmlns:a16="http://schemas.microsoft.com/office/drawing/2014/main" id="{3D4C18BA-7DF4-9AEC-1234-30AB3477DFA2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18">
                <a:extLst>
                  <a:ext uri="{96DAC541-7B7A-43D3-8B79-37D633B846F1}">
                    <asvg:svgBlip xmlns:asvg="http://schemas.microsoft.com/office/drawing/2016/SVG/main" r:embed="rId19"/>
                  </a:ext>
                </a:extLst>
              </a:blip>
              <a:stretch>
                <a:fillRect/>
              </a:stretch>
            </p:blipFill>
            <p:spPr>
              <a:xfrm>
                <a:off x="8989510" y="1719198"/>
                <a:ext cx="2553224" cy="2553222"/>
              </a:xfrm>
              <a:prstGeom prst="rect">
                <a:avLst/>
              </a:prstGeom>
            </p:spPr>
          </p:pic>
        </p:grpSp>
      </p:grpSp>
    </p:spTree>
    <p:extLst>
      <p:ext uri="{BB962C8B-B14F-4D97-AF65-F5344CB8AC3E}">
        <p14:creationId xmlns:p14="http://schemas.microsoft.com/office/powerpoint/2010/main" val="17231895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2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0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8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79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0" fill="hold">
                      <p:stCondLst>
                        <p:cond delay="indefinite"/>
                      </p:stCondLst>
                      <p:childTnLst>
                        <p:par>
                          <p:cTn id="21" fill="hold">
                            <p:stCondLst>
                              <p:cond delay="0"/>
                            </p:stCondLst>
                            <p:childTnLst>
                              <p:par>
                                <p:cTn id="22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3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4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7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roup 39">
            <a:extLst>
              <a:ext uri="{FF2B5EF4-FFF2-40B4-BE49-F238E27FC236}">
                <a16:creationId xmlns:a16="http://schemas.microsoft.com/office/drawing/2014/main" id="{8F8AED8A-80D7-6EDF-B895-B94D3CA3B718}"/>
              </a:ext>
            </a:extLst>
          </p:cNvPr>
          <p:cNvGrpSpPr/>
          <p:nvPr/>
        </p:nvGrpSpPr>
        <p:grpSpPr>
          <a:xfrm>
            <a:off x="6296759" y="-313813"/>
            <a:ext cx="6100202" cy="7494811"/>
            <a:chOff x="6308854" y="-241300"/>
            <a:chExt cx="5858298" cy="7277097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E6D2D97C-698D-6645-F7B7-4604BE468B8D}"/>
                </a:ext>
              </a:extLst>
            </p:cNvPr>
            <p:cNvSpPr/>
            <p:nvPr/>
          </p:nvSpPr>
          <p:spPr>
            <a:xfrm>
              <a:off x="10082512" y="204785"/>
              <a:ext cx="1315569" cy="6273788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4A5DF89-D37A-33D1-A7DB-096DE3A93CD6}"/>
                </a:ext>
              </a:extLst>
            </p:cNvPr>
            <p:cNvSpPr/>
            <p:nvPr/>
          </p:nvSpPr>
          <p:spPr>
            <a:xfrm>
              <a:off x="9801181" y="6131665"/>
              <a:ext cx="1761881" cy="384617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5F43DBA-7571-D784-A7A9-A412E2D20EA9}"/>
                </a:ext>
              </a:extLst>
            </p:cNvPr>
            <p:cNvSpPr/>
            <p:nvPr/>
          </p:nvSpPr>
          <p:spPr>
            <a:xfrm rot="-2100000">
              <a:off x="9331398" y="3601128"/>
              <a:ext cx="183455" cy="27576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55474F9-2067-1664-3315-B7599C21696E}"/>
                </a:ext>
              </a:extLst>
            </p:cNvPr>
            <p:cNvSpPr/>
            <p:nvPr/>
          </p:nvSpPr>
          <p:spPr>
            <a:xfrm rot="-2100000">
              <a:off x="9306848" y="4190708"/>
              <a:ext cx="564454" cy="29753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FBBDAE2A-D59B-F5D2-DCA0-DBE25F0DDFE4}"/>
                </a:ext>
              </a:extLst>
            </p:cNvPr>
            <p:cNvSpPr/>
            <p:nvPr/>
          </p:nvSpPr>
          <p:spPr>
            <a:xfrm rot="20340000">
              <a:off x="7267556" y="5657644"/>
              <a:ext cx="1119368" cy="8716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83DF6A25-50B3-6AB1-49EB-91828B22D3BF}"/>
                </a:ext>
              </a:extLst>
            </p:cNvPr>
            <p:cNvSpPr/>
            <p:nvPr/>
          </p:nvSpPr>
          <p:spPr>
            <a:xfrm rot="19740000" flipH="1">
              <a:off x="7563240" y="4118570"/>
              <a:ext cx="2295719" cy="1299187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612C1D2-79E4-3215-DD77-0C6814D04A45}"/>
                </a:ext>
              </a:extLst>
            </p:cNvPr>
            <p:cNvSpPr/>
            <p:nvPr/>
          </p:nvSpPr>
          <p:spPr>
            <a:xfrm rot="19740000" flipH="1">
              <a:off x="6834001" y="4949185"/>
              <a:ext cx="239532" cy="12145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E4951765-40CA-F34A-7CA0-F6B5B090DC68}"/>
                </a:ext>
              </a:extLst>
            </p:cNvPr>
            <p:cNvSpPr/>
            <p:nvPr/>
          </p:nvSpPr>
          <p:spPr>
            <a:xfrm rot="19740000">
              <a:off x="6932935" y="4642273"/>
              <a:ext cx="966968" cy="19511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A1D6712-FE57-406A-E717-6E921C0EEF46}"/>
                </a:ext>
              </a:extLst>
            </p:cNvPr>
            <p:cNvSpPr/>
            <p:nvPr/>
          </p:nvSpPr>
          <p:spPr>
            <a:xfrm rot="19740000">
              <a:off x="6923849" y="4487515"/>
              <a:ext cx="2470795" cy="1265321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DDBD19D-33C7-B329-13DF-7F3322183414}"/>
                </a:ext>
              </a:extLst>
            </p:cNvPr>
            <p:cNvSpPr/>
            <p:nvPr/>
          </p:nvSpPr>
          <p:spPr>
            <a:xfrm rot="19140000">
              <a:off x="9613787" y="4145880"/>
              <a:ext cx="237884" cy="188676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7139359-AC17-4958-CEB2-40B07898D412}"/>
                </a:ext>
              </a:extLst>
            </p:cNvPr>
            <p:cNvSpPr/>
            <p:nvPr/>
          </p:nvSpPr>
          <p:spPr>
            <a:xfrm rot="19560000">
              <a:off x="8752090" y="3769179"/>
              <a:ext cx="705967" cy="27576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377E8D5A-D039-03A9-4916-CC885FD09C06}"/>
                </a:ext>
              </a:extLst>
            </p:cNvPr>
            <p:cNvSpPr/>
            <p:nvPr/>
          </p:nvSpPr>
          <p:spPr>
            <a:xfrm rot="20220000" flipH="1">
              <a:off x="8507733" y="3844640"/>
              <a:ext cx="1062010" cy="234806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0E5D5E37-F0A7-8094-145A-4692A34157AC}"/>
                </a:ext>
              </a:extLst>
            </p:cNvPr>
            <p:cNvSpPr/>
            <p:nvPr/>
          </p:nvSpPr>
          <p:spPr>
            <a:xfrm rot="-2100000">
              <a:off x="9406984" y="3578960"/>
              <a:ext cx="161684" cy="134247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23D0FCBA-69D6-2B0E-939A-C999DEBF8561}"/>
                </a:ext>
              </a:extLst>
            </p:cNvPr>
            <p:cNvSpPr/>
            <p:nvPr/>
          </p:nvSpPr>
          <p:spPr>
            <a:xfrm rot="-2100000">
              <a:off x="9289553" y="4542351"/>
              <a:ext cx="542681" cy="351960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6ABE126D-C14C-C2C3-0A68-4DD8BF61AB26}"/>
                </a:ext>
              </a:extLst>
            </p:cNvPr>
            <p:cNvSpPr/>
            <p:nvPr/>
          </p:nvSpPr>
          <p:spPr>
            <a:xfrm rot="-2100000">
              <a:off x="9825511" y="4156724"/>
              <a:ext cx="118141" cy="12336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0035716-6067-9997-9896-B745212B0D4C}"/>
                </a:ext>
              </a:extLst>
            </p:cNvPr>
            <p:cNvSpPr/>
            <p:nvPr/>
          </p:nvSpPr>
          <p:spPr>
            <a:xfrm rot="-2100000">
              <a:off x="9312131" y="3618088"/>
              <a:ext cx="129027" cy="221334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394588C7-85D3-6C7D-1F6F-C4B09CA5ED39}"/>
                </a:ext>
              </a:extLst>
            </p:cNvPr>
            <p:cNvSpPr/>
            <p:nvPr/>
          </p:nvSpPr>
          <p:spPr>
            <a:xfrm rot="-2100000">
              <a:off x="9825167" y="4511450"/>
              <a:ext cx="172570" cy="17779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9B355386-7A42-8829-8F77-519F13E705E6}"/>
                </a:ext>
              </a:extLst>
            </p:cNvPr>
            <p:cNvSpPr/>
            <p:nvPr/>
          </p:nvSpPr>
          <p:spPr>
            <a:xfrm>
              <a:off x="10742142" y="201134"/>
              <a:ext cx="1093174" cy="1153262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6CD20B0C-15B1-1528-8ECB-3DAA1B3A0968}"/>
                </a:ext>
              </a:extLst>
            </p:cNvPr>
            <p:cNvSpPr/>
            <p:nvPr/>
          </p:nvSpPr>
          <p:spPr>
            <a:xfrm rot="-2100000" flipV="1">
              <a:off x="9774684" y="4487443"/>
              <a:ext cx="74596" cy="137896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E9352B75-1772-7FEB-39CE-5D7A5F034199}"/>
                </a:ext>
              </a:extLst>
            </p:cNvPr>
            <p:cNvSpPr/>
            <p:nvPr/>
          </p:nvSpPr>
          <p:spPr>
            <a:xfrm>
              <a:off x="10742142" y="5458932"/>
              <a:ext cx="1093174" cy="105529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6CDD6C6-0779-A4D7-1700-DF2D2A5A4C01}"/>
                </a:ext>
              </a:extLst>
            </p:cNvPr>
            <p:cNvSpPr/>
            <p:nvPr/>
          </p:nvSpPr>
          <p:spPr>
            <a:xfrm>
              <a:off x="9599142" y="201134"/>
              <a:ext cx="1093174" cy="1153262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4D7496F1-B845-5D47-5B8C-02599FF9AD9F}"/>
                </a:ext>
              </a:extLst>
            </p:cNvPr>
            <p:cNvSpPr/>
            <p:nvPr/>
          </p:nvSpPr>
          <p:spPr>
            <a:xfrm>
              <a:off x="9599141" y="5458935"/>
              <a:ext cx="1147600" cy="1044405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4AD9C390-617E-E58C-3304-F1095AF77258}"/>
                </a:ext>
              </a:extLst>
            </p:cNvPr>
            <p:cNvSpPr/>
            <p:nvPr/>
          </p:nvSpPr>
          <p:spPr>
            <a:xfrm rot="19740000">
              <a:off x="6603792" y="4551050"/>
              <a:ext cx="1081268" cy="8843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E3CC0D4D-B189-B79E-B21A-1C45DE62CA31}"/>
                </a:ext>
              </a:extLst>
            </p:cNvPr>
            <p:cNvGrpSpPr/>
            <p:nvPr/>
          </p:nvGrpSpPr>
          <p:grpSpPr>
            <a:xfrm>
              <a:off x="9271552" y="-241300"/>
              <a:ext cx="2895600" cy="7277097"/>
              <a:chOff x="7429500" y="520700"/>
              <a:chExt cx="2768600" cy="4842991"/>
            </a:xfrm>
          </p:grpSpPr>
          <p:pic>
            <p:nvPicPr>
              <p:cNvPr id="38" name="Graphic 37" descr="Greek Pillar outline">
                <a:extLst>
                  <a:ext uri="{FF2B5EF4-FFF2-40B4-BE49-F238E27FC236}">
                    <a16:creationId xmlns:a16="http://schemas.microsoft.com/office/drawing/2014/main" id="{0477A884-8B01-F3BC-4760-00F45D20A47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7429500" y="520700"/>
                <a:ext cx="2768600" cy="2743200"/>
              </a:xfrm>
              <a:prstGeom prst="rect">
                <a:avLst/>
              </a:prstGeom>
            </p:spPr>
          </p:pic>
          <p:pic>
            <p:nvPicPr>
              <p:cNvPr id="39" name="Graphic 38" descr="Greek Pillar outline">
                <a:extLst>
                  <a:ext uri="{FF2B5EF4-FFF2-40B4-BE49-F238E27FC236}">
                    <a16:creationId xmlns:a16="http://schemas.microsoft.com/office/drawing/2014/main" id="{6CEA2C87-352C-E15F-9FCD-82AB3D01DE2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 rot="10800000">
                <a:off x="7429500" y="2620491"/>
                <a:ext cx="2768600" cy="2743200"/>
              </a:xfrm>
              <a:prstGeom prst="rect">
                <a:avLst/>
              </a:prstGeom>
            </p:spPr>
          </p:pic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0250E1AD-390A-C1F6-33AC-4F2FDC043B74}"/>
                </a:ext>
              </a:extLst>
            </p:cNvPr>
            <p:cNvGrpSpPr/>
            <p:nvPr/>
          </p:nvGrpSpPr>
          <p:grpSpPr>
            <a:xfrm>
              <a:off x="6308854" y="3424879"/>
              <a:ext cx="4121944" cy="3010166"/>
              <a:chOff x="1930378" y="2965260"/>
              <a:chExt cx="4121944" cy="3010166"/>
            </a:xfrm>
          </p:grpSpPr>
          <p:pic>
            <p:nvPicPr>
              <p:cNvPr id="30" name="Graphic 29" descr="Greek Pillar outline">
                <a:extLst>
                  <a:ext uri="{FF2B5EF4-FFF2-40B4-BE49-F238E27FC236}">
                    <a16:creationId xmlns:a16="http://schemas.microsoft.com/office/drawing/2014/main" id="{F6384E90-5549-41C9-3B17-2747AFE5FBC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 rot="14220000">
                <a:off x="2543550" y="2466654"/>
                <a:ext cx="2895600" cy="4121944"/>
              </a:xfrm>
              <a:prstGeom prst="rect">
                <a:avLst/>
              </a:prstGeom>
            </p:spPr>
          </p:pic>
          <p:sp>
            <p:nvSpPr>
              <p:cNvPr id="31" name="Minus Sign 30">
                <a:extLst>
                  <a:ext uri="{FF2B5EF4-FFF2-40B4-BE49-F238E27FC236}">
                    <a16:creationId xmlns:a16="http://schemas.microsoft.com/office/drawing/2014/main" id="{444B29F7-6FD1-53EA-9849-C80B91BFDC74}"/>
                  </a:ext>
                </a:extLst>
              </p:cNvPr>
              <p:cNvSpPr/>
              <p:nvPr/>
            </p:nvSpPr>
            <p:spPr>
              <a:xfrm rot="21180000">
                <a:off x="4949008" y="2965260"/>
                <a:ext cx="296334" cy="280458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2" name="Minus Sign 31">
                <a:extLst>
                  <a:ext uri="{FF2B5EF4-FFF2-40B4-BE49-F238E27FC236}">
                    <a16:creationId xmlns:a16="http://schemas.microsoft.com/office/drawing/2014/main" id="{C912A992-F8DB-763F-05AE-274A937A6B00}"/>
                  </a:ext>
                </a:extLst>
              </p:cNvPr>
              <p:cNvSpPr/>
              <p:nvPr/>
            </p:nvSpPr>
            <p:spPr>
              <a:xfrm rot="16200000">
                <a:off x="4984193" y="3109387"/>
                <a:ext cx="391584" cy="259293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3" name="Minus Sign 32">
                <a:extLst>
                  <a:ext uri="{FF2B5EF4-FFF2-40B4-BE49-F238E27FC236}">
                    <a16:creationId xmlns:a16="http://schemas.microsoft.com/office/drawing/2014/main" id="{70F987C8-3A78-5690-A496-A105580A6BD8}"/>
                  </a:ext>
                </a:extLst>
              </p:cNvPr>
              <p:cNvSpPr/>
              <p:nvPr/>
            </p:nvSpPr>
            <p:spPr>
              <a:xfrm rot="1080000">
                <a:off x="4899978" y="3409595"/>
                <a:ext cx="663726" cy="345471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Minus Sign 33">
                <a:extLst>
                  <a:ext uri="{FF2B5EF4-FFF2-40B4-BE49-F238E27FC236}">
                    <a16:creationId xmlns:a16="http://schemas.microsoft.com/office/drawing/2014/main" id="{468A097B-17A9-2869-EC74-C8886F6CF7B0}"/>
                  </a:ext>
                </a:extLst>
              </p:cNvPr>
              <p:cNvSpPr/>
              <p:nvPr/>
            </p:nvSpPr>
            <p:spPr>
              <a:xfrm rot="12300000">
                <a:off x="5286253" y="3508788"/>
                <a:ext cx="433917" cy="345469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5" name="Minus Sign 34">
                <a:extLst>
                  <a:ext uri="{FF2B5EF4-FFF2-40B4-BE49-F238E27FC236}">
                    <a16:creationId xmlns:a16="http://schemas.microsoft.com/office/drawing/2014/main" id="{62F60D9A-102A-3FC9-0F13-0DD417AB9AB0}"/>
                  </a:ext>
                </a:extLst>
              </p:cNvPr>
              <p:cNvSpPr/>
              <p:nvPr/>
            </p:nvSpPr>
            <p:spPr>
              <a:xfrm rot="-3540000">
                <a:off x="5365561" y="3677778"/>
                <a:ext cx="385537" cy="284994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6" name="Minus Sign 35">
                <a:extLst>
                  <a:ext uri="{FF2B5EF4-FFF2-40B4-BE49-F238E27FC236}">
                    <a16:creationId xmlns:a16="http://schemas.microsoft.com/office/drawing/2014/main" id="{3F589D7A-19CC-506A-01AC-AC02340ED69D}"/>
                  </a:ext>
                </a:extLst>
              </p:cNvPr>
              <p:cNvSpPr/>
              <p:nvPr/>
            </p:nvSpPr>
            <p:spPr>
              <a:xfrm>
                <a:off x="5226721" y="3930329"/>
                <a:ext cx="446014" cy="248709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7" name="Minus Sign 36">
                <a:extLst>
                  <a:ext uri="{FF2B5EF4-FFF2-40B4-BE49-F238E27FC236}">
                    <a16:creationId xmlns:a16="http://schemas.microsoft.com/office/drawing/2014/main" id="{D46192D5-ACF7-592B-AC54-E721FD76398A}"/>
                  </a:ext>
                </a:extLst>
              </p:cNvPr>
              <p:cNvSpPr/>
              <p:nvPr/>
            </p:nvSpPr>
            <p:spPr>
              <a:xfrm rot="3300000">
                <a:off x="5503814" y="3984692"/>
                <a:ext cx="276679" cy="260803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112" name="Group 111">
            <a:extLst>
              <a:ext uri="{FF2B5EF4-FFF2-40B4-BE49-F238E27FC236}">
                <a16:creationId xmlns:a16="http://schemas.microsoft.com/office/drawing/2014/main" id="{C796167B-B571-60AE-095F-0AA0541DE18E}"/>
              </a:ext>
            </a:extLst>
          </p:cNvPr>
          <p:cNvGrpSpPr/>
          <p:nvPr/>
        </p:nvGrpSpPr>
        <p:grpSpPr>
          <a:xfrm>
            <a:off x="-176430" y="-316290"/>
            <a:ext cx="3015166" cy="7494810"/>
            <a:chOff x="-176430" y="-316290"/>
            <a:chExt cx="3015166" cy="7494810"/>
          </a:xfrm>
        </p:grpSpPr>
        <p:sp>
          <p:nvSpPr>
            <p:cNvPr id="111" name="Rectangle 73">
              <a:extLst>
                <a:ext uri="{FF2B5EF4-FFF2-40B4-BE49-F238E27FC236}">
                  <a16:creationId xmlns:a16="http://schemas.microsoft.com/office/drawing/2014/main" id="{C197458D-B875-FA3A-78EE-8A574C319098}"/>
                </a:ext>
              </a:extLst>
            </p:cNvPr>
            <p:cNvSpPr/>
            <p:nvPr/>
          </p:nvSpPr>
          <p:spPr>
            <a:xfrm>
              <a:off x="1339577" y="5537628"/>
              <a:ext cx="1096496" cy="877197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1205506D-6F68-1A49-F39B-BD4D879EF1F2}"/>
                </a:ext>
              </a:extLst>
            </p:cNvPr>
            <p:cNvSpPr/>
            <p:nvPr/>
          </p:nvSpPr>
          <p:spPr>
            <a:xfrm>
              <a:off x="251006" y="5537629"/>
              <a:ext cx="1096496" cy="877197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8D967DCC-EFE2-1149-FFFD-1BC80580594E}"/>
                </a:ext>
              </a:extLst>
            </p:cNvPr>
            <p:cNvGrpSpPr/>
            <p:nvPr/>
          </p:nvGrpSpPr>
          <p:grpSpPr>
            <a:xfrm>
              <a:off x="-176430" y="-316290"/>
              <a:ext cx="3015166" cy="7494810"/>
              <a:chOff x="9271555" y="-288276"/>
              <a:chExt cx="2895601" cy="7277098"/>
            </a:xfrm>
          </p:grpSpPr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F1D45319-018A-05CA-FBED-E2A3027A8A6F}"/>
                  </a:ext>
                </a:extLst>
              </p:cNvPr>
              <p:cNvSpPr/>
              <p:nvPr/>
            </p:nvSpPr>
            <p:spPr>
              <a:xfrm>
                <a:off x="10082512" y="204785"/>
                <a:ext cx="1315569" cy="6273788"/>
              </a:xfrm>
              <a:prstGeom prst="rect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" name="Rectangle 3">
                <a:extLst>
                  <a:ext uri="{FF2B5EF4-FFF2-40B4-BE49-F238E27FC236}">
                    <a16:creationId xmlns:a16="http://schemas.microsoft.com/office/drawing/2014/main" id="{758DC3BB-4540-8664-D453-09699CCD7488}"/>
                  </a:ext>
                </a:extLst>
              </p:cNvPr>
              <p:cNvSpPr/>
              <p:nvPr/>
            </p:nvSpPr>
            <p:spPr>
              <a:xfrm>
                <a:off x="9801181" y="6131665"/>
                <a:ext cx="1761881" cy="384617"/>
              </a:xfrm>
              <a:prstGeom prst="rect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088B30D5-42F6-F9EA-0871-EC92E19CC664}"/>
                  </a:ext>
                </a:extLst>
              </p:cNvPr>
              <p:cNvSpPr/>
              <p:nvPr/>
            </p:nvSpPr>
            <p:spPr>
              <a:xfrm>
                <a:off x="10742142" y="201134"/>
                <a:ext cx="1093174" cy="1153262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749F5333-4E7B-6E0E-CEEA-2B8CAFE68584}"/>
                  </a:ext>
                </a:extLst>
              </p:cNvPr>
              <p:cNvSpPr/>
              <p:nvPr/>
            </p:nvSpPr>
            <p:spPr>
              <a:xfrm>
                <a:off x="10742142" y="5458932"/>
                <a:ext cx="1093174" cy="1055290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9" name="Oval 58">
                <a:extLst>
                  <a:ext uri="{FF2B5EF4-FFF2-40B4-BE49-F238E27FC236}">
                    <a16:creationId xmlns:a16="http://schemas.microsoft.com/office/drawing/2014/main" id="{B55538FA-F366-3F52-0EDE-E5B8D0C5C104}"/>
                  </a:ext>
                </a:extLst>
              </p:cNvPr>
              <p:cNvSpPr/>
              <p:nvPr/>
            </p:nvSpPr>
            <p:spPr>
              <a:xfrm>
                <a:off x="9599142" y="201134"/>
                <a:ext cx="1093174" cy="1153262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60" name="Oval 59">
                <a:extLst>
                  <a:ext uri="{FF2B5EF4-FFF2-40B4-BE49-F238E27FC236}">
                    <a16:creationId xmlns:a16="http://schemas.microsoft.com/office/drawing/2014/main" id="{BDD6550F-6316-95CE-2EFD-3023F02547A7}"/>
                  </a:ext>
                </a:extLst>
              </p:cNvPr>
              <p:cNvSpPr/>
              <p:nvPr/>
            </p:nvSpPr>
            <p:spPr>
              <a:xfrm>
                <a:off x="9599141" y="5458935"/>
                <a:ext cx="1147600" cy="1044405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62" name="Group 61">
                <a:extLst>
                  <a:ext uri="{FF2B5EF4-FFF2-40B4-BE49-F238E27FC236}">
                    <a16:creationId xmlns:a16="http://schemas.microsoft.com/office/drawing/2014/main" id="{4A398638-FBD9-5A93-B3C9-6A42E102F15B}"/>
                  </a:ext>
                </a:extLst>
              </p:cNvPr>
              <p:cNvGrpSpPr/>
              <p:nvPr/>
            </p:nvGrpSpPr>
            <p:grpSpPr>
              <a:xfrm>
                <a:off x="9271555" y="-288276"/>
                <a:ext cx="2895601" cy="7277098"/>
                <a:chOff x="7429500" y="489437"/>
                <a:chExt cx="2768600" cy="4842992"/>
              </a:xfrm>
            </p:grpSpPr>
            <p:pic>
              <p:nvPicPr>
                <p:cNvPr id="72" name="Graphic 71" descr="Greek Pillar outline">
                  <a:extLst>
                    <a:ext uri="{FF2B5EF4-FFF2-40B4-BE49-F238E27FC236}">
                      <a16:creationId xmlns:a16="http://schemas.microsoft.com/office/drawing/2014/main" id="{0C0C2D11-31CB-9238-CA98-D9F854B5CBB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429500" y="489437"/>
                  <a:ext cx="2768600" cy="2743200"/>
                </a:xfrm>
                <a:prstGeom prst="rect">
                  <a:avLst/>
                </a:prstGeom>
              </p:spPr>
            </p:pic>
            <p:pic>
              <p:nvPicPr>
                <p:cNvPr id="73" name="Graphic 72" descr="Greek Pillar outline">
                  <a:extLst>
                    <a:ext uri="{FF2B5EF4-FFF2-40B4-BE49-F238E27FC236}">
                      <a16:creationId xmlns:a16="http://schemas.microsoft.com/office/drawing/2014/main" id="{8F65806F-C249-658D-0F57-428B673F88E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p:blipFill>
              <p:spPr>
                <a:xfrm rot="10800000">
                  <a:off x="7429500" y="2589229"/>
                  <a:ext cx="2768600" cy="2743200"/>
                </a:xfrm>
                <a:prstGeom prst="rect">
                  <a:avLst/>
                </a:prstGeom>
              </p:spPr>
            </p:pic>
          </p:grpSp>
        </p:grpSp>
      </p:grpSp>
      <p:sp>
        <p:nvSpPr>
          <p:cNvPr id="120" name="TextBox 119">
            <a:extLst>
              <a:ext uri="{FF2B5EF4-FFF2-40B4-BE49-F238E27FC236}">
                <a16:creationId xmlns:a16="http://schemas.microsoft.com/office/drawing/2014/main" id="{8676B8A6-8D46-2588-DBE2-6D08B02C1447}"/>
              </a:ext>
            </a:extLst>
          </p:cNvPr>
          <p:cNvSpPr txBox="1"/>
          <p:nvPr/>
        </p:nvSpPr>
        <p:spPr>
          <a:xfrm>
            <a:off x="3044313" y="6725"/>
            <a:ext cx="7388953" cy="110799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800" dirty="0">
                <a:solidFill>
                  <a:srgbClr val="78432C"/>
                </a:solidFill>
                <a:latin typeface="Colonna MT"/>
              </a:rPr>
              <a:t>What else has changed?</a:t>
            </a:r>
            <a:r>
              <a:rPr lang="en-US" sz="4000" dirty="0">
                <a:solidFill>
                  <a:srgbClr val="78432C"/>
                </a:solidFill>
                <a:latin typeface="Colonna MT"/>
              </a:rPr>
              <a:t> </a:t>
            </a:r>
          </a:p>
          <a:p>
            <a:endParaRPr lang="en-GB" dirty="0"/>
          </a:p>
        </p:txBody>
      </p:sp>
      <p:cxnSp>
        <p:nvCxnSpPr>
          <p:cNvPr id="121" name="Straight Arrow Connector 120">
            <a:extLst>
              <a:ext uri="{FF2B5EF4-FFF2-40B4-BE49-F238E27FC236}">
                <a16:creationId xmlns:a16="http://schemas.microsoft.com/office/drawing/2014/main" id="{5F2B33D2-31EA-043B-BA2B-2116C0EE362A}"/>
              </a:ext>
            </a:extLst>
          </p:cNvPr>
          <p:cNvCxnSpPr/>
          <p:nvPr/>
        </p:nvCxnSpPr>
        <p:spPr>
          <a:xfrm flipV="1">
            <a:off x="2706867" y="660726"/>
            <a:ext cx="6875425" cy="49900"/>
          </a:xfrm>
          <a:prstGeom prst="straightConnector1">
            <a:avLst/>
          </a:prstGeom>
          <a:ln>
            <a:solidFill>
              <a:srgbClr val="4F2919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1" name="TextBox 40">
            <a:extLst>
              <a:ext uri="{FF2B5EF4-FFF2-40B4-BE49-F238E27FC236}">
                <a16:creationId xmlns:a16="http://schemas.microsoft.com/office/drawing/2014/main" id="{2DAE2099-4069-546B-C799-5C2C478CEDB8}"/>
              </a:ext>
            </a:extLst>
          </p:cNvPr>
          <p:cNvSpPr txBox="1"/>
          <p:nvPr/>
        </p:nvSpPr>
        <p:spPr>
          <a:xfrm>
            <a:off x="2516971" y="828220"/>
            <a:ext cx="2929212" cy="563231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GB" dirty="0">
                <a:latin typeface="Arial"/>
                <a:cs typeface="Arial"/>
              </a:rPr>
              <a:t>-  we have evolved our understanding of depression, although we still rely on past theories.</a:t>
            </a:r>
          </a:p>
          <a:p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 - Exercise was first proposed by Hippocrates </a:t>
            </a:r>
            <a:endParaRPr lang="en-GB">
              <a:latin typeface="Aptos" panose="020B0004020202020204"/>
              <a:cs typeface="Arial"/>
            </a:endParaRPr>
          </a:p>
          <a:p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 -  Although since then it has been found to relieve anxiety and have a positive effect on mental health.</a:t>
            </a:r>
          </a:p>
          <a:p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 - Impact of diet on mental health</a:t>
            </a:r>
          </a:p>
          <a:p>
            <a:endParaRPr lang="en-GB" dirty="0">
              <a:latin typeface="Arial"/>
              <a:cs typeface="Arial"/>
            </a:endParaRPr>
          </a:p>
          <a:p>
            <a:r>
              <a:rPr lang="en-GB" dirty="0">
                <a:latin typeface="Arial"/>
                <a:cs typeface="Arial"/>
              </a:rPr>
              <a:t> - Scientific methods of testing</a:t>
            </a:r>
          </a:p>
          <a:p>
            <a:endParaRPr lang="en-GB" dirty="0">
              <a:latin typeface="Aptos" panose="020B0004020202020204"/>
              <a:cs typeface="Arial"/>
            </a:endParaRPr>
          </a:p>
        </p:txBody>
      </p:sp>
      <p:grpSp>
        <p:nvGrpSpPr>
          <p:cNvPr id="44" name="Group 43">
            <a:extLst>
              <a:ext uri="{FF2B5EF4-FFF2-40B4-BE49-F238E27FC236}">
                <a16:creationId xmlns:a16="http://schemas.microsoft.com/office/drawing/2014/main" id="{DFA75AC1-3793-EBA5-92CC-6B2B729CD354}"/>
              </a:ext>
            </a:extLst>
          </p:cNvPr>
          <p:cNvGrpSpPr/>
          <p:nvPr/>
        </p:nvGrpSpPr>
        <p:grpSpPr>
          <a:xfrm>
            <a:off x="5282205" y="836384"/>
            <a:ext cx="5749446" cy="2954470"/>
            <a:chOff x="5295121" y="978452"/>
            <a:chExt cx="5749446" cy="2954470"/>
          </a:xfrm>
        </p:grpSpPr>
        <p:sp>
          <p:nvSpPr>
            <p:cNvPr id="48" name="TextBox 47">
              <a:extLst>
                <a:ext uri="{FF2B5EF4-FFF2-40B4-BE49-F238E27FC236}">
                  <a16:creationId xmlns:a16="http://schemas.microsoft.com/office/drawing/2014/main" id="{A5C5FFD7-15C2-BC8A-E1E4-1AD54FC789CC}"/>
                </a:ext>
              </a:extLst>
            </p:cNvPr>
            <p:cNvSpPr txBox="1"/>
            <p:nvPr/>
          </p:nvSpPr>
          <p:spPr>
            <a:xfrm>
              <a:off x="7654189" y="1469055"/>
              <a:ext cx="3390378" cy="2463867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endParaRPr lang="en-GB"/>
            </a:p>
          </p:txBody>
        </p:sp>
        <p:sp>
          <p:nvSpPr>
            <p:cNvPr id="47" name="TextBox 46">
              <a:extLst>
                <a:ext uri="{FF2B5EF4-FFF2-40B4-BE49-F238E27FC236}">
                  <a16:creationId xmlns:a16="http://schemas.microsoft.com/office/drawing/2014/main" id="{BA2CD4DB-C098-A385-A99A-A7D0C2359507}"/>
                </a:ext>
              </a:extLst>
            </p:cNvPr>
            <p:cNvSpPr txBox="1"/>
            <p:nvPr/>
          </p:nvSpPr>
          <p:spPr>
            <a:xfrm>
              <a:off x="5295121" y="978452"/>
              <a:ext cx="3369500" cy="244299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endParaRPr lang="en-GB"/>
            </a:p>
          </p:txBody>
        </p:sp>
        <p:pic>
          <p:nvPicPr>
            <p:cNvPr id="42" name="Picture 41" descr="Couple running on street">
              <a:extLst>
                <a:ext uri="{FF2B5EF4-FFF2-40B4-BE49-F238E27FC236}">
                  <a16:creationId xmlns:a16="http://schemas.microsoft.com/office/drawing/2014/main" id="{CC06DBA7-14A5-CBF4-56B1-88DFC1359A2E}"/>
                </a:ext>
              </a:extLst>
            </p:cNvPr>
            <p:cNvPicPr>
              <a:picLocks noChangeAspect="1"/>
            </p:cNvPicPr>
            <p:nvPr/>
          </p:nvPicPr>
          <p:blipFill>
            <a:blip r:embed="rId4"/>
            <a:stretch>
              <a:fillRect/>
            </a:stretch>
          </p:blipFill>
          <p:spPr>
            <a:xfrm>
              <a:off x="5448821" y="1111686"/>
              <a:ext cx="3079316" cy="2077233"/>
            </a:xfrm>
            <a:prstGeom prst="rect">
              <a:avLst/>
            </a:prstGeom>
          </p:spPr>
        </p:pic>
        <p:pic>
          <p:nvPicPr>
            <p:cNvPr id="45" name="Picture 44" descr="Woman wearing boxing gloves">
              <a:extLst>
                <a:ext uri="{FF2B5EF4-FFF2-40B4-BE49-F238E27FC236}">
                  <a16:creationId xmlns:a16="http://schemas.microsoft.com/office/drawing/2014/main" id="{9AF6EA7B-496D-5ACD-AE29-F425B72390AD}"/>
                </a:ext>
              </a:extLst>
            </p:cNvPr>
            <p:cNvPicPr>
              <a:picLocks noChangeAspect="1"/>
            </p:cNvPicPr>
            <p:nvPr/>
          </p:nvPicPr>
          <p:blipFill>
            <a:blip r:embed="rId5"/>
            <a:stretch>
              <a:fillRect/>
            </a:stretch>
          </p:blipFill>
          <p:spPr>
            <a:xfrm>
              <a:off x="7766137" y="1612725"/>
              <a:ext cx="3162824" cy="2025043"/>
            </a:xfrm>
            <a:prstGeom prst="rect">
              <a:avLst/>
            </a:prstGeom>
          </p:spPr>
        </p:pic>
      </p:grpSp>
      <p:grpSp>
        <p:nvGrpSpPr>
          <p:cNvPr id="53" name="Group 52">
            <a:extLst>
              <a:ext uri="{FF2B5EF4-FFF2-40B4-BE49-F238E27FC236}">
                <a16:creationId xmlns:a16="http://schemas.microsoft.com/office/drawing/2014/main" id="{09D55B13-4176-E70E-7344-D085023EC9EC}"/>
              </a:ext>
            </a:extLst>
          </p:cNvPr>
          <p:cNvGrpSpPr/>
          <p:nvPr/>
        </p:nvGrpSpPr>
        <p:grpSpPr>
          <a:xfrm>
            <a:off x="5282205" y="3637756"/>
            <a:ext cx="5728568" cy="3204992"/>
            <a:chOff x="5295120" y="3650671"/>
            <a:chExt cx="5728568" cy="3204992"/>
          </a:xfrm>
        </p:grpSpPr>
        <p:sp>
          <p:nvSpPr>
            <p:cNvPr id="49" name="TextBox 48">
              <a:extLst>
                <a:ext uri="{FF2B5EF4-FFF2-40B4-BE49-F238E27FC236}">
                  <a16:creationId xmlns:a16="http://schemas.microsoft.com/office/drawing/2014/main" id="{BD1DFE2F-6240-9A23-D4F1-03895525F8F6}"/>
                </a:ext>
              </a:extLst>
            </p:cNvPr>
            <p:cNvSpPr txBox="1"/>
            <p:nvPr/>
          </p:nvSpPr>
          <p:spPr>
            <a:xfrm>
              <a:off x="5295120" y="3650671"/>
              <a:ext cx="3369500" cy="244299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endParaRPr lang="en-GB"/>
            </a:p>
          </p:txBody>
        </p:sp>
        <p:pic>
          <p:nvPicPr>
            <p:cNvPr id="43" name="Picture 42" descr="Spoonful of cereal and berries">
              <a:extLst>
                <a:ext uri="{FF2B5EF4-FFF2-40B4-BE49-F238E27FC236}">
                  <a16:creationId xmlns:a16="http://schemas.microsoft.com/office/drawing/2014/main" id="{AA07AC46-5733-E917-4B74-9370FAD94C5D}"/>
                </a:ext>
              </a:extLst>
            </p:cNvPr>
            <p:cNvPicPr>
              <a:picLocks noChangeAspect="1"/>
            </p:cNvPicPr>
            <p:nvPr/>
          </p:nvPicPr>
          <p:blipFill>
            <a:blip r:embed="rId6"/>
            <a:stretch>
              <a:fillRect/>
            </a:stretch>
          </p:blipFill>
          <p:spPr>
            <a:xfrm>
              <a:off x="5448822" y="3930784"/>
              <a:ext cx="3068876" cy="2065307"/>
            </a:xfrm>
            <a:prstGeom prst="rect">
              <a:avLst/>
            </a:prstGeom>
          </p:spPr>
        </p:pic>
        <p:sp>
          <p:nvSpPr>
            <p:cNvPr id="50" name="TextBox 49">
              <a:extLst>
                <a:ext uri="{FF2B5EF4-FFF2-40B4-BE49-F238E27FC236}">
                  <a16:creationId xmlns:a16="http://schemas.microsoft.com/office/drawing/2014/main" id="{E9054B77-102D-3A8A-A1DF-7A2EC62D9357}"/>
                </a:ext>
              </a:extLst>
            </p:cNvPr>
            <p:cNvSpPr txBox="1"/>
            <p:nvPr/>
          </p:nvSpPr>
          <p:spPr>
            <a:xfrm>
              <a:off x="7654188" y="4412671"/>
              <a:ext cx="3369500" cy="2442992"/>
            </a:xfrm>
            <a:prstGeom prst="rect">
              <a:avLst/>
            </a:prstGeom>
            <a:solidFill>
              <a:schemeClr val="bg1"/>
            </a:solidFill>
            <a:ln>
              <a:noFill/>
            </a:ln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pPr algn="l"/>
              <a:endParaRPr lang="en-GB"/>
            </a:p>
          </p:txBody>
        </p:sp>
        <p:pic>
          <p:nvPicPr>
            <p:cNvPr id="46" name="Picture 45" descr="Bananas">
              <a:extLst>
                <a:ext uri="{FF2B5EF4-FFF2-40B4-BE49-F238E27FC236}">
                  <a16:creationId xmlns:a16="http://schemas.microsoft.com/office/drawing/2014/main" id="{A534B035-3B83-D748-C8EC-096549E3B667}"/>
                </a:ext>
              </a:extLst>
            </p:cNvPr>
            <p:cNvPicPr>
              <a:picLocks noChangeAspect="1"/>
            </p:cNvPicPr>
            <p:nvPr/>
          </p:nvPicPr>
          <p:blipFill>
            <a:blip r:embed="rId7"/>
            <a:stretch>
              <a:fillRect/>
            </a:stretch>
          </p:blipFill>
          <p:spPr>
            <a:xfrm>
              <a:off x="7839206" y="4588401"/>
              <a:ext cx="3006247" cy="2002677"/>
            </a:xfrm>
            <a:prstGeom prst="rect">
              <a:avLst/>
            </a:prstGeom>
          </p:spPr>
        </p:pic>
      </p:grpSp>
    </p:spTree>
    <p:extLst>
      <p:ext uri="{BB962C8B-B14F-4D97-AF65-F5344CB8AC3E}">
        <p14:creationId xmlns:p14="http://schemas.microsoft.com/office/powerpoint/2010/main" val="30165624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41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3" dur="500"/>
                                        <p:tgtEl>
                                          <p:spTgt spid="4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4" fill="hold">
                      <p:stCondLst>
                        <p:cond delay="indefinite"/>
                      </p:stCondLst>
                      <p:childTnLst>
                        <p:par>
                          <p:cTn id="15" fill="hold">
                            <p:stCondLst>
                              <p:cond delay="0"/>
                            </p:stCondLst>
                            <p:childTnLst>
                              <p:par>
                                <p:cTn id="16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8" dur="500"/>
                                        <p:tgtEl>
                                          <p:spTgt spid="5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1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0" name="Group 39">
            <a:extLst>
              <a:ext uri="{FF2B5EF4-FFF2-40B4-BE49-F238E27FC236}">
                <a16:creationId xmlns:a16="http://schemas.microsoft.com/office/drawing/2014/main" id="{8F8AED8A-80D7-6EDF-B895-B94D3CA3B718}"/>
              </a:ext>
            </a:extLst>
          </p:cNvPr>
          <p:cNvGrpSpPr/>
          <p:nvPr/>
        </p:nvGrpSpPr>
        <p:grpSpPr>
          <a:xfrm>
            <a:off x="6300760" y="-313943"/>
            <a:ext cx="6100202" cy="7494811"/>
            <a:chOff x="6308854" y="-241300"/>
            <a:chExt cx="5858298" cy="7277097"/>
          </a:xfrm>
        </p:grpSpPr>
        <p:sp>
          <p:nvSpPr>
            <p:cNvPr id="5" name="Rectangle 4">
              <a:extLst>
                <a:ext uri="{FF2B5EF4-FFF2-40B4-BE49-F238E27FC236}">
                  <a16:creationId xmlns:a16="http://schemas.microsoft.com/office/drawing/2014/main" id="{E6D2D97C-698D-6645-F7B7-4604BE468B8D}"/>
                </a:ext>
              </a:extLst>
            </p:cNvPr>
            <p:cNvSpPr/>
            <p:nvPr/>
          </p:nvSpPr>
          <p:spPr>
            <a:xfrm>
              <a:off x="10082512" y="204785"/>
              <a:ext cx="1315569" cy="6273788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6" name="Rectangle 5">
              <a:extLst>
                <a:ext uri="{FF2B5EF4-FFF2-40B4-BE49-F238E27FC236}">
                  <a16:creationId xmlns:a16="http://schemas.microsoft.com/office/drawing/2014/main" id="{94A5DF89-D37A-33D1-A7DB-096DE3A93CD6}"/>
                </a:ext>
              </a:extLst>
            </p:cNvPr>
            <p:cNvSpPr/>
            <p:nvPr/>
          </p:nvSpPr>
          <p:spPr>
            <a:xfrm>
              <a:off x="9801181" y="6131665"/>
              <a:ext cx="1761881" cy="384617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" name="Rectangle 6">
              <a:extLst>
                <a:ext uri="{FF2B5EF4-FFF2-40B4-BE49-F238E27FC236}">
                  <a16:creationId xmlns:a16="http://schemas.microsoft.com/office/drawing/2014/main" id="{75F43DBA-7571-D784-A7A9-A412E2D20EA9}"/>
                </a:ext>
              </a:extLst>
            </p:cNvPr>
            <p:cNvSpPr/>
            <p:nvPr/>
          </p:nvSpPr>
          <p:spPr>
            <a:xfrm rot="-2100000">
              <a:off x="9331398" y="3601128"/>
              <a:ext cx="183455" cy="27576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" name="Rectangle 7">
              <a:extLst>
                <a:ext uri="{FF2B5EF4-FFF2-40B4-BE49-F238E27FC236}">
                  <a16:creationId xmlns:a16="http://schemas.microsoft.com/office/drawing/2014/main" id="{E55474F9-2067-1664-3315-B7599C21696E}"/>
                </a:ext>
              </a:extLst>
            </p:cNvPr>
            <p:cNvSpPr/>
            <p:nvPr/>
          </p:nvSpPr>
          <p:spPr>
            <a:xfrm rot="-2100000">
              <a:off x="9306848" y="4190708"/>
              <a:ext cx="564454" cy="29753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9" name="Oval 8">
              <a:extLst>
                <a:ext uri="{FF2B5EF4-FFF2-40B4-BE49-F238E27FC236}">
                  <a16:creationId xmlns:a16="http://schemas.microsoft.com/office/drawing/2014/main" id="{FBBDAE2A-D59B-F5D2-DCA0-DBE25F0DDFE4}"/>
                </a:ext>
              </a:extLst>
            </p:cNvPr>
            <p:cNvSpPr/>
            <p:nvPr/>
          </p:nvSpPr>
          <p:spPr>
            <a:xfrm rot="20340000">
              <a:off x="7267556" y="5657644"/>
              <a:ext cx="1119368" cy="8716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0" name="Oval 9">
              <a:extLst>
                <a:ext uri="{FF2B5EF4-FFF2-40B4-BE49-F238E27FC236}">
                  <a16:creationId xmlns:a16="http://schemas.microsoft.com/office/drawing/2014/main" id="{83DF6A25-50B3-6AB1-49EB-91828B22D3BF}"/>
                </a:ext>
              </a:extLst>
            </p:cNvPr>
            <p:cNvSpPr/>
            <p:nvPr/>
          </p:nvSpPr>
          <p:spPr>
            <a:xfrm rot="19740000" flipH="1">
              <a:off x="7563240" y="4118570"/>
              <a:ext cx="2295719" cy="1299187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1" name="Oval 10">
              <a:extLst>
                <a:ext uri="{FF2B5EF4-FFF2-40B4-BE49-F238E27FC236}">
                  <a16:creationId xmlns:a16="http://schemas.microsoft.com/office/drawing/2014/main" id="{1612C1D2-79E4-3215-DD77-0C6814D04A45}"/>
                </a:ext>
              </a:extLst>
            </p:cNvPr>
            <p:cNvSpPr/>
            <p:nvPr/>
          </p:nvSpPr>
          <p:spPr>
            <a:xfrm rot="19740000" flipH="1">
              <a:off x="6834001" y="4949185"/>
              <a:ext cx="239532" cy="12145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2" name="Oval 11">
              <a:extLst>
                <a:ext uri="{FF2B5EF4-FFF2-40B4-BE49-F238E27FC236}">
                  <a16:creationId xmlns:a16="http://schemas.microsoft.com/office/drawing/2014/main" id="{E4951765-40CA-F34A-7CA0-F6B5B090DC68}"/>
                </a:ext>
              </a:extLst>
            </p:cNvPr>
            <p:cNvSpPr/>
            <p:nvPr/>
          </p:nvSpPr>
          <p:spPr>
            <a:xfrm rot="19740000">
              <a:off x="6932935" y="4642273"/>
              <a:ext cx="966968" cy="19511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3" name="Oval 12">
              <a:extLst>
                <a:ext uri="{FF2B5EF4-FFF2-40B4-BE49-F238E27FC236}">
                  <a16:creationId xmlns:a16="http://schemas.microsoft.com/office/drawing/2014/main" id="{FA1D6712-FE57-406A-E717-6E921C0EEF46}"/>
                </a:ext>
              </a:extLst>
            </p:cNvPr>
            <p:cNvSpPr/>
            <p:nvPr/>
          </p:nvSpPr>
          <p:spPr>
            <a:xfrm rot="19740000">
              <a:off x="6923849" y="4487515"/>
              <a:ext cx="2470795" cy="1265321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4" name="Rectangle 13">
              <a:extLst>
                <a:ext uri="{FF2B5EF4-FFF2-40B4-BE49-F238E27FC236}">
                  <a16:creationId xmlns:a16="http://schemas.microsoft.com/office/drawing/2014/main" id="{0DDBD19D-33C7-B329-13DF-7F3322183414}"/>
                </a:ext>
              </a:extLst>
            </p:cNvPr>
            <p:cNvSpPr/>
            <p:nvPr/>
          </p:nvSpPr>
          <p:spPr>
            <a:xfrm rot="19140000">
              <a:off x="9613787" y="4145880"/>
              <a:ext cx="237884" cy="188676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5" name="Rectangle 14">
              <a:extLst>
                <a:ext uri="{FF2B5EF4-FFF2-40B4-BE49-F238E27FC236}">
                  <a16:creationId xmlns:a16="http://schemas.microsoft.com/office/drawing/2014/main" id="{F7139359-AC17-4958-CEB2-40B07898D412}"/>
                </a:ext>
              </a:extLst>
            </p:cNvPr>
            <p:cNvSpPr/>
            <p:nvPr/>
          </p:nvSpPr>
          <p:spPr>
            <a:xfrm rot="19560000">
              <a:off x="8752090" y="3769179"/>
              <a:ext cx="705967" cy="27576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6" name="Oval 15">
              <a:extLst>
                <a:ext uri="{FF2B5EF4-FFF2-40B4-BE49-F238E27FC236}">
                  <a16:creationId xmlns:a16="http://schemas.microsoft.com/office/drawing/2014/main" id="{377E8D5A-D039-03A9-4916-CC885FD09C06}"/>
                </a:ext>
              </a:extLst>
            </p:cNvPr>
            <p:cNvSpPr/>
            <p:nvPr/>
          </p:nvSpPr>
          <p:spPr>
            <a:xfrm rot="20220000" flipH="1">
              <a:off x="8507733" y="3844640"/>
              <a:ext cx="1062010" cy="234806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7" name="Rectangle 16">
              <a:extLst>
                <a:ext uri="{FF2B5EF4-FFF2-40B4-BE49-F238E27FC236}">
                  <a16:creationId xmlns:a16="http://schemas.microsoft.com/office/drawing/2014/main" id="{0E5D5E37-F0A7-8094-145A-4692A34157AC}"/>
                </a:ext>
              </a:extLst>
            </p:cNvPr>
            <p:cNvSpPr/>
            <p:nvPr/>
          </p:nvSpPr>
          <p:spPr>
            <a:xfrm rot="-2100000">
              <a:off x="9406984" y="3578960"/>
              <a:ext cx="161684" cy="134247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8" name="Rectangle 17">
              <a:extLst>
                <a:ext uri="{FF2B5EF4-FFF2-40B4-BE49-F238E27FC236}">
                  <a16:creationId xmlns:a16="http://schemas.microsoft.com/office/drawing/2014/main" id="{23D0FCBA-69D6-2B0E-939A-C999DEBF8561}"/>
                </a:ext>
              </a:extLst>
            </p:cNvPr>
            <p:cNvSpPr/>
            <p:nvPr/>
          </p:nvSpPr>
          <p:spPr>
            <a:xfrm rot="-2100000">
              <a:off x="9289553" y="4542351"/>
              <a:ext cx="542681" cy="351960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19" name="Rectangle 18">
              <a:extLst>
                <a:ext uri="{FF2B5EF4-FFF2-40B4-BE49-F238E27FC236}">
                  <a16:creationId xmlns:a16="http://schemas.microsoft.com/office/drawing/2014/main" id="{6ABE126D-C14C-C2C3-0A68-4DD8BF61AB26}"/>
                </a:ext>
              </a:extLst>
            </p:cNvPr>
            <p:cNvSpPr/>
            <p:nvPr/>
          </p:nvSpPr>
          <p:spPr>
            <a:xfrm rot="-2100000">
              <a:off x="9825511" y="4156724"/>
              <a:ext cx="118141" cy="12336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0" name="Rectangle 19">
              <a:extLst>
                <a:ext uri="{FF2B5EF4-FFF2-40B4-BE49-F238E27FC236}">
                  <a16:creationId xmlns:a16="http://schemas.microsoft.com/office/drawing/2014/main" id="{50035716-6067-9997-9896-B745212B0D4C}"/>
                </a:ext>
              </a:extLst>
            </p:cNvPr>
            <p:cNvSpPr/>
            <p:nvPr/>
          </p:nvSpPr>
          <p:spPr>
            <a:xfrm rot="-2100000">
              <a:off x="9312131" y="3618088"/>
              <a:ext cx="129027" cy="221334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1" name="Rectangle 20">
              <a:extLst>
                <a:ext uri="{FF2B5EF4-FFF2-40B4-BE49-F238E27FC236}">
                  <a16:creationId xmlns:a16="http://schemas.microsoft.com/office/drawing/2014/main" id="{394588C7-85D3-6C7D-1F6F-C4B09CA5ED39}"/>
                </a:ext>
              </a:extLst>
            </p:cNvPr>
            <p:cNvSpPr/>
            <p:nvPr/>
          </p:nvSpPr>
          <p:spPr>
            <a:xfrm rot="-2100000">
              <a:off x="9825167" y="4511450"/>
              <a:ext cx="172570" cy="177791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2" name="Oval 21">
              <a:extLst>
                <a:ext uri="{FF2B5EF4-FFF2-40B4-BE49-F238E27FC236}">
                  <a16:creationId xmlns:a16="http://schemas.microsoft.com/office/drawing/2014/main" id="{9B355386-7A42-8829-8F77-519F13E705E6}"/>
                </a:ext>
              </a:extLst>
            </p:cNvPr>
            <p:cNvSpPr/>
            <p:nvPr/>
          </p:nvSpPr>
          <p:spPr>
            <a:xfrm>
              <a:off x="10742142" y="201134"/>
              <a:ext cx="1093174" cy="1153262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3" name="Rectangle 22">
              <a:extLst>
                <a:ext uri="{FF2B5EF4-FFF2-40B4-BE49-F238E27FC236}">
                  <a16:creationId xmlns:a16="http://schemas.microsoft.com/office/drawing/2014/main" id="{6CD20B0C-15B1-1528-8ECB-3DAA1B3A0968}"/>
                </a:ext>
              </a:extLst>
            </p:cNvPr>
            <p:cNvSpPr/>
            <p:nvPr/>
          </p:nvSpPr>
          <p:spPr>
            <a:xfrm rot="-2100000" flipV="1">
              <a:off x="9774684" y="4487443"/>
              <a:ext cx="74596" cy="137896"/>
            </a:xfrm>
            <a:prstGeom prst="rect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4" name="Oval 23">
              <a:extLst>
                <a:ext uri="{FF2B5EF4-FFF2-40B4-BE49-F238E27FC236}">
                  <a16:creationId xmlns:a16="http://schemas.microsoft.com/office/drawing/2014/main" id="{E9352B75-1772-7FEB-39CE-5D7A5F034199}"/>
                </a:ext>
              </a:extLst>
            </p:cNvPr>
            <p:cNvSpPr/>
            <p:nvPr/>
          </p:nvSpPr>
          <p:spPr>
            <a:xfrm>
              <a:off x="10742142" y="5458932"/>
              <a:ext cx="1093174" cy="105529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5" name="Oval 24">
              <a:extLst>
                <a:ext uri="{FF2B5EF4-FFF2-40B4-BE49-F238E27FC236}">
                  <a16:creationId xmlns:a16="http://schemas.microsoft.com/office/drawing/2014/main" id="{B6CDD6C6-0779-A4D7-1700-DF2D2A5A4C01}"/>
                </a:ext>
              </a:extLst>
            </p:cNvPr>
            <p:cNvSpPr/>
            <p:nvPr/>
          </p:nvSpPr>
          <p:spPr>
            <a:xfrm>
              <a:off x="9599142" y="201134"/>
              <a:ext cx="1093174" cy="1153262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6" name="Oval 25">
              <a:extLst>
                <a:ext uri="{FF2B5EF4-FFF2-40B4-BE49-F238E27FC236}">
                  <a16:creationId xmlns:a16="http://schemas.microsoft.com/office/drawing/2014/main" id="{4D7496F1-B845-5D47-5B8C-02599FF9AD9F}"/>
                </a:ext>
              </a:extLst>
            </p:cNvPr>
            <p:cNvSpPr/>
            <p:nvPr/>
          </p:nvSpPr>
          <p:spPr>
            <a:xfrm>
              <a:off x="9599141" y="5458935"/>
              <a:ext cx="1147600" cy="1044405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27" name="Oval 26">
              <a:extLst>
                <a:ext uri="{FF2B5EF4-FFF2-40B4-BE49-F238E27FC236}">
                  <a16:creationId xmlns:a16="http://schemas.microsoft.com/office/drawing/2014/main" id="{4AD9C390-617E-E58C-3304-F1095AF77258}"/>
                </a:ext>
              </a:extLst>
            </p:cNvPr>
            <p:cNvSpPr/>
            <p:nvPr/>
          </p:nvSpPr>
          <p:spPr>
            <a:xfrm rot="19740000">
              <a:off x="6603792" y="4551050"/>
              <a:ext cx="1081268" cy="884320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8" name="Group 27">
              <a:extLst>
                <a:ext uri="{FF2B5EF4-FFF2-40B4-BE49-F238E27FC236}">
                  <a16:creationId xmlns:a16="http://schemas.microsoft.com/office/drawing/2014/main" id="{E3CC0D4D-B189-B79E-B21A-1C45DE62CA31}"/>
                </a:ext>
              </a:extLst>
            </p:cNvPr>
            <p:cNvGrpSpPr/>
            <p:nvPr/>
          </p:nvGrpSpPr>
          <p:grpSpPr>
            <a:xfrm>
              <a:off x="9271552" y="-241300"/>
              <a:ext cx="2895600" cy="7277097"/>
              <a:chOff x="7429500" y="520700"/>
              <a:chExt cx="2768600" cy="4842991"/>
            </a:xfrm>
          </p:grpSpPr>
          <p:pic>
            <p:nvPicPr>
              <p:cNvPr id="38" name="Graphic 37" descr="Greek Pillar outline">
                <a:extLst>
                  <a:ext uri="{FF2B5EF4-FFF2-40B4-BE49-F238E27FC236}">
                    <a16:creationId xmlns:a16="http://schemas.microsoft.com/office/drawing/2014/main" id="{0477A884-8B01-F3BC-4760-00F45D20A476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>
                <a:off x="7429500" y="520700"/>
                <a:ext cx="2768600" cy="2743200"/>
              </a:xfrm>
              <a:prstGeom prst="rect">
                <a:avLst/>
              </a:prstGeom>
            </p:spPr>
          </p:pic>
          <p:pic>
            <p:nvPicPr>
              <p:cNvPr id="39" name="Graphic 38" descr="Greek Pillar outline">
                <a:extLst>
                  <a:ext uri="{FF2B5EF4-FFF2-40B4-BE49-F238E27FC236}">
                    <a16:creationId xmlns:a16="http://schemas.microsoft.com/office/drawing/2014/main" id="{6CEA2C87-352C-E15F-9FCD-82AB3D01DE2D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 rot="10800000">
                <a:off x="7429500" y="2620491"/>
                <a:ext cx="2768600" cy="2743200"/>
              </a:xfrm>
              <a:prstGeom prst="rect">
                <a:avLst/>
              </a:prstGeom>
            </p:spPr>
          </p:pic>
        </p:grpSp>
        <p:grpSp>
          <p:nvGrpSpPr>
            <p:cNvPr id="29" name="Group 28">
              <a:extLst>
                <a:ext uri="{FF2B5EF4-FFF2-40B4-BE49-F238E27FC236}">
                  <a16:creationId xmlns:a16="http://schemas.microsoft.com/office/drawing/2014/main" id="{0250E1AD-390A-C1F6-33AC-4F2FDC043B74}"/>
                </a:ext>
              </a:extLst>
            </p:cNvPr>
            <p:cNvGrpSpPr/>
            <p:nvPr/>
          </p:nvGrpSpPr>
          <p:grpSpPr>
            <a:xfrm>
              <a:off x="6308854" y="3424879"/>
              <a:ext cx="4121944" cy="3010166"/>
              <a:chOff x="1930378" y="2965260"/>
              <a:chExt cx="4121944" cy="3010166"/>
            </a:xfrm>
          </p:grpSpPr>
          <p:pic>
            <p:nvPicPr>
              <p:cNvPr id="30" name="Graphic 29" descr="Greek Pillar outline">
                <a:extLst>
                  <a:ext uri="{FF2B5EF4-FFF2-40B4-BE49-F238E27FC236}">
                    <a16:creationId xmlns:a16="http://schemas.microsoft.com/office/drawing/2014/main" id="{F6384E90-5549-41C9-3B17-2747AFE5FBCF}"/>
                  </a:ext>
                </a:extLst>
              </p:cNvPr>
              <p:cNvPicPr>
                <a:picLocks noChangeAspect="1"/>
              </p:cNvPicPr>
              <p:nvPr/>
            </p:nvPicPr>
            <p:blipFill>
              <a:blip r:embed="rId2">
                <a:extLst>
                  <a:ext uri="{96DAC541-7B7A-43D3-8B79-37D633B846F1}">
                    <asvg:svgBlip xmlns:asvg="http://schemas.microsoft.com/office/drawing/2016/SVG/main" r:embed="rId3"/>
                  </a:ext>
                </a:extLst>
              </a:blip>
              <a:stretch>
                <a:fillRect/>
              </a:stretch>
            </p:blipFill>
            <p:spPr>
              <a:xfrm rot="14220000">
                <a:off x="2543550" y="2466654"/>
                <a:ext cx="2895600" cy="4121944"/>
              </a:xfrm>
              <a:prstGeom prst="rect">
                <a:avLst/>
              </a:prstGeom>
            </p:spPr>
          </p:pic>
          <p:sp>
            <p:nvSpPr>
              <p:cNvPr id="31" name="Minus Sign 30">
                <a:extLst>
                  <a:ext uri="{FF2B5EF4-FFF2-40B4-BE49-F238E27FC236}">
                    <a16:creationId xmlns:a16="http://schemas.microsoft.com/office/drawing/2014/main" id="{444B29F7-6FD1-53EA-9849-C80B91BFDC74}"/>
                  </a:ext>
                </a:extLst>
              </p:cNvPr>
              <p:cNvSpPr/>
              <p:nvPr/>
            </p:nvSpPr>
            <p:spPr>
              <a:xfrm rot="21180000">
                <a:off x="4949008" y="2965260"/>
                <a:ext cx="296334" cy="280458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2" name="Minus Sign 31">
                <a:extLst>
                  <a:ext uri="{FF2B5EF4-FFF2-40B4-BE49-F238E27FC236}">
                    <a16:creationId xmlns:a16="http://schemas.microsoft.com/office/drawing/2014/main" id="{C912A992-F8DB-763F-05AE-274A937A6B00}"/>
                  </a:ext>
                </a:extLst>
              </p:cNvPr>
              <p:cNvSpPr/>
              <p:nvPr/>
            </p:nvSpPr>
            <p:spPr>
              <a:xfrm rot="16200000">
                <a:off x="4984193" y="3109387"/>
                <a:ext cx="391584" cy="259293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3" name="Minus Sign 32">
                <a:extLst>
                  <a:ext uri="{FF2B5EF4-FFF2-40B4-BE49-F238E27FC236}">
                    <a16:creationId xmlns:a16="http://schemas.microsoft.com/office/drawing/2014/main" id="{70F987C8-3A78-5690-A496-A105580A6BD8}"/>
                  </a:ext>
                </a:extLst>
              </p:cNvPr>
              <p:cNvSpPr/>
              <p:nvPr/>
            </p:nvSpPr>
            <p:spPr>
              <a:xfrm rot="1080000">
                <a:off x="4899978" y="3409595"/>
                <a:ext cx="663726" cy="345471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4" name="Minus Sign 33">
                <a:extLst>
                  <a:ext uri="{FF2B5EF4-FFF2-40B4-BE49-F238E27FC236}">
                    <a16:creationId xmlns:a16="http://schemas.microsoft.com/office/drawing/2014/main" id="{468A097B-17A9-2869-EC74-C8886F6CF7B0}"/>
                  </a:ext>
                </a:extLst>
              </p:cNvPr>
              <p:cNvSpPr/>
              <p:nvPr/>
            </p:nvSpPr>
            <p:spPr>
              <a:xfrm rot="12300000">
                <a:off x="5286253" y="3508788"/>
                <a:ext cx="433917" cy="345469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5" name="Minus Sign 34">
                <a:extLst>
                  <a:ext uri="{FF2B5EF4-FFF2-40B4-BE49-F238E27FC236}">
                    <a16:creationId xmlns:a16="http://schemas.microsoft.com/office/drawing/2014/main" id="{62F60D9A-102A-3FC9-0F13-0DD417AB9AB0}"/>
                  </a:ext>
                </a:extLst>
              </p:cNvPr>
              <p:cNvSpPr/>
              <p:nvPr/>
            </p:nvSpPr>
            <p:spPr>
              <a:xfrm rot="-3540000">
                <a:off x="5365561" y="3677778"/>
                <a:ext cx="385537" cy="284994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6" name="Minus Sign 35">
                <a:extLst>
                  <a:ext uri="{FF2B5EF4-FFF2-40B4-BE49-F238E27FC236}">
                    <a16:creationId xmlns:a16="http://schemas.microsoft.com/office/drawing/2014/main" id="{3F589D7A-19CC-506A-01AC-AC02340ED69D}"/>
                  </a:ext>
                </a:extLst>
              </p:cNvPr>
              <p:cNvSpPr/>
              <p:nvPr/>
            </p:nvSpPr>
            <p:spPr>
              <a:xfrm>
                <a:off x="5226721" y="3930329"/>
                <a:ext cx="446014" cy="248709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37" name="Minus Sign 36">
                <a:extLst>
                  <a:ext uri="{FF2B5EF4-FFF2-40B4-BE49-F238E27FC236}">
                    <a16:creationId xmlns:a16="http://schemas.microsoft.com/office/drawing/2014/main" id="{D46192D5-ACF7-592B-AC54-E721FD76398A}"/>
                  </a:ext>
                </a:extLst>
              </p:cNvPr>
              <p:cNvSpPr/>
              <p:nvPr/>
            </p:nvSpPr>
            <p:spPr>
              <a:xfrm rot="3300000">
                <a:off x="5503814" y="3984692"/>
                <a:ext cx="276679" cy="260803"/>
              </a:xfrm>
              <a:prstGeom prst="mathMinus">
                <a:avLst/>
              </a:prstGeom>
              <a:solidFill>
                <a:srgbClr val="A8825B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112" name="Group 111">
            <a:extLst>
              <a:ext uri="{FF2B5EF4-FFF2-40B4-BE49-F238E27FC236}">
                <a16:creationId xmlns:a16="http://schemas.microsoft.com/office/drawing/2014/main" id="{C796167B-B571-60AE-095F-0AA0541DE18E}"/>
              </a:ext>
            </a:extLst>
          </p:cNvPr>
          <p:cNvGrpSpPr/>
          <p:nvPr/>
        </p:nvGrpSpPr>
        <p:grpSpPr>
          <a:xfrm>
            <a:off x="-286847" y="-317927"/>
            <a:ext cx="3015166" cy="7494810"/>
            <a:chOff x="-176430" y="-316290"/>
            <a:chExt cx="3015166" cy="7494810"/>
          </a:xfrm>
        </p:grpSpPr>
        <p:sp>
          <p:nvSpPr>
            <p:cNvPr id="111" name="Rectangle 73">
              <a:extLst>
                <a:ext uri="{FF2B5EF4-FFF2-40B4-BE49-F238E27FC236}">
                  <a16:creationId xmlns:a16="http://schemas.microsoft.com/office/drawing/2014/main" id="{C197458D-B875-FA3A-78EE-8A574C319098}"/>
                </a:ext>
              </a:extLst>
            </p:cNvPr>
            <p:cNvSpPr/>
            <p:nvPr/>
          </p:nvSpPr>
          <p:spPr>
            <a:xfrm>
              <a:off x="1339577" y="5537628"/>
              <a:ext cx="1096496" cy="877197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4" name="Rectangle 73">
              <a:extLst>
                <a:ext uri="{FF2B5EF4-FFF2-40B4-BE49-F238E27FC236}">
                  <a16:creationId xmlns:a16="http://schemas.microsoft.com/office/drawing/2014/main" id="{1205506D-6F68-1A49-F39B-BD4D879EF1F2}"/>
                </a:ext>
              </a:extLst>
            </p:cNvPr>
            <p:cNvSpPr/>
            <p:nvPr/>
          </p:nvSpPr>
          <p:spPr>
            <a:xfrm>
              <a:off x="251006" y="5537629"/>
              <a:ext cx="1096496" cy="877197"/>
            </a:xfrm>
            <a:prstGeom prst="ellipse">
              <a:avLst/>
            </a:prstGeom>
            <a:solidFill>
              <a:srgbClr val="DFD6B6"/>
            </a:solidFill>
            <a:ln>
              <a:noFill/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2" name="Group 1">
              <a:extLst>
                <a:ext uri="{FF2B5EF4-FFF2-40B4-BE49-F238E27FC236}">
                  <a16:creationId xmlns:a16="http://schemas.microsoft.com/office/drawing/2014/main" id="{8D967DCC-EFE2-1149-FFFD-1BC80580594E}"/>
                </a:ext>
              </a:extLst>
            </p:cNvPr>
            <p:cNvGrpSpPr/>
            <p:nvPr/>
          </p:nvGrpSpPr>
          <p:grpSpPr>
            <a:xfrm>
              <a:off x="-176430" y="-316290"/>
              <a:ext cx="3015166" cy="7494810"/>
              <a:chOff x="9271555" y="-288276"/>
              <a:chExt cx="2895601" cy="7277098"/>
            </a:xfrm>
          </p:grpSpPr>
          <p:sp>
            <p:nvSpPr>
              <p:cNvPr id="3" name="Rectangle 2">
                <a:extLst>
                  <a:ext uri="{FF2B5EF4-FFF2-40B4-BE49-F238E27FC236}">
                    <a16:creationId xmlns:a16="http://schemas.microsoft.com/office/drawing/2014/main" id="{F1D45319-018A-05CA-FBED-E2A3027A8A6F}"/>
                  </a:ext>
                </a:extLst>
              </p:cNvPr>
              <p:cNvSpPr/>
              <p:nvPr/>
            </p:nvSpPr>
            <p:spPr>
              <a:xfrm>
                <a:off x="10082512" y="204785"/>
                <a:ext cx="1315569" cy="6273788"/>
              </a:xfrm>
              <a:prstGeom prst="rect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4" name="Rectangle 3">
                <a:extLst>
                  <a:ext uri="{FF2B5EF4-FFF2-40B4-BE49-F238E27FC236}">
                    <a16:creationId xmlns:a16="http://schemas.microsoft.com/office/drawing/2014/main" id="{758DC3BB-4540-8664-D453-09699CCD7488}"/>
                  </a:ext>
                </a:extLst>
              </p:cNvPr>
              <p:cNvSpPr/>
              <p:nvPr/>
            </p:nvSpPr>
            <p:spPr>
              <a:xfrm>
                <a:off x="9801181" y="6131665"/>
                <a:ext cx="1761881" cy="384617"/>
              </a:xfrm>
              <a:prstGeom prst="rect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6" name="Oval 55">
                <a:extLst>
                  <a:ext uri="{FF2B5EF4-FFF2-40B4-BE49-F238E27FC236}">
                    <a16:creationId xmlns:a16="http://schemas.microsoft.com/office/drawing/2014/main" id="{088B30D5-42F6-F9EA-0871-EC92E19CC664}"/>
                  </a:ext>
                </a:extLst>
              </p:cNvPr>
              <p:cNvSpPr/>
              <p:nvPr/>
            </p:nvSpPr>
            <p:spPr>
              <a:xfrm>
                <a:off x="10742142" y="201134"/>
                <a:ext cx="1093174" cy="1153262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8" name="Oval 57">
                <a:extLst>
                  <a:ext uri="{FF2B5EF4-FFF2-40B4-BE49-F238E27FC236}">
                    <a16:creationId xmlns:a16="http://schemas.microsoft.com/office/drawing/2014/main" id="{749F5333-4E7B-6E0E-CEEA-2B8CAFE68584}"/>
                  </a:ext>
                </a:extLst>
              </p:cNvPr>
              <p:cNvSpPr/>
              <p:nvPr/>
            </p:nvSpPr>
            <p:spPr>
              <a:xfrm>
                <a:off x="10742142" y="5458932"/>
                <a:ext cx="1093174" cy="1055290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59" name="Oval 58">
                <a:extLst>
                  <a:ext uri="{FF2B5EF4-FFF2-40B4-BE49-F238E27FC236}">
                    <a16:creationId xmlns:a16="http://schemas.microsoft.com/office/drawing/2014/main" id="{B55538FA-F366-3F52-0EDE-E5B8D0C5C104}"/>
                  </a:ext>
                </a:extLst>
              </p:cNvPr>
              <p:cNvSpPr/>
              <p:nvPr/>
            </p:nvSpPr>
            <p:spPr>
              <a:xfrm>
                <a:off x="9599142" y="201134"/>
                <a:ext cx="1093174" cy="1153262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60" name="Oval 59">
                <a:extLst>
                  <a:ext uri="{FF2B5EF4-FFF2-40B4-BE49-F238E27FC236}">
                    <a16:creationId xmlns:a16="http://schemas.microsoft.com/office/drawing/2014/main" id="{BDD6550F-6316-95CE-2EFD-3023F02547A7}"/>
                  </a:ext>
                </a:extLst>
              </p:cNvPr>
              <p:cNvSpPr/>
              <p:nvPr/>
            </p:nvSpPr>
            <p:spPr>
              <a:xfrm>
                <a:off x="9599141" y="5458935"/>
                <a:ext cx="1147600" cy="1044405"/>
              </a:xfrm>
              <a:prstGeom prst="ellipse">
                <a:avLst/>
              </a:prstGeom>
              <a:solidFill>
                <a:srgbClr val="DFD6B6"/>
              </a:solidFill>
              <a:ln>
                <a:noFill/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grpSp>
            <p:nvGrpSpPr>
              <p:cNvPr id="62" name="Group 61">
                <a:extLst>
                  <a:ext uri="{FF2B5EF4-FFF2-40B4-BE49-F238E27FC236}">
                    <a16:creationId xmlns:a16="http://schemas.microsoft.com/office/drawing/2014/main" id="{4A398638-FBD9-5A93-B3C9-6A42E102F15B}"/>
                  </a:ext>
                </a:extLst>
              </p:cNvPr>
              <p:cNvGrpSpPr/>
              <p:nvPr/>
            </p:nvGrpSpPr>
            <p:grpSpPr>
              <a:xfrm>
                <a:off x="9271555" y="-288276"/>
                <a:ext cx="2895601" cy="7277098"/>
                <a:chOff x="7429500" y="489437"/>
                <a:chExt cx="2768600" cy="4842992"/>
              </a:xfrm>
            </p:grpSpPr>
            <p:pic>
              <p:nvPicPr>
                <p:cNvPr id="72" name="Graphic 71" descr="Greek Pillar outline">
                  <a:extLst>
                    <a:ext uri="{FF2B5EF4-FFF2-40B4-BE49-F238E27FC236}">
                      <a16:creationId xmlns:a16="http://schemas.microsoft.com/office/drawing/2014/main" id="{0C0C2D11-31CB-9238-CA98-D9F854B5CBB4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p:blipFill>
              <p:spPr>
                <a:xfrm>
                  <a:off x="7429500" y="489437"/>
                  <a:ext cx="2768600" cy="2743200"/>
                </a:xfrm>
                <a:prstGeom prst="rect">
                  <a:avLst/>
                </a:prstGeom>
              </p:spPr>
            </p:pic>
            <p:pic>
              <p:nvPicPr>
                <p:cNvPr id="73" name="Graphic 72" descr="Greek Pillar outline">
                  <a:extLst>
                    <a:ext uri="{FF2B5EF4-FFF2-40B4-BE49-F238E27FC236}">
                      <a16:creationId xmlns:a16="http://schemas.microsoft.com/office/drawing/2014/main" id="{8F65806F-C249-658D-0F57-428B673F88E5}"/>
                    </a:ext>
                  </a:extLst>
                </p:cNvPr>
                <p:cNvPicPr>
                  <a:picLocks noChangeAspect="1"/>
                </p:cNvPicPr>
                <p:nvPr/>
              </p:nvPicPr>
              <p:blipFill>
                <a:blip r:embed="rId2">
                  <a:extLst>
                    <a:ext uri="{96DAC541-7B7A-43D3-8B79-37D633B846F1}">
                      <asvg:svgBlip xmlns:asvg="http://schemas.microsoft.com/office/drawing/2016/SVG/main" r:embed="rId3"/>
                    </a:ext>
                  </a:extLst>
                </a:blip>
                <a:stretch>
                  <a:fillRect/>
                </a:stretch>
              </p:blipFill>
              <p:spPr>
                <a:xfrm rot="10800000">
                  <a:off x="7429500" y="2589229"/>
                  <a:ext cx="2768600" cy="2743200"/>
                </a:xfrm>
                <a:prstGeom prst="rect">
                  <a:avLst/>
                </a:prstGeom>
              </p:spPr>
            </p:pic>
          </p:grpSp>
        </p:grpSp>
      </p:grpSp>
      <p:sp>
        <p:nvSpPr>
          <p:cNvPr id="120" name="TextBox 119">
            <a:extLst>
              <a:ext uri="{FF2B5EF4-FFF2-40B4-BE49-F238E27FC236}">
                <a16:creationId xmlns:a16="http://schemas.microsoft.com/office/drawing/2014/main" id="{8676B8A6-8D46-2588-DBE2-6D08B02C1447}"/>
              </a:ext>
            </a:extLst>
          </p:cNvPr>
          <p:cNvSpPr txBox="1"/>
          <p:nvPr/>
        </p:nvSpPr>
        <p:spPr>
          <a:xfrm>
            <a:off x="2850789" y="6725"/>
            <a:ext cx="7388953" cy="830997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4800" dirty="0">
                <a:solidFill>
                  <a:srgbClr val="78432C"/>
                </a:solidFill>
                <a:latin typeface="Colonna MT"/>
              </a:rPr>
              <a:t>Where does that leave us?</a:t>
            </a:r>
            <a:endParaRPr lang="en-US" sz="4000" dirty="0">
              <a:solidFill>
                <a:srgbClr val="78432C"/>
              </a:solidFill>
              <a:latin typeface="Colonna MT"/>
            </a:endParaRPr>
          </a:p>
        </p:txBody>
      </p:sp>
      <p:cxnSp>
        <p:nvCxnSpPr>
          <p:cNvPr id="121" name="Straight Arrow Connector 120">
            <a:extLst>
              <a:ext uri="{FF2B5EF4-FFF2-40B4-BE49-F238E27FC236}">
                <a16:creationId xmlns:a16="http://schemas.microsoft.com/office/drawing/2014/main" id="{5F2B33D2-31EA-043B-BA2B-2116C0EE362A}"/>
              </a:ext>
            </a:extLst>
          </p:cNvPr>
          <p:cNvCxnSpPr/>
          <p:nvPr/>
        </p:nvCxnSpPr>
        <p:spPr>
          <a:xfrm>
            <a:off x="2734336" y="661427"/>
            <a:ext cx="6827045" cy="34765"/>
          </a:xfrm>
          <a:prstGeom prst="straightConnector1">
            <a:avLst/>
          </a:prstGeom>
          <a:ln>
            <a:solidFill>
              <a:srgbClr val="4F2919"/>
            </a:solidFill>
          </a:ln>
        </p:spPr>
        <p:style>
          <a:lnRef idx="3">
            <a:schemeClr val="dk1"/>
          </a:lnRef>
          <a:fillRef idx="0">
            <a:schemeClr val="dk1"/>
          </a:fillRef>
          <a:effectRef idx="2">
            <a:schemeClr val="dk1"/>
          </a:effectRef>
          <a:fontRef idx="minor">
            <a:schemeClr val="tx1"/>
          </a:fontRef>
        </p:style>
      </p:cxnSp>
      <p:sp>
        <p:nvSpPr>
          <p:cNvPr id="44" name="Arrow: Right 43">
            <a:extLst>
              <a:ext uri="{FF2B5EF4-FFF2-40B4-BE49-F238E27FC236}">
                <a16:creationId xmlns:a16="http://schemas.microsoft.com/office/drawing/2014/main" id="{FC52542F-8501-A5B8-B82C-D612F3183AA6}"/>
              </a:ext>
            </a:extLst>
          </p:cNvPr>
          <p:cNvSpPr/>
          <p:nvPr/>
        </p:nvSpPr>
        <p:spPr>
          <a:xfrm>
            <a:off x="284679" y="797052"/>
            <a:ext cx="11616787" cy="5906478"/>
          </a:xfrm>
          <a:prstGeom prst="roundRect">
            <a:avLst/>
          </a:prstGeom>
          <a:solidFill>
            <a:srgbClr val="F5EDE4"/>
          </a:solidFill>
          <a:ln>
            <a:solidFill>
              <a:srgbClr val="78432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1" name="Arrow: Right 50">
            <a:extLst>
              <a:ext uri="{FF2B5EF4-FFF2-40B4-BE49-F238E27FC236}">
                <a16:creationId xmlns:a16="http://schemas.microsoft.com/office/drawing/2014/main" id="{24FC0386-5254-4C70-E214-A299A748D32B}"/>
              </a:ext>
            </a:extLst>
          </p:cNvPr>
          <p:cNvSpPr/>
          <p:nvPr/>
        </p:nvSpPr>
        <p:spPr>
          <a:xfrm>
            <a:off x="642110" y="2774273"/>
            <a:ext cx="10990202" cy="1302307"/>
          </a:xfrm>
          <a:prstGeom prst="rightArrow">
            <a:avLst/>
          </a:prstGeom>
          <a:solidFill>
            <a:srgbClr val="78432C"/>
          </a:solidFill>
          <a:ln>
            <a:solidFill>
              <a:srgbClr val="78432C"/>
            </a:solidFill>
          </a:ln>
        </p:spPr>
        <p:style>
          <a:lnRef idx="2">
            <a:schemeClr val="accent1">
              <a:shade val="15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GB"/>
          </a:p>
        </p:txBody>
      </p:sp>
      <p:sp>
        <p:nvSpPr>
          <p:cNvPr id="52" name="TextBox 51">
            <a:extLst>
              <a:ext uri="{FF2B5EF4-FFF2-40B4-BE49-F238E27FC236}">
                <a16:creationId xmlns:a16="http://schemas.microsoft.com/office/drawing/2014/main" id="{9E2DACCA-ED61-3257-0E78-CB188738FA11}"/>
              </a:ext>
            </a:extLst>
          </p:cNvPr>
          <p:cNvSpPr txBox="1"/>
          <p:nvPr/>
        </p:nvSpPr>
        <p:spPr>
          <a:xfrm>
            <a:off x="642109" y="2076836"/>
            <a:ext cx="1734902" cy="707886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sz="2000" dirty="0">
                <a:latin typeface="Arial"/>
                <a:cs typeface="Arial"/>
              </a:rPr>
              <a:t>Ancient Philosophers</a:t>
            </a:r>
            <a:endParaRPr lang="en-US"/>
          </a:p>
        </p:txBody>
      </p:sp>
      <p:sp>
        <p:nvSpPr>
          <p:cNvPr id="54" name="TextBox 53">
            <a:extLst>
              <a:ext uri="{FF2B5EF4-FFF2-40B4-BE49-F238E27FC236}">
                <a16:creationId xmlns:a16="http://schemas.microsoft.com/office/drawing/2014/main" id="{06AB3AC8-48FF-D2D6-ADF3-4804BBB26805}"/>
              </a:ext>
            </a:extLst>
          </p:cNvPr>
          <p:cNvSpPr txBox="1"/>
          <p:nvPr/>
        </p:nvSpPr>
        <p:spPr>
          <a:xfrm>
            <a:off x="9345333" y="3935634"/>
            <a:ext cx="1429361" cy="64633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GB" dirty="0"/>
              <a:t>Modern Day </a:t>
            </a:r>
            <a:endParaRPr lang="en-US"/>
          </a:p>
          <a:p>
            <a:pPr algn="ctr"/>
            <a:r>
              <a:rPr lang="en-GB" dirty="0"/>
              <a:t>Century</a:t>
            </a:r>
          </a:p>
        </p:txBody>
      </p:sp>
      <p:cxnSp>
        <p:nvCxnSpPr>
          <p:cNvPr id="61" name="Straight Arrow Connector 60">
            <a:extLst>
              <a:ext uri="{FF2B5EF4-FFF2-40B4-BE49-F238E27FC236}">
                <a16:creationId xmlns:a16="http://schemas.microsoft.com/office/drawing/2014/main" id="{217B5BFF-0CB2-8009-6069-ECB8B7B7D104}"/>
              </a:ext>
            </a:extLst>
          </p:cNvPr>
          <p:cNvCxnSpPr/>
          <p:nvPr/>
        </p:nvCxnSpPr>
        <p:spPr>
          <a:xfrm flipH="1">
            <a:off x="1456378" y="2773212"/>
            <a:ext cx="8532" cy="646523"/>
          </a:xfrm>
          <a:prstGeom prst="straightConnector1">
            <a:avLst/>
          </a:prstGeom>
          <a:ln>
            <a:solidFill>
              <a:srgbClr val="78432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63" name="Straight Arrow Connector 62">
            <a:extLst>
              <a:ext uri="{FF2B5EF4-FFF2-40B4-BE49-F238E27FC236}">
                <a16:creationId xmlns:a16="http://schemas.microsoft.com/office/drawing/2014/main" id="{12485E6E-59C4-50E4-F08E-5E5B14682E3B}"/>
              </a:ext>
            </a:extLst>
          </p:cNvPr>
          <p:cNvCxnSpPr>
            <a:cxnSpLocks/>
          </p:cNvCxnSpPr>
          <p:nvPr/>
        </p:nvCxnSpPr>
        <p:spPr>
          <a:xfrm flipH="1">
            <a:off x="10056091" y="3281211"/>
            <a:ext cx="8532" cy="646523"/>
          </a:xfrm>
          <a:prstGeom prst="straightConnector1">
            <a:avLst/>
          </a:prstGeom>
          <a:ln>
            <a:solidFill>
              <a:srgbClr val="78432C"/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grpSp>
        <p:nvGrpSpPr>
          <p:cNvPr id="86" name="Group 85">
            <a:extLst>
              <a:ext uri="{FF2B5EF4-FFF2-40B4-BE49-F238E27FC236}">
                <a16:creationId xmlns:a16="http://schemas.microsoft.com/office/drawing/2014/main" id="{691F8365-625A-F8D5-0256-8C41A99216FE}"/>
              </a:ext>
            </a:extLst>
          </p:cNvPr>
          <p:cNvGrpSpPr/>
          <p:nvPr/>
        </p:nvGrpSpPr>
        <p:grpSpPr>
          <a:xfrm>
            <a:off x="2592846" y="1131963"/>
            <a:ext cx="8596878" cy="1856670"/>
            <a:chOff x="2592846" y="1131963"/>
            <a:chExt cx="8596878" cy="1856670"/>
          </a:xfrm>
        </p:grpSpPr>
        <p:sp>
          <p:nvSpPr>
            <p:cNvPr id="68" name="Oval 67">
              <a:extLst>
                <a:ext uri="{FF2B5EF4-FFF2-40B4-BE49-F238E27FC236}">
                  <a16:creationId xmlns:a16="http://schemas.microsoft.com/office/drawing/2014/main" id="{C40314E0-3DEE-0E1A-4803-ABBE7E35465F}"/>
                </a:ext>
              </a:extLst>
            </p:cNvPr>
            <p:cNvSpPr/>
            <p:nvPr/>
          </p:nvSpPr>
          <p:spPr>
            <a:xfrm>
              <a:off x="2592846" y="1131963"/>
              <a:ext cx="79408" cy="95290"/>
            </a:xfrm>
            <a:prstGeom prst="ellipse">
              <a:avLst/>
            </a:prstGeom>
            <a:solidFill>
              <a:srgbClr val="78432C"/>
            </a:solidFill>
            <a:ln>
              <a:solidFill>
                <a:srgbClr val="78432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0" name="Oval 69">
              <a:extLst>
                <a:ext uri="{FF2B5EF4-FFF2-40B4-BE49-F238E27FC236}">
                  <a16:creationId xmlns:a16="http://schemas.microsoft.com/office/drawing/2014/main" id="{0EED29D8-215C-15D4-AED6-3ED0D0F45F10}"/>
                </a:ext>
              </a:extLst>
            </p:cNvPr>
            <p:cNvSpPr/>
            <p:nvPr/>
          </p:nvSpPr>
          <p:spPr>
            <a:xfrm>
              <a:off x="6910845" y="1180343"/>
              <a:ext cx="79408" cy="95290"/>
            </a:xfrm>
            <a:prstGeom prst="ellipse">
              <a:avLst/>
            </a:prstGeom>
            <a:solidFill>
              <a:srgbClr val="78432C"/>
            </a:solidFill>
            <a:ln>
              <a:solidFill>
                <a:srgbClr val="78432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grpSp>
          <p:nvGrpSpPr>
            <p:cNvPr id="84" name="Group 83">
              <a:extLst>
                <a:ext uri="{FF2B5EF4-FFF2-40B4-BE49-F238E27FC236}">
                  <a16:creationId xmlns:a16="http://schemas.microsoft.com/office/drawing/2014/main" id="{7BF2F52D-DA8B-14CA-CD94-AA69B7B20886}"/>
                </a:ext>
              </a:extLst>
            </p:cNvPr>
            <p:cNvGrpSpPr/>
            <p:nvPr/>
          </p:nvGrpSpPr>
          <p:grpSpPr>
            <a:xfrm>
              <a:off x="2671712" y="1133972"/>
              <a:ext cx="8518012" cy="1854661"/>
              <a:chOff x="2682444" y="1005183"/>
              <a:chExt cx="8518012" cy="1854661"/>
            </a:xfrm>
          </p:grpSpPr>
          <p:sp>
            <p:nvSpPr>
              <p:cNvPr id="64" name="TextBox 63">
                <a:extLst>
                  <a:ext uri="{FF2B5EF4-FFF2-40B4-BE49-F238E27FC236}">
                    <a16:creationId xmlns:a16="http://schemas.microsoft.com/office/drawing/2014/main" id="{DC1F57C9-9D85-259B-6881-EA10E946E57A}"/>
                  </a:ext>
                </a:extLst>
              </p:cNvPr>
              <p:cNvSpPr txBox="1"/>
              <p:nvPr/>
            </p:nvSpPr>
            <p:spPr>
              <a:xfrm>
                <a:off x="2682444" y="1005183"/>
                <a:ext cx="2555062" cy="1200329"/>
              </a:xfrm>
              <a:prstGeom prst="rect">
                <a:avLst/>
              </a:prstGeom>
              <a:noFill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r>
                  <a:rPr lang="en-GB" dirty="0">
                    <a:latin typeface="Arial"/>
                    <a:cs typeface="Arial"/>
                  </a:rPr>
                  <a:t>First speculated on the causes of mental health other than religion</a:t>
                </a:r>
              </a:p>
            </p:txBody>
          </p:sp>
          <p:sp>
            <p:nvSpPr>
              <p:cNvPr id="65" name="TextBox 64">
                <a:extLst>
                  <a:ext uri="{FF2B5EF4-FFF2-40B4-BE49-F238E27FC236}">
                    <a16:creationId xmlns:a16="http://schemas.microsoft.com/office/drawing/2014/main" id="{E1B8B43C-4237-04F7-907D-19A03448D681}"/>
                  </a:ext>
                </a:extLst>
              </p:cNvPr>
              <p:cNvSpPr txBox="1"/>
              <p:nvPr/>
            </p:nvSpPr>
            <p:spPr>
              <a:xfrm>
                <a:off x="3988728" y="2238896"/>
                <a:ext cx="2555062" cy="369332"/>
              </a:xfrm>
              <a:prstGeom prst="rect">
                <a:avLst/>
              </a:prstGeom>
              <a:noFill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r>
                  <a:rPr lang="en-GB" dirty="0">
                    <a:latin typeface="Arial"/>
                    <a:cs typeface="Arial"/>
                  </a:rPr>
                  <a:t>Four humours theory</a:t>
                </a:r>
              </a:p>
            </p:txBody>
          </p:sp>
          <p:sp>
            <p:nvSpPr>
              <p:cNvPr id="66" name="TextBox 65">
                <a:extLst>
                  <a:ext uri="{FF2B5EF4-FFF2-40B4-BE49-F238E27FC236}">
                    <a16:creationId xmlns:a16="http://schemas.microsoft.com/office/drawing/2014/main" id="{3219143D-4769-6E57-DBC6-99F1BF0AADCE}"/>
                  </a:ext>
                </a:extLst>
              </p:cNvPr>
              <p:cNvSpPr txBox="1"/>
              <p:nvPr/>
            </p:nvSpPr>
            <p:spPr>
              <a:xfrm>
                <a:off x="6947700" y="1011178"/>
                <a:ext cx="1661186" cy="1477328"/>
              </a:xfrm>
              <a:prstGeom prst="rect">
                <a:avLst/>
              </a:prstGeom>
              <a:noFill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r>
                  <a:rPr lang="en-GB" dirty="0"/>
                  <a:t>Treating patients through nature rather than prayer</a:t>
                </a:r>
              </a:p>
            </p:txBody>
          </p:sp>
          <p:sp>
            <p:nvSpPr>
              <p:cNvPr id="67" name="TextBox 66">
                <a:extLst>
                  <a:ext uri="{FF2B5EF4-FFF2-40B4-BE49-F238E27FC236}">
                    <a16:creationId xmlns:a16="http://schemas.microsoft.com/office/drawing/2014/main" id="{2D930D87-6C91-6C7F-F96A-640A37D53D55}"/>
                  </a:ext>
                </a:extLst>
              </p:cNvPr>
              <p:cNvSpPr txBox="1"/>
              <p:nvPr/>
            </p:nvSpPr>
            <p:spPr>
              <a:xfrm>
                <a:off x="8935679" y="1936514"/>
                <a:ext cx="2264777" cy="923330"/>
              </a:xfrm>
              <a:prstGeom prst="rect">
                <a:avLst/>
              </a:prstGeom>
              <a:noFill/>
            </p:spPr>
            <p:txBody>
  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  <a:prstTxWarp prst="textNoShape">
                  <a:avLst/>
                </a:prstTxWarp>
                <a:spAutoFit/>
              </a:bodyPr>
              <a:lstStyle/>
              <a:p>
                <a:r>
                  <a:rPr lang="en-GB" dirty="0">
                    <a:latin typeface="Arial"/>
                    <a:cs typeface="Arial"/>
                  </a:rPr>
                  <a:t>Started the discussion around mental health</a:t>
                </a:r>
              </a:p>
            </p:txBody>
          </p:sp>
          <p:sp>
            <p:nvSpPr>
              <p:cNvPr id="69" name="Oval 68">
                <a:extLst>
                  <a:ext uri="{FF2B5EF4-FFF2-40B4-BE49-F238E27FC236}">
                    <a16:creationId xmlns:a16="http://schemas.microsoft.com/office/drawing/2014/main" id="{9E5536F8-E913-7022-0BBF-A9D1810063BF}"/>
                  </a:ext>
                </a:extLst>
              </p:cNvPr>
              <p:cNvSpPr/>
              <p:nvPr/>
            </p:nvSpPr>
            <p:spPr>
              <a:xfrm>
                <a:off x="3911226" y="2353581"/>
                <a:ext cx="79408" cy="95290"/>
              </a:xfrm>
              <a:prstGeom prst="ellipse">
                <a:avLst/>
              </a:prstGeom>
              <a:solidFill>
                <a:srgbClr val="78432C"/>
              </a:solidFill>
              <a:ln>
                <a:solidFill>
                  <a:srgbClr val="78432C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  <p:sp>
            <p:nvSpPr>
              <p:cNvPr id="71" name="Oval 70">
                <a:extLst>
                  <a:ext uri="{FF2B5EF4-FFF2-40B4-BE49-F238E27FC236}">
                    <a16:creationId xmlns:a16="http://schemas.microsoft.com/office/drawing/2014/main" id="{4634F513-018B-4FDC-6AEC-2BFAE21CDE2E}"/>
                  </a:ext>
                </a:extLst>
              </p:cNvPr>
              <p:cNvSpPr/>
              <p:nvPr/>
            </p:nvSpPr>
            <p:spPr>
              <a:xfrm>
                <a:off x="8894464" y="2075391"/>
                <a:ext cx="79408" cy="95290"/>
              </a:xfrm>
              <a:prstGeom prst="ellipse">
                <a:avLst/>
              </a:prstGeom>
              <a:solidFill>
                <a:srgbClr val="78432C"/>
              </a:solidFill>
              <a:ln>
                <a:solidFill>
                  <a:srgbClr val="78432C"/>
                </a:solidFill>
              </a:ln>
            </p:spPr>
            <p:style>
              <a:lnRef idx="2">
                <a:schemeClr val="accent1">
                  <a:shade val="15000"/>
                </a:schemeClr>
              </a:lnRef>
              <a:fillRef idx="1">
                <a:schemeClr val="accent1"/>
              </a:fillRef>
              <a:effectRef idx="0">
                <a:schemeClr val="accent1"/>
              </a:effectRef>
              <a:fontRef idx="minor">
                <a:schemeClr val="lt1"/>
              </a:fontRef>
            </p:style>
            <p:txBody>
              <a:bodyPr rtlCol="0" anchor="ctr"/>
              <a:lstStyle/>
              <a:p>
                <a:pPr algn="ctr"/>
                <a:endParaRPr lang="en-GB"/>
              </a:p>
            </p:txBody>
          </p:sp>
        </p:grpSp>
      </p:grpSp>
      <p:grpSp>
        <p:nvGrpSpPr>
          <p:cNvPr id="85" name="Group 84">
            <a:extLst>
              <a:ext uri="{FF2B5EF4-FFF2-40B4-BE49-F238E27FC236}">
                <a16:creationId xmlns:a16="http://schemas.microsoft.com/office/drawing/2014/main" id="{C8BAA403-4B28-7915-C24E-504AB8199260}"/>
              </a:ext>
            </a:extLst>
          </p:cNvPr>
          <p:cNvGrpSpPr/>
          <p:nvPr/>
        </p:nvGrpSpPr>
        <p:grpSpPr>
          <a:xfrm>
            <a:off x="899512" y="4254850"/>
            <a:ext cx="9251488" cy="2208174"/>
            <a:chOff x="899512" y="4254850"/>
            <a:chExt cx="9251488" cy="2208174"/>
          </a:xfrm>
        </p:grpSpPr>
        <p:sp>
          <p:nvSpPr>
            <p:cNvPr id="75" name="Oval 74">
              <a:extLst>
                <a:ext uri="{FF2B5EF4-FFF2-40B4-BE49-F238E27FC236}">
                  <a16:creationId xmlns:a16="http://schemas.microsoft.com/office/drawing/2014/main" id="{75A6C526-05A6-C6CB-6B14-99E298248151}"/>
                </a:ext>
              </a:extLst>
            </p:cNvPr>
            <p:cNvSpPr/>
            <p:nvPr/>
          </p:nvSpPr>
          <p:spPr>
            <a:xfrm>
              <a:off x="899512" y="4385582"/>
              <a:ext cx="79408" cy="95290"/>
            </a:xfrm>
            <a:prstGeom prst="ellipse">
              <a:avLst/>
            </a:prstGeom>
            <a:solidFill>
              <a:srgbClr val="78432C"/>
            </a:solidFill>
            <a:ln>
              <a:solidFill>
                <a:srgbClr val="78432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76" name="TextBox 75">
              <a:extLst>
                <a:ext uri="{FF2B5EF4-FFF2-40B4-BE49-F238E27FC236}">
                  <a16:creationId xmlns:a16="http://schemas.microsoft.com/office/drawing/2014/main" id="{937BAFB6-323F-5174-D2DD-8D653A33DD22}"/>
                </a:ext>
              </a:extLst>
            </p:cNvPr>
            <p:cNvSpPr txBox="1"/>
            <p:nvPr/>
          </p:nvSpPr>
          <p:spPr>
            <a:xfrm>
              <a:off x="989107" y="4258800"/>
              <a:ext cx="2216396" cy="646331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dirty="0" err="1">
                  <a:latin typeface="Arial"/>
                  <a:cs typeface="Arial"/>
                </a:rPr>
                <a:t>Futhered</a:t>
              </a:r>
              <a:r>
                <a:rPr lang="en-GB" dirty="0">
                  <a:latin typeface="Arial"/>
                  <a:cs typeface="Arial"/>
                </a:rPr>
                <a:t> research into depression</a:t>
              </a:r>
            </a:p>
          </p:txBody>
        </p:sp>
        <p:sp>
          <p:nvSpPr>
            <p:cNvPr id="77" name="TextBox 76">
              <a:extLst>
                <a:ext uri="{FF2B5EF4-FFF2-40B4-BE49-F238E27FC236}">
                  <a16:creationId xmlns:a16="http://schemas.microsoft.com/office/drawing/2014/main" id="{81CB002B-86D7-063C-EA40-FF23A48AAFDA}"/>
                </a:ext>
              </a:extLst>
            </p:cNvPr>
            <p:cNvSpPr txBox="1"/>
            <p:nvPr/>
          </p:nvSpPr>
          <p:spPr>
            <a:xfrm>
              <a:off x="2380061" y="5540895"/>
              <a:ext cx="2555062" cy="646331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dirty="0">
                  <a:latin typeface="Arial"/>
                  <a:cs typeface="Arial"/>
                </a:rPr>
                <a:t>But can we progress our research further?</a:t>
              </a:r>
            </a:p>
          </p:txBody>
        </p:sp>
        <p:sp>
          <p:nvSpPr>
            <p:cNvPr id="79" name="TextBox 78">
              <a:extLst>
                <a:ext uri="{FF2B5EF4-FFF2-40B4-BE49-F238E27FC236}">
                  <a16:creationId xmlns:a16="http://schemas.microsoft.com/office/drawing/2014/main" id="{BFC093D9-DEA3-F51E-9DCB-F9E65ECAB019}"/>
                </a:ext>
              </a:extLst>
            </p:cNvPr>
            <p:cNvSpPr txBox="1"/>
            <p:nvPr/>
          </p:nvSpPr>
          <p:spPr>
            <a:xfrm>
              <a:off x="4934607" y="4254850"/>
              <a:ext cx="2414032" cy="923330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dirty="0"/>
                <a:t>Easily accessible education on the topic of depression</a:t>
              </a:r>
            </a:p>
          </p:txBody>
        </p:sp>
        <p:sp>
          <p:nvSpPr>
            <p:cNvPr id="80" name="TextBox 79">
              <a:extLst>
                <a:ext uri="{FF2B5EF4-FFF2-40B4-BE49-F238E27FC236}">
                  <a16:creationId xmlns:a16="http://schemas.microsoft.com/office/drawing/2014/main" id="{6FC45554-147B-35A4-EFD4-D8B0BB87D909}"/>
                </a:ext>
              </a:extLst>
            </p:cNvPr>
            <p:cNvSpPr txBox="1"/>
            <p:nvPr/>
          </p:nvSpPr>
          <p:spPr>
            <a:xfrm>
              <a:off x="7723074" y="5539694"/>
              <a:ext cx="2427926" cy="923330"/>
            </a:xfrm>
            <a:prstGeom prst="rect">
              <a:avLst/>
            </a:prstGeom>
            <a:noFill/>
          </p:spPr>
          <p:txBody>
  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  <a:prstTxWarp prst="textNoShape">
                <a:avLst/>
              </a:prstTxWarp>
              <a:spAutoFit/>
            </a:bodyPr>
            <a:lstStyle/>
            <a:p>
              <a:r>
                <a:rPr lang="en-GB" dirty="0"/>
                <a:t>Keeping an open mind when </a:t>
              </a:r>
              <a:r>
                <a:rPr lang="en-GB"/>
                <a:t>discussing depression</a:t>
              </a:r>
            </a:p>
          </p:txBody>
        </p:sp>
        <p:sp>
          <p:nvSpPr>
            <p:cNvPr id="81" name="Oval 80">
              <a:extLst>
                <a:ext uri="{FF2B5EF4-FFF2-40B4-BE49-F238E27FC236}">
                  <a16:creationId xmlns:a16="http://schemas.microsoft.com/office/drawing/2014/main" id="{DC44D455-4E1A-3900-362C-DBF1ECA803D3}"/>
                </a:ext>
              </a:extLst>
            </p:cNvPr>
            <p:cNvSpPr/>
            <p:nvPr/>
          </p:nvSpPr>
          <p:spPr>
            <a:xfrm>
              <a:off x="4842559" y="4385581"/>
              <a:ext cx="79408" cy="95290"/>
            </a:xfrm>
            <a:prstGeom prst="ellipse">
              <a:avLst/>
            </a:prstGeom>
            <a:solidFill>
              <a:srgbClr val="78432C"/>
            </a:solidFill>
            <a:ln>
              <a:solidFill>
                <a:srgbClr val="78432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2" name="Oval 81">
              <a:extLst>
                <a:ext uri="{FF2B5EF4-FFF2-40B4-BE49-F238E27FC236}">
                  <a16:creationId xmlns:a16="http://schemas.microsoft.com/office/drawing/2014/main" id="{B0ED9C4D-666C-7D11-0DE3-45407953336D}"/>
                </a:ext>
              </a:extLst>
            </p:cNvPr>
            <p:cNvSpPr/>
            <p:nvPr/>
          </p:nvSpPr>
          <p:spPr>
            <a:xfrm>
              <a:off x="2338845" y="5655581"/>
              <a:ext cx="79408" cy="95290"/>
            </a:xfrm>
            <a:prstGeom prst="ellipse">
              <a:avLst/>
            </a:prstGeom>
            <a:solidFill>
              <a:srgbClr val="78432C"/>
            </a:solidFill>
            <a:ln>
              <a:solidFill>
                <a:srgbClr val="78432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  <p:sp>
          <p:nvSpPr>
            <p:cNvPr id="83" name="Oval 82">
              <a:extLst>
                <a:ext uri="{FF2B5EF4-FFF2-40B4-BE49-F238E27FC236}">
                  <a16:creationId xmlns:a16="http://schemas.microsoft.com/office/drawing/2014/main" id="{DC9D5727-E3CD-D036-F1AF-F4A1C12A2D9D}"/>
                </a:ext>
              </a:extLst>
            </p:cNvPr>
            <p:cNvSpPr/>
            <p:nvPr/>
          </p:nvSpPr>
          <p:spPr>
            <a:xfrm>
              <a:off x="7636560" y="5691867"/>
              <a:ext cx="79408" cy="95290"/>
            </a:xfrm>
            <a:prstGeom prst="ellipse">
              <a:avLst/>
            </a:prstGeom>
            <a:solidFill>
              <a:srgbClr val="78432C"/>
            </a:solidFill>
            <a:ln>
              <a:solidFill>
                <a:srgbClr val="78432C"/>
              </a:solidFill>
            </a:ln>
          </p:spPr>
          <p:style>
            <a:lnRef idx="2">
              <a:schemeClr val="accent1">
                <a:shade val="15000"/>
              </a:schemeClr>
            </a:lnRef>
            <a:fillRef idx="1">
              <a:schemeClr val="accent1"/>
            </a:fillRef>
            <a:effectRef idx="0">
              <a:schemeClr val="accent1"/>
            </a:effectRef>
            <a:fontRef idx="minor">
              <a:schemeClr val="lt1"/>
            </a:fontRef>
          </p:style>
          <p:txBody>
            <a:bodyPr rtlCol="0" anchor="ctr"/>
            <a:lstStyle/>
            <a:p>
              <a:pPr algn="ctr"/>
              <a:endParaRPr lang="en-GB"/>
            </a:p>
          </p:txBody>
        </p:sp>
      </p:grpSp>
    </p:spTree>
    <p:extLst>
      <p:ext uri="{BB962C8B-B14F-4D97-AF65-F5344CB8AC3E}">
        <p14:creationId xmlns:p14="http://schemas.microsoft.com/office/powerpoint/2010/main" val="402956203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med" p14:dur="700">
        <p:fade/>
      </p:transition>
    </mc:Choice>
    <mc:Fallback xmlns="">
      <p:transition spd="med">
        <p:fade/>
      </p:transition>
    </mc:Fallback>
  </mc:AlternateContent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8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8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B5F282D-8307-F216-5C74-6552C99EF34A}"/>
              </a:ext>
            </a:extLst>
          </p:cNvPr>
          <p:cNvSpPr txBox="1"/>
          <p:nvPr/>
        </p:nvSpPr>
        <p:spPr>
          <a:xfrm>
            <a:off x="2709797" y="204592"/>
            <a:ext cx="7012487" cy="221599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ctr"/>
            <a:r>
              <a:rPr lang="en-US" sz="1200" u="sng" dirty="0"/>
              <a:t>AI Acknowledgement statement</a:t>
            </a:r>
            <a:r>
              <a:rPr lang="en-GB" sz="1200" dirty="0"/>
              <a:t> </a:t>
            </a:r>
          </a:p>
          <a:p>
            <a:r>
              <a:rPr lang="en-US" sz="1200" dirty="0"/>
              <a:t>I acknowledge the use of Primo Research Assistant (</a:t>
            </a:r>
            <a:r>
              <a:rPr lang="en-US" sz="1200" u="sng" dirty="0">
                <a:solidFill>
                  <a:srgbClr val="467886"/>
                </a:solidFill>
                <a:hlinkClick r:id="rId2"/>
              </a:rPr>
              <a:t>https://librarysearch.uwtsd.ac.uk/discovery/researchAssistant?vid=44WHELF_UWTSD:44WHELF_UWTSD_VU1</a:t>
            </a:r>
            <a:r>
              <a:rPr lang="en-US" sz="1200" dirty="0"/>
              <a:t>) on 5</a:t>
            </a:r>
            <a:r>
              <a:rPr lang="en-US" sz="950" baseline="30000" dirty="0"/>
              <a:t>th</a:t>
            </a:r>
            <a:r>
              <a:rPr lang="en-US" sz="1200" dirty="0"/>
              <a:t> November 2024 to assist finding research using the prompts:</a:t>
            </a:r>
            <a:r>
              <a:rPr lang="en-GB" sz="1200" dirty="0"/>
              <a:t> </a:t>
            </a:r>
          </a:p>
          <a:p>
            <a:r>
              <a:rPr lang="en-US" sz="1200" dirty="0"/>
              <a:t>1. Ancient Greece and depression</a:t>
            </a:r>
            <a:r>
              <a:rPr lang="en-GB" sz="1200" dirty="0"/>
              <a:t> </a:t>
            </a:r>
          </a:p>
          <a:p>
            <a:r>
              <a:rPr lang="en-US" sz="1200" dirty="0"/>
              <a:t>2. 5th century BCE depression</a:t>
            </a:r>
            <a:r>
              <a:rPr lang="en-GB" sz="1200" dirty="0"/>
              <a:t> </a:t>
            </a:r>
          </a:p>
          <a:p>
            <a:r>
              <a:rPr lang="en-US" sz="1200" dirty="0"/>
              <a:t>3. How does exercise affect depression</a:t>
            </a:r>
            <a:r>
              <a:rPr lang="en-GB" sz="1200" dirty="0"/>
              <a:t> </a:t>
            </a:r>
          </a:p>
          <a:p>
            <a:r>
              <a:rPr lang="en-US" sz="1200" dirty="0"/>
              <a:t>I confirm that I have not presented any AI generated text as my own work. I confirm I have copies of my drafts, notes, and other resources I used before, and after the use of AI tools which I may be asked to provide in evidence.</a:t>
            </a:r>
            <a:r>
              <a:rPr lang="en-GB" sz="1200" dirty="0"/>
              <a:t> </a:t>
            </a: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647040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2A4FE82D-90CD-DEBF-227B-CE7DF353AB11}"/>
              </a:ext>
            </a:extLst>
          </p:cNvPr>
          <p:cNvSpPr txBox="1"/>
          <p:nvPr/>
        </p:nvSpPr>
        <p:spPr>
          <a:xfrm>
            <a:off x="121086" y="288099"/>
            <a:ext cx="11960268" cy="572464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1200" u="sng" dirty="0">
                <a:latin typeface="Arial"/>
              </a:rPr>
              <a:t>Reference list</a:t>
            </a:r>
            <a:r>
              <a:rPr lang="en-GB" sz="1200" dirty="0">
                <a:latin typeface="Arial"/>
              </a:rPr>
              <a:t> </a:t>
            </a:r>
            <a:endParaRPr lang="en-GB"/>
          </a:p>
          <a:p>
            <a:endParaRPr lang="en-US" sz="1200" dirty="0">
              <a:latin typeface="Arial"/>
            </a:endParaRPr>
          </a:p>
          <a:p>
            <a:r>
              <a:rPr lang="en-US" sz="1200" dirty="0" err="1">
                <a:latin typeface="Arial"/>
              </a:rPr>
              <a:t>Gilleard</a:t>
            </a:r>
            <a:r>
              <a:rPr lang="en-US" sz="1200" dirty="0">
                <a:latin typeface="Arial"/>
              </a:rPr>
              <a:t>, C. (2015). Ageing and the Galenic tradition: a brief overview.</a:t>
            </a:r>
            <a:r>
              <a:rPr lang="en-US" sz="1200" i="1" dirty="0">
                <a:latin typeface="Arial"/>
              </a:rPr>
              <a:t> Ageing and society, 35</a:t>
            </a:r>
            <a:r>
              <a:rPr lang="en-US" sz="1200" dirty="0">
                <a:latin typeface="Arial"/>
              </a:rPr>
              <a:t>(3), 489-511. </a:t>
            </a:r>
            <a:r>
              <a:rPr lang="en-US" sz="1200" u="sng" dirty="0">
                <a:solidFill>
                  <a:srgbClr val="467886"/>
                </a:solidFill>
                <a:latin typeface="Arial"/>
                <a:hlinkClick r:id="rId2"/>
              </a:rPr>
              <a:t>https://www.proquest.com/scholarly-journals/ageing-</a:t>
            </a:r>
            <a:r>
              <a:rPr lang="en-GB" sz="1200" dirty="0">
                <a:solidFill>
                  <a:srgbClr val="467886"/>
                </a:solidFill>
              </a:rPr>
              <a:t> </a:t>
            </a:r>
            <a:r>
              <a:rPr lang="en-US" sz="1200" u="sng" dirty="0">
                <a:solidFill>
                  <a:srgbClr val="467886"/>
                </a:solidFill>
                <a:latin typeface="Arial"/>
                <a:hlinkClick r:id="rId3"/>
              </a:rPr>
              <a:t>galenic-tradition-brief-overview/docview/1672104315/se-2?accountid=130472</a:t>
            </a:r>
            <a:r>
              <a:rPr lang="en-US" sz="1200" dirty="0">
                <a:latin typeface="Arial"/>
              </a:rPr>
              <a:t> </a:t>
            </a:r>
            <a:r>
              <a:rPr lang="en-GB" sz="1200" dirty="0">
                <a:latin typeface="Arial"/>
              </a:rPr>
              <a:t> </a:t>
            </a:r>
            <a:endParaRPr lang="en-GB" dirty="0"/>
          </a:p>
          <a:p>
            <a:endParaRPr lang="en-GB" sz="1200">
              <a:latin typeface="Arial"/>
            </a:endParaRPr>
          </a:p>
          <a:p>
            <a:r>
              <a:rPr lang="en-US" sz="1200" dirty="0" err="1">
                <a:latin typeface="Arial"/>
              </a:rPr>
              <a:t>Kleisiaris</a:t>
            </a:r>
            <a:r>
              <a:rPr lang="en-US" sz="1200" dirty="0">
                <a:latin typeface="Arial"/>
              </a:rPr>
              <a:t>, C, F., Sfakianakis, C., &amp; Papathanasiou, I, V. (2014). Health care practices in ancient Greece: The Hippocratic ideal. </a:t>
            </a:r>
            <a:r>
              <a:rPr lang="en-US" sz="1200" i="1" dirty="0">
                <a:latin typeface="Arial"/>
              </a:rPr>
              <a:t>Journal of Medical Ethics and History of Medicine, 7</a:t>
            </a:r>
            <a:r>
              <a:rPr lang="en-US" sz="1200" dirty="0">
                <a:latin typeface="Arial"/>
              </a:rPr>
              <a:t>, 1-5. </a:t>
            </a:r>
            <a:r>
              <a:rPr lang="en-US" sz="1200" u="sng" dirty="0">
                <a:solidFill>
                  <a:srgbClr val="467886"/>
                </a:solidFill>
                <a:latin typeface="Arial"/>
                <a:hlinkClick r:id="rId4"/>
              </a:rPr>
              <a:t>https://www.proquest.com/scholarly-journals/health-care-</a:t>
            </a:r>
            <a:r>
              <a:rPr lang="en-GB" sz="1200" dirty="0">
                <a:solidFill>
                  <a:srgbClr val="467886"/>
                </a:solidFill>
              </a:rPr>
              <a:t> </a:t>
            </a:r>
            <a:r>
              <a:rPr lang="en-US" sz="1200" u="sng" dirty="0">
                <a:solidFill>
                  <a:srgbClr val="467886"/>
                </a:solidFill>
                <a:latin typeface="Arial"/>
              </a:rPr>
              <a:t>practices-ancient-</a:t>
            </a:r>
            <a:r>
              <a:rPr lang="en-US" sz="1200" u="sng" dirty="0" err="1">
                <a:solidFill>
                  <a:srgbClr val="467886"/>
                </a:solidFill>
                <a:latin typeface="Arial"/>
              </a:rPr>
              <a:t>greece</a:t>
            </a:r>
            <a:r>
              <a:rPr lang="en-US" sz="1200" u="sng" dirty="0">
                <a:solidFill>
                  <a:srgbClr val="467886"/>
                </a:solidFill>
                <a:latin typeface="Arial"/>
              </a:rPr>
              <a:t>-</a:t>
            </a:r>
            <a:r>
              <a:rPr lang="en-US" sz="1200" u="sng" dirty="0" err="1">
                <a:solidFill>
                  <a:srgbClr val="467886"/>
                </a:solidFill>
                <a:latin typeface="Arial"/>
              </a:rPr>
              <a:t>hippocratic</a:t>
            </a:r>
            <a:r>
              <a:rPr lang="en-US" sz="1200" u="sng" dirty="0">
                <a:solidFill>
                  <a:srgbClr val="467886"/>
                </a:solidFill>
                <a:latin typeface="Arial"/>
              </a:rPr>
              <a:t>/</a:t>
            </a:r>
            <a:r>
              <a:rPr lang="en-US" sz="1200" u="sng" dirty="0" err="1">
                <a:solidFill>
                  <a:srgbClr val="467886"/>
                </a:solidFill>
                <a:latin typeface="Arial"/>
              </a:rPr>
              <a:t>docview</a:t>
            </a:r>
            <a:r>
              <a:rPr lang="en-US" sz="1200" u="sng" dirty="0">
                <a:solidFill>
                  <a:srgbClr val="467886"/>
                </a:solidFill>
                <a:latin typeface="Arial"/>
              </a:rPr>
              <a:t>/2595669526/se-2?</a:t>
            </a:r>
            <a:r>
              <a:rPr lang="en-GB" sz="1200" dirty="0">
                <a:solidFill>
                  <a:srgbClr val="467886"/>
                </a:solidFill>
              </a:rPr>
              <a:t> </a:t>
            </a:r>
            <a:r>
              <a:rPr lang="en-US" sz="1200" u="sng" dirty="0" err="1">
                <a:solidFill>
                  <a:srgbClr val="467886"/>
                </a:solidFill>
                <a:latin typeface="Arial"/>
              </a:rPr>
              <a:t>accountid</a:t>
            </a:r>
            <a:r>
              <a:rPr lang="en-US" sz="1200" u="sng" dirty="0">
                <a:solidFill>
                  <a:srgbClr val="467886"/>
                </a:solidFill>
                <a:latin typeface="Arial"/>
              </a:rPr>
              <a:t>=130472</a:t>
            </a:r>
            <a:r>
              <a:rPr lang="en-US" sz="1200" dirty="0">
                <a:latin typeface="Arial"/>
              </a:rPr>
              <a:t> </a:t>
            </a:r>
            <a:r>
              <a:rPr lang="en-GB" sz="1200" dirty="0">
                <a:latin typeface="Arial"/>
              </a:rPr>
              <a:t> </a:t>
            </a:r>
            <a:endParaRPr lang="en-GB" sz="1200" dirty="0">
              <a:latin typeface="Arial"/>
              <a:cs typeface="Arial"/>
            </a:endParaRPr>
          </a:p>
          <a:p>
            <a:endParaRPr lang="en-GB" sz="1200">
              <a:latin typeface="Arial"/>
            </a:endParaRPr>
          </a:p>
          <a:p>
            <a:r>
              <a:rPr lang="en-US" sz="1200" dirty="0">
                <a:latin typeface="Arial"/>
              </a:rPr>
              <a:t>Laios, K., </a:t>
            </a:r>
            <a:r>
              <a:rPr lang="en-US" sz="1200" dirty="0" err="1">
                <a:latin typeface="Arial"/>
              </a:rPr>
              <a:t>Michaleas</a:t>
            </a:r>
            <a:r>
              <a:rPr lang="en-US" sz="1200" dirty="0">
                <a:latin typeface="Arial"/>
              </a:rPr>
              <a:t>, S, N., &amp; </a:t>
            </a:r>
            <a:r>
              <a:rPr lang="en-US" sz="1200" dirty="0" err="1">
                <a:latin typeface="Arial"/>
              </a:rPr>
              <a:t>Karamanou</a:t>
            </a:r>
            <a:r>
              <a:rPr lang="en-US" sz="1200" dirty="0">
                <a:latin typeface="Arial"/>
              </a:rPr>
              <a:t>, M. (2020). Ethics in Mental Disorder Treatment: How Ancient Greece Contributed to Modern Psychiatry. </a:t>
            </a:r>
            <a:r>
              <a:rPr lang="en-US" sz="1200" i="1" dirty="0">
                <a:latin typeface="Arial"/>
              </a:rPr>
              <a:t>Erciyes Medical Journal, 42</a:t>
            </a:r>
            <a:r>
              <a:rPr lang="en-US" sz="1200" dirty="0">
                <a:latin typeface="Arial"/>
              </a:rPr>
              <a:t>(1), 117-118. </a:t>
            </a:r>
            <a:r>
              <a:rPr lang="en-US" sz="1200" u="sng" dirty="0">
                <a:solidFill>
                  <a:srgbClr val="467886"/>
                </a:solidFill>
                <a:latin typeface="Arial"/>
                <a:hlinkClick r:id="rId5"/>
              </a:rPr>
              <a:t>https://www.proquest.com/scholarly-journals/</a:t>
            </a:r>
            <a:r>
              <a:rPr lang="en-GB" sz="1200" dirty="0">
                <a:solidFill>
                  <a:srgbClr val="467886"/>
                </a:solidFill>
              </a:rPr>
              <a:t> </a:t>
            </a:r>
            <a:r>
              <a:rPr lang="en-US" sz="1200" u="sng" dirty="0">
                <a:solidFill>
                  <a:srgbClr val="467886"/>
                </a:solidFill>
                <a:latin typeface="Arial"/>
                <a:hlinkClick r:id="rId6"/>
              </a:rPr>
              <a:t>ethics-mental-disorder-treatment-how-ancient/docview/2894759370/se-2?</a:t>
            </a:r>
            <a:r>
              <a:rPr lang="en-GB" sz="1200" dirty="0">
                <a:solidFill>
                  <a:srgbClr val="467886"/>
                </a:solidFill>
              </a:rPr>
              <a:t> </a:t>
            </a:r>
            <a:r>
              <a:rPr lang="en-US" sz="1200" u="sng" dirty="0">
                <a:solidFill>
                  <a:srgbClr val="467886"/>
                </a:solidFill>
                <a:latin typeface="Arial"/>
                <a:hlinkClick r:id="rId7"/>
              </a:rPr>
              <a:t>accountid=130472</a:t>
            </a:r>
            <a:r>
              <a:rPr lang="en-US" sz="1200" dirty="0">
                <a:latin typeface="Arial"/>
              </a:rPr>
              <a:t> </a:t>
            </a:r>
            <a:r>
              <a:rPr lang="en-GB" sz="1200" dirty="0">
                <a:latin typeface="Arial"/>
              </a:rPr>
              <a:t> </a:t>
            </a:r>
            <a:endParaRPr lang="en-GB" sz="1200" dirty="0">
              <a:latin typeface="Arial"/>
              <a:cs typeface="Arial"/>
            </a:endParaRPr>
          </a:p>
          <a:p>
            <a:endParaRPr lang="en-GB" sz="1200">
              <a:latin typeface="Arial"/>
            </a:endParaRPr>
          </a:p>
          <a:p>
            <a:r>
              <a:rPr lang="en-US" sz="1200" dirty="0">
                <a:latin typeface="Arial"/>
              </a:rPr>
              <a:t>Lee, M., Bradbury, J., </a:t>
            </a:r>
            <a:r>
              <a:rPr lang="en-US" sz="1200" dirty="0" err="1">
                <a:latin typeface="Arial"/>
              </a:rPr>
              <a:t>Yoxall</a:t>
            </a:r>
            <a:r>
              <a:rPr lang="en-US" sz="1200" dirty="0">
                <a:latin typeface="Arial"/>
              </a:rPr>
              <a:t>, J., &amp; Sargeant, S. (2023). Is dietary quality associated with depression? An analysis of the Australian Longitudinal Study on Women’s Health data. </a:t>
            </a:r>
            <a:r>
              <a:rPr lang="en-US" sz="1200" i="1" dirty="0">
                <a:latin typeface="Arial"/>
              </a:rPr>
              <a:t>British journal of nutrition, 129</a:t>
            </a:r>
            <a:r>
              <a:rPr lang="en-US" sz="1200" dirty="0">
                <a:latin typeface="Arial"/>
              </a:rPr>
              <a:t>(8), 1380-1387. </a:t>
            </a:r>
            <a:r>
              <a:rPr lang="en-US" sz="1200" u="sng" dirty="0">
                <a:solidFill>
                  <a:srgbClr val="467886"/>
                </a:solidFill>
                <a:latin typeface="Arial"/>
                <a:hlinkClick r:id="rId8"/>
              </a:rPr>
              <a:t>https://www.proquest.com/</a:t>
            </a:r>
            <a:r>
              <a:rPr lang="en-GB" sz="1200" dirty="0">
                <a:solidFill>
                  <a:srgbClr val="467886"/>
                </a:solidFill>
              </a:rPr>
              <a:t> </a:t>
            </a:r>
            <a:r>
              <a:rPr lang="en-US" sz="1200" u="sng" dirty="0">
                <a:solidFill>
                  <a:srgbClr val="467886"/>
                </a:solidFill>
                <a:latin typeface="Arial"/>
                <a:hlinkClick r:id="rId9"/>
              </a:rPr>
              <a:t>scholarly-journals/is-dietary-quality-associated-with-depression/</a:t>
            </a:r>
            <a:r>
              <a:rPr lang="en-GB" sz="1200" dirty="0">
                <a:solidFill>
                  <a:srgbClr val="467886"/>
                </a:solidFill>
              </a:rPr>
              <a:t> </a:t>
            </a:r>
            <a:r>
              <a:rPr lang="en-US" sz="1200" u="sng" dirty="0">
                <a:solidFill>
                  <a:srgbClr val="467886"/>
                </a:solidFill>
                <a:latin typeface="Arial"/>
                <a:hlinkClick r:id="rId10"/>
              </a:rPr>
              <a:t>docview/2787504986/se-2?accountid=130472</a:t>
            </a:r>
            <a:r>
              <a:rPr lang="en-GB" sz="1200" dirty="0">
                <a:latin typeface="Arial"/>
              </a:rPr>
              <a:t> </a:t>
            </a:r>
            <a:endParaRPr lang="en-GB" sz="1200" dirty="0">
              <a:latin typeface="Arial"/>
              <a:cs typeface="Arial"/>
            </a:endParaRPr>
          </a:p>
          <a:p>
            <a:endParaRPr lang="en-GB" sz="1200">
              <a:latin typeface="Arial"/>
            </a:endParaRPr>
          </a:p>
          <a:p>
            <a:r>
              <a:rPr lang="en-US" sz="1200" dirty="0" err="1">
                <a:latin typeface="Arial"/>
              </a:rPr>
              <a:t>Lupea</a:t>
            </a:r>
            <a:r>
              <a:rPr lang="en-US" sz="1200" dirty="0">
                <a:latin typeface="Arial"/>
              </a:rPr>
              <a:t>, L. (2019). Melancholy, between Medical Science and Cinematography. </a:t>
            </a:r>
            <a:r>
              <a:rPr lang="en-US" sz="1200" i="1" dirty="0">
                <a:latin typeface="Arial"/>
              </a:rPr>
              <a:t>Ekphrasis, 21</a:t>
            </a:r>
            <a:r>
              <a:rPr lang="en-US" sz="1200" dirty="0">
                <a:latin typeface="Arial"/>
              </a:rPr>
              <a:t>(1), 93-108. </a:t>
            </a:r>
            <a:r>
              <a:rPr lang="en-US" sz="1200" u="sng" dirty="0">
                <a:solidFill>
                  <a:srgbClr val="467886"/>
                </a:solidFill>
                <a:latin typeface="Arial"/>
                <a:hlinkClick r:id="rId11"/>
              </a:rPr>
              <a:t>https://research-ebsco-com.ezproxy.uwtsd.ac.uk/c/</a:t>
            </a:r>
            <a:r>
              <a:rPr lang="en-GB" sz="1200" dirty="0">
                <a:solidFill>
                  <a:srgbClr val="467886"/>
                </a:solidFill>
              </a:rPr>
              <a:t> </a:t>
            </a:r>
            <a:r>
              <a:rPr lang="en-US" sz="1200" u="sng" dirty="0">
                <a:solidFill>
                  <a:srgbClr val="467886"/>
                </a:solidFill>
                <a:latin typeface="Arial"/>
                <a:hlinkClick r:id="rId12"/>
              </a:rPr>
              <a:t>onvpsy/viewer/pdf/qolbrmyp5r?route=details</a:t>
            </a:r>
            <a:r>
              <a:rPr lang="en-US" sz="1200" dirty="0">
                <a:latin typeface="Arial"/>
              </a:rPr>
              <a:t> </a:t>
            </a:r>
            <a:r>
              <a:rPr lang="en-GB" sz="1200" dirty="0">
                <a:latin typeface="Arial"/>
              </a:rPr>
              <a:t> </a:t>
            </a:r>
            <a:endParaRPr lang="en-GB" sz="1200" dirty="0">
              <a:latin typeface="Arial"/>
              <a:cs typeface="Arial"/>
            </a:endParaRPr>
          </a:p>
          <a:p>
            <a:r>
              <a:rPr lang="en-US" sz="1200" dirty="0" err="1">
                <a:latin typeface="Arial"/>
              </a:rPr>
              <a:t>Sieniawska</a:t>
            </a:r>
            <a:r>
              <a:rPr lang="en-US" sz="1200" dirty="0">
                <a:latin typeface="Arial"/>
              </a:rPr>
              <a:t>, D., </a:t>
            </a:r>
            <a:r>
              <a:rPr lang="en-US" sz="1200" dirty="0" err="1">
                <a:latin typeface="Arial"/>
              </a:rPr>
              <a:t>Sieniawska</a:t>
            </a:r>
            <a:r>
              <a:rPr lang="en-US" sz="1200" dirty="0">
                <a:latin typeface="Arial"/>
              </a:rPr>
              <a:t>, J., &amp; </a:t>
            </a:r>
            <a:r>
              <a:rPr lang="en-US" sz="1200" dirty="0" err="1">
                <a:latin typeface="Arial"/>
              </a:rPr>
              <a:t>Proszowska</a:t>
            </a:r>
            <a:r>
              <a:rPr lang="en-US" sz="1200" dirty="0">
                <a:latin typeface="Arial"/>
              </a:rPr>
              <a:t>, P. (2024). The Impact of Physical Activity on Depression Treatment: A Literature Review.</a:t>
            </a:r>
            <a:r>
              <a:rPr lang="en-US" sz="1200" i="1" dirty="0">
                <a:latin typeface="Arial"/>
              </a:rPr>
              <a:t> Quality in Sport, 16</a:t>
            </a:r>
            <a:r>
              <a:rPr lang="en-US" sz="1200" dirty="0">
                <a:latin typeface="Arial"/>
              </a:rPr>
              <a:t>, 52858. </a:t>
            </a:r>
            <a:r>
              <a:rPr lang="en-US" sz="1200" u="sng" dirty="0">
                <a:solidFill>
                  <a:srgbClr val="467886"/>
                </a:solidFill>
                <a:latin typeface="Arial"/>
                <a:hlinkClick r:id="rId13"/>
              </a:rPr>
              <a:t>https://doi.org/10.12775/QS.2024.16.52858</a:t>
            </a:r>
            <a:r>
              <a:rPr lang="en-US" sz="1200" dirty="0">
                <a:latin typeface="Arial"/>
              </a:rPr>
              <a:t> #</a:t>
            </a:r>
            <a:r>
              <a:rPr lang="en-GB" sz="1200" dirty="0">
                <a:latin typeface="Arial"/>
              </a:rPr>
              <a:t> </a:t>
            </a:r>
            <a:endParaRPr lang="en-GB" sz="1200" dirty="0">
              <a:latin typeface="Arial"/>
              <a:cs typeface="Arial"/>
            </a:endParaRPr>
          </a:p>
          <a:p>
            <a:endParaRPr lang="en-GB" sz="1200">
              <a:latin typeface="Arial"/>
            </a:endParaRPr>
          </a:p>
          <a:p>
            <a:r>
              <a:rPr lang="en-US" sz="1200" dirty="0" err="1">
                <a:latin typeface="Arial"/>
              </a:rPr>
              <a:t>Stavrianos</a:t>
            </a:r>
            <a:r>
              <a:rPr lang="en-US" sz="1200" dirty="0">
                <a:latin typeface="Arial"/>
              </a:rPr>
              <a:t>, L., </a:t>
            </a:r>
            <a:r>
              <a:rPr lang="en-US" sz="1200" dirty="0" err="1">
                <a:latin typeface="Arial"/>
              </a:rPr>
              <a:t>Kaimakamis</a:t>
            </a:r>
            <a:r>
              <a:rPr lang="en-US" sz="1200" dirty="0">
                <a:latin typeface="Arial"/>
              </a:rPr>
              <a:t>, V., </a:t>
            </a:r>
            <a:r>
              <a:rPr lang="en-US" sz="1200" dirty="0" err="1">
                <a:latin typeface="Arial"/>
              </a:rPr>
              <a:t>Tsimaras</a:t>
            </a:r>
            <a:r>
              <a:rPr lang="en-US" sz="1200" dirty="0">
                <a:latin typeface="Arial"/>
              </a:rPr>
              <a:t>, V., &amp; Anastasiou, A. (2018). Perceptions and attitudes concerning individuals with disabilities in ancient Greece: physical exercise as a means of prevention and treatment of health-related problems. </a:t>
            </a:r>
            <a:r>
              <a:rPr lang="en-US" sz="1200" i="1" dirty="0">
                <a:latin typeface="Arial"/>
              </a:rPr>
              <a:t>Exercise and quality of life, 10</a:t>
            </a:r>
            <a:r>
              <a:rPr lang="en-US" sz="1200" dirty="0">
                <a:latin typeface="Arial"/>
              </a:rPr>
              <a:t>(2), 47-53. </a:t>
            </a:r>
            <a:r>
              <a:rPr lang="en-US" sz="1200" u="sng" dirty="0">
                <a:solidFill>
                  <a:srgbClr val="467886"/>
                </a:solidFill>
                <a:latin typeface="Arial"/>
                <a:hlinkClick r:id="rId14"/>
              </a:rPr>
              <a:t>https://doi.org/10.31382/eqol.181206</a:t>
            </a:r>
            <a:r>
              <a:rPr lang="en-US" sz="1200" dirty="0">
                <a:latin typeface="Arial"/>
              </a:rPr>
              <a:t> </a:t>
            </a:r>
            <a:r>
              <a:rPr lang="en-GB" sz="1200" dirty="0">
                <a:latin typeface="Arial"/>
              </a:rPr>
              <a:t> </a:t>
            </a:r>
            <a:endParaRPr lang="en-GB" sz="1200" dirty="0">
              <a:latin typeface="Arial"/>
              <a:cs typeface="Arial"/>
            </a:endParaRPr>
          </a:p>
          <a:p>
            <a:endParaRPr lang="en-GB" sz="1200">
              <a:latin typeface="Arial"/>
            </a:endParaRPr>
          </a:p>
          <a:p>
            <a:r>
              <a:rPr lang="en-US" sz="1200" dirty="0" err="1">
                <a:latin typeface="Arial"/>
              </a:rPr>
              <a:t>Tsagkaris</a:t>
            </a:r>
            <a:r>
              <a:rPr lang="en-US" sz="1200" dirty="0">
                <a:latin typeface="Arial"/>
              </a:rPr>
              <a:t>, C., &amp; </a:t>
            </a:r>
            <a:r>
              <a:rPr lang="en-US" sz="1200" dirty="0" err="1">
                <a:latin typeface="Arial"/>
              </a:rPr>
              <a:t>Kalachanis</a:t>
            </a:r>
            <a:r>
              <a:rPr lang="en-US" sz="1200" dirty="0">
                <a:latin typeface="Arial"/>
              </a:rPr>
              <a:t>, K. (2020). The Hippocratic account of Mental Health: Humors and Human Temperament. </a:t>
            </a:r>
            <a:r>
              <a:rPr lang="en-US" sz="1200" i="1" dirty="0">
                <a:latin typeface="Arial"/>
              </a:rPr>
              <a:t>Mental Health: Global Challenges Journal, 3</a:t>
            </a:r>
            <a:r>
              <a:rPr lang="en-US" sz="1200" dirty="0">
                <a:latin typeface="Arial"/>
              </a:rPr>
              <a:t>(1), 33-37. </a:t>
            </a:r>
            <a:r>
              <a:rPr lang="en-US" sz="1200" u="sng" dirty="0">
                <a:solidFill>
                  <a:srgbClr val="467886"/>
                </a:solidFill>
                <a:latin typeface="Arial"/>
                <a:hlinkClick r:id="rId15"/>
              </a:rPr>
              <a:t>https://doi.org/10.32437/mhgcj.v3i1.83</a:t>
            </a:r>
            <a:r>
              <a:rPr lang="en-GB" sz="1200" dirty="0">
                <a:latin typeface="Arial"/>
              </a:rPr>
              <a:t> </a:t>
            </a:r>
            <a:endParaRPr lang="en-GB" sz="1200" dirty="0">
              <a:latin typeface="Arial"/>
              <a:cs typeface="Arial"/>
            </a:endParaRPr>
          </a:p>
          <a:p>
            <a:endParaRPr lang="en-GB" sz="1200">
              <a:latin typeface="Arial"/>
            </a:endParaRPr>
          </a:p>
          <a:p>
            <a:endParaRPr lang="en-GB" sz="1200">
              <a:latin typeface="Arial"/>
            </a:endParaRPr>
          </a:p>
          <a:p>
            <a:r>
              <a:rPr lang="en-US" sz="1200" dirty="0">
                <a:latin typeface="Arial"/>
              </a:rPr>
              <a:t>Ventegodt, S. (2020). The traditional Hippocratic holistic mind-body medicine: The Hippocratic Oath and its sacred promise of professional closeness. </a:t>
            </a:r>
            <a:r>
              <a:rPr lang="en-US" sz="1200" i="1" dirty="0">
                <a:latin typeface="Arial"/>
              </a:rPr>
              <a:t>Journal of Alternative Medicine Research, 12</a:t>
            </a:r>
            <a:r>
              <a:rPr lang="en-US" sz="1200" dirty="0">
                <a:latin typeface="Arial"/>
              </a:rPr>
              <a:t>(2), 135-143. </a:t>
            </a:r>
            <a:r>
              <a:rPr lang="en-US" sz="1200" u="sng" dirty="0">
                <a:solidFill>
                  <a:srgbClr val="467886"/>
                </a:solidFill>
                <a:latin typeface="Arial"/>
                <a:hlinkClick r:id="rId16"/>
              </a:rPr>
              <a:t>https://www.proquest.com/</a:t>
            </a:r>
            <a:r>
              <a:rPr lang="en-GB" sz="1200" dirty="0"/>
              <a:t> </a:t>
            </a:r>
            <a:r>
              <a:rPr lang="en-US" sz="1200" u="sng" dirty="0">
                <a:solidFill>
                  <a:srgbClr val="467886"/>
                </a:solidFill>
                <a:latin typeface="Arial"/>
              </a:rPr>
              <a:t>scholarly-journals/traditional-</a:t>
            </a:r>
            <a:r>
              <a:rPr lang="en-US" sz="1200" u="sng" dirty="0" err="1">
                <a:solidFill>
                  <a:srgbClr val="467886"/>
                </a:solidFill>
                <a:latin typeface="Arial"/>
              </a:rPr>
              <a:t>hippocratic</a:t>
            </a:r>
            <a:r>
              <a:rPr lang="en-US" sz="1200" u="sng" dirty="0">
                <a:solidFill>
                  <a:srgbClr val="467886"/>
                </a:solidFill>
                <a:latin typeface="Arial"/>
              </a:rPr>
              <a:t>-holistic-mind-body/</a:t>
            </a:r>
            <a:r>
              <a:rPr lang="en-GB" sz="1200" dirty="0">
                <a:solidFill>
                  <a:srgbClr val="467886"/>
                </a:solidFill>
              </a:rPr>
              <a:t> </a:t>
            </a:r>
            <a:r>
              <a:rPr lang="en-US" sz="1200" u="sng" dirty="0" err="1">
                <a:solidFill>
                  <a:srgbClr val="467886"/>
                </a:solidFill>
                <a:latin typeface="Arial"/>
              </a:rPr>
              <a:t>docview</a:t>
            </a:r>
            <a:r>
              <a:rPr lang="en-US" sz="1200" u="sng" dirty="0">
                <a:solidFill>
                  <a:srgbClr val="467886"/>
                </a:solidFill>
                <a:latin typeface="Arial"/>
              </a:rPr>
              <a:t>/2471876534/se-2?accountid=130472</a:t>
            </a:r>
            <a:r>
              <a:rPr lang="en-GB" sz="1200" dirty="0">
                <a:solidFill>
                  <a:srgbClr val="467886"/>
                </a:solidFill>
                <a:latin typeface="Arial"/>
              </a:rPr>
              <a:t> </a:t>
            </a:r>
            <a:endParaRPr lang="en-GB" sz="1200" dirty="0">
              <a:solidFill>
                <a:srgbClr val="467886"/>
              </a:solidFill>
              <a:latin typeface="Arial"/>
              <a:cs typeface="Arial"/>
            </a:endParaRPr>
          </a:p>
          <a:p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73556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 Theme">
      <a:majorFont>
        <a:latin typeface="Aptos Display" panose="020F030202020403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Aptos" panose="020B0004020202020204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 Them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office theme</Template>
  <TotalTime>0</TotalTime>
  <Words>0</Words>
  <Application>Microsoft Office PowerPoint</Application>
  <PresentationFormat>Widescreen</PresentationFormat>
  <Paragraphs>0</Paragraphs>
  <Slides>7</Slides>
  <Notes>0</Notes>
  <HiddenSlides>0</HiddenSlides>
  <MMClips>0</MMClip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7</vt:i4>
      </vt:variant>
    </vt:vector>
  </HeadingPairs>
  <TitlesOfParts>
    <vt:vector size="8" baseType="lpstr"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/>
  <cp:lastModifiedBy/>
  <cp:revision>1532</cp:revision>
  <dcterms:created xsi:type="dcterms:W3CDTF">2025-01-08T19:30:32Z</dcterms:created>
  <dcterms:modified xsi:type="dcterms:W3CDTF">2025-01-12T17:48:38Z</dcterms:modified>
</cp:coreProperties>
</file>