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ls" ContentType="application/vnd.ms-exce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277" r:id="rId2"/>
    <p:sldId id="279" r:id="rId3"/>
    <p:sldId id="263" r:id="rId4"/>
    <p:sldId id="317" r:id="rId5"/>
    <p:sldId id="320" r:id="rId6"/>
    <p:sldId id="318" r:id="rId7"/>
    <p:sldId id="258" r:id="rId8"/>
    <p:sldId id="321" r:id="rId9"/>
    <p:sldId id="264" r:id="rId10"/>
    <p:sldId id="266" r:id="rId11"/>
    <p:sldId id="324" r:id="rId12"/>
    <p:sldId id="269" r:id="rId13"/>
    <p:sldId id="271" r:id="rId14"/>
    <p:sldId id="276" r:id="rId15"/>
    <p:sldId id="284" r:id="rId16"/>
    <p:sldId id="285" r:id="rId17"/>
    <p:sldId id="287" r:id="rId18"/>
    <p:sldId id="288" r:id="rId19"/>
    <p:sldId id="289" r:id="rId20"/>
    <p:sldId id="290" r:id="rId21"/>
    <p:sldId id="291" r:id="rId22"/>
    <p:sldId id="294" r:id="rId23"/>
    <p:sldId id="295" r:id="rId24"/>
    <p:sldId id="297" r:id="rId25"/>
    <p:sldId id="299" r:id="rId26"/>
    <p:sldId id="303" r:id="rId27"/>
    <p:sldId id="311" r:id="rId28"/>
    <p:sldId id="315" r:id="rId29"/>
    <p:sldId id="316" r:id="rId30"/>
    <p:sldId id="322" r:id="rId31"/>
    <p:sldId id="262" r:id="rId32"/>
    <p:sldId id="312" r:id="rId33"/>
    <p:sldId id="310"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2" autoAdjust="0"/>
    <p:restoredTop sz="93210" autoAdjust="0"/>
  </p:normalViewPr>
  <p:slideViewPr>
    <p:cSldViewPr>
      <p:cViewPr varScale="1">
        <p:scale>
          <a:sx n="87" d="100"/>
          <a:sy n="87" d="100"/>
        </p:scale>
        <p:origin x="208" y="5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31">
            <a:extLst>
              <a:ext uri="{FF2B5EF4-FFF2-40B4-BE49-F238E27FC236}">
                <a16:creationId xmlns:a16="http://schemas.microsoft.com/office/drawing/2014/main" id="{04787990-8A79-46E1-890D-17D98A0DD7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C7FE56A-7D5D-4B51-950F-C3D50AEA34E5}" type="slidenum">
              <a:rPr lang="en-US" altLang="en-US" sz="1200"/>
              <a:pPr/>
              <a:t>28</a:t>
            </a:fld>
            <a:endParaRPr lang="en-US" altLang="en-US" sz="1200"/>
          </a:p>
        </p:txBody>
      </p:sp>
      <p:sp>
        <p:nvSpPr>
          <p:cNvPr id="35843" name="Rectangle 2">
            <a:extLst>
              <a:ext uri="{FF2B5EF4-FFF2-40B4-BE49-F238E27FC236}">
                <a16:creationId xmlns:a16="http://schemas.microsoft.com/office/drawing/2014/main" id="{150B786B-CCE1-4D9C-A32A-4CD0C3FAB975}"/>
              </a:ext>
            </a:extLst>
          </p:cNvPr>
          <p:cNvSpPr>
            <a:spLocks noGrp="1" noRot="1" noChangeAspect="1" noChangeArrowheads="1" noTextEdit="1"/>
          </p:cNvSpPr>
          <p:nvPr>
            <p:ph type="sldImg"/>
          </p:nvPr>
        </p:nvSpPr>
        <p:spPr>
          <a:xfrm>
            <a:off x="82550" y="730250"/>
            <a:ext cx="6503988" cy="3659188"/>
          </a:xfrm>
          <a:ln/>
        </p:spPr>
      </p:sp>
      <p:sp>
        <p:nvSpPr>
          <p:cNvPr id="35844" name="Rectangle 3">
            <a:extLst>
              <a:ext uri="{FF2B5EF4-FFF2-40B4-BE49-F238E27FC236}">
                <a16:creationId xmlns:a16="http://schemas.microsoft.com/office/drawing/2014/main" id="{DB68EB73-ACAE-4FA7-BFCA-A8F4038CE5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33148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31">
            <a:extLst>
              <a:ext uri="{FF2B5EF4-FFF2-40B4-BE49-F238E27FC236}">
                <a16:creationId xmlns:a16="http://schemas.microsoft.com/office/drawing/2014/main" id="{2196397A-D3AD-4B62-B847-30B98F118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35B8EEE-5B23-42D6-A8A4-4A395BE99EC7}" type="slidenum">
              <a:rPr lang="en-US" altLang="en-US" sz="1200"/>
              <a:pPr/>
              <a:t>29</a:t>
            </a:fld>
            <a:endParaRPr lang="en-US" altLang="en-US" sz="1200"/>
          </a:p>
        </p:txBody>
      </p:sp>
      <p:sp>
        <p:nvSpPr>
          <p:cNvPr id="36867" name="Rectangle 2">
            <a:extLst>
              <a:ext uri="{FF2B5EF4-FFF2-40B4-BE49-F238E27FC236}">
                <a16:creationId xmlns:a16="http://schemas.microsoft.com/office/drawing/2014/main" id="{72A79795-4859-470B-99BD-C4DFC9C3B911}"/>
              </a:ext>
            </a:extLst>
          </p:cNvPr>
          <p:cNvSpPr>
            <a:spLocks noGrp="1" noRot="1" noChangeAspect="1" noChangeArrowheads="1" noTextEdit="1"/>
          </p:cNvSpPr>
          <p:nvPr>
            <p:ph type="sldImg"/>
          </p:nvPr>
        </p:nvSpPr>
        <p:spPr>
          <a:xfrm>
            <a:off x="82550" y="730250"/>
            <a:ext cx="6503988" cy="3659188"/>
          </a:xfrm>
          <a:ln/>
        </p:spPr>
      </p:sp>
      <p:sp>
        <p:nvSpPr>
          <p:cNvPr id="36868" name="Rectangle 3">
            <a:extLst>
              <a:ext uri="{FF2B5EF4-FFF2-40B4-BE49-F238E27FC236}">
                <a16:creationId xmlns:a16="http://schemas.microsoft.com/office/drawing/2014/main" id="{9079E5EC-DD3C-441C-B2BA-4C26401985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71674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8D0679-8649-4243-89D3-4855731791EF}"/>
              </a:ext>
            </a:extLst>
          </p:cNvPr>
          <p:cNvSpPr>
            <a:spLocks noGrp="1" noRot="1" noChangeAspect="1" noTextEdit="1"/>
          </p:cNvSpPr>
          <p:nvPr>
            <p:ph type="sldImg"/>
          </p:nvPr>
        </p:nvSpPr>
        <p:spPr>
          <a:xfrm>
            <a:off x="82550" y="730250"/>
            <a:ext cx="6503988" cy="3659188"/>
          </a:xfrm>
          <a:ln/>
        </p:spPr>
      </p:sp>
      <p:sp>
        <p:nvSpPr>
          <p:cNvPr id="37891" name="Notes Placeholder 2">
            <a:extLst>
              <a:ext uri="{FF2B5EF4-FFF2-40B4-BE49-F238E27FC236}">
                <a16:creationId xmlns:a16="http://schemas.microsoft.com/office/drawing/2014/main" id="{8774CB2A-2E07-4D40-B9C8-9F050738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E" altLang="en-US"/>
          </a:p>
        </p:txBody>
      </p:sp>
      <p:sp>
        <p:nvSpPr>
          <p:cNvPr id="37892" name="Slide Number Placeholder 3">
            <a:extLst>
              <a:ext uri="{FF2B5EF4-FFF2-40B4-BE49-F238E27FC236}">
                <a16:creationId xmlns:a16="http://schemas.microsoft.com/office/drawing/2014/main" id="{B37E792E-44DD-4CFE-9129-B9DD2DAF79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2F1F658-4503-4EA9-9344-6D24F84ED7F2}" type="slidenum">
              <a:rPr lang="en-US" altLang="en-US" sz="1200"/>
              <a:pPr/>
              <a:t>30</a:t>
            </a:fld>
            <a:endParaRPr lang="en-US" altLang="en-US" sz="1200"/>
          </a:p>
        </p:txBody>
      </p:sp>
    </p:spTree>
    <p:extLst>
      <p:ext uri="{BB962C8B-B14F-4D97-AF65-F5344CB8AC3E}">
        <p14:creationId xmlns:p14="http://schemas.microsoft.com/office/powerpoint/2010/main" val="3494275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31/07/2025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2211357688"/>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Microsoft_Excel_97-2004_Worksheet.xl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Microsoft_Excel_97-2004_Worksheet1.xl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Microsoft_Excel_97-2004_Worksheet2.xl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Microsoft_Excel_97-2004_Worksheet3.xl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Microsoft_Excel_97-2004_Worksheet4.xl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oleObject" Target="../embeddings/Microsoft_Excel_97-2004_Worksheet5.xl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Microsoft_Excel_97-2004_Worksheet6.xl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oleObject" Target="../embeddings/Microsoft_Excel_97-2004_Worksheet7.xl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oleObject" Target="../embeddings/oleObject5.bin"/><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6.bin"/><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oleObject" Target="../embeddings/Microsoft_Excel_97-2004_Worksheet8.xl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Microsoft_Excel_97-2004_Worksheet9.xl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LCBB5010_LON </a:t>
            </a:r>
          </a:p>
        </p:txBody>
      </p:sp>
      <p:sp>
        <p:nvSpPr>
          <p:cNvPr id="6147" name="Subtitle 4"/>
          <p:cNvSpPr>
            <a:spLocks noGrp="1"/>
          </p:cNvSpPr>
          <p:nvPr>
            <p:ph type="subTitle" idx="1"/>
          </p:nvPr>
        </p:nvSpPr>
        <p:spPr>
          <a:xfrm>
            <a:off x="2063552" y="1785458"/>
            <a:ext cx="8249000" cy="4164493"/>
          </a:xfrm>
        </p:spPr>
        <p:txBody>
          <a:bodyPr/>
          <a:lstStyle/>
          <a:p>
            <a:pPr eaLnBrk="1" hangingPunct="1"/>
            <a:r>
              <a:rPr lang="en-GB" altLang="en-US" sz="3600" b="1" dirty="0">
                <a:solidFill>
                  <a:schemeClr val="accent2"/>
                </a:solidFill>
              </a:rPr>
              <a:t>Management Accounting for Managers  </a:t>
            </a:r>
          </a:p>
          <a:p>
            <a:pPr eaLnBrk="1" hangingPunct="1"/>
            <a:r>
              <a:rPr lang="en-GB" altLang="en-US" sz="3600" dirty="0">
                <a:solidFill>
                  <a:schemeClr val="accent2"/>
                </a:solidFill>
              </a:rPr>
              <a:t>Week 8</a:t>
            </a:r>
          </a:p>
          <a:p>
            <a:pPr eaLnBrk="1" hangingPunct="1"/>
            <a:r>
              <a:rPr lang="en-GB" altLang="en-US" sz="4800" b="1" dirty="0">
                <a:solidFill>
                  <a:schemeClr val="accent2"/>
                </a:solidFill>
              </a:rPr>
              <a:t> Profit reporting under marginal costing and absorption costing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1199455" y="1410325"/>
            <a:ext cx="9409277" cy="3917032"/>
          </a:xfrm>
        </p:spPr>
        <p:txBody>
          <a:bodyPr>
            <a:normAutofit lnSpcReduction="10000"/>
          </a:bodyPr>
          <a:lstStyle/>
          <a:p>
            <a:r>
              <a:rPr lang="en-GB" dirty="0"/>
              <a:t>Explain how marginal costing differs from absorption costing and compute the unit product cost under each method </a:t>
            </a:r>
          </a:p>
          <a:p>
            <a:r>
              <a:rPr lang="en-GB" dirty="0"/>
              <a:t>Describe how fixed manufacturing overhead costs are deferred in inventory and released from inventory under absorption costing.</a:t>
            </a:r>
          </a:p>
          <a:p>
            <a:r>
              <a:rPr lang="en-GB" dirty="0"/>
              <a:t>Explain the advantages and limitations of both the marginal and absorption costing methods.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4028481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5FF78499-A5EE-4950-A43E-256163BA88DB}"/>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Costing</a:t>
            </a:r>
          </a:p>
        </p:txBody>
      </p:sp>
      <p:grpSp>
        <p:nvGrpSpPr>
          <p:cNvPr id="3076" name="Group 16">
            <a:extLst>
              <a:ext uri="{FF2B5EF4-FFF2-40B4-BE49-F238E27FC236}">
                <a16:creationId xmlns:a16="http://schemas.microsoft.com/office/drawing/2014/main" id="{E6C29774-D96E-4137-8A30-D7BA16DDC792}"/>
              </a:ext>
            </a:extLst>
          </p:cNvPr>
          <p:cNvGrpSpPr>
            <a:grpSpLocks/>
          </p:cNvGrpSpPr>
          <p:nvPr/>
        </p:nvGrpSpPr>
        <p:grpSpPr bwMode="auto">
          <a:xfrm>
            <a:off x="2667000" y="1689100"/>
            <a:ext cx="5943600" cy="2819400"/>
            <a:chOff x="720" y="960"/>
            <a:chExt cx="3744" cy="1776"/>
          </a:xfrm>
          <a:solidFill>
            <a:schemeClr val="bg1"/>
          </a:solidFill>
        </p:grpSpPr>
        <p:sp>
          <p:nvSpPr>
            <p:cNvPr id="3080" name="Freeform 7">
              <a:extLst>
                <a:ext uri="{FF2B5EF4-FFF2-40B4-BE49-F238E27FC236}">
                  <a16:creationId xmlns:a16="http://schemas.microsoft.com/office/drawing/2014/main" id="{AFBD2BD1-E7CE-4560-BFB3-C4B447B2A4E1}"/>
                </a:ext>
              </a:extLst>
            </p:cNvPr>
            <p:cNvSpPr>
              <a:spLocks/>
            </p:cNvSpPr>
            <p:nvPr/>
          </p:nvSpPr>
          <p:spPr bwMode="auto">
            <a:xfrm flipH="1">
              <a:off x="720"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3081" name="Text Box 8">
              <a:extLst>
                <a:ext uri="{FF2B5EF4-FFF2-40B4-BE49-F238E27FC236}">
                  <a16:creationId xmlns:a16="http://schemas.microsoft.com/office/drawing/2014/main" id="{B983D76F-C8EC-4CB1-A6CD-CB2AAC34D09F}"/>
                </a:ext>
              </a:extLst>
            </p:cNvPr>
            <p:cNvSpPr txBox="1">
              <a:spLocks noChangeArrowheads="1"/>
            </p:cNvSpPr>
            <p:nvPr/>
          </p:nvSpPr>
          <p:spPr bwMode="auto">
            <a:xfrm>
              <a:off x="813" y="1199"/>
              <a:ext cx="3555" cy="8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a:latin typeface="Arial" panose="020B0604020202020204" pitchFamily="34" charset="0"/>
                </a:rPr>
                <a:t>The only costs of driving my car</a:t>
              </a:r>
              <a:br>
                <a:rPr lang="en-US" altLang="en-US" sz="2800" b="1">
                  <a:latin typeface="Arial" panose="020B0604020202020204" pitchFamily="34" charset="0"/>
                </a:rPr>
              </a:br>
              <a:r>
                <a:rPr lang="en-US" altLang="en-US" sz="2800" b="1">
                  <a:latin typeface="Arial" panose="020B0604020202020204" pitchFamily="34" charset="0"/>
                </a:rPr>
                <a:t>on a 200-mile trip today are</a:t>
              </a:r>
              <a:br>
                <a:rPr lang="en-US" altLang="en-US" sz="2800" b="1">
                  <a:latin typeface="Arial" panose="020B0604020202020204" pitchFamily="34" charset="0"/>
                </a:rPr>
              </a:br>
              <a:r>
                <a:rPr lang="en-US" altLang="en-US" sz="2800" b="1">
                  <a:latin typeface="Arial" panose="020B0604020202020204" pitchFamily="34" charset="0"/>
                </a:rPr>
                <a:t>£12 for petrol.</a:t>
              </a:r>
              <a:endParaRPr lang="en-US" altLang="en-US" sz="2800">
                <a:latin typeface="Times New Roman" panose="02020603050405020304" pitchFamily="18" charset="0"/>
              </a:endParaRPr>
            </a:p>
          </p:txBody>
        </p:sp>
      </p:grpSp>
      <p:grpSp>
        <p:nvGrpSpPr>
          <p:cNvPr id="3077" name="Group 15">
            <a:extLst>
              <a:ext uri="{FF2B5EF4-FFF2-40B4-BE49-F238E27FC236}">
                <a16:creationId xmlns:a16="http://schemas.microsoft.com/office/drawing/2014/main" id="{75D97FB2-5089-45A5-AEF4-21ABFC271DC9}"/>
              </a:ext>
            </a:extLst>
          </p:cNvPr>
          <p:cNvGrpSpPr>
            <a:grpSpLocks/>
          </p:cNvGrpSpPr>
          <p:nvPr/>
        </p:nvGrpSpPr>
        <p:grpSpPr bwMode="auto">
          <a:xfrm>
            <a:off x="2537480" y="3514725"/>
            <a:ext cx="3200400" cy="1987550"/>
            <a:chOff x="624" y="2880"/>
            <a:chExt cx="2016" cy="1252"/>
          </a:xfrm>
        </p:grpSpPr>
        <p:sp>
          <p:nvSpPr>
            <p:cNvPr id="3078" name="Freeform 12" descr="Blue tissue paper">
              <a:extLst>
                <a:ext uri="{FF2B5EF4-FFF2-40B4-BE49-F238E27FC236}">
                  <a16:creationId xmlns:a16="http://schemas.microsoft.com/office/drawing/2014/main" id="{3149ACE1-069C-4849-8EFE-DA514B4B5DE3}"/>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3079" name="Text Box 13">
              <a:extLst>
                <a:ext uri="{FF2B5EF4-FFF2-40B4-BE49-F238E27FC236}">
                  <a16:creationId xmlns:a16="http://schemas.microsoft.com/office/drawing/2014/main" id="{2BA473F0-E81A-4D5A-ADA6-F3B7CBB5EAFA}"/>
                </a:ext>
              </a:extLst>
            </p:cNvPr>
            <p:cNvSpPr txBox="1">
              <a:spLocks noChangeArrowheads="1"/>
            </p:cNvSpPr>
            <p:nvPr/>
          </p:nvSpPr>
          <p:spPr bwMode="auto">
            <a:xfrm>
              <a:off x="1116" y="3244"/>
              <a:ext cx="1059" cy="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marginal</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a:t>
            </a:fld>
            <a:endParaRPr lang="en-GB" altLang="en-US"/>
          </a:p>
        </p:txBody>
      </p:sp>
      <p:sp>
        <p:nvSpPr>
          <p:cNvPr id="2" name="TextBox 1">
            <a:extLst>
              <a:ext uri="{FF2B5EF4-FFF2-40B4-BE49-F238E27FC236}">
                <a16:creationId xmlns:a16="http://schemas.microsoft.com/office/drawing/2014/main" id="{2022857E-4A61-E046-B974-CD8DCF969F9A}"/>
              </a:ext>
            </a:extLst>
          </p:cNvPr>
          <p:cNvSpPr txBox="1"/>
          <p:nvPr/>
        </p:nvSpPr>
        <p:spPr>
          <a:xfrm>
            <a:off x="6481011" y="5017168"/>
            <a:ext cx="3632726" cy="400110"/>
          </a:xfrm>
          <a:prstGeom prst="rect">
            <a:avLst/>
          </a:prstGeom>
          <a:noFill/>
        </p:spPr>
        <p:txBody>
          <a:bodyPr wrap="none" rtlCol="0">
            <a:spAutoFit/>
          </a:bodyPr>
          <a:lstStyle/>
          <a:p>
            <a:r>
              <a:rPr lang="en-US" sz="2000" b="1" dirty="0"/>
              <a:t>Focuses on additional costs</a:t>
            </a:r>
          </a:p>
        </p:txBody>
      </p:sp>
    </p:spTree>
    <p:extLst>
      <p:ext uri="{BB962C8B-B14F-4D97-AF65-F5344CB8AC3E}">
        <p14:creationId xmlns:p14="http://schemas.microsoft.com/office/powerpoint/2010/main" val="349332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B7D53E-267E-4D51-B7BC-551A7880B465}"/>
              </a:ext>
            </a:extLst>
          </p:cNvPr>
          <p:cNvSpPr>
            <a:spLocks noGrp="1" noChangeArrowheads="1"/>
          </p:cNvSpPr>
          <p:nvPr>
            <p:ph type="title"/>
          </p:nvPr>
        </p:nvSpPr>
        <p:spPr>
          <a:xfrm>
            <a:off x="2209800" y="333375"/>
            <a:ext cx="8134672"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Costing</a:t>
            </a:r>
          </a:p>
        </p:txBody>
      </p:sp>
      <p:sp>
        <p:nvSpPr>
          <p:cNvPr id="4100" name="Freeform 9">
            <a:extLst>
              <a:ext uri="{FF2B5EF4-FFF2-40B4-BE49-F238E27FC236}">
                <a16:creationId xmlns:a16="http://schemas.microsoft.com/office/drawing/2014/main" id="{CF55856E-1DC2-46C3-81D3-896CEE13C7A5}"/>
              </a:ext>
            </a:extLst>
          </p:cNvPr>
          <p:cNvSpPr>
            <a:spLocks/>
          </p:cNvSpPr>
          <p:nvPr/>
        </p:nvSpPr>
        <p:spPr bwMode="auto">
          <a:xfrm>
            <a:off x="3253681" y="1633539"/>
            <a:ext cx="7058025" cy="3451225"/>
          </a:xfrm>
          <a:custGeom>
            <a:avLst/>
            <a:gdLst>
              <a:gd name="T0" fmla="*/ 2147483647 w 11600"/>
              <a:gd name="T1" fmla="*/ 2147483647 h 10362"/>
              <a:gd name="T2" fmla="*/ 2147483647 w 11600"/>
              <a:gd name="T3" fmla="*/ 2147483647 h 10362"/>
              <a:gd name="T4" fmla="*/ 2147483647 w 11600"/>
              <a:gd name="T5" fmla="*/ 2147483647 h 10362"/>
              <a:gd name="T6" fmla="*/ 2147483647 w 11600"/>
              <a:gd name="T7" fmla="*/ 2147483647 h 10362"/>
              <a:gd name="T8" fmla="*/ 2147483647 w 11600"/>
              <a:gd name="T9" fmla="*/ 2147483647 h 10362"/>
              <a:gd name="T10" fmla="*/ 2147483647 w 11600"/>
              <a:gd name="T11" fmla="*/ 2147483647 h 10362"/>
              <a:gd name="T12" fmla="*/ 2147483647 w 11600"/>
              <a:gd name="T13" fmla="*/ 2147483647 h 10362"/>
              <a:gd name="T14" fmla="*/ 2147483647 w 11600"/>
              <a:gd name="T15" fmla="*/ 2147483647 h 10362"/>
              <a:gd name="T16" fmla="*/ 2147483647 w 11600"/>
              <a:gd name="T17" fmla="*/ 2147483647 h 10362"/>
              <a:gd name="T18" fmla="*/ 2147483647 w 11600"/>
              <a:gd name="T19" fmla="*/ 2147483647 h 10362"/>
              <a:gd name="T20" fmla="*/ 2147483647 w 11600"/>
              <a:gd name="T21" fmla="*/ 2147483647 h 10362"/>
              <a:gd name="T22" fmla="*/ 2147483647 w 11600"/>
              <a:gd name="T23" fmla="*/ 2147483647 h 10362"/>
              <a:gd name="T24" fmla="*/ 2147483647 w 11600"/>
              <a:gd name="T25" fmla="*/ 2147483647 h 10362"/>
              <a:gd name="T26" fmla="*/ 2147483647 w 11600"/>
              <a:gd name="T27" fmla="*/ 2147483647 h 10362"/>
              <a:gd name="T28" fmla="*/ 2147483647 w 11600"/>
              <a:gd name="T29" fmla="*/ 2147483647 h 10362"/>
              <a:gd name="T30" fmla="*/ 2147483647 w 11600"/>
              <a:gd name="T31" fmla="*/ 2147483647 h 10362"/>
              <a:gd name="T32" fmla="*/ 2147483647 w 11600"/>
              <a:gd name="T33" fmla="*/ 2147483647 h 10362"/>
              <a:gd name="T34" fmla="*/ 2147483647 w 11600"/>
              <a:gd name="T35" fmla="*/ 2147483647 h 10362"/>
              <a:gd name="T36" fmla="*/ 2147483647 w 11600"/>
              <a:gd name="T37" fmla="*/ 2147483647 h 10362"/>
              <a:gd name="T38" fmla="*/ 2147483647 w 11600"/>
              <a:gd name="T39" fmla="*/ 0 h 10362"/>
              <a:gd name="T40" fmla="*/ 2147483647 w 11600"/>
              <a:gd name="T41" fmla="*/ 0 h 10362"/>
              <a:gd name="T42" fmla="*/ 2147483647 w 11600"/>
              <a:gd name="T43" fmla="*/ 2147483647 h 10362"/>
              <a:gd name="T44" fmla="*/ 2147483647 w 11600"/>
              <a:gd name="T45" fmla="*/ 2147483647 h 10362"/>
              <a:gd name="T46" fmla="*/ 2147483647 w 11600"/>
              <a:gd name="T47" fmla="*/ 2147483647 h 10362"/>
              <a:gd name="T48" fmla="*/ 2147483647 w 11600"/>
              <a:gd name="T49" fmla="*/ 2147483647 h 10362"/>
              <a:gd name="T50" fmla="*/ 2147483647 w 11600"/>
              <a:gd name="T51" fmla="*/ 2147483647 h 10362"/>
              <a:gd name="T52" fmla="*/ 2147483647 w 11600"/>
              <a:gd name="T53" fmla="*/ 2147483647 h 10362"/>
              <a:gd name="T54" fmla="*/ 2147483647 w 11600"/>
              <a:gd name="T55" fmla="*/ 2147483647 h 10362"/>
              <a:gd name="T56" fmla="*/ 2147483647 w 11600"/>
              <a:gd name="T57" fmla="*/ 2147483647 h 10362"/>
              <a:gd name="T58" fmla="*/ 0 w 11600"/>
              <a:gd name="T59" fmla="*/ 2147483647 h 10362"/>
              <a:gd name="T60" fmla="*/ 0 w 11600"/>
              <a:gd name="T61" fmla="*/ 2147483647 h 10362"/>
              <a:gd name="T62" fmla="*/ 2147483647 w 11600"/>
              <a:gd name="T63" fmla="*/ 2147483647 h 10362"/>
              <a:gd name="T64" fmla="*/ 2147483647 w 11600"/>
              <a:gd name="T65" fmla="*/ 2147483647 h 10362"/>
              <a:gd name="T66" fmla="*/ 2147483647 w 11600"/>
              <a:gd name="T67" fmla="*/ 2147483647 h 10362"/>
              <a:gd name="T68" fmla="*/ 2147483647 w 11600"/>
              <a:gd name="T69" fmla="*/ 2147483647 h 10362"/>
              <a:gd name="T70" fmla="*/ 2147483647 w 11600"/>
              <a:gd name="T71" fmla="*/ 2147483647 h 10362"/>
              <a:gd name="T72" fmla="*/ 2147483647 w 11600"/>
              <a:gd name="T73" fmla="*/ 2147483647 h 10362"/>
              <a:gd name="T74" fmla="*/ 2147483647 w 11600"/>
              <a:gd name="T75" fmla="*/ 2147483647 h 10362"/>
              <a:gd name="T76" fmla="*/ 2147483647 w 11600"/>
              <a:gd name="T77" fmla="*/ 2147483647 h 10362"/>
              <a:gd name="T78" fmla="*/ 2147483647 w 11600"/>
              <a:gd name="T79" fmla="*/ 2147483647 h 10362"/>
              <a:gd name="T80" fmla="*/ 2147483647 w 11600"/>
              <a:gd name="T81" fmla="*/ 2147483647 h 10362"/>
              <a:gd name="T82" fmla="*/ 2147483647 w 11600"/>
              <a:gd name="T83" fmla="*/ 2147483647 h 10362"/>
              <a:gd name="T84" fmla="*/ 2147483647 w 11600"/>
              <a:gd name="T85" fmla="*/ 2147483647 h 10362"/>
              <a:gd name="T86" fmla="*/ 2147483647 w 11600"/>
              <a:gd name="T87" fmla="*/ 2147483647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solidFill>
            <a:schemeClr val="bg1"/>
          </a:solidFill>
          <a:ln w="0">
            <a:solidFill>
              <a:srgbClr val="000000"/>
            </a:solidFill>
            <a:prstDash val="solid"/>
            <a:round/>
            <a:headEnd/>
            <a:tailEnd/>
          </a:ln>
        </p:spPr>
        <p:txBody>
          <a:bodyPr/>
          <a:lstStyle/>
          <a:p>
            <a:endParaRPr lang="en-GB"/>
          </a:p>
        </p:txBody>
      </p:sp>
      <p:sp>
        <p:nvSpPr>
          <p:cNvPr id="4101" name="Text Box 10">
            <a:extLst>
              <a:ext uri="{FF2B5EF4-FFF2-40B4-BE49-F238E27FC236}">
                <a16:creationId xmlns:a16="http://schemas.microsoft.com/office/drawing/2014/main" id="{9880E38A-C144-40D8-8D4F-E7C05BC5134A}"/>
              </a:ext>
            </a:extLst>
          </p:cNvPr>
          <p:cNvSpPr txBox="1">
            <a:spLocks noChangeArrowheads="1"/>
          </p:cNvSpPr>
          <p:nvPr/>
        </p:nvSpPr>
        <p:spPr bwMode="auto">
          <a:xfrm>
            <a:off x="3253680" y="1731963"/>
            <a:ext cx="71628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50000"/>
              </a:spcBef>
              <a:buFontTx/>
              <a:buNone/>
            </a:pPr>
            <a:r>
              <a:rPr lang="en-US" altLang="en-US" sz="2800" b="1" dirty="0">
                <a:latin typeface="Arial" panose="020B0604020202020204" pitchFamily="34" charset="0"/>
              </a:rPr>
              <a:t>No!  You must consider these costs too!</a:t>
            </a:r>
          </a:p>
        </p:txBody>
      </p:sp>
      <p:grpSp>
        <p:nvGrpSpPr>
          <p:cNvPr id="4102" name="Group 14">
            <a:extLst>
              <a:ext uri="{FF2B5EF4-FFF2-40B4-BE49-F238E27FC236}">
                <a16:creationId xmlns:a16="http://schemas.microsoft.com/office/drawing/2014/main" id="{5A86EF60-56D0-4D7A-9DD3-969DC4CA34B1}"/>
              </a:ext>
            </a:extLst>
          </p:cNvPr>
          <p:cNvGrpSpPr>
            <a:grpSpLocks/>
          </p:cNvGrpSpPr>
          <p:nvPr/>
        </p:nvGrpSpPr>
        <p:grpSpPr bwMode="auto">
          <a:xfrm>
            <a:off x="6438965" y="3932664"/>
            <a:ext cx="3200400" cy="1987550"/>
            <a:chOff x="2880" y="2880"/>
            <a:chExt cx="2016" cy="1252"/>
          </a:xfrm>
        </p:grpSpPr>
        <p:sp>
          <p:nvSpPr>
            <p:cNvPr id="4104" name="Freeform 12" descr="Newsprint">
              <a:extLst>
                <a:ext uri="{FF2B5EF4-FFF2-40B4-BE49-F238E27FC236}">
                  <a16:creationId xmlns:a16="http://schemas.microsoft.com/office/drawing/2014/main" id="{749A9176-B78C-48F8-82A0-067E9918423D}"/>
                </a:ext>
              </a:extLst>
            </p:cNvPr>
            <p:cNvSpPr>
              <a:spLocks/>
            </p:cNvSpPr>
            <p:nvPr/>
          </p:nvSpPr>
          <p:spPr bwMode="auto">
            <a:xfrm>
              <a:off x="2880"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4105" name="Text Box 13">
              <a:extLst>
                <a:ext uri="{FF2B5EF4-FFF2-40B4-BE49-F238E27FC236}">
                  <a16:creationId xmlns:a16="http://schemas.microsoft.com/office/drawing/2014/main" id="{5FB73D1A-6C0B-412B-AB91-E01803B2C426}"/>
                </a:ext>
              </a:extLst>
            </p:cNvPr>
            <p:cNvSpPr txBox="1">
              <a:spLocks noChangeArrowheads="1"/>
            </p:cNvSpPr>
            <p:nvPr/>
          </p:nvSpPr>
          <p:spPr bwMode="auto">
            <a:xfrm>
              <a:off x="3247" y="3244"/>
              <a:ext cx="1312"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Absorption</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graphicFrame>
        <p:nvGraphicFramePr>
          <p:cNvPr id="4103" name="Object 15">
            <a:extLst>
              <a:ext uri="{FF2B5EF4-FFF2-40B4-BE49-F238E27FC236}">
                <a16:creationId xmlns:a16="http://schemas.microsoft.com/office/drawing/2014/main" id="{3EA2CA5F-6164-487E-A698-EADBDD380D1E}"/>
              </a:ext>
            </a:extLst>
          </p:cNvPr>
          <p:cNvGraphicFramePr>
            <a:graphicFrameLocks noChangeAspect="1"/>
          </p:cNvGraphicFramePr>
          <p:nvPr/>
        </p:nvGraphicFramePr>
        <p:xfrm>
          <a:off x="3791744" y="2290763"/>
          <a:ext cx="6019800" cy="1663700"/>
        </p:xfrm>
        <a:graphic>
          <a:graphicData uri="http://schemas.openxmlformats.org/presentationml/2006/ole">
            <mc:AlternateContent xmlns:mc="http://schemas.openxmlformats.org/markup-compatibility/2006">
              <mc:Choice xmlns:v="urn:schemas-microsoft-com:vml" Requires="v">
                <p:oleObj name="Worksheet" r:id="rId3" imgW="2628900" imgH="736600" progId="Excel.Sheet.8">
                  <p:embed/>
                </p:oleObj>
              </mc:Choice>
              <mc:Fallback>
                <p:oleObj name="Worksheet" r:id="rId3" imgW="2628900" imgH="736600" progId="Excel.Sheet.8">
                  <p:embed/>
                  <p:pic>
                    <p:nvPicPr>
                      <p:cNvPr id="4103" name="Object 15">
                        <a:extLst>
                          <a:ext uri="{FF2B5EF4-FFF2-40B4-BE49-F238E27FC236}">
                            <a16:creationId xmlns:a16="http://schemas.microsoft.com/office/drawing/2014/main" id="{3EA2CA5F-6164-487E-A698-EADBDD380D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91744" y="2290763"/>
                        <a:ext cx="6019800" cy="1663700"/>
                      </a:xfrm>
                      <a:prstGeom prst="rect">
                        <a:avLst/>
                      </a:prstGeom>
                      <a:noFill/>
                      <a:ln>
                        <a:solidFill>
                          <a:srgbClr val="0070C0"/>
                        </a:solid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4</a:t>
            </a:fld>
            <a:endParaRPr lang="en-GB" altLang="en-US"/>
          </a:p>
        </p:txBody>
      </p:sp>
      <p:sp>
        <p:nvSpPr>
          <p:cNvPr id="2" name="TextBox 1">
            <a:extLst>
              <a:ext uri="{FF2B5EF4-FFF2-40B4-BE49-F238E27FC236}">
                <a16:creationId xmlns:a16="http://schemas.microsoft.com/office/drawing/2014/main" id="{E963B41D-1966-1747-8964-BF70C0FB0586}"/>
              </a:ext>
            </a:extLst>
          </p:cNvPr>
          <p:cNvSpPr txBox="1"/>
          <p:nvPr/>
        </p:nvSpPr>
        <p:spPr>
          <a:xfrm>
            <a:off x="2197768" y="5329989"/>
            <a:ext cx="1380506" cy="400110"/>
          </a:xfrm>
          <a:prstGeom prst="rect">
            <a:avLst/>
          </a:prstGeom>
          <a:noFill/>
        </p:spPr>
        <p:txBody>
          <a:bodyPr wrap="none" rtlCol="0">
            <a:spAutoFit/>
          </a:bodyPr>
          <a:lstStyle/>
          <a:p>
            <a:r>
              <a:rPr lang="en-US" sz="2000" b="1" dirty="0"/>
              <a:t>Full costs</a:t>
            </a:r>
          </a:p>
        </p:txBody>
      </p:sp>
    </p:spTree>
    <p:extLst>
      <p:ext uri="{BB962C8B-B14F-4D97-AF65-F5344CB8AC3E}">
        <p14:creationId xmlns:p14="http://schemas.microsoft.com/office/powerpoint/2010/main" val="402114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4D7B8E8-11C8-4D3C-A811-251FB66FD14C}"/>
              </a:ext>
            </a:extLst>
          </p:cNvPr>
          <p:cNvSpPr>
            <a:spLocks noGrp="1" noChangeArrowheads="1"/>
          </p:cNvSpPr>
          <p:nvPr>
            <p:ph type="title"/>
          </p:nvPr>
        </p:nvSpPr>
        <p:spPr>
          <a:xfrm>
            <a:off x="220980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Costing</a:t>
            </a:r>
          </a:p>
        </p:txBody>
      </p:sp>
      <p:grpSp>
        <p:nvGrpSpPr>
          <p:cNvPr id="5124" name="Group 4">
            <a:extLst>
              <a:ext uri="{FF2B5EF4-FFF2-40B4-BE49-F238E27FC236}">
                <a16:creationId xmlns:a16="http://schemas.microsoft.com/office/drawing/2014/main" id="{C4D62098-F3B5-4E6A-8578-C477E2E9AFFA}"/>
              </a:ext>
            </a:extLst>
          </p:cNvPr>
          <p:cNvGrpSpPr>
            <a:grpSpLocks/>
          </p:cNvGrpSpPr>
          <p:nvPr/>
        </p:nvGrpSpPr>
        <p:grpSpPr bwMode="auto">
          <a:xfrm>
            <a:off x="3176588" y="1557338"/>
            <a:ext cx="5943600" cy="2819400"/>
            <a:chOff x="1824" y="960"/>
            <a:chExt cx="3744" cy="1776"/>
          </a:xfrm>
          <a:noFill/>
        </p:grpSpPr>
        <p:sp>
          <p:nvSpPr>
            <p:cNvPr id="5128" name="Freeform 5">
              <a:extLst>
                <a:ext uri="{FF2B5EF4-FFF2-40B4-BE49-F238E27FC236}">
                  <a16:creationId xmlns:a16="http://schemas.microsoft.com/office/drawing/2014/main" id="{9AE034F0-1103-454B-AC2C-58723649482C}"/>
                </a:ext>
              </a:extLst>
            </p:cNvPr>
            <p:cNvSpPr>
              <a:spLocks/>
            </p:cNvSpPr>
            <p:nvPr/>
          </p:nvSpPr>
          <p:spPr bwMode="auto">
            <a:xfrm flipH="1">
              <a:off x="1824"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5129" name="Text Box 6">
              <a:extLst>
                <a:ext uri="{FF2B5EF4-FFF2-40B4-BE49-F238E27FC236}">
                  <a16:creationId xmlns:a16="http://schemas.microsoft.com/office/drawing/2014/main" id="{F11E71F7-DFBA-4294-B92A-E444C4BCD7FC}"/>
                </a:ext>
              </a:extLst>
            </p:cNvPr>
            <p:cNvSpPr txBox="1">
              <a:spLocks noChangeArrowheads="1"/>
            </p:cNvSpPr>
            <p:nvPr/>
          </p:nvSpPr>
          <p:spPr bwMode="auto">
            <a:xfrm>
              <a:off x="2166" y="1104"/>
              <a:ext cx="3105" cy="113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You</a:t>
              </a:r>
              <a:r>
                <a:rPr lang="en-GB" altLang="en-US" sz="2800" b="1" dirty="0">
                  <a:latin typeface="Arial" panose="020B0604020202020204" pitchFamily="34" charset="0"/>
                </a:rPr>
                <a:t>’</a:t>
              </a:r>
              <a:r>
                <a:rPr lang="en-US" altLang="ja-JP" sz="2800" b="1" dirty="0">
                  <a:latin typeface="Arial" panose="020B0604020202020204" pitchFamily="34" charset="0"/>
                </a:rPr>
                <a:t>re wrong. I have the car</a:t>
              </a:r>
              <a:br>
                <a:rPr lang="en-US" altLang="ja-JP" sz="2800" b="1" dirty="0">
                  <a:latin typeface="Arial" panose="020B0604020202020204" pitchFamily="34" charset="0"/>
                </a:rPr>
              </a:br>
              <a:r>
                <a:rPr lang="en-US" altLang="ja-JP" sz="2800" b="1" dirty="0">
                  <a:latin typeface="Arial" panose="020B0604020202020204" pitchFamily="34" charset="0"/>
                </a:rPr>
                <a:t>payment and the</a:t>
              </a:r>
              <a:br>
                <a:rPr lang="en-US" altLang="ja-JP" sz="2800" b="1" dirty="0">
                  <a:latin typeface="Arial" panose="020B0604020202020204" pitchFamily="34" charset="0"/>
                </a:rPr>
              </a:br>
              <a:r>
                <a:rPr lang="en-US" altLang="ja-JP" sz="2800" b="1" dirty="0">
                  <a:latin typeface="Arial" panose="020B0604020202020204" pitchFamily="34" charset="0"/>
                </a:rPr>
                <a:t>insurance payment even if</a:t>
              </a:r>
              <a:br>
                <a:rPr lang="en-US" altLang="ja-JP" sz="2800" b="1" dirty="0">
                  <a:latin typeface="Arial" panose="020B0604020202020204" pitchFamily="34" charset="0"/>
                </a:rPr>
              </a:br>
              <a:r>
                <a:rPr lang="en-US" altLang="ja-JP" sz="2800" b="1" dirty="0">
                  <a:latin typeface="Arial" panose="020B0604020202020204" pitchFamily="34" charset="0"/>
                </a:rPr>
                <a:t>I do not make the trip.</a:t>
              </a:r>
              <a:endParaRPr lang="en-US" altLang="en-US" sz="2800" dirty="0">
                <a:latin typeface="Times New Roman" panose="02020603050405020304" pitchFamily="18" charset="0"/>
              </a:endParaRPr>
            </a:p>
          </p:txBody>
        </p:sp>
      </p:grpSp>
      <p:grpSp>
        <p:nvGrpSpPr>
          <p:cNvPr id="5125" name="Group 7">
            <a:extLst>
              <a:ext uri="{FF2B5EF4-FFF2-40B4-BE49-F238E27FC236}">
                <a16:creationId xmlns:a16="http://schemas.microsoft.com/office/drawing/2014/main" id="{3E4E6453-9993-4DA3-95C3-8A3F1279FC96}"/>
              </a:ext>
            </a:extLst>
          </p:cNvPr>
          <p:cNvGrpSpPr>
            <a:grpSpLocks/>
          </p:cNvGrpSpPr>
          <p:nvPr/>
        </p:nvGrpSpPr>
        <p:grpSpPr bwMode="auto">
          <a:xfrm>
            <a:off x="2351584" y="3382963"/>
            <a:ext cx="3200400" cy="1987550"/>
            <a:chOff x="624" y="2880"/>
            <a:chExt cx="2016" cy="1252"/>
          </a:xfrm>
        </p:grpSpPr>
        <p:sp>
          <p:nvSpPr>
            <p:cNvPr id="5126" name="Freeform 8" descr="Blue tissue paper">
              <a:extLst>
                <a:ext uri="{FF2B5EF4-FFF2-40B4-BE49-F238E27FC236}">
                  <a16:creationId xmlns:a16="http://schemas.microsoft.com/office/drawing/2014/main" id="{B64D5139-2214-4FA9-AC6A-1F31A237130F}"/>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5127" name="Text Box 9">
              <a:extLst>
                <a:ext uri="{FF2B5EF4-FFF2-40B4-BE49-F238E27FC236}">
                  <a16:creationId xmlns:a16="http://schemas.microsoft.com/office/drawing/2014/main" id="{C77E5FC0-E002-4427-8CE5-02568B7B08B4}"/>
                </a:ext>
              </a:extLst>
            </p:cNvPr>
            <p:cNvSpPr txBox="1">
              <a:spLocks noChangeArrowheads="1"/>
            </p:cNvSpPr>
            <p:nvPr/>
          </p:nvSpPr>
          <p:spPr bwMode="auto">
            <a:xfrm>
              <a:off x="1116" y="3244"/>
              <a:ext cx="1059" cy="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marginal</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5</a:t>
            </a:fld>
            <a:endParaRPr lang="en-GB" altLang="en-US"/>
          </a:p>
        </p:txBody>
      </p:sp>
    </p:spTree>
    <p:extLst>
      <p:ext uri="{BB962C8B-B14F-4D97-AF65-F5344CB8AC3E}">
        <p14:creationId xmlns:p14="http://schemas.microsoft.com/office/powerpoint/2010/main" val="78858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26">
            <a:extLst>
              <a:ext uri="{FF2B5EF4-FFF2-40B4-BE49-F238E27FC236}">
                <a16:creationId xmlns:a16="http://schemas.microsoft.com/office/drawing/2014/main" id="{F674A691-C6DA-482D-8CE0-4223316056EA}"/>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Costing</a:t>
            </a:r>
          </a:p>
        </p:txBody>
      </p:sp>
      <p:sp>
        <p:nvSpPr>
          <p:cNvPr id="78852" name="Rectangle 1028">
            <a:extLst>
              <a:ext uri="{FF2B5EF4-FFF2-40B4-BE49-F238E27FC236}">
                <a16:creationId xmlns:a16="http://schemas.microsoft.com/office/drawing/2014/main" id="{89B3BB75-ACC6-4C4C-AE42-1341971A575C}"/>
              </a:ext>
            </a:extLst>
          </p:cNvPr>
          <p:cNvSpPr>
            <a:spLocks noChangeArrowheads="1"/>
          </p:cNvSpPr>
          <p:nvPr/>
        </p:nvSpPr>
        <p:spPr bwMode="auto">
          <a:xfrm>
            <a:off x="3496788" y="1916113"/>
            <a:ext cx="5350825" cy="1567096"/>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3200" dirty="0">
                <a:solidFill>
                  <a:srgbClr val="0070C0"/>
                </a:solidFill>
                <a:latin typeface="Arial" pitchFamily="34" charset="0"/>
              </a:rPr>
              <a:t>Who</a:t>
            </a:r>
            <a:r>
              <a:rPr lang="en-GB" altLang="en-US" sz="3200" dirty="0">
                <a:solidFill>
                  <a:srgbClr val="0070C0"/>
                </a:solidFill>
                <a:latin typeface="Arial" pitchFamily="34" charset="0"/>
              </a:rPr>
              <a:t>’</a:t>
            </a:r>
            <a:r>
              <a:rPr lang="en-US" altLang="ja-JP" sz="3200" dirty="0">
                <a:solidFill>
                  <a:srgbClr val="0070C0"/>
                </a:solidFill>
                <a:latin typeface="Arial" pitchFamily="34" charset="0"/>
              </a:rPr>
              <a:t>s right?</a:t>
            </a:r>
          </a:p>
          <a:p>
            <a:pPr algn="ctr">
              <a:defRPr/>
            </a:pPr>
            <a:r>
              <a:rPr lang="en-US" altLang="en-US" sz="3200" dirty="0">
                <a:solidFill>
                  <a:srgbClr val="0070C0"/>
                </a:solidFill>
                <a:latin typeface="Arial" pitchFamily="34" charset="0"/>
              </a:rPr>
              <a:t>How should we treat the car</a:t>
            </a:r>
            <a:br>
              <a:rPr lang="en-US" altLang="en-US" sz="3200" dirty="0">
                <a:solidFill>
                  <a:srgbClr val="0070C0"/>
                </a:solidFill>
                <a:latin typeface="Arial" pitchFamily="34" charset="0"/>
              </a:rPr>
            </a:br>
            <a:r>
              <a:rPr lang="en-US" altLang="en-US" sz="3200" dirty="0">
                <a:solidFill>
                  <a:srgbClr val="0070C0"/>
                </a:solidFill>
                <a:latin typeface="Arial" pitchFamily="34" charset="0"/>
              </a:rPr>
              <a:t>payment and the insurance?</a:t>
            </a:r>
            <a:endParaRPr lang="en-US" altLang="en-US" sz="3200" dirty="0">
              <a:solidFill>
                <a:srgbClr val="0070C0"/>
              </a:solidFill>
              <a:effectLst>
                <a:outerShdw blurRad="38100" dist="38100" dir="2700000" algn="tl">
                  <a:srgbClr val="000000"/>
                </a:outerShdw>
              </a:effectLst>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6</a:t>
            </a:fld>
            <a:endParaRPr lang="en-GB" altLang="en-US"/>
          </a:p>
        </p:txBody>
      </p:sp>
    </p:spTree>
    <p:extLst>
      <p:ext uri="{BB962C8B-B14F-4D97-AF65-F5344CB8AC3E}">
        <p14:creationId xmlns:p14="http://schemas.microsoft.com/office/powerpoint/2010/main" val="856100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1024">
            <a:extLst>
              <a:ext uri="{FF2B5EF4-FFF2-40B4-BE49-F238E27FC236}">
                <a16:creationId xmlns:a16="http://schemas.microsoft.com/office/drawing/2014/main" id="{71F409E7-5F3D-43E4-937B-97A25CE3A4B5}"/>
              </a:ext>
            </a:extLst>
          </p:cNvPr>
          <p:cNvGraphicFramePr>
            <a:graphicFrameLocks/>
          </p:cNvGraphicFramePr>
          <p:nvPr>
            <p:extLst>
              <p:ext uri="{D42A27DB-BD31-4B8C-83A1-F6EECF244321}">
                <p14:modId xmlns:p14="http://schemas.microsoft.com/office/powerpoint/2010/main" val="2060351699"/>
              </p:ext>
            </p:extLst>
          </p:nvPr>
        </p:nvGraphicFramePr>
        <p:xfrm>
          <a:off x="1285875" y="1547813"/>
          <a:ext cx="9636125" cy="3524250"/>
        </p:xfrm>
        <a:graphic>
          <a:graphicData uri="http://schemas.openxmlformats.org/presentationml/2006/ole">
            <mc:AlternateContent xmlns:mc="http://schemas.openxmlformats.org/markup-compatibility/2006">
              <mc:Choice xmlns:v="urn:schemas-microsoft-com:vml" Requires="v">
                <p:oleObj name="Worksheet" r:id="rId2" imgW="4419600" imgH="1739900" progId="Excel.Sheet.8">
                  <p:embed/>
                </p:oleObj>
              </mc:Choice>
              <mc:Fallback>
                <p:oleObj name="Worksheet" r:id="rId2" imgW="4419600" imgH="1739900" progId="Excel.Sheet.8">
                  <p:embed/>
                  <p:pic>
                    <p:nvPicPr>
                      <p:cNvPr id="7170" name="Object 1024">
                        <a:extLst>
                          <a:ext uri="{FF2B5EF4-FFF2-40B4-BE49-F238E27FC236}">
                            <a16:creationId xmlns:a16="http://schemas.microsoft.com/office/drawing/2014/main" id="{71F409E7-5F3D-43E4-937B-97A25CE3A4B5}"/>
                          </a:ext>
                        </a:extLst>
                      </p:cNvPr>
                      <p:cNvPicPr>
                        <a:picLocks noChangeArrowheads="1"/>
                      </p:cNvPicPr>
                      <p:nvPr/>
                    </p:nvPicPr>
                    <p:blipFill>
                      <a:blip r:embed="rId3"/>
                      <a:srcRect/>
                      <a:stretch>
                        <a:fillRect/>
                      </a:stretch>
                    </p:blipFill>
                    <p:spPr bwMode="auto">
                      <a:xfrm>
                        <a:off x="1285875" y="1547813"/>
                        <a:ext cx="9636125" cy="3524250"/>
                      </a:xfrm>
                      <a:prstGeom prst="rect">
                        <a:avLst/>
                      </a:prstGeom>
                      <a:noFill/>
                      <a:ln>
                        <a:noFill/>
                      </a:ln>
                      <a:effectLst/>
                    </p:spPr>
                  </p:pic>
                </p:oleObj>
              </mc:Fallback>
            </mc:AlternateContent>
          </a:graphicData>
        </a:graphic>
      </p:graphicFrame>
      <p:sp>
        <p:nvSpPr>
          <p:cNvPr id="7171" name="Rectangle 5">
            <a:extLst>
              <a:ext uri="{FF2B5EF4-FFF2-40B4-BE49-F238E27FC236}">
                <a16:creationId xmlns:a16="http://schemas.microsoft.com/office/drawing/2014/main" id="{FECA37A3-5F16-4291-AFC6-01FB8A0006A7}"/>
              </a:ext>
            </a:extLst>
          </p:cNvPr>
          <p:cNvSpPr>
            <a:spLocks noGrp="1" noChangeArrowheads="1"/>
          </p:cNvSpPr>
          <p:nvPr>
            <p:ph type="title"/>
          </p:nvPr>
        </p:nvSpPr>
        <p:spPr>
          <a:xfrm>
            <a:off x="2063552" y="404664"/>
            <a:ext cx="8136904"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7</a:t>
            </a:fld>
            <a:endParaRPr lang="en-GB" altLang="en-US"/>
          </a:p>
        </p:txBody>
      </p:sp>
      <p:sp>
        <p:nvSpPr>
          <p:cNvPr id="2" name="TextBox 1">
            <a:extLst>
              <a:ext uri="{FF2B5EF4-FFF2-40B4-BE49-F238E27FC236}">
                <a16:creationId xmlns:a16="http://schemas.microsoft.com/office/drawing/2014/main" id="{0F8EE678-30D4-0546-9123-ECD804485EE8}"/>
              </a:ext>
            </a:extLst>
          </p:cNvPr>
          <p:cNvSpPr txBox="1"/>
          <p:nvPr/>
        </p:nvSpPr>
        <p:spPr>
          <a:xfrm>
            <a:off x="253165" y="5300662"/>
            <a:ext cx="11001601" cy="338554"/>
          </a:xfrm>
          <a:prstGeom prst="rect">
            <a:avLst/>
          </a:prstGeom>
          <a:noFill/>
        </p:spPr>
        <p:txBody>
          <a:bodyPr wrap="none" rtlCol="0">
            <a:spAutoFit/>
          </a:bodyPr>
          <a:lstStyle/>
          <a:p>
            <a:r>
              <a:rPr lang="en-US" sz="1600" b="1" dirty="0">
                <a:solidFill>
                  <a:srgbClr val="FF0000"/>
                </a:solidFill>
              </a:rPr>
              <a:t>marginal </a:t>
            </a:r>
            <a:r>
              <a:rPr lang="en-US" sz="1600" b="1" dirty="0" err="1">
                <a:solidFill>
                  <a:srgbClr val="FF0000"/>
                </a:solidFill>
              </a:rPr>
              <a:t>mfg</a:t>
            </a:r>
            <a:r>
              <a:rPr lang="en-US" sz="1600" b="1" dirty="0">
                <a:solidFill>
                  <a:srgbClr val="FF0000"/>
                </a:solidFill>
              </a:rPr>
              <a:t> – costs of running machines - Period costs are expensed right away as opposed to unitizing them</a:t>
            </a:r>
          </a:p>
        </p:txBody>
      </p:sp>
      <p:sp>
        <p:nvSpPr>
          <p:cNvPr id="5" name="TextBox 4">
            <a:extLst>
              <a:ext uri="{FF2B5EF4-FFF2-40B4-BE49-F238E27FC236}">
                <a16:creationId xmlns:a16="http://schemas.microsoft.com/office/drawing/2014/main" id="{3736A4BC-F5EC-D64E-A24F-92A71CFBDFE8}"/>
              </a:ext>
            </a:extLst>
          </p:cNvPr>
          <p:cNvSpPr txBox="1"/>
          <p:nvPr/>
        </p:nvSpPr>
        <p:spPr>
          <a:xfrm>
            <a:off x="10560496" y="3567614"/>
            <a:ext cx="1467068" cy="1477328"/>
          </a:xfrm>
          <a:prstGeom prst="rect">
            <a:avLst/>
          </a:prstGeom>
          <a:noFill/>
        </p:spPr>
        <p:txBody>
          <a:bodyPr wrap="none" rtlCol="0">
            <a:spAutoFit/>
          </a:bodyPr>
          <a:lstStyle/>
          <a:p>
            <a:r>
              <a:rPr lang="en-US" dirty="0"/>
              <a:t>Don’t </a:t>
            </a:r>
          </a:p>
          <a:p>
            <a:r>
              <a:rPr lang="en-US" dirty="0"/>
              <a:t>Unitize </a:t>
            </a:r>
          </a:p>
          <a:p>
            <a:r>
              <a:rPr lang="en-US" dirty="0"/>
              <a:t>Fixed costs </a:t>
            </a:r>
          </a:p>
          <a:p>
            <a:r>
              <a:rPr lang="en-US" dirty="0"/>
              <a:t>for marginal </a:t>
            </a:r>
          </a:p>
          <a:p>
            <a:r>
              <a:rPr lang="en-US" dirty="0"/>
              <a:t>costing</a:t>
            </a:r>
          </a:p>
        </p:txBody>
      </p:sp>
    </p:spTree>
    <p:extLst>
      <p:ext uri="{BB962C8B-B14F-4D97-AF65-F5344CB8AC3E}">
        <p14:creationId xmlns:p14="http://schemas.microsoft.com/office/powerpoint/2010/main" val="166631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1028">
            <a:extLst>
              <a:ext uri="{FF2B5EF4-FFF2-40B4-BE49-F238E27FC236}">
                <a16:creationId xmlns:a16="http://schemas.microsoft.com/office/drawing/2014/main" id="{F3A0AB89-03F2-4E9D-8774-EF9015CCF756}"/>
              </a:ext>
            </a:extLst>
          </p:cNvPr>
          <p:cNvSpPr>
            <a:spLocks noChangeArrowheads="1"/>
          </p:cNvSpPr>
          <p:nvPr/>
        </p:nvSpPr>
        <p:spPr bwMode="auto">
          <a:xfrm>
            <a:off x="3410749" y="1878013"/>
            <a:ext cx="5684826" cy="1567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dirty="0">
                <a:solidFill>
                  <a:srgbClr val="0070C0"/>
                </a:solidFill>
                <a:latin typeface="Arial" panose="020B0604020202020204" pitchFamily="34" charset="0"/>
              </a:rPr>
              <a:t>Let</a:t>
            </a:r>
            <a:r>
              <a:rPr lang="en-GB" altLang="en-US" dirty="0">
                <a:solidFill>
                  <a:srgbClr val="0070C0"/>
                </a:solidFill>
                <a:latin typeface="Arial" panose="020B0604020202020204" pitchFamily="34" charset="0"/>
              </a:rPr>
              <a:t>’</a:t>
            </a:r>
            <a:r>
              <a:rPr lang="en-US" altLang="ja-JP" dirty="0">
                <a:solidFill>
                  <a:srgbClr val="0070C0"/>
                </a:solidFill>
                <a:latin typeface="Arial" panose="020B0604020202020204" pitchFamily="34" charset="0"/>
              </a:rPr>
              <a:t>s put some numbers to the</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issue and see if it will</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sharpen our understanding.</a:t>
            </a:r>
            <a:endParaRPr lang="en-US" altLang="en-US" dirty="0">
              <a:solidFill>
                <a:srgbClr val="0070C0"/>
              </a:solidFill>
              <a:latin typeface="Arial" panose="020B0604020202020204" pitchFamily="34" charset="0"/>
            </a:endParaRPr>
          </a:p>
        </p:txBody>
      </p:sp>
      <p:sp>
        <p:nvSpPr>
          <p:cNvPr id="8196" name="Rectangle 1030">
            <a:extLst>
              <a:ext uri="{FF2B5EF4-FFF2-40B4-BE49-F238E27FC236}">
                <a16:creationId xmlns:a16="http://schemas.microsoft.com/office/drawing/2014/main" id="{6984BBA5-C45E-454B-8BCB-1DA947A6B3F2}"/>
              </a:ext>
            </a:extLst>
          </p:cNvPr>
          <p:cNvSpPr>
            <a:spLocks noGrp="1" noChangeArrowheads="1"/>
          </p:cNvSpPr>
          <p:nvPr>
            <p:ph type="title"/>
          </p:nvPr>
        </p:nvSpPr>
        <p:spPr>
          <a:xfrm>
            <a:off x="213556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8</a:t>
            </a:fld>
            <a:endParaRPr lang="en-GB" altLang="en-US"/>
          </a:p>
        </p:txBody>
      </p:sp>
    </p:spTree>
    <p:extLst>
      <p:ext uri="{BB962C8B-B14F-4D97-AF65-F5344CB8AC3E}">
        <p14:creationId xmlns:p14="http://schemas.microsoft.com/office/powerpoint/2010/main" val="1572405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6">
            <a:extLst>
              <a:ext uri="{FF2B5EF4-FFF2-40B4-BE49-F238E27FC236}">
                <a16:creationId xmlns:a16="http://schemas.microsoft.com/office/drawing/2014/main" id="{874F0E57-FB61-41A3-8655-63A53A0E27BF}"/>
              </a:ext>
            </a:extLst>
          </p:cNvPr>
          <p:cNvSpPr>
            <a:spLocks noGrp="1" noChangeArrowheads="1"/>
          </p:cNvSpPr>
          <p:nvPr>
            <p:ph type="title"/>
          </p:nvPr>
        </p:nvSpPr>
        <p:spPr>
          <a:xfrm>
            <a:off x="1847528" y="256084"/>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9218" name="Rectangle 3">
            <a:extLst>
              <a:ext uri="{FF2B5EF4-FFF2-40B4-BE49-F238E27FC236}">
                <a16:creationId xmlns:a16="http://schemas.microsoft.com/office/drawing/2014/main" id="{6E22E996-AC0E-4663-A8D1-91BD523E76EE}"/>
              </a:ext>
            </a:extLst>
          </p:cNvPr>
          <p:cNvSpPr>
            <a:spLocks noGrp="1" noChangeArrowheads="1"/>
          </p:cNvSpPr>
          <p:nvPr>
            <p:ph idx="1"/>
          </p:nvPr>
        </p:nvSpPr>
        <p:spPr>
          <a:xfrm>
            <a:off x="2279576" y="980728"/>
            <a:ext cx="7697788" cy="1143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produces a single product with the following information available:</a:t>
            </a:r>
          </a:p>
        </p:txBody>
      </p:sp>
      <p:graphicFrame>
        <p:nvGraphicFramePr>
          <p:cNvPr id="9219" name="Object 1024">
            <a:extLst>
              <a:ext uri="{FF2B5EF4-FFF2-40B4-BE49-F238E27FC236}">
                <a16:creationId xmlns:a16="http://schemas.microsoft.com/office/drawing/2014/main" id="{F367B55F-81E3-471C-8423-17E7E96CA739}"/>
              </a:ext>
            </a:extLst>
          </p:cNvPr>
          <p:cNvGraphicFramePr>
            <a:graphicFrameLocks/>
          </p:cNvGraphicFramePr>
          <p:nvPr>
            <p:extLst>
              <p:ext uri="{D42A27DB-BD31-4B8C-83A1-F6EECF244321}">
                <p14:modId xmlns:p14="http://schemas.microsoft.com/office/powerpoint/2010/main" val="2667335113"/>
              </p:ext>
            </p:extLst>
          </p:nvPr>
        </p:nvGraphicFramePr>
        <p:xfrm>
          <a:off x="1681163" y="1935163"/>
          <a:ext cx="8894762" cy="3697287"/>
        </p:xfrm>
        <a:graphic>
          <a:graphicData uri="http://schemas.openxmlformats.org/presentationml/2006/ole">
            <mc:AlternateContent xmlns:mc="http://schemas.openxmlformats.org/markup-compatibility/2006">
              <mc:Choice xmlns:v="urn:schemas-microsoft-com:vml" Requires="v">
                <p:oleObj name="Worksheet" r:id="rId2" imgW="3733800" imgH="1562100" progId="Excel.Sheet.8">
                  <p:embed/>
                </p:oleObj>
              </mc:Choice>
              <mc:Fallback>
                <p:oleObj name="Worksheet" r:id="rId2" imgW="3733800" imgH="1562100" progId="Excel.Sheet.8">
                  <p:embed/>
                  <p:pic>
                    <p:nvPicPr>
                      <p:cNvPr id="9219" name="Object 1024">
                        <a:extLst>
                          <a:ext uri="{FF2B5EF4-FFF2-40B4-BE49-F238E27FC236}">
                            <a16:creationId xmlns:a16="http://schemas.microsoft.com/office/drawing/2014/main" id="{F367B55F-81E3-471C-8423-17E7E96CA739}"/>
                          </a:ext>
                        </a:extLst>
                      </p:cNvPr>
                      <p:cNvPicPr>
                        <a:picLocks noChangeArrowheads="1"/>
                      </p:cNvPicPr>
                      <p:nvPr/>
                    </p:nvPicPr>
                    <p:blipFill>
                      <a:blip r:embed="rId3">
                        <a:lum bright="-30000" contrast="72000"/>
                      </a:blip>
                      <a:srcRect/>
                      <a:stretch>
                        <a:fillRect/>
                      </a:stretch>
                    </p:blipFill>
                    <p:spPr bwMode="auto">
                      <a:xfrm>
                        <a:off x="1681163" y="1935163"/>
                        <a:ext cx="8894762" cy="3697287"/>
                      </a:xfrm>
                      <a:prstGeom prst="rect">
                        <a:avLst/>
                      </a:prstGeom>
                      <a:noFill/>
                      <a:ln>
                        <a:no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2923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10">
            <a:extLst>
              <a:ext uri="{FF2B5EF4-FFF2-40B4-BE49-F238E27FC236}">
                <a16:creationId xmlns:a16="http://schemas.microsoft.com/office/drawing/2014/main" id="{A630FC97-67B0-4A4F-AFB8-361DC4276B2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10242" name="Rectangle 3">
            <a:extLst>
              <a:ext uri="{FF2B5EF4-FFF2-40B4-BE49-F238E27FC236}">
                <a16:creationId xmlns:a16="http://schemas.microsoft.com/office/drawing/2014/main" id="{024D7E79-7DF8-4328-83B8-E154828B5D7A}"/>
              </a:ext>
            </a:extLst>
          </p:cNvPr>
          <p:cNvSpPr>
            <a:spLocks noGrp="1" noChangeArrowheads="1"/>
          </p:cNvSpPr>
          <p:nvPr>
            <p:ph idx="1"/>
          </p:nvPr>
        </p:nvSpPr>
        <p:spPr>
          <a:xfrm>
            <a:off x="2207568" y="836712"/>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b="1" dirty="0">
                <a:ea typeface="SimSun" panose="02010600030101010101" pitchFamily="2" charset="-122"/>
              </a:rPr>
              <a:t>Unit </a:t>
            </a:r>
            <a:r>
              <a:rPr lang="en-US" altLang="zh-CN" sz="3000" b="1" dirty="0">
                <a:solidFill>
                  <a:srgbClr val="FF3300"/>
                </a:solidFill>
                <a:ea typeface="SimSun" panose="02010600030101010101" pitchFamily="2" charset="-122"/>
              </a:rPr>
              <a:t>product cost</a:t>
            </a:r>
            <a:r>
              <a:rPr lang="en-US" altLang="zh-CN" sz="3000" b="1" dirty="0">
                <a:ea typeface="SimSun" panose="02010600030101010101" pitchFamily="2" charset="-122"/>
              </a:rPr>
              <a:t> is determined as follows:</a:t>
            </a:r>
          </a:p>
        </p:txBody>
      </p:sp>
      <p:sp>
        <p:nvSpPr>
          <p:cNvPr id="10243" name="Rectangle 5">
            <a:extLst>
              <a:ext uri="{FF2B5EF4-FFF2-40B4-BE49-F238E27FC236}">
                <a16:creationId xmlns:a16="http://schemas.microsoft.com/office/drawing/2014/main" id="{A2EDF0B5-23C1-4210-9638-20A214E03E23}"/>
              </a:ext>
            </a:extLst>
          </p:cNvPr>
          <p:cNvSpPr>
            <a:spLocks noChangeArrowheads="1"/>
          </p:cNvSpPr>
          <p:nvPr/>
        </p:nvSpPr>
        <p:spPr bwMode="auto">
          <a:xfrm>
            <a:off x="263352" y="4610684"/>
            <a:ext cx="11233248" cy="951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Selling and administrative expenses are</a:t>
            </a:r>
            <a:br>
              <a:rPr lang="en-US" altLang="en-US" sz="2800" b="1" dirty="0">
                <a:latin typeface="Arial" panose="020B0604020202020204" pitchFamily="34" charset="0"/>
              </a:rPr>
            </a:br>
            <a:r>
              <a:rPr lang="en-US" altLang="en-US" sz="2800" b="1" dirty="0">
                <a:latin typeface="Arial" panose="020B0604020202020204" pitchFamily="34" charset="0"/>
              </a:rPr>
              <a:t>always treated as </a:t>
            </a:r>
            <a:r>
              <a:rPr lang="en-US" altLang="en-US" sz="2800" b="1" dirty="0">
                <a:solidFill>
                  <a:srgbClr val="FF3300"/>
                </a:solidFill>
                <a:latin typeface="Arial" panose="020B0604020202020204" pitchFamily="34" charset="0"/>
              </a:rPr>
              <a:t>period expenses</a:t>
            </a:r>
            <a:r>
              <a:rPr lang="en-US" altLang="en-US" sz="2800" b="1" dirty="0">
                <a:solidFill>
                  <a:schemeClr val="accent2"/>
                </a:solidFill>
                <a:latin typeface="Arial" panose="020B0604020202020204" pitchFamily="34" charset="0"/>
              </a:rPr>
              <a:t> </a:t>
            </a:r>
            <a:r>
              <a:rPr lang="en-US" altLang="en-US" sz="2800" b="1" dirty="0">
                <a:latin typeface="Arial" panose="020B0604020202020204" pitchFamily="34" charset="0"/>
              </a:rPr>
              <a:t>and deducted from revenue.</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graphicFrame>
        <p:nvGraphicFramePr>
          <p:cNvPr id="6" name="Object 1024">
            <a:extLst>
              <a:ext uri="{FF2B5EF4-FFF2-40B4-BE49-F238E27FC236}">
                <a16:creationId xmlns:a16="http://schemas.microsoft.com/office/drawing/2014/main" id="{001D97F5-D29B-AACE-79A3-1CCCF4B59AFA}"/>
              </a:ext>
            </a:extLst>
          </p:cNvPr>
          <p:cNvGraphicFramePr>
            <a:graphicFrameLocks/>
          </p:cNvGraphicFramePr>
          <p:nvPr>
            <p:extLst>
              <p:ext uri="{D42A27DB-BD31-4B8C-83A1-F6EECF244321}">
                <p14:modId xmlns:p14="http://schemas.microsoft.com/office/powerpoint/2010/main" val="556060802"/>
              </p:ext>
            </p:extLst>
          </p:nvPr>
        </p:nvGraphicFramePr>
        <p:xfrm>
          <a:off x="1318064" y="1852786"/>
          <a:ext cx="9699625" cy="2794000"/>
        </p:xfrm>
        <a:graphic>
          <a:graphicData uri="http://schemas.openxmlformats.org/presentationml/2006/ole">
            <mc:AlternateContent xmlns:mc="http://schemas.openxmlformats.org/markup-compatibility/2006">
              <mc:Choice xmlns:v="urn:schemas-microsoft-com:vml" Requires="v">
                <p:oleObj name="Worksheet" r:id="rId2" imgW="4406900" imgH="1358900" progId="Excel.Sheet.8">
                  <p:embed/>
                </p:oleObj>
              </mc:Choice>
              <mc:Fallback>
                <p:oleObj name="Worksheet" r:id="rId2" imgW="4406900" imgH="1358900" progId="Excel.Sheet.8">
                  <p:embed/>
                  <p:pic>
                    <p:nvPicPr>
                      <p:cNvPr id="10244" name="Object 1024">
                        <a:extLst>
                          <a:ext uri="{FF2B5EF4-FFF2-40B4-BE49-F238E27FC236}">
                            <a16:creationId xmlns:a16="http://schemas.microsoft.com/office/drawing/2014/main" id="{5F406ED7-A929-4E52-BE84-83634C37D9F3}"/>
                          </a:ext>
                        </a:extLst>
                      </p:cNvPr>
                      <p:cNvPicPr>
                        <a:picLocks noChangeArrowheads="1"/>
                      </p:cNvPicPr>
                      <p:nvPr/>
                    </p:nvPicPr>
                    <p:blipFill>
                      <a:blip r:embed="rId3">
                        <a:lum bright="12000"/>
                      </a:blip>
                      <a:srcRect/>
                      <a:stretch>
                        <a:fillRect/>
                      </a:stretch>
                    </p:blipFill>
                    <p:spPr bwMode="auto">
                      <a:xfrm>
                        <a:off x="1318064" y="1852786"/>
                        <a:ext cx="9699625" cy="2794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2047572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FBB0FC1-8C77-9A4D-1560-620EA1A65E19}"/>
              </a:ext>
            </a:extLst>
          </p:cNvPr>
          <p:cNvSpPr>
            <a:spLocks noGrp="1"/>
          </p:cNvSpPr>
          <p:nvPr>
            <p:ph type="dt" sz="half" idx="10"/>
          </p:nvPr>
        </p:nvSpPr>
        <p:spPr/>
        <p:txBody>
          <a:bodyPr/>
          <a:lstStyle/>
          <a:p>
            <a:pPr>
              <a:defRPr/>
            </a:pPr>
            <a:fld id="{2303D31F-598B-47EE-BA37-93F097A3D676}" type="datetime1">
              <a:rPr lang="en-GB" altLang="en-US" smtClean="0"/>
              <a:pPr>
                <a:defRPr/>
              </a:pPr>
              <a:t>31/07/2025</a:t>
            </a:fld>
            <a:endParaRPr lang="en-GB" altLang="en-US"/>
          </a:p>
        </p:txBody>
      </p:sp>
      <p:sp>
        <p:nvSpPr>
          <p:cNvPr id="5" name="Slide Number Placeholder 4">
            <a:extLst>
              <a:ext uri="{FF2B5EF4-FFF2-40B4-BE49-F238E27FC236}">
                <a16:creationId xmlns:a16="http://schemas.microsoft.com/office/drawing/2014/main" id="{DFFFE978-E9D9-D1AD-5497-9B3D85F9A49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Content Placeholder 5">
            <a:extLst>
              <a:ext uri="{FF2B5EF4-FFF2-40B4-BE49-F238E27FC236}">
                <a16:creationId xmlns:a16="http://schemas.microsoft.com/office/drawing/2014/main" id="{F04058E7-0C41-A42A-48E8-D6266C259BE1}"/>
              </a:ext>
            </a:extLst>
          </p:cNvPr>
          <p:cNvSpPr txBox="1">
            <a:spLocks noGrp="1"/>
          </p:cNvSpPr>
          <p:nvPr>
            <p:ph idx="1"/>
          </p:nvPr>
        </p:nvSpPr>
        <p:spPr>
          <a:xfrm>
            <a:off x="218594" y="1637490"/>
            <a:ext cx="11973406" cy="1766637"/>
          </a:xfrm>
          <a:prstGeom prst="rect">
            <a:avLst/>
          </a:prstGeom>
          <a:noFill/>
        </p:spPr>
        <p:txBody>
          <a:bodyPr wrap="none" rtlCol="0">
            <a:spAutoFit/>
          </a:bodyPr>
          <a:lstStyle/>
          <a:p>
            <a:r>
              <a:rPr lang="en-GB" dirty="0"/>
              <a:t>Absorption costs (product costs): Direct materials, direct labour, </a:t>
            </a:r>
          </a:p>
          <a:p>
            <a:pPr marL="0" indent="0">
              <a:buNone/>
            </a:pPr>
            <a:r>
              <a:rPr lang="en-GB" dirty="0"/>
              <a:t>and marginal mfg. overhead + unitized  fixed manufacturing </a:t>
            </a:r>
          </a:p>
          <a:p>
            <a:pPr marL="0" indent="0">
              <a:buNone/>
            </a:pPr>
            <a:r>
              <a:rPr lang="en-GB" dirty="0"/>
              <a:t>overheads</a:t>
            </a:r>
          </a:p>
        </p:txBody>
      </p:sp>
      <p:sp>
        <p:nvSpPr>
          <p:cNvPr id="7" name="TextBox 6">
            <a:extLst>
              <a:ext uri="{FF2B5EF4-FFF2-40B4-BE49-F238E27FC236}">
                <a16:creationId xmlns:a16="http://schemas.microsoft.com/office/drawing/2014/main" id="{189FAB22-682A-5900-49E4-2920A4E5DD01}"/>
              </a:ext>
            </a:extLst>
          </p:cNvPr>
          <p:cNvSpPr txBox="1"/>
          <p:nvPr/>
        </p:nvSpPr>
        <p:spPr>
          <a:xfrm>
            <a:off x="218594" y="3925365"/>
            <a:ext cx="10845958" cy="1077218"/>
          </a:xfrm>
          <a:prstGeom prst="rect">
            <a:avLst/>
          </a:prstGeom>
          <a:noFill/>
        </p:spPr>
        <p:txBody>
          <a:bodyPr wrap="square" rtlCol="0">
            <a:spAutoFit/>
          </a:bodyPr>
          <a:lstStyle/>
          <a:p>
            <a:r>
              <a:rPr lang="en-GB" sz="3200" dirty="0"/>
              <a:t>marginal costs (product costs): : Direct materials, direct labour, and marginal mfg. overhead</a:t>
            </a:r>
          </a:p>
        </p:txBody>
      </p:sp>
    </p:spTree>
    <p:extLst>
      <p:ext uri="{BB962C8B-B14F-4D97-AF65-F5344CB8AC3E}">
        <p14:creationId xmlns:p14="http://schemas.microsoft.com/office/powerpoint/2010/main" val="3771393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6" name="Object 1024">
            <a:extLst>
              <a:ext uri="{FF2B5EF4-FFF2-40B4-BE49-F238E27FC236}">
                <a16:creationId xmlns:a16="http://schemas.microsoft.com/office/drawing/2014/main" id="{F1E37A31-35CA-4028-AB26-92C5C05C7A55}"/>
              </a:ext>
            </a:extLst>
          </p:cNvPr>
          <p:cNvGraphicFramePr>
            <a:graphicFrameLocks/>
          </p:cNvGraphicFramePr>
          <p:nvPr>
            <p:extLst>
              <p:ext uri="{D42A27DB-BD31-4B8C-83A1-F6EECF244321}">
                <p14:modId xmlns:p14="http://schemas.microsoft.com/office/powerpoint/2010/main" val="2655785401"/>
              </p:ext>
            </p:extLst>
          </p:nvPr>
        </p:nvGraphicFramePr>
        <p:xfrm>
          <a:off x="2435920" y="2137223"/>
          <a:ext cx="7251700" cy="3856037"/>
        </p:xfrm>
        <a:graphic>
          <a:graphicData uri="http://schemas.openxmlformats.org/presentationml/2006/ole">
            <mc:AlternateContent xmlns:mc="http://schemas.openxmlformats.org/markup-compatibility/2006">
              <mc:Choice xmlns:v="urn:schemas-microsoft-com:vml" Requires="v">
                <p:oleObj name="Worksheet" r:id="rId2" imgW="3878510" imgH="2209784" progId="Excel.Sheet.8">
                  <p:embed/>
                </p:oleObj>
              </mc:Choice>
              <mc:Fallback>
                <p:oleObj name="Worksheet" r:id="rId2" imgW="3878510" imgH="2209784" progId="Excel.Sheet.8">
                  <p:embed/>
                  <p:pic>
                    <p:nvPicPr>
                      <p:cNvPr id="11266" name="Object 1024">
                        <a:extLst>
                          <a:ext uri="{FF2B5EF4-FFF2-40B4-BE49-F238E27FC236}">
                            <a16:creationId xmlns:a16="http://schemas.microsoft.com/office/drawing/2014/main" id="{F1E37A31-35CA-4028-AB26-92C5C05C7A55}"/>
                          </a:ext>
                        </a:extLst>
                      </p:cNvPr>
                      <p:cNvPicPr>
                        <a:picLocks noChangeArrowheads="1"/>
                      </p:cNvPicPr>
                      <p:nvPr/>
                    </p:nvPicPr>
                    <p:blipFill>
                      <a:blip r:embed="rId3"/>
                      <a:srcRect/>
                      <a:stretch>
                        <a:fillRect/>
                      </a:stretch>
                    </p:blipFill>
                    <p:spPr bwMode="auto">
                      <a:xfrm>
                        <a:off x="2435920" y="2137223"/>
                        <a:ext cx="7251700" cy="38560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1268" name="Rectangle 8">
            <a:extLst>
              <a:ext uri="{FF2B5EF4-FFF2-40B4-BE49-F238E27FC236}">
                <a16:creationId xmlns:a16="http://schemas.microsoft.com/office/drawing/2014/main" id="{4C450F18-6C9A-46F6-92C8-1B00645CF9C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marginal Costing</a:t>
            </a:r>
          </a:p>
        </p:txBody>
      </p:sp>
      <p:sp>
        <p:nvSpPr>
          <p:cNvPr id="11267" name="Rectangle 6">
            <a:extLst>
              <a:ext uri="{FF2B5EF4-FFF2-40B4-BE49-F238E27FC236}">
                <a16:creationId xmlns:a16="http://schemas.microsoft.com/office/drawing/2014/main" id="{8FBDCF50-D0D0-4170-87DA-3550399AD7B7}"/>
              </a:ext>
            </a:extLst>
          </p:cNvPr>
          <p:cNvSpPr>
            <a:spLocks noGrp="1" noChangeArrowheads="1"/>
          </p:cNvSpPr>
          <p:nvPr>
            <p:ph idx="1"/>
          </p:nvPr>
        </p:nvSpPr>
        <p:spPr>
          <a:xfrm>
            <a:off x="1775520" y="1268760"/>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had no beginning inventory, </a:t>
            </a:r>
            <a:r>
              <a:rPr lang="en-US" altLang="zh-CN" sz="2800" dirty="0">
                <a:solidFill>
                  <a:srgbClr val="FF3300"/>
                </a:solidFill>
                <a:ea typeface="SimSun" panose="02010600030101010101" pitchFamily="2" charset="-122"/>
              </a:rPr>
              <a:t>produced</a:t>
            </a:r>
            <a:r>
              <a:rPr lang="en-US" altLang="zh-CN" sz="2800" dirty="0">
                <a:ea typeface="SimSun" panose="02010600030101010101" pitchFamily="2" charset="-122"/>
              </a:rPr>
              <a:t> </a:t>
            </a:r>
            <a:r>
              <a:rPr lang="en-US" altLang="zh-CN" sz="2800" dirty="0">
                <a:solidFill>
                  <a:srgbClr val="FF3300"/>
                </a:solidFill>
                <a:ea typeface="SimSun" panose="02010600030101010101" pitchFamily="2" charset="-122"/>
              </a:rPr>
              <a:t>25,000</a:t>
            </a:r>
            <a:r>
              <a:rPr lang="en-US" altLang="zh-CN" sz="2800" dirty="0">
                <a:ea typeface="SimSun" panose="02010600030101010101" pitchFamily="2" charset="-122"/>
              </a:rPr>
              <a:t> units and </a:t>
            </a:r>
            <a:r>
              <a:rPr lang="en-US" altLang="zh-CN" sz="2800" dirty="0">
                <a:solidFill>
                  <a:srgbClr val="FF3300"/>
                </a:solidFill>
                <a:ea typeface="SimSun" panose="02010600030101010101" pitchFamily="2" charset="-122"/>
              </a:rPr>
              <a:t>sold 20,000</a:t>
            </a:r>
            <a:r>
              <a:rPr lang="en-US" altLang="zh-CN" sz="2800" dirty="0">
                <a:ea typeface="SimSun" panose="02010600030101010101" pitchFamily="2" charset="-122"/>
              </a:rPr>
              <a:t> units this year.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7102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6">
            <a:extLst>
              <a:ext uri="{FF2B5EF4-FFF2-40B4-BE49-F238E27FC236}">
                <a16:creationId xmlns:a16="http://schemas.microsoft.com/office/drawing/2014/main" id="{FD6FB1C1-FF7D-4E15-A786-DDD4A8C58FCE}"/>
              </a:ext>
            </a:extLst>
          </p:cNvPr>
          <p:cNvSpPr>
            <a:spLocks noGrp="1" noChangeArrowheads="1"/>
          </p:cNvSpPr>
          <p:nvPr>
            <p:ph type="title"/>
          </p:nvPr>
        </p:nvSpPr>
        <p:spPr>
          <a:xfrm>
            <a:off x="407368" y="260350"/>
            <a:ext cx="9574832" cy="487088"/>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marginal Costing</a:t>
            </a:r>
          </a:p>
        </p:txBody>
      </p:sp>
      <p:sp>
        <p:nvSpPr>
          <p:cNvPr id="12290" name="Rectangle 3">
            <a:extLst>
              <a:ext uri="{FF2B5EF4-FFF2-40B4-BE49-F238E27FC236}">
                <a16:creationId xmlns:a16="http://schemas.microsoft.com/office/drawing/2014/main" id="{98975143-DF0A-46B2-B662-80B3C3A30642}"/>
              </a:ext>
            </a:extLst>
          </p:cNvPr>
          <p:cNvSpPr>
            <a:spLocks noGrp="1" noChangeArrowheads="1"/>
          </p:cNvSpPr>
          <p:nvPr>
            <p:ph idx="1"/>
          </p:nvPr>
        </p:nvSpPr>
        <p:spPr>
          <a:xfrm>
            <a:off x="983432" y="699127"/>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400" dirty="0">
                <a:ea typeface="SimSun" panose="02010600030101010101" pitchFamily="2" charset="-122"/>
              </a:rPr>
              <a:t>Harvey Co. had no beginning inventory,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20,000</a:t>
            </a:r>
            <a:r>
              <a:rPr lang="en-US" altLang="zh-CN" sz="2400" dirty="0">
                <a:ea typeface="SimSun" panose="02010600030101010101" pitchFamily="2" charset="-122"/>
              </a:rPr>
              <a:t> units this year.</a:t>
            </a:r>
          </a:p>
        </p:txBody>
      </p:sp>
      <p:graphicFrame>
        <p:nvGraphicFramePr>
          <p:cNvPr id="12291" name="Object 1024">
            <a:extLst>
              <a:ext uri="{FF2B5EF4-FFF2-40B4-BE49-F238E27FC236}">
                <a16:creationId xmlns:a16="http://schemas.microsoft.com/office/drawing/2014/main" id="{899E6812-A829-47B1-A099-E94145FF23B1}"/>
              </a:ext>
            </a:extLst>
          </p:cNvPr>
          <p:cNvGraphicFramePr>
            <a:graphicFrameLocks/>
          </p:cNvGraphicFramePr>
          <p:nvPr>
            <p:extLst>
              <p:ext uri="{D42A27DB-BD31-4B8C-83A1-F6EECF244321}">
                <p14:modId xmlns:p14="http://schemas.microsoft.com/office/powerpoint/2010/main" val="1740093083"/>
              </p:ext>
            </p:extLst>
          </p:nvPr>
        </p:nvGraphicFramePr>
        <p:xfrm>
          <a:off x="831161" y="1611535"/>
          <a:ext cx="7288213" cy="4049713"/>
        </p:xfrm>
        <a:graphic>
          <a:graphicData uri="http://schemas.openxmlformats.org/presentationml/2006/ole">
            <mc:AlternateContent xmlns:mc="http://schemas.openxmlformats.org/markup-compatibility/2006">
              <mc:Choice xmlns:v="urn:schemas-microsoft-com:vml" Requires="v">
                <p:oleObj name="Worksheet" r:id="rId2" imgW="3878510" imgH="2209784" progId="Excel.Sheet.8">
                  <p:embed/>
                </p:oleObj>
              </mc:Choice>
              <mc:Fallback>
                <p:oleObj name="Worksheet" r:id="rId2" imgW="3878510" imgH="2209784" progId="Excel.Sheet.8">
                  <p:embed/>
                  <p:pic>
                    <p:nvPicPr>
                      <p:cNvPr id="12291" name="Object 1024">
                        <a:extLst>
                          <a:ext uri="{FF2B5EF4-FFF2-40B4-BE49-F238E27FC236}">
                            <a16:creationId xmlns:a16="http://schemas.microsoft.com/office/drawing/2014/main" id="{899E6812-A829-47B1-A099-E94145FF23B1}"/>
                          </a:ext>
                        </a:extLst>
                      </p:cNvPr>
                      <p:cNvPicPr>
                        <a:picLocks noChangeArrowheads="1"/>
                      </p:cNvPicPr>
                      <p:nvPr/>
                    </p:nvPicPr>
                    <p:blipFill>
                      <a:blip r:embed="rId3"/>
                      <a:srcRect/>
                      <a:stretch>
                        <a:fillRect/>
                      </a:stretch>
                    </p:blipFill>
                    <p:spPr bwMode="auto">
                      <a:xfrm>
                        <a:off x="831161" y="1611535"/>
                        <a:ext cx="7288213" cy="40497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901B5B7A-2137-0644-B0A7-0CE6ACDBFA12}"/>
              </a:ext>
            </a:extLst>
          </p:cNvPr>
          <p:cNvCxnSpPr>
            <a:cxnSpLocks/>
          </p:cNvCxnSpPr>
          <p:nvPr/>
        </p:nvCxnSpPr>
        <p:spPr>
          <a:xfrm flipV="1">
            <a:off x="6061770" y="4634873"/>
            <a:ext cx="3635034" cy="29845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8" name="Straight Arrow Connector 7">
            <a:extLst>
              <a:ext uri="{FF2B5EF4-FFF2-40B4-BE49-F238E27FC236}">
                <a16:creationId xmlns:a16="http://schemas.microsoft.com/office/drawing/2014/main" id="{2B780DD3-EE22-154D-83B6-B4B79255BD1B}"/>
              </a:ext>
            </a:extLst>
          </p:cNvPr>
          <p:cNvCxnSpPr>
            <a:cxnSpLocks/>
          </p:cNvCxnSpPr>
          <p:nvPr/>
        </p:nvCxnSpPr>
        <p:spPr>
          <a:xfrm flipV="1">
            <a:off x="6061770" y="4509120"/>
            <a:ext cx="3635034" cy="1"/>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B280A589-14BD-4D48-9C09-3ED32C243739}"/>
              </a:ext>
            </a:extLst>
          </p:cNvPr>
          <p:cNvSpPr txBox="1"/>
          <p:nvPr/>
        </p:nvSpPr>
        <p:spPr>
          <a:xfrm>
            <a:off x="9631150" y="4034708"/>
            <a:ext cx="2483323" cy="1477328"/>
          </a:xfrm>
          <a:prstGeom prst="rect">
            <a:avLst/>
          </a:prstGeom>
          <a:noFill/>
        </p:spPr>
        <p:txBody>
          <a:bodyPr wrap="square" rtlCol="0">
            <a:spAutoFit/>
          </a:bodyPr>
          <a:lstStyle/>
          <a:p>
            <a:r>
              <a:rPr lang="en-US" b="1" dirty="0"/>
              <a:t>We have both marginal </a:t>
            </a:r>
          </a:p>
          <a:p>
            <a:r>
              <a:rPr lang="en-US" b="1" dirty="0"/>
              <a:t>and fixed selling and</a:t>
            </a:r>
          </a:p>
          <a:p>
            <a:r>
              <a:rPr lang="en-US" b="1" dirty="0"/>
              <a:t>Admin expenses as period costs</a:t>
            </a:r>
          </a:p>
        </p:txBody>
      </p:sp>
    </p:spTree>
    <p:extLst>
      <p:ext uri="{BB962C8B-B14F-4D97-AF65-F5344CB8AC3E}">
        <p14:creationId xmlns:p14="http://schemas.microsoft.com/office/powerpoint/2010/main" val="2787670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1024">
            <a:extLst>
              <a:ext uri="{FF2B5EF4-FFF2-40B4-BE49-F238E27FC236}">
                <a16:creationId xmlns:a16="http://schemas.microsoft.com/office/drawing/2014/main" id="{02C1B087-22CA-4AF8-8DFC-4EA0009CA81B}"/>
              </a:ext>
            </a:extLst>
          </p:cNvPr>
          <p:cNvGraphicFramePr>
            <a:graphicFrameLocks/>
          </p:cNvGraphicFramePr>
          <p:nvPr>
            <p:extLst>
              <p:ext uri="{D42A27DB-BD31-4B8C-83A1-F6EECF244321}">
                <p14:modId xmlns:p14="http://schemas.microsoft.com/office/powerpoint/2010/main" val="2690570997"/>
              </p:ext>
            </p:extLst>
          </p:nvPr>
        </p:nvGraphicFramePr>
        <p:xfrm>
          <a:off x="2208213" y="1584325"/>
          <a:ext cx="8034337" cy="4602163"/>
        </p:xfrm>
        <a:graphic>
          <a:graphicData uri="http://schemas.openxmlformats.org/presentationml/2006/ole">
            <mc:AlternateContent xmlns:mc="http://schemas.openxmlformats.org/markup-compatibility/2006">
              <mc:Choice xmlns:v="urn:schemas-microsoft-com:vml" Requires="v">
                <p:oleObj name="Worksheet" r:id="rId2" imgW="4648200" imgH="2667000" progId="Excel.Sheet.8">
                  <p:embed/>
                </p:oleObj>
              </mc:Choice>
              <mc:Fallback>
                <p:oleObj name="Worksheet" r:id="rId2" imgW="4648200" imgH="2667000" progId="Excel.Sheet.8">
                  <p:embed/>
                  <p:pic>
                    <p:nvPicPr>
                      <p:cNvPr id="13314" name="Object 1024">
                        <a:extLst>
                          <a:ext uri="{FF2B5EF4-FFF2-40B4-BE49-F238E27FC236}">
                            <a16:creationId xmlns:a16="http://schemas.microsoft.com/office/drawing/2014/main" id="{02C1B087-22CA-4AF8-8DFC-4EA0009CA81B}"/>
                          </a:ext>
                        </a:extLst>
                      </p:cNvPr>
                      <p:cNvPicPr>
                        <a:picLocks noChangeArrowheads="1"/>
                      </p:cNvPicPr>
                      <p:nvPr/>
                    </p:nvPicPr>
                    <p:blipFill>
                      <a:blip r:embed="rId3"/>
                      <a:srcRect/>
                      <a:stretch>
                        <a:fillRect/>
                      </a:stretch>
                    </p:blipFill>
                    <p:spPr bwMode="auto">
                      <a:xfrm>
                        <a:off x="2208213" y="1584325"/>
                        <a:ext cx="8034337" cy="46021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3316" name="Rectangle 9">
            <a:extLst>
              <a:ext uri="{FF2B5EF4-FFF2-40B4-BE49-F238E27FC236}">
                <a16:creationId xmlns:a16="http://schemas.microsoft.com/office/drawing/2014/main" id="{6767633C-A154-494E-98FF-A66F6084CDE3}"/>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marginal Costing</a:t>
            </a:r>
          </a:p>
        </p:txBody>
      </p:sp>
      <p:sp>
        <p:nvSpPr>
          <p:cNvPr id="13315" name="Rectangle 7">
            <a:extLst>
              <a:ext uri="{FF2B5EF4-FFF2-40B4-BE49-F238E27FC236}">
                <a16:creationId xmlns:a16="http://schemas.microsoft.com/office/drawing/2014/main" id="{63F41EA9-AFF7-49BB-84E9-ACA52EA3D352}"/>
              </a:ext>
            </a:extLst>
          </p:cNvPr>
          <p:cNvSpPr>
            <a:spLocks noGrp="1" noChangeArrowheads="1"/>
          </p:cNvSpPr>
          <p:nvPr>
            <p:ph idx="1"/>
          </p:nvPr>
        </p:nvSpPr>
        <p:spPr>
          <a:xfrm>
            <a:off x="1828800" y="980728"/>
            <a:ext cx="8382000" cy="7112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chemeClr val="accent2"/>
                </a:solidFill>
                <a:ea typeface="SimSun" panose="02010600030101010101" pitchFamily="2" charset="-122"/>
              </a:rPr>
              <a:t>Now let’s look at marginal costing by Harvey Co.</a:t>
            </a:r>
          </a:p>
        </p:txBody>
      </p:sp>
      <p:sp>
        <p:nvSpPr>
          <p:cNvPr id="13317" name="Line 11">
            <a:extLst>
              <a:ext uri="{FF2B5EF4-FFF2-40B4-BE49-F238E27FC236}">
                <a16:creationId xmlns:a16="http://schemas.microsoft.com/office/drawing/2014/main" id="{6CA426FE-EDDC-4DE9-8C85-046C8C167A5D}"/>
              </a:ext>
            </a:extLst>
          </p:cNvPr>
          <p:cNvSpPr>
            <a:spLocks noChangeShapeType="1"/>
          </p:cNvSpPr>
          <p:nvPr/>
        </p:nvSpPr>
        <p:spPr bwMode="auto">
          <a:xfrm flipH="1">
            <a:off x="5865168" y="2503388"/>
            <a:ext cx="533400" cy="5334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318" name="Line 13">
            <a:extLst>
              <a:ext uri="{FF2B5EF4-FFF2-40B4-BE49-F238E27FC236}">
                <a16:creationId xmlns:a16="http://schemas.microsoft.com/office/drawing/2014/main" id="{BDC802CF-49A0-4881-8722-06D8B781F891}"/>
              </a:ext>
            </a:extLst>
          </p:cNvPr>
          <p:cNvSpPr>
            <a:spLocks noChangeShapeType="1"/>
          </p:cNvSpPr>
          <p:nvPr/>
        </p:nvSpPr>
        <p:spPr bwMode="auto">
          <a:xfrm flipH="1">
            <a:off x="6169968" y="2350988"/>
            <a:ext cx="152400" cy="11430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4" name="Rectangle 12">
            <a:extLst>
              <a:ext uri="{FF2B5EF4-FFF2-40B4-BE49-F238E27FC236}">
                <a16:creationId xmlns:a16="http://schemas.microsoft.com/office/drawing/2014/main" id="{D1C08178-E72B-4272-886C-107304E9D83B}"/>
              </a:ext>
            </a:extLst>
          </p:cNvPr>
          <p:cNvSpPr>
            <a:spLocks noChangeArrowheads="1"/>
          </p:cNvSpPr>
          <p:nvPr/>
        </p:nvSpPr>
        <p:spPr bwMode="auto">
          <a:xfrm>
            <a:off x="5619677" y="1504852"/>
            <a:ext cx="1359347"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marginal</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costs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only.</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13320" name="Line 14">
            <a:extLst>
              <a:ext uri="{FF2B5EF4-FFF2-40B4-BE49-F238E27FC236}">
                <a16:creationId xmlns:a16="http://schemas.microsoft.com/office/drawing/2014/main" id="{C165527A-C967-421E-965F-ADE23A377EE3}"/>
              </a:ext>
            </a:extLst>
          </p:cNvPr>
          <p:cNvSpPr>
            <a:spLocks noChangeShapeType="1"/>
          </p:cNvSpPr>
          <p:nvPr/>
        </p:nvSpPr>
        <p:spPr bwMode="auto">
          <a:xfrm flipH="1">
            <a:off x="7922568" y="3798788"/>
            <a:ext cx="838200" cy="13716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2" name="Rectangle 10">
            <a:extLst>
              <a:ext uri="{FF2B5EF4-FFF2-40B4-BE49-F238E27FC236}">
                <a16:creationId xmlns:a16="http://schemas.microsoft.com/office/drawing/2014/main" id="{958C56AC-C99A-43AD-A891-0DF64EFAC345}"/>
              </a:ext>
            </a:extLst>
          </p:cNvPr>
          <p:cNvSpPr>
            <a:spLocks noChangeArrowheads="1"/>
          </p:cNvSpPr>
          <p:nvPr/>
        </p:nvSpPr>
        <p:spPr bwMode="auto">
          <a:xfrm>
            <a:off x="8244831" y="2579588"/>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All fixed</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manufacturing</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overhead is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expensed.</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404544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0">
            <a:extLst>
              <a:ext uri="{FF2B5EF4-FFF2-40B4-BE49-F238E27FC236}">
                <a16:creationId xmlns:a16="http://schemas.microsoft.com/office/drawing/2014/main" id="{9DD824E4-FDF5-44DB-9FD5-1CC43BB0E758}"/>
              </a:ext>
            </a:extLst>
          </p:cNvPr>
          <p:cNvGraphicFramePr>
            <a:graphicFrameLocks/>
          </p:cNvGraphicFramePr>
          <p:nvPr>
            <p:extLst>
              <p:ext uri="{D42A27DB-BD31-4B8C-83A1-F6EECF244321}">
                <p14:modId xmlns:p14="http://schemas.microsoft.com/office/powerpoint/2010/main" val="122872394"/>
              </p:ext>
            </p:extLst>
          </p:nvPr>
        </p:nvGraphicFramePr>
        <p:xfrm>
          <a:off x="630677" y="1476375"/>
          <a:ext cx="8280400" cy="4090988"/>
        </p:xfrm>
        <a:graphic>
          <a:graphicData uri="http://schemas.openxmlformats.org/presentationml/2006/ole">
            <mc:AlternateContent xmlns:mc="http://schemas.openxmlformats.org/markup-compatibility/2006">
              <mc:Choice xmlns:v="urn:schemas-microsoft-com:vml" Requires="v">
                <p:oleObj name="Worksheet" r:id="rId2" imgW="5207000" imgH="2222500" progId="Excel.Sheet.8">
                  <p:embed/>
                </p:oleObj>
              </mc:Choice>
              <mc:Fallback>
                <p:oleObj name="Worksheet" r:id="rId2" imgW="5207000" imgH="2222500" progId="Excel.Sheet.8">
                  <p:embed/>
                  <p:pic>
                    <p:nvPicPr>
                      <p:cNvPr id="14338" name="Object 0">
                        <a:extLst>
                          <a:ext uri="{FF2B5EF4-FFF2-40B4-BE49-F238E27FC236}">
                            <a16:creationId xmlns:a16="http://schemas.microsoft.com/office/drawing/2014/main" id="{9DD824E4-FDF5-44DB-9FD5-1CC43BB0E758}"/>
                          </a:ext>
                        </a:extLst>
                      </p:cNvPr>
                      <p:cNvPicPr>
                        <a:picLocks noChangeArrowheads="1"/>
                      </p:cNvPicPr>
                      <p:nvPr/>
                    </p:nvPicPr>
                    <p:blipFill>
                      <a:blip r:embed="rId3">
                        <a:lum bright="30000" contrast="30000"/>
                      </a:blip>
                      <a:srcRect/>
                      <a:stretch>
                        <a:fillRect/>
                      </a:stretch>
                    </p:blipFill>
                    <p:spPr bwMode="auto">
                      <a:xfrm>
                        <a:off x="630677" y="1476375"/>
                        <a:ext cx="8280400" cy="409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40" name="Rectangle 9">
            <a:extLst>
              <a:ext uri="{FF2B5EF4-FFF2-40B4-BE49-F238E27FC236}">
                <a16:creationId xmlns:a16="http://schemas.microsoft.com/office/drawing/2014/main" id="{AF9B2256-DAC1-400C-93EA-E94DE909BA7B}"/>
              </a:ext>
            </a:extLst>
          </p:cNvPr>
          <p:cNvSpPr>
            <a:spLocks noGrp="1" noChangeArrowheads="1"/>
          </p:cNvSpPr>
          <p:nvPr>
            <p:ph type="title"/>
          </p:nvPr>
        </p:nvSpPr>
        <p:spPr>
          <a:xfrm>
            <a:off x="479376" y="188913"/>
            <a:ext cx="9504412" cy="6096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marginal Costing</a:t>
            </a:r>
          </a:p>
        </p:txBody>
      </p:sp>
      <p:sp>
        <p:nvSpPr>
          <p:cNvPr id="14339" name="Rectangle 7">
            <a:extLst>
              <a:ext uri="{FF2B5EF4-FFF2-40B4-BE49-F238E27FC236}">
                <a16:creationId xmlns:a16="http://schemas.microsoft.com/office/drawing/2014/main" id="{9C3BA163-7B68-4603-9452-90A19B7DCA47}"/>
              </a:ext>
            </a:extLst>
          </p:cNvPr>
          <p:cNvSpPr>
            <a:spLocks noGrp="1" noChangeArrowheads="1"/>
          </p:cNvSpPr>
          <p:nvPr>
            <p:ph idx="1"/>
          </p:nvPr>
        </p:nvSpPr>
        <p:spPr>
          <a:xfrm>
            <a:off x="1345382" y="79851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compare the methods.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772A9E21-FA0F-8B46-8EBA-1D89D27D637A}"/>
              </a:ext>
            </a:extLst>
          </p:cNvPr>
          <p:cNvCxnSpPr>
            <a:cxnSpLocks/>
          </p:cNvCxnSpPr>
          <p:nvPr/>
        </p:nvCxnSpPr>
        <p:spPr>
          <a:xfrm flipV="1">
            <a:off x="4295800" y="2488233"/>
            <a:ext cx="5040560" cy="580727"/>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7ADA5EE3-1A21-F947-8920-B0FBCB50E4E0}"/>
              </a:ext>
            </a:extLst>
          </p:cNvPr>
          <p:cNvCxnSpPr>
            <a:cxnSpLocks/>
          </p:cNvCxnSpPr>
          <p:nvPr/>
        </p:nvCxnSpPr>
        <p:spPr>
          <a:xfrm>
            <a:off x="4307686" y="3401544"/>
            <a:ext cx="5172690" cy="5315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5FFDC8C0-7775-1041-A881-B699EA199560}"/>
              </a:ext>
            </a:extLst>
          </p:cNvPr>
          <p:cNvSpPr txBox="1"/>
          <p:nvPr/>
        </p:nvSpPr>
        <p:spPr>
          <a:xfrm>
            <a:off x="9388010" y="2303567"/>
            <a:ext cx="1326004" cy="369332"/>
          </a:xfrm>
          <a:prstGeom prst="rect">
            <a:avLst/>
          </a:prstGeom>
          <a:noFill/>
        </p:spPr>
        <p:txBody>
          <a:bodyPr wrap="none" rtlCol="0">
            <a:spAutoFit/>
          </a:bodyPr>
          <a:lstStyle/>
          <a:p>
            <a:r>
              <a:rPr lang="en-US" b="1" dirty="0">
                <a:solidFill>
                  <a:srgbClr val="FF0000"/>
                </a:solidFill>
              </a:rPr>
              <a:t>20000 x 10</a:t>
            </a:r>
          </a:p>
        </p:txBody>
      </p:sp>
      <p:sp>
        <p:nvSpPr>
          <p:cNvPr id="11" name="TextBox 10">
            <a:extLst>
              <a:ext uri="{FF2B5EF4-FFF2-40B4-BE49-F238E27FC236}">
                <a16:creationId xmlns:a16="http://schemas.microsoft.com/office/drawing/2014/main" id="{BA6F5FE7-5CA2-C641-9BD2-27A51DDE163F}"/>
              </a:ext>
            </a:extLst>
          </p:cNvPr>
          <p:cNvSpPr txBox="1"/>
          <p:nvPr/>
        </p:nvSpPr>
        <p:spPr>
          <a:xfrm>
            <a:off x="9552384" y="3748390"/>
            <a:ext cx="1210588" cy="369332"/>
          </a:xfrm>
          <a:prstGeom prst="rect">
            <a:avLst/>
          </a:prstGeom>
          <a:noFill/>
        </p:spPr>
        <p:txBody>
          <a:bodyPr wrap="none" rtlCol="0">
            <a:spAutoFit/>
          </a:bodyPr>
          <a:lstStyle/>
          <a:p>
            <a:r>
              <a:rPr lang="en-US" b="1" dirty="0">
                <a:solidFill>
                  <a:srgbClr val="FF0000"/>
                </a:solidFill>
              </a:rPr>
              <a:t>20000 x 6</a:t>
            </a:r>
          </a:p>
        </p:txBody>
      </p:sp>
    </p:spTree>
    <p:extLst>
      <p:ext uri="{BB962C8B-B14F-4D97-AF65-F5344CB8AC3E}">
        <p14:creationId xmlns:p14="http://schemas.microsoft.com/office/powerpoint/2010/main" val="2709455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2" name="Object 6">
            <a:extLst>
              <a:ext uri="{FF2B5EF4-FFF2-40B4-BE49-F238E27FC236}">
                <a16:creationId xmlns:a16="http://schemas.microsoft.com/office/drawing/2014/main" id="{1BB3287E-F390-4568-88F5-BD662E39789A}"/>
              </a:ext>
            </a:extLst>
          </p:cNvPr>
          <p:cNvGraphicFramePr>
            <a:graphicFrameLocks/>
          </p:cNvGraphicFramePr>
          <p:nvPr>
            <p:extLst>
              <p:ext uri="{D42A27DB-BD31-4B8C-83A1-F6EECF244321}">
                <p14:modId xmlns:p14="http://schemas.microsoft.com/office/powerpoint/2010/main" val="2551980663"/>
              </p:ext>
            </p:extLst>
          </p:nvPr>
        </p:nvGraphicFramePr>
        <p:xfrm>
          <a:off x="1847850" y="1600200"/>
          <a:ext cx="8496300" cy="4186238"/>
        </p:xfrm>
        <a:graphic>
          <a:graphicData uri="http://schemas.openxmlformats.org/presentationml/2006/ole">
            <mc:AlternateContent xmlns:mc="http://schemas.openxmlformats.org/markup-compatibility/2006">
              <mc:Choice xmlns:v="urn:schemas-microsoft-com:vml" Requires="v">
                <p:oleObj name="Worksheet" r:id="rId2" imgW="5207000" imgH="2222500" progId="Excel.Sheet.8">
                  <p:embed/>
                </p:oleObj>
              </mc:Choice>
              <mc:Fallback>
                <p:oleObj name="Worksheet" r:id="rId2" imgW="5207000" imgH="2222500" progId="Excel.Sheet.8">
                  <p:embed/>
                  <p:pic>
                    <p:nvPicPr>
                      <p:cNvPr id="15362" name="Object 6">
                        <a:extLst>
                          <a:ext uri="{FF2B5EF4-FFF2-40B4-BE49-F238E27FC236}">
                            <a16:creationId xmlns:a16="http://schemas.microsoft.com/office/drawing/2014/main" id="{1BB3287E-F390-4568-88F5-BD662E39789A}"/>
                          </a:ext>
                        </a:extLst>
                      </p:cNvPr>
                      <p:cNvPicPr>
                        <a:picLocks noChangeArrowheads="1"/>
                      </p:cNvPicPr>
                      <p:nvPr/>
                    </p:nvPicPr>
                    <p:blipFill>
                      <a:blip r:embed="rId3">
                        <a:lum bright="30000" contrast="30000"/>
                      </a:blip>
                      <a:srcRect/>
                      <a:stretch>
                        <a:fillRect/>
                      </a:stretch>
                    </p:blipFill>
                    <p:spPr bwMode="auto">
                      <a:xfrm>
                        <a:off x="1847850" y="1600200"/>
                        <a:ext cx="8496300" cy="418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6" name="Rectangle 11">
            <a:extLst>
              <a:ext uri="{FF2B5EF4-FFF2-40B4-BE49-F238E27FC236}">
                <a16:creationId xmlns:a16="http://schemas.microsoft.com/office/drawing/2014/main" id="{285B7FB1-4C2D-4BC2-8C77-C910A7A357FF}"/>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marginal Costing</a:t>
            </a:r>
          </a:p>
        </p:txBody>
      </p:sp>
      <p:sp>
        <p:nvSpPr>
          <p:cNvPr id="15363" name="Rectangle 7">
            <a:extLst>
              <a:ext uri="{FF2B5EF4-FFF2-40B4-BE49-F238E27FC236}">
                <a16:creationId xmlns:a16="http://schemas.microsoft.com/office/drawing/2014/main" id="{7DF48224-FBEC-4495-ACBC-D92A3FC47E62}"/>
              </a:ext>
            </a:extLst>
          </p:cNvPr>
          <p:cNvSpPr>
            <a:spLocks noGrp="1" noChangeArrowheads="1"/>
          </p:cNvSpPr>
          <p:nvPr>
            <p:ph idx="1"/>
          </p:nvPr>
        </p:nvSpPr>
        <p:spPr>
          <a:xfrm>
            <a:off x="2209800" y="125150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a:t>
            </a:r>
            <a:r>
              <a:rPr lang="en-US" altLang="zh-CN" dirty="0">
                <a:solidFill>
                  <a:srgbClr val="0070C0"/>
                </a:solidFill>
                <a:ea typeface="SimSun" panose="02010600030101010101" pitchFamily="2" charset="-122"/>
              </a:rPr>
              <a:t>compare</a:t>
            </a:r>
            <a:r>
              <a:rPr lang="en-US" altLang="zh-CN" sz="3000" dirty="0">
                <a:solidFill>
                  <a:srgbClr val="0070C0"/>
                </a:solidFill>
                <a:ea typeface="SimSun" panose="02010600030101010101" pitchFamily="2" charset="-122"/>
              </a:rPr>
              <a:t> the methods.</a:t>
            </a:r>
          </a:p>
        </p:txBody>
      </p:sp>
      <p:sp>
        <p:nvSpPr>
          <p:cNvPr id="15364" name="Line 8">
            <a:extLst>
              <a:ext uri="{FF2B5EF4-FFF2-40B4-BE49-F238E27FC236}">
                <a16:creationId xmlns:a16="http://schemas.microsoft.com/office/drawing/2014/main" id="{3337653E-5572-4968-A1DA-2D1FD132B2E2}"/>
              </a:ext>
            </a:extLst>
          </p:cNvPr>
          <p:cNvSpPr>
            <a:spLocks noChangeShapeType="1"/>
          </p:cNvSpPr>
          <p:nvPr/>
        </p:nvSpPr>
        <p:spPr bwMode="auto">
          <a:xfrm>
            <a:off x="5591944" y="3501008"/>
            <a:ext cx="2028056" cy="17567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5" name="Line 9">
            <a:extLst>
              <a:ext uri="{FF2B5EF4-FFF2-40B4-BE49-F238E27FC236}">
                <a16:creationId xmlns:a16="http://schemas.microsoft.com/office/drawing/2014/main" id="{4BBF4054-163A-4C99-90B1-454212EB86DF}"/>
              </a:ext>
            </a:extLst>
          </p:cNvPr>
          <p:cNvSpPr>
            <a:spLocks noChangeShapeType="1"/>
          </p:cNvSpPr>
          <p:nvPr/>
        </p:nvSpPr>
        <p:spPr bwMode="auto">
          <a:xfrm>
            <a:off x="7104112" y="3501008"/>
            <a:ext cx="668288" cy="16805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529216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79A879C-3E29-443E-A0F6-484B4C47F7AC}"/>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Reconciliation</a:t>
            </a:r>
          </a:p>
        </p:txBody>
      </p:sp>
      <p:graphicFrame>
        <p:nvGraphicFramePr>
          <p:cNvPr id="16387" name="Object 4">
            <a:extLst>
              <a:ext uri="{FF2B5EF4-FFF2-40B4-BE49-F238E27FC236}">
                <a16:creationId xmlns:a16="http://schemas.microsoft.com/office/drawing/2014/main" id="{0E4B2CDD-3756-4414-9736-C1238E7071B4}"/>
              </a:ext>
            </a:extLst>
          </p:cNvPr>
          <p:cNvGraphicFramePr>
            <a:graphicFrameLocks/>
          </p:cNvGraphicFramePr>
          <p:nvPr>
            <p:extLst>
              <p:ext uri="{D42A27DB-BD31-4B8C-83A1-F6EECF244321}">
                <p14:modId xmlns:p14="http://schemas.microsoft.com/office/powerpoint/2010/main" val="3511428677"/>
              </p:ext>
            </p:extLst>
          </p:nvPr>
        </p:nvGraphicFramePr>
        <p:xfrm>
          <a:off x="1844675" y="1971675"/>
          <a:ext cx="8504238" cy="2538413"/>
        </p:xfrm>
        <a:graphic>
          <a:graphicData uri="http://schemas.openxmlformats.org/presentationml/2006/ole">
            <mc:AlternateContent xmlns:mc="http://schemas.openxmlformats.org/markup-compatibility/2006">
              <mc:Choice xmlns:v="urn:schemas-microsoft-com:vml" Requires="v">
                <p:oleObj name="Worksheet" r:id="rId2" imgW="3606800" imgH="1041400" progId="Excel.Sheet.8">
                  <p:embed/>
                </p:oleObj>
              </mc:Choice>
              <mc:Fallback>
                <p:oleObj name="Worksheet" r:id="rId2" imgW="3606800" imgH="1041400" progId="Excel.Sheet.8">
                  <p:embed/>
                  <p:pic>
                    <p:nvPicPr>
                      <p:cNvPr id="16387" name="Object 4">
                        <a:extLst>
                          <a:ext uri="{FF2B5EF4-FFF2-40B4-BE49-F238E27FC236}">
                            <a16:creationId xmlns:a16="http://schemas.microsoft.com/office/drawing/2014/main" id="{0E4B2CDD-3756-4414-9736-C1238E7071B4}"/>
                          </a:ext>
                        </a:extLst>
                      </p:cNvPr>
                      <p:cNvPicPr>
                        <a:picLocks noChangeArrowheads="1"/>
                      </p:cNvPicPr>
                      <p:nvPr/>
                    </p:nvPicPr>
                    <p:blipFill>
                      <a:blip r:embed="rId3"/>
                      <a:srcRect/>
                      <a:stretch>
                        <a:fillRect/>
                      </a:stretch>
                    </p:blipFill>
                    <p:spPr bwMode="auto">
                      <a:xfrm>
                        <a:off x="1844675" y="1971675"/>
                        <a:ext cx="8504238" cy="253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8" name="Rectangle 5">
            <a:extLst>
              <a:ext uri="{FF2B5EF4-FFF2-40B4-BE49-F238E27FC236}">
                <a16:creationId xmlns:a16="http://schemas.microsoft.com/office/drawing/2014/main" id="{0F1DF486-DC15-4D6C-A589-E50C4DD4A0D9}"/>
              </a:ext>
            </a:extLst>
          </p:cNvPr>
          <p:cNvSpPr>
            <a:spLocks noChangeArrowheads="1"/>
          </p:cNvSpPr>
          <p:nvPr/>
        </p:nvSpPr>
        <p:spPr bwMode="auto">
          <a:xfrm>
            <a:off x="2605362" y="4835253"/>
            <a:ext cx="522418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lumMod val="60000"/>
                    <a:lumOff val="40000"/>
                  </a:schemeClr>
                </a:solidFill>
                <a:latin typeface="Arial" panose="020B0604020202020204" pitchFamily="34" charset="0"/>
              </a:rPr>
              <a:t>Fixed mfg. overhead      £150,000   </a:t>
            </a:r>
          </a:p>
          <a:p>
            <a:pPr>
              <a:spcBef>
                <a:spcPct val="0"/>
              </a:spcBef>
              <a:buFontTx/>
              <a:buNone/>
            </a:pPr>
            <a:r>
              <a:rPr lang="en-US" altLang="en-US" sz="2400" b="1" dirty="0">
                <a:solidFill>
                  <a:schemeClr val="accent2">
                    <a:lumMod val="60000"/>
                    <a:lumOff val="40000"/>
                  </a:schemeClr>
                </a:solidFill>
                <a:latin typeface="Arial" panose="020B0604020202020204" pitchFamily="34" charset="0"/>
              </a:rPr>
              <a:t>     Units produced             25,000</a:t>
            </a:r>
          </a:p>
        </p:txBody>
      </p:sp>
      <p:sp>
        <p:nvSpPr>
          <p:cNvPr id="16389" name="Rectangle 6">
            <a:extLst>
              <a:ext uri="{FF2B5EF4-FFF2-40B4-BE49-F238E27FC236}">
                <a16:creationId xmlns:a16="http://schemas.microsoft.com/office/drawing/2014/main" id="{F8B13E71-EF5A-4165-9E31-F9A950E82DC2}"/>
              </a:ext>
            </a:extLst>
          </p:cNvPr>
          <p:cNvSpPr>
            <a:spLocks noChangeArrowheads="1"/>
          </p:cNvSpPr>
          <p:nvPr/>
        </p:nvSpPr>
        <p:spPr bwMode="auto">
          <a:xfrm>
            <a:off x="5577162" y="5019919"/>
            <a:ext cx="4305300"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lumMod val="60000"/>
                    <a:lumOff val="40000"/>
                  </a:schemeClr>
                </a:solidFill>
                <a:latin typeface="Arial" panose="020B0604020202020204" pitchFamily="34" charset="0"/>
              </a:rPr>
              <a:t>£6.00 per unit</a:t>
            </a:r>
          </a:p>
        </p:txBody>
      </p:sp>
      <p:sp>
        <p:nvSpPr>
          <p:cNvPr id="16390" name="Line 8">
            <a:extLst>
              <a:ext uri="{FF2B5EF4-FFF2-40B4-BE49-F238E27FC236}">
                <a16:creationId xmlns:a16="http://schemas.microsoft.com/office/drawing/2014/main" id="{18755EA4-DAED-40E2-8B47-D2E66D7E7CC5}"/>
              </a:ext>
            </a:extLst>
          </p:cNvPr>
          <p:cNvSpPr>
            <a:spLocks noChangeShapeType="1"/>
          </p:cNvSpPr>
          <p:nvPr/>
        </p:nvSpPr>
        <p:spPr bwMode="auto">
          <a:xfrm>
            <a:off x="2605362" y="5249469"/>
            <a:ext cx="29718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1" name="Line 9">
            <a:extLst>
              <a:ext uri="{FF2B5EF4-FFF2-40B4-BE49-F238E27FC236}">
                <a16:creationId xmlns:a16="http://schemas.microsoft.com/office/drawing/2014/main" id="{337CEBC5-7C22-487B-92AF-158E8C75C870}"/>
              </a:ext>
            </a:extLst>
          </p:cNvPr>
          <p:cNvSpPr>
            <a:spLocks noChangeShapeType="1"/>
          </p:cNvSpPr>
          <p:nvPr/>
        </p:nvSpPr>
        <p:spPr bwMode="auto">
          <a:xfrm>
            <a:off x="6167877" y="5249469"/>
            <a:ext cx="12192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2" name="Text Box 11">
            <a:extLst>
              <a:ext uri="{FF2B5EF4-FFF2-40B4-BE49-F238E27FC236}">
                <a16:creationId xmlns:a16="http://schemas.microsoft.com/office/drawing/2014/main" id="{99753DD5-6E86-4F4C-ACEB-2455337E2CE6}"/>
              </a:ext>
            </a:extLst>
          </p:cNvPr>
          <p:cNvSpPr txBox="1">
            <a:spLocks noChangeArrowheads="1"/>
          </p:cNvSpPr>
          <p:nvPr/>
        </p:nvSpPr>
        <p:spPr bwMode="auto">
          <a:xfrm>
            <a:off x="2419353" y="902487"/>
            <a:ext cx="7353296"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We can reconcile the difference between</a:t>
            </a:r>
            <a:br>
              <a:rPr lang="en-US" altLang="en-US" sz="2800" b="1" dirty="0">
                <a:solidFill>
                  <a:srgbClr val="0070C0"/>
                </a:solidFill>
                <a:latin typeface="Arial" panose="020B0604020202020204" pitchFamily="34" charset="0"/>
              </a:rPr>
            </a:br>
            <a:r>
              <a:rPr lang="en-US" altLang="en-US" sz="2800" b="1" dirty="0">
                <a:solidFill>
                  <a:srgbClr val="0070C0"/>
                </a:solidFill>
                <a:latin typeface="Arial" panose="020B0604020202020204" pitchFamily="34" charset="0"/>
              </a:rPr>
              <a:t>absorption and marginal profit as follows: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11" name="Straight Arrow Connector 10">
            <a:extLst>
              <a:ext uri="{FF2B5EF4-FFF2-40B4-BE49-F238E27FC236}">
                <a16:creationId xmlns:a16="http://schemas.microsoft.com/office/drawing/2014/main" id="{7D61B4DE-0217-5E42-8F24-101329C2F2C9}"/>
              </a:ext>
            </a:extLst>
          </p:cNvPr>
          <p:cNvCxnSpPr>
            <a:cxnSpLocks/>
          </p:cNvCxnSpPr>
          <p:nvPr/>
        </p:nvCxnSpPr>
        <p:spPr>
          <a:xfrm>
            <a:off x="9264352" y="2420888"/>
            <a:ext cx="1154995" cy="0"/>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0EC2932D-C263-5144-A07E-20CE58878D73}"/>
              </a:ext>
            </a:extLst>
          </p:cNvPr>
          <p:cNvSpPr txBox="1"/>
          <p:nvPr/>
        </p:nvSpPr>
        <p:spPr>
          <a:xfrm>
            <a:off x="10419347" y="2236222"/>
            <a:ext cx="1018227" cy="369332"/>
          </a:xfrm>
          <a:prstGeom prst="rect">
            <a:avLst/>
          </a:prstGeom>
          <a:noFill/>
        </p:spPr>
        <p:txBody>
          <a:bodyPr wrap="none" rtlCol="0">
            <a:spAutoFit/>
          </a:bodyPr>
          <a:lstStyle/>
          <a:p>
            <a:r>
              <a:rPr lang="en-US" dirty="0"/>
              <a:t>Slide 13</a:t>
            </a:r>
          </a:p>
        </p:txBody>
      </p:sp>
    </p:spTree>
    <p:extLst>
      <p:ext uri="{BB962C8B-B14F-4D97-AF65-F5344CB8AC3E}">
        <p14:creationId xmlns:p14="http://schemas.microsoft.com/office/powerpoint/2010/main" val="2221724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F71FD09-259F-49CC-83D8-FC73EF469153}"/>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Extending the Example</a:t>
            </a:r>
          </a:p>
        </p:txBody>
      </p:sp>
      <p:sp>
        <p:nvSpPr>
          <p:cNvPr id="17412" name="Rectangle 4">
            <a:extLst>
              <a:ext uri="{FF2B5EF4-FFF2-40B4-BE49-F238E27FC236}">
                <a16:creationId xmlns:a16="http://schemas.microsoft.com/office/drawing/2014/main" id="{2211D6B3-33B0-41B9-AB43-ADFDBF8C38E2}"/>
              </a:ext>
            </a:extLst>
          </p:cNvPr>
          <p:cNvSpPr>
            <a:spLocks noChangeArrowheads="1"/>
          </p:cNvSpPr>
          <p:nvPr/>
        </p:nvSpPr>
        <p:spPr bwMode="auto">
          <a:xfrm>
            <a:off x="2999657" y="2347913"/>
            <a:ext cx="5720482"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Let</a:t>
            </a:r>
            <a:r>
              <a:rPr lang="en-GB" altLang="en-US" sz="2400" b="1" dirty="0">
                <a:latin typeface="Arial" panose="020B0604020202020204" pitchFamily="34" charset="0"/>
              </a:rPr>
              <a:t>’</a:t>
            </a:r>
            <a:r>
              <a:rPr lang="en-US" altLang="ja-JP" sz="2400" b="1" dirty="0">
                <a:latin typeface="Arial" panose="020B0604020202020204" pitchFamily="34" charset="0"/>
              </a:rPr>
              <a:t>s look at the</a:t>
            </a:r>
          </a:p>
          <a:p>
            <a:pPr algn="ctr">
              <a:spcBef>
                <a:spcPct val="0"/>
              </a:spcBef>
              <a:buFontTx/>
              <a:buNone/>
            </a:pPr>
            <a:r>
              <a:rPr lang="en-US" altLang="en-US" sz="2400" b="1" dirty="0">
                <a:latin typeface="Arial" panose="020B0604020202020204" pitchFamily="34" charset="0"/>
              </a:rPr>
              <a:t>second year</a:t>
            </a:r>
          </a:p>
          <a:p>
            <a:pPr algn="ctr">
              <a:spcBef>
                <a:spcPct val="0"/>
              </a:spcBef>
              <a:buFontTx/>
              <a:buNone/>
            </a:pPr>
            <a:r>
              <a:rPr lang="en-US" altLang="en-US" sz="2400" b="1" dirty="0">
                <a:latin typeface="Arial" panose="020B0604020202020204" pitchFamily="34" charset="0"/>
              </a:rPr>
              <a:t>of operations</a:t>
            </a:r>
          </a:p>
          <a:p>
            <a:pPr algn="ctr">
              <a:spcBef>
                <a:spcPct val="0"/>
              </a:spcBef>
              <a:buFontTx/>
              <a:buNone/>
            </a:pPr>
            <a:r>
              <a:rPr lang="en-US" altLang="en-US" sz="2400" b="1" dirty="0">
                <a:latin typeface="Arial" panose="020B0604020202020204" pitchFamily="34" charset="0"/>
              </a:rPr>
              <a:t>for Harvey</a:t>
            </a:r>
          </a:p>
          <a:p>
            <a:pPr algn="ctr">
              <a:spcBef>
                <a:spcPct val="0"/>
              </a:spcBef>
              <a:buFontTx/>
              <a:buNone/>
            </a:pPr>
            <a:r>
              <a:rPr lang="en-US" altLang="en-US" sz="2400" b="1" dirty="0">
                <a:latin typeface="Arial" panose="020B0604020202020204" pitchFamily="34" charset="0"/>
              </a:rPr>
              <a:t>Company.</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18</a:t>
            </a:fld>
            <a:endParaRPr lang="en-GB" altLang="en-US"/>
          </a:p>
        </p:txBody>
      </p:sp>
    </p:spTree>
    <p:extLst>
      <p:ext uri="{BB962C8B-B14F-4D97-AF65-F5344CB8AC3E}">
        <p14:creationId xmlns:p14="http://schemas.microsoft.com/office/powerpoint/2010/main" val="1904303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AEF7EF7-888A-44F4-B689-D019E20B5FB0}"/>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8435" name="Rectangle 3">
            <a:extLst>
              <a:ext uri="{FF2B5EF4-FFF2-40B4-BE49-F238E27FC236}">
                <a16:creationId xmlns:a16="http://schemas.microsoft.com/office/drawing/2014/main" id="{785A7AFE-47FC-468E-B46D-5FBECA3560F8}"/>
              </a:ext>
            </a:extLst>
          </p:cNvPr>
          <p:cNvSpPr>
            <a:spLocks noGrp="1" noChangeArrowheads="1"/>
          </p:cNvSpPr>
          <p:nvPr>
            <p:ph idx="1"/>
          </p:nvPr>
        </p:nvSpPr>
        <p:spPr>
          <a:xfrm>
            <a:off x="767408" y="836712"/>
            <a:ext cx="10297144" cy="864096"/>
          </a:xfrm>
          <a:noFill/>
        </p:spPr>
        <p:txBody>
          <a:bodyPr vert="horz" wrap="square" lIns="90488" tIns="44450" rIns="90488" bIns="44450" numCol="1" anchor="t" anchorCtr="0" compatLnSpc="1">
            <a:prstTxWarp prst="textNoShape">
              <a:avLst/>
            </a:prstTxWarp>
          </a:bodyPr>
          <a:lstStyle/>
          <a:p>
            <a:pPr algn="ctr">
              <a:buFontTx/>
              <a:buNone/>
            </a:pPr>
            <a:r>
              <a:rPr lang="zh-CN" altLang="en-US" sz="2400" dirty="0">
                <a:ea typeface="SimSun" panose="02010600030101010101" pitchFamily="2" charset="-122"/>
              </a:rPr>
              <a:t>   </a:t>
            </a:r>
            <a:r>
              <a:rPr lang="en-US" altLang="zh-CN" sz="2400" dirty="0">
                <a:ea typeface="SimSun" panose="02010600030101010101" pitchFamily="2" charset="-122"/>
              </a:rPr>
              <a:t>In its second year of operations, Harvey Co. started with an inventory of 5,000 units,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30,000</a:t>
            </a:r>
            <a:r>
              <a:rPr lang="en-US" altLang="zh-CN" sz="2400" dirty="0">
                <a:ea typeface="SimSun" panose="02010600030101010101" pitchFamily="2" charset="-122"/>
              </a:rPr>
              <a:t> units.</a:t>
            </a:r>
          </a:p>
        </p:txBody>
      </p:sp>
      <p:graphicFrame>
        <p:nvGraphicFramePr>
          <p:cNvPr id="18436" name="Object 1024">
            <a:extLst>
              <a:ext uri="{FF2B5EF4-FFF2-40B4-BE49-F238E27FC236}">
                <a16:creationId xmlns:a16="http://schemas.microsoft.com/office/drawing/2014/main" id="{41DE897D-1E06-486B-B1DF-C33D17EA9C83}"/>
              </a:ext>
            </a:extLst>
          </p:cNvPr>
          <p:cNvGraphicFramePr>
            <a:graphicFrameLocks/>
          </p:cNvGraphicFramePr>
          <p:nvPr>
            <p:extLst>
              <p:ext uri="{D42A27DB-BD31-4B8C-83A1-F6EECF244321}">
                <p14:modId xmlns:p14="http://schemas.microsoft.com/office/powerpoint/2010/main" val="176232380"/>
              </p:ext>
            </p:extLst>
          </p:nvPr>
        </p:nvGraphicFramePr>
        <p:xfrm>
          <a:off x="2371725" y="1844824"/>
          <a:ext cx="7448550" cy="3811587"/>
        </p:xfrm>
        <a:graphic>
          <a:graphicData uri="http://schemas.openxmlformats.org/presentationml/2006/ole">
            <mc:AlternateContent xmlns:mc="http://schemas.openxmlformats.org/markup-compatibility/2006">
              <mc:Choice xmlns:v="urn:schemas-microsoft-com:vml" Requires="v">
                <p:oleObj name="Worksheet" r:id="rId2" imgW="3307100" imgH="1737293" progId="Excel.Sheet.8">
                  <p:embed/>
                </p:oleObj>
              </mc:Choice>
              <mc:Fallback>
                <p:oleObj name="Worksheet" r:id="rId2" imgW="3307100" imgH="1737293" progId="Excel.Sheet.8">
                  <p:embed/>
                  <p:pic>
                    <p:nvPicPr>
                      <p:cNvPr id="18436" name="Object 1024">
                        <a:extLst>
                          <a:ext uri="{FF2B5EF4-FFF2-40B4-BE49-F238E27FC236}">
                            <a16:creationId xmlns:a16="http://schemas.microsoft.com/office/drawing/2014/main" id="{41DE897D-1E06-486B-B1DF-C33D17EA9C83}"/>
                          </a:ext>
                        </a:extLst>
                      </p:cNvPr>
                      <p:cNvPicPr>
                        <a:picLocks noChangeArrowheads="1"/>
                      </p:cNvPicPr>
                      <p:nvPr/>
                    </p:nvPicPr>
                    <p:blipFill>
                      <a:blip r:embed="rId3">
                        <a:lum bright="6000"/>
                      </a:blip>
                      <a:srcRect/>
                      <a:stretch>
                        <a:fillRect/>
                      </a:stretch>
                    </p:blipFill>
                    <p:spPr bwMode="auto">
                      <a:xfrm>
                        <a:off x="2371725" y="1844824"/>
                        <a:ext cx="7448550" cy="38115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629027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5BB8A81-8DFB-453B-9089-D9D4CB43BC03}"/>
              </a:ext>
            </a:extLst>
          </p:cNvPr>
          <p:cNvSpPr>
            <a:spLocks noGrp="1" noChangeArrowheads="1"/>
          </p:cNvSpPr>
          <p:nvPr>
            <p:ph type="title"/>
          </p:nvPr>
        </p:nvSpPr>
        <p:spPr>
          <a:xfrm>
            <a:off x="2209800" y="19843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9459" name="Rectangle 3">
            <a:extLst>
              <a:ext uri="{FF2B5EF4-FFF2-40B4-BE49-F238E27FC236}">
                <a16:creationId xmlns:a16="http://schemas.microsoft.com/office/drawing/2014/main" id="{AC64DBE4-67B4-44EF-BB26-EC95AC334A09}"/>
              </a:ext>
            </a:extLst>
          </p:cNvPr>
          <p:cNvSpPr>
            <a:spLocks noGrp="1" noChangeArrowheads="1"/>
          </p:cNvSpPr>
          <p:nvPr>
            <p:ph idx="1"/>
          </p:nvPr>
        </p:nvSpPr>
        <p:spPr>
          <a:xfrm>
            <a:off x="2207568" y="908720"/>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ea typeface="SimSun" panose="02010600030101010101" pitchFamily="2" charset="-122"/>
              </a:rPr>
              <a:t>Unit product cost is determined as follows:</a:t>
            </a:r>
          </a:p>
        </p:txBody>
      </p:sp>
      <p:sp>
        <p:nvSpPr>
          <p:cNvPr id="43013" name="Rectangle 5">
            <a:extLst>
              <a:ext uri="{FF2B5EF4-FFF2-40B4-BE49-F238E27FC236}">
                <a16:creationId xmlns:a16="http://schemas.microsoft.com/office/drawing/2014/main" id="{09D46CE8-B785-4038-A190-6DA3793AB1B3}"/>
              </a:ext>
            </a:extLst>
          </p:cNvPr>
          <p:cNvSpPr>
            <a:spLocks noChangeArrowheads="1"/>
          </p:cNvSpPr>
          <p:nvPr/>
        </p:nvSpPr>
        <p:spPr bwMode="auto">
          <a:xfrm>
            <a:off x="4223792" y="4941169"/>
            <a:ext cx="4025900" cy="822325"/>
          </a:xfrm>
          <a:prstGeom prst="rect">
            <a:avLst/>
          </a:prstGeom>
          <a:solidFill>
            <a:schemeClr val="tx1"/>
          </a:solidFill>
          <a:ln w="57150" cmpd="thinThick">
            <a:solidFill>
              <a:schemeClr val="hlink"/>
            </a:solid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lnSpc>
                <a:spcPct val="85000"/>
              </a:lnSpc>
              <a:defRPr/>
            </a:pPr>
            <a:r>
              <a:rPr lang="en-US" altLang="en-US" sz="2800" b="1" dirty="0">
                <a:solidFill>
                  <a:schemeClr val="bg1"/>
                </a:solidFill>
                <a:latin typeface="Arial" pitchFamily="34" charset="0"/>
              </a:rPr>
              <a:t>No change in Harvey</a:t>
            </a:r>
            <a:r>
              <a:rPr lang="en-GB" altLang="en-US" sz="2800" b="1" dirty="0">
                <a:solidFill>
                  <a:schemeClr val="bg1"/>
                </a:solidFill>
                <a:latin typeface="Arial" pitchFamily="34" charset="0"/>
              </a:rPr>
              <a:t>’</a:t>
            </a:r>
            <a:r>
              <a:rPr lang="en-US" altLang="ja-JP" sz="2800" b="1" dirty="0">
                <a:solidFill>
                  <a:schemeClr val="bg1"/>
                </a:solidFill>
                <a:latin typeface="Arial" pitchFamily="34" charset="0"/>
              </a:rPr>
              <a:t>s</a:t>
            </a:r>
          </a:p>
          <a:p>
            <a:pPr algn="ctr">
              <a:lnSpc>
                <a:spcPct val="85000"/>
              </a:lnSpc>
              <a:defRPr/>
            </a:pPr>
            <a:r>
              <a:rPr lang="en-US" altLang="en-US" sz="2800" b="1" dirty="0">
                <a:solidFill>
                  <a:schemeClr val="bg1"/>
                </a:solidFill>
                <a:latin typeface="Arial" pitchFamily="34" charset="0"/>
              </a:rPr>
              <a:t>cost structure.</a:t>
            </a:r>
            <a:endParaRPr lang="en-US" altLang="en-US" sz="2800" b="1" dirty="0">
              <a:solidFill>
                <a:schemeClr val="bg1"/>
              </a:solidFill>
              <a:effectLst>
                <a:outerShdw blurRad="38100" dist="38100" dir="2700000" algn="tl">
                  <a:srgbClr val="000000"/>
                </a:outerShdw>
              </a:effectLst>
              <a:latin typeface="Arial" pitchFamily="34" charset="0"/>
            </a:endParaRPr>
          </a:p>
        </p:txBody>
      </p:sp>
      <p:graphicFrame>
        <p:nvGraphicFramePr>
          <p:cNvPr id="19461" name="Object 6">
            <a:extLst>
              <a:ext uri="{FF2B5EF4-FFF2-40B4-BE49-F238E27FC236}">
                <a16:creationId xmlns:a16="http://schemas.microsoft.com/office/drawing/2014/main" id="{B3627A49-49AD-4400-AD25-ED37376EFE74}"/>
              </a:ext>
            </a:extLst>
          </p:cNvPr>
          <p:cNvGraphicFramePr>
            <a:graphicFrameLocks/>
          </p:cNvGraphicFramePr>
          <p:nvPr>
            <p:extLst>
              <p:ext uri="{D42A27DB-BD31-4B8C-83A1-F6EECF244321}">
                <p14:modId xmlns:p14="http://schemas.microsoft.com/office/powerpoint/2010/main" val="2344074450"/>
              </p:ext>
            </p:extLst>
          </p:nvPr>
        </p:nvGraphicFramePr>
        <p:xfrm>
          <a:off x="1295400" y="1697038"/>
          <a:ext cx="9699625" cy="2794000"/>
        </p:xfrm>
        <a:graphic>
          <a:graphicData uri="http://schemas.openxmlformats.org/presentationml/2006/ole">
            <mc:AlternateContent xmlns:mc="http://schemas.openxmlformats.org/markup-compatibility/2006">
              <mc:Choice xmlns:v="urn:schemas-microsoft-com:vml" Requires="v">
                <p:oleObj name="Worksheet" r:id="rId2" imgW="4406900" imgH="1358900" progId="Excel.Sheet.8">
                  <p:embed/>
                </p:oleObj>
              </mc:Choice>
              <mc:Fallback>
                <p:oleObj name="Worksheet" r:id="rId2" imgW="4406900" imgH="1358900" progId="Excel.Sheet.8">
                  <p:embed/>
                  <p:pic>
                    <p:nvPicPr>
                      <p:cNvPr id="19461" name="Object 6">
                        <a:extLst>
                          <a:ext uri="{FF2B5EF4-FFF2-40B4-BE49-F238E27FC236}">
                            <a16:creationId xmlns:a16="http://schemas.microsoft.com/office/drawing/2014/main" id="{B3627A49-49AD-4400-AD25-ED37376EFE74}"/>
                          </a:ext>
                        </a:extLst>
                      </p:cNvPr>
                      <p:cNvPicPr>
                        <a:picLocks noChangeArrowheads="1"/>
                      </p:cNvPicPr>
                      <p:nvPr/>
                    </p:nvPicPr>
                    <p:blipFill>
                      <a:blip r:embed="rId3">
                        <a:lum bright="12000"/>
                      </a:blip>
                      <a:srcRect/>
                      <a:stretch>
                        <a:fillRect/>
                      </a:stretch>
                    </p:blipFill>
                    <p:spPr bwMode="auto">
                      <a:xfrm>
                        <a:off x="1295400" y="1697038"/>
                        <a:ext cx="9699625" cy="2794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24397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17CE681-DA5C-4EA3-A435-E531D2A5EF0F}"/>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4036" name="Rectangle 4">
            <a:extLst>
              <a:ext uri="{FF2B5EF4-FFF2-40B4-BE49-F238E27FC236}">
                <a16:creationId xmlns:a16="http://schemas.microsoft.com/office/drawing/2014/main" id="{CDE92A0C-FDCF-4267-A156-3D9E2821899F}"/>
              </a:ext>
            </a:extLst>
          </p:cNvPr>
          <p:cNvSpPr>
            <a:spLocks noChangeArrowheads="1"/>
          </p:cNvSpPr>
          <p:nvPr/>
        </p:nvSpPr>
        <p:spPr bwMode="auto">
          <a:xfrm>
            <a:off x="1847850" y="1616076"/>
            <a:ext cx="8496300" cy="950913"/>
          </a:xfrm>
          <a:prstGeom prst="rect">
            <a:avLst/>
          </a:prstGeom>
          <a:noFill/>
          <a:ln w="12700">
            <a:noFill/>
            <a:miter lim="800000"/>
            <a:headEnd/>
            <a:tailEnd/>
          </a:ln>
          <a:effectLst/>
        </p:spPr>
        <p:txBody>
          <a:bodyPr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800" b="1" dirty="0">
                <a:solidFill>
                  <a:srgbClr val="0070C0"/>
                </a:solidFill>
                <a:latin typeface="Arial" pitchFamily="34" charset="0"/>
              </a:rPr>
              <a:t>Now let</a:t>
            </a:r>
            <a:r>
              <a:rPr lang="en-GB" altLang="en-US" sz="2800" b="1" dirty="0">
                <a:solidFill>
                  <a:srgbClr val="0070C0"/>
                </a:solidFill>
                <a:latin typeface="Arial" pitchFamily="34" charset="0"/>
              </a:rPr>
              <a:t>’</a:t>
            </a:r>
            <a:r>
              <a:rPr lang="en-US" altLang="ja-JP" sz="2800" b="1" dirty="0">
                <a:solidFill>
                  <a:srgbClr val="0070C0"/>
                </a:solidFill>
                <a:latin typeface="Arial" pitchFamily="34" charset="0"/>
              </a:rPr>
              <a:t>s look at Harvey</a:t>
            </a:r>
            <a:r>
              <a:rPr lang="en-GB" altLang="ja-JP" sz="2800" b="1" dirty="0">
                <a:solidFill>
                  <a:srgbClr val="0070C0"/>
                </a:solidFill>
                <a:latin typeface="Arial" pitchFamily="34" charset="0"/>
              </a:rPr>
              <a:t>’</a:t>
            </a:r>
            <a:r>
              <a:rPr lang="en-US" altLang="ja-JP" sz="2800" b="1" dirty="0">
                <a:solidFill>
                  <a:srgbClr val="0070C0"/>
                </a:solidFill>
                <a:latin typeface="Arial" pitchFamily="34" charset="0"/>
              </a:rPr>
              <a:t>s statement of profit or loss assuming </a:t>
            </a:r>
            <a:r>
              <a:rPr lang="en-US" altLang="ja-JP" sz="2800" b="1" dirty="0">
                <a:solidFill>
                  <a:srgbClr val="FF3300"/>
                </a:solidFill>
                <a:latin typeface="Arial" pitchFamily="34" charset="0"/>
              </a:rPr>
              <a:t>absorption costing</a:t>
            </a:r>
            <a:r>
              <a:rPr lang="en-US" altLang="ja-JP" sz="2800" b="1" dirty="0">
                <a:solidFill>
                  <a:schemeClr val="accent2"/>
                </a:solidFill>
                <a:effectLst>
                  <a:outerShdw blurRad="38100" dist="38100" dir="2700000" algn="tl">
                    <a:srgbClr val="000000"/>
                  </a:outerShdw>
                </a:effectLst>
                <a:latin typeface="Arial" pitchFamily="34" charset="0"/>
              </a:rPr>
              <a:t> </a:t>
            </a:r>
            <a:r>
              <a:rPr lang="en-US" altLang="ja-JP" sz="2800" b="1" dirty="0">
                <a:solidFill>
                  <a:srgbClr val="0070C0"/>
                </a:solidFill>
                <a:latin typeface="Arial" pitchFamily="34" charset="0"/>
              </a:rPr>
              <a:t>is used.</a:t>
            </a:r>
            <a:endParaRPr lang="en-US" altLang="en-US" sz="2800" b="1" dirty="0">
              <a:solidFill>
                <a:srgbClr val="0070C0"/>
              </a:solidFill>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21</a:t>
            </a:fld>
            <a:endParaRPr lang="en-GB" altLang="en-US"/>
          </a:p>
        </p:txBody>
      </p:sp>
    </p:spTree>
    <p:extLst>
      <p:ext uri="{BB962C8B-B14F-4D97-AF65-F5344CB8AC3E}">
        <p14:creationId xmlns:p14="http://schemas.microsoft.com/office/powerpoint/2010/main" val="1556389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0">
            <a:extLst>
              <a:ext uri="{FF2B5EF4-FFF2-40B4-BE49-F238E27FC236}">
                <a16:creationId xmlns:a16="http://schemas.microsoft.com/office/drawing/2014/main" id="{A26B60CE-ECD5-4E1A-A401-4C68CC3033EC}"/>
              </a:ext>
            </a:extLst>
          </p:cNvPr>
          <p:cNvGraphicFramePr>
            <a:graphicFrameLocks/>
          </p:cNvGraphicFramePr>
          <p:nvPr>
            <p:extLst>
              <p:ext uri="{D42A27DB-BD31-4B8C-83A1-F6EECF244321}">
                <p14:modId xmlns:p14="http://schemas.microsoft.com/office/powerpoint/2010/main" val="2063758616"/>
              </p:ext>
            </p:extLst>
          </p:nvPr>
        </p:nvGraphicFramePr>
        <p:xfrm>
          <a:off x="1552575" y="795338"/>
          <a:ext cx="8569325" cy="4484687"/>
        </p:xfrm>
        <a:graphic>
          <a:graphicData uri="http://schemas.openxmlformats.org/presentationml/2006/ole">
            <mc:AlternateContent xmlns:mc="http://schemas.openxmlformats.org/markup-compatibility/2006">
              <mc:Choice xmlns:v="urn:schemas-microsoft-com:vml" Requires="v">
                <p:oleObj name="Worksheet" r:id="rId2" imgW="4330700" imgH="2120900" progId="Excel.Sheet.8">
                  <p:embed/>
                </p:oleObj>
              </mc:Choice>
              <mc:Fallback>
                <p:oleObj name="Worksheet" r:id="rId2" imgW="4330700" imgH="2120900" progId="Excel.Sheet.8">
                  <p:embed/>
                  <p:pic>
                    <p:nvPicPr>
                      <p:cNvPr id="21506" name="Object 0">
                        <a:extLst>
                          <a:ext uri="{FF2B5EF4-FFF2-40B4-BE49-F238E27FC236}">
                            <a16:creationId xmlns:a16="http://schemas.microsoft.com/office/drawing/2014/main" id="{A26B60CE-ECD5-4E1A-A401-4C68CC3033EC}"/>
                          </a:ext>
                        </a:extLst>
                      </p:cNvPr>
                      <p:cNvPicPr>
                        <a:picLocks noChangeArrowheads="1"/>
                      </p:cNvPicPr>
                      <p:nvPr/>
                    </p:nvPicPr>
                    <p:blipFill>
                      <a:blip r:embed="rId3"/>
                      <a:srcRect/>
                      <a:stretch>
                        <a:fillRect/>
                      </a:stretch>
                    </p:blipFill>
                    <p:spPr bwMode="auto">
                      <a:xfrm>
                        <a:off x="1552575" y="795338"/>
                        <a:ext cx="8569325" cy="448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1507" name="Rectangle 2">
            <a:extLst>
              <a:ext uri="{FF2B5EF4-FFF2-40B4-BE49-F238E27FC236}">
                <a16:creationId xmlns:a16="http://schemas.microsoft.com/office/drawing/2014/main" id="{7DBB229E-06F4-4883-8FB2-895CD7E58D4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7108" name="Rectangle 4">
            <a:extLst>
              <a:ext uri="{FF2B5EF4-FFF2-40B4-BE49-F238E27FC236}">
                <a16:creationId xmlns:a16="http://schemas.microsoft.com/office/drawing/2014/main" id="{13E6F0D5-4FF1-4120-93E1-E8CD6A9EFB12}"/>
              </a:ext>
            </a:extLst>
          </p:cNvPr>
          <p:cNvSpPr>
            <a:spLocks noChangeArrowheads="1"/>
          </p:cNvSpPr>
          <p:nvPr/>
        </p:nvSpPr>
        <p:spPr bwMode="auto">
          <a:xfrm>
            <a:off x="4799856" y="5595648"/>
            <a:ext cx="3606758" cy="643766"/>
          </a:xfrm>
          <a:prstGeom prst="rect">
            <a:avLst/>
          </a:prstGeom>
          <a:solidFill>
            <a:srgbClr val="009900"/>
          </a:solidFill>
          <a:ln w="38100" cmpd="dbl">
            <a:solidFill>
              <a:srgbClr val="FF3300"/>
            </a:solidFill>
            <a:miter lim="800000"/>
            <a:headEnd/>
            <a:tailEnd/>
          </a:ln>
          <a:effectLst/>
        </p:spPr>
        <p:txBody>
          <a:bodyPr wrap="none" lIns="90488" tIns="44450" rIns="90488" bIns="44450">
            <a:spAutoFit/>
          </a:bodyPr>
          <a:lstStyle/>
          <a:p>
            <a:pPr algn="ctr">
              <a:defRPr/>
            </a:pPr>
            <a:r>
              <a:rPr lang="en-US" b="1" dirty="0">
                <a:solidFill>
                  <a:srgbClr val="F8F8F8"/>
                </a:solidFill>
                <a:latin typeface="Arial" charset="0"/>
                <a:ea typeface="ＭＳ Ｐゴシック" charset="0"/>
              </a:rPr>
              <a:t>These are the 25,000 units</a:t>
            </a:r>
          </a:p>
          <a:p>
            <a:pPr algn="ctr">
              <a:defRPr/>
            </a:pPr>
            <a:r>
              <a:rPr lang="en-US" b="1" dirty="0">
                <a:solidFill>
                  <a:srgbClr val="F8F8F8"/>
                </a:solidFill>
                <a:latin typeface="Arial" charset="0"/>
                <a:ea typeface="ＭＳ Ｐゴシック" charset="0"/>
              </a:rPr>
              <a:t>produced in the current period.</a:t>
            </a:r>
            <a:endParaRPr lang="en-US" b="1" dirty="0">
              <a:solidFill>
                <a:srgbClr val="F8F8F8"/>
              </a:solidFill>
              <a:effectLst>
                <a:outerShdw blurRad="38100" dist="38100" dir="2700000" algn="tl">
                  <a:srgbClr val="000000"/>
                </a:outerShdw>
              </a:effectLst>
              <a:latin typeface="Arial" charset="0"/>
              <a:ea typeface="ＭＳ Ｐゴシック" charset="0"/>
            </a:endParaRPr>
          </a:p>
        </p:txBody>
      </p:sp>
      <p:sp>
        <p:nvSpPr>
          <p:cNvPr id="21509" name="Line 5">
            <a:extLst>
              <a:ext uri="{FF2B5EF4-FFF2-40B4-BE49-F238E27FC236}">
                <a16:creationId xmlns:a16="http://schemas.microsoft.com/office/drawing/2014/main" id="{AB58790C-94C6-400A-AB28-C3FA85CA2A80}"/>
              </a:ext>
            </a:extLst>
          </p:cNvPr>
          <p:cNvSpPr>
            <a:spLocks noChangeShapeType="1"/>
          </p:cNvSpPr>
          <p:nvPr/>
        </p:nvSpPr>
        <p:spPr bwMode="auto">
          <a:xfrm flipH="1" flipV="1">
            <a:off x="4583832" y="3101811"/>
            <a:ext cx="787400" cy="2463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22</a:t>
            </a:fld>
            <a:endParaRPr lang="en-GB" altLang="en-US"/>
          </a:p>
        </p:txBody>
      </p:sp>
      <p:sp>
        <p:nvSpPr>
          <p:cNvPr id="2" name="TextBox 1">
            <a:extLst>
              <a:ext uri="{FF2B5EF4-FFF2-40B4-BE49-F238E27FC236}">
                <a16:creationId xmlns:a16="http://schemas.microsoft.com/office/drawing/2014/main" id="{19CFC524-9454-B94F-97CF-965F10D49B84}"/>
              </a:ext>
            </a:extLst>
          </p:cNvPr>
          <p:cNvSpPr txBox="1"/>
          <p:nvPr/>
        </p:nvSpPr>
        <p:spPr>
          <a:xfrm>
            <a:off x="10046368" y="5041232"/>
            <a:ext cx="1018227" cy="369332"/>
          </a:xfrm>
          <a:prstGeom prst="rect">
            <a:avLst/>
          </a:prstGeom>
          <a:noFill/>
        </p:spPr>
        <p:txBody>
          <a:bodyPr wrap="none" rtlCol="0">
            <a:spAutoFit/>
          </a:bodyPr>
          <a:lstStyle/>
          <a:p>
            <a:r>
              <a:rPr lang="en-US" dirty="0"/>
              <a:t>230,000</a:t>
            </a:r>
          </a:p>
        </p:txBody>
      </p:sp>
      <p:sp>
        <p:nvSpPr>
          <p:cNvPr id="5" name="TextBox 4">
            <a:extLst>
              <a:ext uri="{FF2B5EF4-FFF2-40B4-BE49-F238E27FC236}">
                <a16:creationId xmlns:a16="http://schemas.microsoft.com/office/drawing/2014/main" id="{BEEF98E4-51C6-3E4E-AFAD-F99779FA5B86}"/>
              </a:ext>
            </a:extLst>
          </p:cNvPr>
          <p:cNvSpPr txBox="1"/>
          <p:nvPr/>
        </p:nvSpPr>
        <p:spPr>
          <a:xfrm>
            <a:off x="9679860" y="2856383"/>
            <a:ext cx="2518638" cy="1477328"/>
          </a:xfrm>
          <a:prstGeom prst="rect">
            <a:avLst/>
          </a:prstGeom>
          <a:noFill/>
        </p:spPr>
        <p:txBody>
          <a:bodyPr wrap="none" rtlCol="0">
            <a:spAutoFit/>
          </a:bodyPr>
          <a:lstStyle/>
          <a:p>
            <a:r>
              <a:rPr lang="en-US" b="1" dirty="0">
                <a:solidFill>
                  <a:srgbClr val="FF0000"/>
                </a:solidFill>
              </a:rPr>
              <a:t>If we had the same </a:t>
            </a:r>
          </a:p>
          <a:p>
            <a:r>
              <a:rPr lang="en-US" b="1" dirty="0">
                <a:solidFill>
                  <a:srgbClr val="FF0000"/>
                </a:solidFill>
              </a:rPr>
              <a:t>Closing Inventory as </a:t>
            </a:r>
          </a:p>
          <a:p>
            <a:r>
              <a:rPr lang="en-US" b="1" dirty="0">
                <a:solidFill>
                  <a:srgbClr val="FF0000"/>
                </a:solidFill>
              </a:rPr>
              <a:t>before 80000, we </a:t>
            </a:r>
          </a:p>
          <a:p>
            <a:r>
              <a:rPr lang="en-US" b="1" dirty="0">
                <a:solidFill>
                  <a:srgbClr val="FF0000"/>
                </a:solidFill>
              </a:rPr>
              <a:t>would have a profit </a:t>
            </a:r>
          </a:p>
          <a:p>
            <a:r>
              <a:rPr lang="en-US" b="1" dirty="0">
                <a:solidFill>
                  <a:srgbClr val="FF0000"/>
                </a:solidFill>
              </a:rPr>
              <a:t>Of </a:t>
            </a:r>
            <a:r>
              <a:rPr lang="en-US" b="1" dirty="0">
                <a:solidFill>
                  <a:srgbClr val="FF0000"/>
                </a:solidFill>
                <a:highlight>
                  <a:srgbClr val="FFFF00"/>
                </a:highlight>
              </a:rPr>
              <a:t>500000</a:t>
            </a:r>
          </a:p>
        </p:txBody>
      </p:sp>
      <p:sp>
        <p:nvSpPr>
          <p:cNvPr id="6" name="TextBox 5">
            <a:extLst>
              <a:ext uri="{FF2B5EF4-FFF2-40B4-BE49-F238E27FC236}">
                <a16:creationId xmlns:a16="http://schemas.microsoft.com/office/drawing/2014/main" id="{4171DFE9-64EC-EE4B-A4E2-96382B82068F}"/>
              </a:ext>
            </a:extLst>
          </p:cNvPr>
          <p:cNvSpPr txBox="1"/>
          <p:nvPr/>
        </p:nvSpPr>
        <p:spPr>
          <a:xfrm>
            <a:off x="9805737" y="2225842"/>
            <a:ext cx="1851789" cy="646331"/>
          </a:xfrm>
          <a:prstGeom prst="rect">
            <a:avLst/>
          </a:prstGeom>
          <a:noFill/>
        </p:spPr>
        <p:txBody>
          <a:bodyPr wrap="none" rtlCol="0">
            <a:spAutoFit/>
          </a:bodyPr>
          <a:lstStyle/>
          <a:p>
            <a:r>
              <a:rPr lang="en-US" dirty="0"/>
              <a:t>480000 – 80000</a:t>
            </a:r>
          </a:p>
          <a:p>
            <a:r>
              <a:rPr lang="en-US" dirty="0"/>
              <a:t>400000</a:t>
            </a:r>
          </a:p>
        </p:txBody>
      </p:sp>
    </p:spTree>
    <p:extLst>
      <p:ext uri="{BB962C8B-B14F-4D97-AF65-F5344CB8AC3E}">
        <p14:creationId xmlns:p14="http://schemas.microsoft.com/office/powerpoint/2010/main" val="1451098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04C1A09-E7FB-493E-AB13-2E735624DEC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2532" name="Rectangle 4">
            <a:extLst>
              <a:ext uri="{FF2B5EF4-FFF2-40B4-BE49-F238E27FC236}">
                <a16:creationId xmlns:a16="http://schemas.microsoft.com/office/drawing/2014/main" id="{0037427A-3A13-44A3-BD25-87A87E396449}"/>
              </a:ext>
            </a:extLst>
          </p:cNvPr>
          <p:cNvSpPr>
            <a:spLocks noChangeArrowheads="1"/>
          </p:cNvSpPr>
          <p:nvPr/>
        </p:nvSpPr>
        <p:spPr bwMode="auto">
          <a:xfrm>
            <a:off x="1527175" y="1616076"/>
            <a:ext cx="8961438" cy="95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Next, we</a:t>
            </a:r>
            <a:r>
              <a:rPr lang="en-GB" altLang="en-US" sz="2800" b="1" dirty="0">
                <a:solidFill>
                  <a:srgbClr val="0070C0"/>
                </a:solidFill>
                <a:latin typeface="Arial" panose="020B0604020202020204" pitchFamily="34" charset="0"/>
              </a:rPr>
              <a:t>’</a:t>
            </a:r>
            <a:r>
              <a:rPr lang="en-US" altLang="ja-JP" sz="2800" b="1" dirty="0" err="1">
                <a:solidFill>
                  <a:srgbClr val="0070C0"/>
                </a:solidFill>
                <a:latin typeface="Arial" panose="020B0604020202020204" pitchFamily="34" charset="0"/>
              </a:rPr>
              <a:t>ll</a:t>
            </a:r>
            <a:r>
              <a:rPr lang="en-US" altLang="ja-JP" sz="2800" b="1" dirty="0">
                <a:solidFill>
                  <a:srgbClr val="0070C0"/>
                </a:solidFill>
                <a:latin typeface="Arial" panose="020B0604020202020204" pitchFamily="34" charset="0"/>
              </a:rPr>
              <a:t> look at Harvey</a:t>
            </a:r>
            <a:r>
              <a:rPr lang="en-GB" altLang="ja-JP" sz="2800" b="1" dirty="0">
                <a:solidFill>
                  <a:srgbClr val="0070C0"/>
                </a:solidFill>
                <a:latin typeface="Arial" panose="020B0604020202020204" pitchFamily="34" charset="0"/>
              </a:rPr>
              <a:t>’</a:t>
            </a:r>
            <a:r>
              <a:rPr lang="en-US" altLang="ja-JP" sz="2800" b="1" dirty="0">
                <a:solidFill>
                  <a:srgbClr val="0070C0"/>
                </a:solidFill>
                <a:latin typeface="Arial" panose="020B0604020202020204" pitchFamily="34" charset="0"/>
              </a:rPr>
              <a:t>s statement of profit or loss assuming</a:t>
            </a:r>
            <a:r>
              <a:rPr lang="en-US" altLang="ja-JP" sz="2800" b="1" dirty="0">
                <a:solidFill>
                  <a:schemeClr val="accent2"/>
                </a:solidFill>
                <a:latin typeface="Arial" panose="020B0604020202020204" pitchFamily="34" charset="0"/>
              </a:rPr>
              <a:t>                               </a:t>
            </a:r>
            <a:r>
              <a:rPr lang="en-US" altLang="ja-JP" sz="2800" b="1" dirty="0">
                <a:solidFill>
                  <a:srgbClr val="0070C0"/>
                </a:solidFill>
                <a:latin typeface="Arial" panose="020B0604020202020204" pitchFamily="34" charset="0"/>
              </a:rPr>
              <a:t>is used.</a:t>
            </a:r>
            <a:endParaRPr lang="en-US" altLang="en-US" sz="2800" b="1" dirty="0">
              <a:solidFill>
                <a:srgbClr val="0070C0"/>
              </a:solidFill>
              <a:latin typeface="Arial" panose="020B0604020202020204" pitchFamily="34" charset="0"/>
            </a:endParaRPr>
          </a:p>
        </p:txBody>
      </p:sp>
      <p:sp>
        <p:nvSpPr>
          <p:cNvPr id="22533" name="WordArt 5">
            <a:extLst>
              <a:ext uri="{FF2B5EF4-FFF2-40B4-BE49-F238E27FC236}">
                <a16:creationId xmlns:a16="http://schemas.microsoft.com/office/drawing/2014/main" id="{ADF7F38E-8C4D-4172-906E-5E120B5728AC}"/>
              </a:ext>
            </a:extLst>
          </p:cNvPr>
          <p:cNvSpPr>
            <a:spLocks noChangeArrowheads="1" noChangeShapeType="1" noTextEdit="1"/>
          </p:cNvSpPr>
          <p:nvPr/>
        </p:nvSpPr>
        <p:spPr bwMode="auto">
          <a:xfrm>
            <a:off x="5232401" y="2276476"/>
            <a:ext cx="2714625" cy="428625"/>
          </a:xfrm>
          <a:prstGeom prst="rect">
            <a:avLst/>
          </a:prstGeom>
        </p:spPr>
        <p:txBody>
          <a:bodyPr spcFirstLastPara="1" wrap="none" fromWordArt="1">
            <a:prstTxWarp prst="textArchUp">
              <a:avLst>
                <a:gd name="adj" fmla="val 10800004"/>
              </a:avLst>
            </a:prstTxWarp>
          </a:bodyPr>
          <a:lstStyle/>
          <a:p>
            <a:pPr algn="ctr"/>
            <a:r>
              <a:rPr lang="en-GB" kern="10" dirty="0">
                <a:ln w="9525">
                  <a:solidFill>
                    <a:srgbClr val="000000"/>
                  </a:solidFill>
                  <a:round/>
                  <a:headEnd/>
                  <a:tailEnd/>
                </a:ln>
                <a:solidFill>
                  <a:srgbClr val="FF6600"/>
                </a:solidFill>
                <a:latin typeface="Arial Black" panose="020B0A04020102020204" pitchFamily="34" charset="0"/>
              </a:rPr>
              <a:t>marginal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23</a:t>
            </a:fld>
            <a:endParaRPr lang="en-GB" altLang="en-US"/>
          </a:p>
        </p:txBody>
      </p:sp>
    </p:spTree>
    <p:extLst>
      <p:ext uri="{BB962C8B-B14F-4D97-AF65-F5344CB8AC3E}">
        <p14:creationId xmlns:p14="http://schemas.microsoft.com/office/powerpoint/2010/main" val="1169494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554" name="Object 1024">
            <a:extLst>
              <a:ext uri="{FF2B5EF4-FFF2-40B4-BE49-F238E27FC236}">
                <a16:creationId xmlns:a16="http://schemas.microsoft.com/office/drawing/2014/main" id="{1C459F3B-28A2-49CD-9197-9FD5252ACE19}"/>
              </a:ext>
            </a:extLst>
          </p:cNvPr>
          <p:cNvGraphicFramePr>
            <a:graphicFrameLocks/>
          </p:cNvGraphicFramePr>
          <p:nvPr/>
        </p:nvGraphicFramePr>
        <p:xfrm>
          <a:off x="1919288" y="911076"/>
          <a:ext cx="7696200" cy="5200650"/>
        </p:xfrm>
        <a:graphic>
          <a:graphicData uri="http://schemas.openxmlformats.org/presentationml/2006/ole">
            <mc:AlternateContent xmlns:mc="http://schemas.openxmlformats.org/markup-compatibility/2006">
              <mc:Choice xmlns:v="urn:schemas-microsoft-com:vml" Requires="v">
                <p:oleObj name="Worksheet" r:id="rId2" imgW="4175661" imgH="2712724" progId="Excel.Sheet.8">
                  <p:embed/>
                </p:oleObj>
              </mc:Choice>
              <mc:Fallback>
                <p:oleObj name="Worksheet" r:id="rId2" imgW="4175661" imgH="2712724" progId="Excel.Sheet.8">
                  <p:embed/>
                  <p:pic>
                    <p:nvPicPr>
                      <p:cNvPr id="23554" name="Object 1024">
                        <a:extLst>
                          <a:ext uri="{FF2B5EF4-FFF2-40B4-BE49-F238E27FC236}">
                            <a16:creationId xmlns:a16="http://schemas.microsoft.com/office/drawing/2014/main" id="{1C459F3B-28A2-49CD-9197-9FD5252ACE19}"/>
                          </a:ext>
                        </a:extLst>
                      </p:cNvPr>
                      <p:cNvPicPr>
                        <a:picLocks noChangeArrowheads="1"/>
                      </p:cNvPicPr>
                      <p:nvPr/>
                    </p:nvPicPr>
                    <p:blipFill>
                      <a:blip r:embed="rId3">
                        <a:lum contrast="18000"/>
                      </a:blip>
                      <a:srcRect/>
                      <a:stretch>
                        <a:fillRect/>
                      </a:stretch>
                    </p:blipFill>
                    <p:spPr bwMode="auto">
                      <a:xfrm>
                        <a:off x="1919288" y="911076"/>
                        <a:ext cx="7696200" cy="520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3555" name="Rectangle 2">
            <a:extLst>
              <a:ext uri="{FF2B5EF4-FFF2-40B4-BE49-F238E27FC236}">
                <a16:creationId xmlns:a16="http://schemas.microsoft.com/office/drawing/2014/main" id="{4A2B96FE-C9AD-4431-BB99-000ABC1F7FA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3556" name="Line 11">
            <a:extLst>
              <a:ext uri="{FF2B5EF4-FFF2-40B4-BE49-F238E27FC236}">
                <a16:creationId xmlns:a16="http://schemas.microsoft.com/office/drawing/2014/main" id="{9EA41D9C-AC63-4FE2-B966-1A46427C170F}"/>
              </a:ext>
            </a:extLst>
          </p:cNvPr>
          <p:cNvSpPr>
            <a:spLocks noChangeShapeType="1"/>
          </p:cNvSpPr>
          <p:nvPr/>
        </p:nvSpPr>
        <p:spPr bwMode="auto">
          <a:xfrm flipH="1">
            <a:off x="6172200" y="1327001"/>
            <a:ext cx="762000" cy="685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8" name="Rectangle 12">
            <a:extLst>
              <a:ext uri="{FF2B5EF4-FFF2-40B4-BE49-F238E27FC236}">
                <a16:creationId xmlns:a16="http://schemas.microsoft.com/office/drawing/2014/main" id="{53A2D585-CDBE-40A1-A53B-D1A3C0F0E176}"/>
              </a:ext>
            </a:extLst>
          </p:cNvPr>
          <p:cNvSpPr>
            <a:spLocks noChangeArrowheads="1"/>
          </p:cNvSpPr>
          <p:nvPr/>
        </p:nvSpPr>
        <p:spPr bwMode="auto">
          <a:xfrm>
            <a:off x="5774309" y="404665"/>
            <a:ext cx="1359347"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chemeClr val="bg1"/>
                </a:solidFill>
                <a:latin typeface="Arial" charset="0"/>
                <a:ea typeface="ＭＳ Ｐゴシック" charset="0"/>
              </a:rPr>
              <a:t>marginal</a:t>
            </a:r>
            <a:br>
              <a:rPr lang="en-US" sz="2200" b="1" dirty="0">
                <a:solidFill>
                  <a:schemeClr val="bg1"/>
                </a:solidFill>
                <a:latin typeface="Arial" charset="0"/>
                <a:ea typeface="ＭＳ Ｐゴシック" charset="0"/>
              </a:rPr>
            </a:br>
            <a:r>
              <a:rPr lang="en-US" sz="2200" b="1" dirty="0">
                <a:solidFill>
                  <a:schemeClr val="bg1"/>
                </a:solidFill>
                <a:latin typeface="Arial" charset="0"/>
                <a:ea typeface="ＭＳ Ｐゴシック" charset="0"/>
              </a:rPr>
              <a:t>costs</a:t>
            </a:r>
            <a:br>
              <a:rPr lang="en-US" sz="2200" b="1" dirty="0">
                <a:solidFill>
                  <a:schemeClr val="bg1"/>
                </a:solidFill>
                <a:latin typeface="Arial" charset="0"/>
                <a:ea typeface="ＭＳ Ｐゴシック" charset="0"/>
              </a:rPr>
            </a:br>
            <a:r>
              <a:rPr lang="en-US" sz="2200" b="1" dirty="0">
                <a:solidFill>
                  <a:schemeClr val="bg1"/>
                </a:solidFill>
                <a:latin typeface="Arial" charset="0"/>
                <a:ea typeface="ＭＳ Ｐゴシック" charset="0"/>
              </a:rPr>
              <a:t>only.</a:t>
            </a:r>
            <a:endParaRPr lang="en-US" sz="2200" b="1" dirty="0">
              <a:solidFill>
                <a:schemeClr val="bg1"/>
              </a:solidFill>
              <a:effectLst>
                <a:outerShdw blurRad="38100" dist="38100" dir="2700000" algn="tl">
                  <a:srgbClr val="000000"/>
                </a:outerShdw>
              </a:effectLst>
              <a:latin typeface="Arial" charset="0"/>
              <a:ea typeface="ＭＳ Ｐゴシック" charset="0"/>
            </a:endParaRPr>
          </a:p>
        </p:txBody>
      </p:sp>
      <p:sp>
        <p:nvSpPr>
          <p:cNvPr id="23558" name="Line 13">
            <a:extLst>
              <a:ext uri="{FF2B5EF4-FFF2-40B4-BE49-F238E27FC236}">
                <a16:creationId xmlns:a16="http://schemas.microsoft.com/office/drawing/2014/main" id="{D4E98F3A-A31D-4038-9065-57BDB1AACE4B}"/>
              </a:ext>
            </a:extLst>
          </p:cNvPr>
          <p:cNvSpPr>
            <a:spLocks noChangeShapeType="1"/>
          </p:cNvSpPr>
          <p:nvPr/>
        </p:nvSpPr>
        <p:spPr bwMode="auto">
          <a:xfrm flipH="1">
            <a:off x="8153400" y="3308201"/>
            <a:ext cx="838200" cy="1219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6" name="Rectangle 10">
            <a:extLst>
              <a:ext uri="{FF2B5EF4-FFF2-40B4-BE49-F238E27FC236}">
                <a16:creationId xmlns:a16="http://schemas.microsoft.com/office/drawing/2014/main" id="{33BD5993-81BB-4413-9622-A4D0F6FE3AD3}"/>
              </a:ext>
            </a:extLst>
          </p:cNvPr>
          <p:cNvSpPr>
            <a:spLocks noChangeArrowheads="1"/>
          </p:cNvSpPr>
          <p:nvPr/>
        </p:nvSpPr>
        <p:spPr bwMode="auto">
          <a:xfrm>
            <a:off x="8475663" y="1936601"/>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All fixed</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manufacturing</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overhead is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expensed.</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24</a:t>
            </a:fld>
            <a:endParaRPr lang="en-GB" altLang="en-US"/>
          </a:p>
        </p:txBody>
      </p:sp>
      <p:sp>
        <p:nvSpPr>
          <p:cNvPr id="2" name="TextBox 1">
            <a:extLst>
              <a:ext uri="{FF2B5EF4-FFF2-40B4-BE49-F238E27FC236}">
                <a16:creationId xmlns:a16="http://schemas.microsoft.com/office/drawing/2014/main" id="{64982F6D-5CC5-9D49-AEB4-4A52E568066B}"/>
              </a:ext>
            </a:extLst>
          </p:cNvPr>
          <p:cNvSpPr txBox="1"/>
          <p:nvPr/>
        </p:nvSpPr>
        <p:spPr>
          <a:xfrm>
            <a:off x="9914021" y="3958389"/>
            <a:ext cx="2101857" cy="646331"/>
          </a:xfrm>
          <a:prstGeom prst="rect">
            <a:avLst/>
          </a:prstGeom>
          <a:noFill/>
        </p:spPr>
        <p:txBody>
          <a:bodyPr wrap="none" rtlCol="0">
            <a:spAutoFit/>
          </a:bodyPr>
          <a:lstStyle/>
          <a:p>
            <a:r>
              <a:rPr lang="en-US" dirty="0"/>
              <a:t>10 x 5000 = 50000</a:t>
            </a:r>
          </a:p>
          <a:p>
            <a:r>
              <a:rPr lang="en-US" dirty="0"/>
              <a:t>16 x 5000 = 80000</a:t>
            </a:r>
          </a:p>
        </p:txBody>
      </p:sp>
    </p:spTree>
    <p:extLst>
      <p:ext uri="{BB962C8B-B14F-4D97-AF65-F5344CB8AC3E}">
        <p14:creationId xmlns:p14="http://schemas.microsoft.com/office/powerpoint/2010/main" val="1632549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C55C35F6-0DF5-4AFC-B6D4-F7DF6BC648A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Summary</a:t>
            </a:r>
          </a:p>
        </p:txBody>
      </p:sp>
      <p:graphicFrame>
        <p:nvGraphicFramePr>
          <p:cNvPr id="24579" name="Object 1024">
            <a:extLst>
              <a:ext uri="{FF2B5EF4-FFF2-40B4-BE49-F238E27FC236}">
                <a16:creationId xmlns:a16="http://schemas.microsoft.com/office/drawing/2014/main" id="{A93141C5-EB67-46E2-9BEB-979AD1224432}"/>
              </a:ext>
            </a:extLst>
          </p:cNvPr>
          <p:cNvGraphicFramePr>
            <a:graphicFrameLocks/>
          </p:cNvGraphicFramePr>
          <p:nvPr>
            <p:extLst>
              <p:ext uri="{D42A27DB-BD31-4B8C-83A1-F6EECF244321}">
                <p14:modId xmlns:p14="http://schemas.microsoft.com/office/powerpoint/2010/main" val="3297334601"/>
              </p:ext>
            </p:extLst>
          </p:nvPr>
        </p:nvGraphicFramePr>
        <p:xfrm>
          <a:off x="1219200" y="1679575"/>
          <a:ext cx="9690100" cy="2133600"/>
        </p:xfrm>
        <a:graphic>
          <a:graphicData uri="http://schemas.openxmlformats.org/presentationml/2006/ole">
            <mc:AlternateContent xmlns:mc="http://schemas.openxmlformats.org/markup-compatibility/2006">
              <mc:Choice xmlns:v="urn:schemas-microsoft-com:vml" Requires="v">
                <p:oleObj name="Worksheet" r:id="rId2" imgW="4114800" imgH="927100" progId="Excel.Sheet.8">
                  <p:embed/>
                </p:oleObj>
              </mc:Choice>
              <mc:Fallback>
                <p:oleObj name="Worksheet" r:id="rId2" imgW="4114800" imgH="927100" progId="Excel.Sheet.8">
                  <p:embed/>
                  <p:pic>
                    <p:nvPicPr>
                      <p:cNvPr id="24579" name="Object 1024">
                        <a:extLst>
                          <a:ext uri="{FF2B5EF4-FFF2-40B4-BE49-F238E27FC236}">
                            <a16:creationId xmlns:a16="http://schemas.microsoft.com/office/drawing/2014/main" id="{A93141C5-EB67-46E2-9BEB-979AD1224432}"/>
                          </a:ext>
                        </a:extLst>
                      </p:cNvPr>
                      <p:cNvPicPr>
                        <a:picLocks noChangeArrowheads="1"/>
                      </p:cNvPicPr>
                      <p:nvPr/>
                    </p:nvPicPr>
                    <p:blipFill>
                      <a:blip r:embed="rId3">
                        <a:lum bright="24000"/>
                      </a:blip>
                      <a:srcRect/>
                      <a:stretch>
                        <a:fillRect/>
                      </a:stretch>
                    </p:blipFill>
                    <p:spPr bwMode="auto">
                      <a:xfrm>
                        <a:off x="1219200" y="1679575"/>
                        <a:ext cx="9690100" cy="2133600"/>
                      </a:xfrm>
                      <a:prstGeom prst="rect">
                        <a:avLst/>
                      </a:prstGeom>
                      <a:solidFill>
                        <a:schemeClr val="tx1"/>
                      </a:solidFill>
                      <a:ln>
                        <a:noFill/>
                      </a:ln>
                      <a:effectLst>
                        <a:outerShdw dist="107763" dir="2700000" algn="ctr" rotWithShape="0">
                          <a:schemeClr val="bg2">
                            <a:alpha val="74997"/>
                          </a:schemeClr>
                        </a:outerShdw>
                      </a:effectLst>
                      <a:extLs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25</a:t>
            </a:fld>
            <a:endParaRPr lang="en-GB" altLang="en-US"/>
          </a:p>
        </p:txBody>
      </p:sp>
    </p:spTree>
    <p:extLst>
      <p:ext uri="{BB962C8B-B14F-4D97-AF65-F5344CB8AC3E}">
        <p14:creationId xmlns:p14="http://schemas.microsoft.com/office/powerpoint/2010/main" val="596080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7C4D6F7-EFFF-4A96-BED2-9B092820ADF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a:ea typeface="SimSun" panose="02010600030101010101" pitchFamily="2" charset="-122"/>
              </a:rPr>
              <a:t>Summary</a:t>
            </a:r>
          </a:p>
        </p:txBody>
      </p:sp>
      <p:graphicFrame>
        <p:nvGraphicFramePr>
          <p:cNvPr id="25603" name="Object 3">
            <a:extLst>
              <a:ext uri="{FF2B5EF4-FFF2-40B4-BE49-F238E27FC236}">
                <a16:creationId xmlns:a16="http://schemas.microsoft.com/office/drawing/2014/main" id="{FD05EF25-7B4E-4914-B716-58CA1F6198F8}"/>
              </a:ext>
            </a:extLst>
          </p:cNvPr>
          <p:cNvGraphicFramePr>
            <a:graphicFrameLocks/>
          </p:cNvGraphicFramePr>
          <p:nvPr>
            <p:extLst>
              <p:ext uri="{D42A27DB-BD31-4B8C-83A1-F6EECF244321}">
                <p14:modId xmlns:p14="http://schemas.microsoft.com/office/powerpoint/2010/main" val="2277795094"/>
              </p:ext>
            </p:extLst>
          </p:nvPr>
        </p:nvGraphicFramePr>
        <p:xfrm>
          <a:off x="1852613" y="1236663"/>
          <a:ext cx="8497887" cy="4535487"/>
        </p:xfrm>
        <a:graphic>
          <a:graphicData uri="http://schemas.openxmlformats.org/presentationml/2006/ole">
            <mc:AlternateContent xmlns:mc="http://schemas.openxmlformats.org/markup-compatibility/2006">
              <mc:Choice xmlns:v="urn:schemas-microsoft-com:vml" Requires="v">
                <p:oleObj name="Worksheet" r:id="rId2" imgW="4775200" imgH="2133600" progId="Excel.Sheet.8">
                  <p:embed/>
                </p:oleObj>
              </mc:Choice>
              <mc:Fallback>
                <p:oleObj name="Worksheet" r:id="rId2" imgW="4775200" imgH="2133600" progId="Excel.Sheet.8">
                  <p:embed/>
                  <p:pic>
                    <p:nvPicPr>
                      <p:cNvPr id="25603" name="Object 3">
                        <a:extLst>
                          <a:ext uri="{FF2B5EF4-FFF2-40B4-BE49-F238E27FC236}">
                            <a16:creationId xmlns:a16="http://schemas.microsoft.com/office/drawing/2014/main" id="{FD05EF25-7B4E-4914-B716-58CA1F6198F8}"/>
                          </a:ext>
                        </a:extLst>
                      </p:cNvPr>
                      <p:cNvPicPr>
                        <a:picLocks noChangeArrowheads="1"/>
                      </p:cNvPicPr>
                      <p:nvPr/>
                    </p:nvPicPr>
                    <p:blipFill>
                      <a:blip r:embed="rId3">
                        <a:lum bright="12000" contrast="12000"/>
                      </a:blip>
                      <a:srcRect/>
                      <a:stretch>
                        <a:fillRect/>
                      </a:stretch>
                    </p:blipFill>
                    <p:spPr bwMode="auto">
                      <a:xfrm>
                        <a:off x="1852613" y="1236663"/>
                        <a:ext cx="8497887"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26</a:t>
            </a:fld>
            <a:endParaRPr lang="en-GB" altLang="en-US"/>
          </a:p>
        </p:txBody>
      </p:sp>
    </p:spTree>
    <p:extLst>
      <p:ext uri="{BB962C8B-B14F-4D97-AF65-F5344CB8AC3E}">
        <p14:creationId xmlns:p14="http://schemas.microsoft.com/office/powerpoint/2010/main" val="2117304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D764E5A-A587-4959-BC74-27939A1E8064}"/>
              </a:ext>
            </a:extLst>
          </p:cNvPr>
          <p:cNvSpPr>
            <a:spLocks noGrp="1" noChangeArrowheads="1"/>
          </p:cNvSpPr>
          <p:nvPr>
            <p:ph type="title"/>
          </p:nvPr>
        </p:nvSpPr>
        <p:spPr>
          <a:xfrm>
            <a:off x="2209800" y="44450"/>
            <a:ext cx="7989888"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Advantages of marginal Costing and the Contribution Approach</a:t>
            </a:r>
          </a:p>
        </p:txBody>
      </p:sp>
      <p:sp>
        <p:nvSpPr>
          <p:cNvPr id="26627" name="AutoShape 4">
            <a:extLst>
              <a:ext uri="{FF2B5EF4-FFF2-40B4-BE49-F238E27FC236}">
                <a16:creationId xmlns:a16="http://schemas.microsoft.com/office/drawing/2014/main" id="{B69F11EA-2B02-455A-8DF3-C5B447DAFBDE}"/>
              </a:ext>
            </a:extLst>
          </p:cNvPr>
          <p:cNvSpPr>
            <a:spLocks noChangeArrowheads="1"/>
          </p:cNvSpPr>
          <p:nvPr/>
        </p:nvSpPr>
        <p:spPr bwMode="auto">
          <a:xfrm>
            <a:off x="2292350" y="3282950"/>
            <a:ext cx="2425700" cy="1282700"/>
          </a:xfrm>
          <a:prstGeom prst="cube">
            <a:avLst>
              <a:gd name="adj" fmla="val 24995"/>
            </a:avLst>
          </a:prstGeom>
          <a:solidFill>
            <a:schemeClr val="bg2"/>
          </a:solidFill>
          <a:ln w="12700">
            <a:solidFill>
              <a:schemeClr val="bg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64517" name="Rectangle 5">
            <a:extLst>
              <a:ext uri="{FF2B5EF4-FFF2-40B4-BE49-F238E27FC236}">
                <a16:creationId xmlns:a16="http://schemas.microsoft.com/office/drawing/2014/main" id="{50B2194C-8386-490B-B896-4B36139CB008}"/>
              </a:ext>
            </a:extLst>
          </p:cNvPr>
          <p:cNvSpPr>
            <a:spLocks noChangeArrowheads="1"/>
          </p:cNvSpPr>
          <p:nvPr/>
        </p:nvSpPr>
        <p:spPr bwMode="auto">
          <a:xfrm>
            <a:off x="2236789" y="3811589"/>
            <a:ext cx="2223367" cy="520655"/>
          </a:xfrm>
          <a:prstGeom prst="rect">
            <a:avLst/>
          </a:prstGeom>
          <a:noFill/>
          <a:ln w="12700">
            <a:noFill/>
            <a:miter lim="800000"/>
            <a:headEnd/>
            <a:tailEnd/>
          </a:ln>
          <a:effectLst/>
        </p:spPr>
        <p:txBody>
          <a:bodyPr wrap="none" lIns="90488" tIns="44450" rIns="90488" bIns="44450">
            <a:spAutoFit/>
          </a:bodyPr>
          <a:lstStyle/>
          <a:p>
            <a:pPr>
              <a:defRPr/>
            </a:pPr>
            <a:r>
              <a:rPr lang="en-US" sz="2800" b="1" dirty="0">
                <a:solidFill>
                  <a:schemeClr val="bg1"/>
                </a:solidFill>
                <a:latin typeface="Arial" charset="0"/>
                <a:ea typeface="ＭＳ Ｐゴシック" charset="0"/>
              </a:rPr>
              <a:t>Advantages</a:t>
            </a:r>
            <a:endParaRPr lang="en-US" sz="2800" b="1" dirty="0">
              <a:solidFill>
                <a:schemeClr val="bg1"/>
              </a:solidFill>
              <a:effectLst>
                <a:outerShdw blurRad="38100" dist="38100" dir="2700000" algn="tl">
                  <a:srgbClr val="000000"/>
                </a:outerShdw>
              </a:effectLst>
              <a:latin typeface="Arial" charset="0"/>
              <a:ea typeface="ＭＳ Ｐゴシック" charset="0"/>
            </a:endParaRPr>
          </a:p>
        </p:txBody>
      </p:sp>
      <p:sp>
        <p:nvSpPr>
          <p:cNvPr id="26629" name="Rectangle 6">
            <a:extLst>
              <a:ext uri="{FF2B5EF4-FFF2-40B4-BE49-F238E27FC236}">
                <a16:creationId xmlns:a16="http://schemas.microsoft.com/office/drawing/2014/main" id="{6898EAF9-1580-4CAB-8B7F-154E1B6D3698}"/>
              </a:ext>
            </a:extLst>
          </p:cNvPr>
          <p:cNvSpPr>
            <a:spLocks noChangeArrowheads="1"/>
          </p:cNvSpPr>
          <p:nvPr/>
        </p:nvSpPr>
        <p:spPr bwMode="auto">
          <a:xfrm>
            <a:off x="2118485" y="1890713"/>
            <a:ext cx="31258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009900"/>
                </a:solidFill>
                <a:latin typeface="Arial" panose="020B0604020202020204" pitchFamily="34" charset="0"/>
              </a:rPr>
              <a:t>Management  finds it </a:t>
            </a:r>
          </a:p>
          <a:p>
            <a:pPr algn="ctr">
              <a:spcBef>
                <a:spcPct val="0"/>
              </a:spcBef>
              <a:buFontTx/>
              <a:buNone/>
            </a:pPr>
            <a:r>
              <a:rPr lang="en-US" altLang="en-US" sz="2400">
                <a:solidFill>
                  <a:srgbClr val="009900"/>
                </a:solidFill>
                <a:latin typeface="Arial" panose="020B0604020202020204" pitchFamily="34" charset="0"/>
              </a:rPr>
              <a:t>easy to understand.</a:t>
            </a:r>
          </a:p>
        </p:txBody>
      </p:sp>
      <p:sp>
        <p:nvSpPr>
          <p:cNvPr id="26630" name="Rectangle 7">
            <a:extLst>
              <a:ext uri="{FF2B5EF4-FFF2-40B4-BE49-F238E27FC236}">
                <a16:creationId xmlns:a16="http://schemas.microsoft.com/office/drawing/2014/main" id="{75D44BF1-4FC9-4FCD-91B7-F067F0909860}"/>
              </a:ext>
            </a:extLst>
          </p:cNvPr>
          <p:cNvSpPr>
            <a:spLocks noChangeArrowheads="1"/>
          </p:cNvSpPr>
          <p:nvPr/>
        </p:nvSpPr>
        <p:spPr bwMode="auto">
          <a:xfrm>
            <a:off x="6356479" y="1314450"/>
            <a:ext cx="22714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chemeClr val="accent2"/>
                </a:solidFill>
                <a:latin typeface="Arial" panose="020B0604020202020204" pitchFamily="34" charset="0"/>
              </a:rPr>
              <a:t>Consistent with</a:t>
            </a:r>
          </a:p>
          <a:p>
            <a:pPr algn="ctr">
              <a:spcBef>
                <a:spcPct val="0"/>
              </a:spcBef>
              <a:buFontTx/>
              <a:buNone/>
            </a:pPr>
            <a:r>
              <a:rPr lang="en-US" altLang="en-US" sz="2400">
                <a:solidFill>
                  <a:schemeClr val="accent2"/>
                </a:solidFill>
                <a:latin typeface="Arial" panose="020B0604020202020204" pitchFamily="34" charset="0"/>
              </a:rPr>
              <a:t>CVP analysis.</a:t>
            </a:r>
          </a:p>
        </p:txBody>
      </p:sp>
      <p:sp>
        <p:nvSpPr>
          <p:cNvPr id="26631" name="Rectangle 8">
            <a:extLst>
              <a:ext uri="{FF2B5EF4-FFF2-40B4-BE49-F238E27FC236}">
                <a16:creationId xmlns:a16="http://schemas.microsoft.com/office/drawing/2014/main" id="{8C4DA878-A2BF-4D8B-A847-72019C944124}"/>
              </a:ext>
            </a:extLst>
          </p:cNvPr>
          <p:cNvSpPr>
            <a:spLocks noChangeArrowheads="1"/>
          </p:cNvSpPr>
          <p:nvPr/>
        </p:nvSpPr>
        <p:spPr bwMode="auto">
          <a:xfrm>
            <a:off x="7443788" y="2178051"/>
            <a:ext cx="3224212"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rPr>
              <a:t>Operating profit is closer</a:t>
            </a:r>
            <a:br>
              <a:rPr lang="en-US" altLang="en-US" sz="2400">
                <a:latin typeface="Arial" panose="020B0604020202020204" pitchFamily="34" charset="0"/>
              </a:rPr>
            </a:br>
            <a:r>
              <a:rPr lang="en-US" altLang="en-US" sz="2400">
                <a:latin typeface="Arial" panose="020B0604020202020204" pitchFamily="34" charset="0"/>
              </a:rPr>
              <a:t>to net cash flow.</a:t>
            </a:r>
          </a:p>
        </p:txBody>
      </p:sp>
      <p:sp>
        <p:nvSpPr>
          <p:cNvPr id="26632" name="Rectangle 9">
            <a:extLst>
              <a:ext uri="{FF2B5EF4-FFF2-40B4-BE49-F238E27FC236}">
                <a16:creationId xmlns:a16="http://schemas.microsoft.com/office/drawing/2014/main" id="{F09C395A-F529-4D6D-A635-C184C3A6E4C2}"/>
              </a:ext>
            </a:extLst>
          </p:cNvPr>
          <p:cNvSpPr>
            <a:spLocks noChangeArrowheads="1"/>
          </p:cNvSpPr>
          <p:nvPr/>
        </p:nvSpPr>
        <p:spPr bwMode="auto">
          <a:xfrm>
            <a:off x="5102225" y="5581651"/>
            <a:ext cx="33083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CC00CC"/>
                </a:solidFill>
                <a:latin typeface="Arial" panose="020B0604020202020204" pitchFamily="34" charset="0"/>
              </a:rPr>
              <a:t>Profit is not affected by</a:t>
            </a:r>
            <a:br>
              <a:rPr lang="en-US" altLang="en-US" sz="2400">
                <a:solidFill>
                  <a:srgbClr val="CC00CC"/>
                </a:solidFill>
                <a:latin typeface="Arial" panose="020B0604020202020204" pitchFamily="34" charset="0"/>
              </a:rPr>
            </a:br>
            <a:r>
              <a:rPr lang="en-US" altLang="en-US" sz="2400">
                <a:solidFill>
                  <a:srgbClr val="CC00CC"/>
                </a:solidFill>
                <a:latin typeface="Arial" panose="020B0604020202020204" pitchFamily="34" charset="0"/>
              </a:rPr>
              <a:t>changes in inventory.</a:t>
            </a:r>
          </a:p>
        </p:txBody>
      </p:sp>
      <p:sp>
        <p:nvSpPr>
          <p:cNvPr id="26633" name="Rectangle 10">
            <a:extLst>
              <a:ext uri="{FF2B5EF4-FFF2-40B4-BE49-F238E27FC236}">
                <a16:creationId xmlns:a16="http://schemas.microsoft.com/office/drawing/2014/main" id="{81161FB3-5886-4DB7-907F-96C28CBDDB26}"/>
              </a:ext>
            </a:extLst>
          </p:cNvPr>
          <p:cNvSpPr>
            <a:spLocks noChangeArrowheads="1"/>
          </p:cNvSpPr>
          <p:nvPr/>
        </p:nvSpPr>
        <p:spPr bwMode="auto">
          <a:xfrm>
            <a:off x="1983124" y="5129214"/>
            <a:ext cx="329340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chemeClr val="accent2"/>
                </a:solidFill>
                <a:latin typeface="Arial" panose="020B0604020202020204" pitchFamily="34" charset="0"/>
              </a:rPr>
              <a:t>No artificial differences</a:t>
            </a:r>
          </a:p>
        </p:txBody>
      </p:sp>
      <p:sp>
        <p:nvSpPr>
          <p:cNvPr id="26634" name="Line 11">
            <a:extLst>
              <a:ext uri="{FF2B5EF4-FFF2-40B4-BE49-F238E27FC236}">
                <a16:creationId xmlns:a16="http://schemas.microsoft.com/office/drawing/2014/main" id="{C901ADC5-EFE7-4DF6-9D6E-C8273EA1831D}"/>
              </a:ext>
            </a:extLst>
          </p:cNvPr>
          <p:cNvSpPr>
            <a:spLocks noChangeShapeType="1"/>
          </p:cNvSpPr>
          <p:nvPr/>
        </p:nvSpPr>
        <p:spPr bwMode="auto">
          <a:xfrm>
            <a:off x="3429000" y="2667000"/>
            <a:ext cx="0" cy="533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5" name="Line 12">
            <a:extLst>
              <a:ext uri="{FF2B5EF4-FFF2-40B4-BE49-F238E27FC236}">
                <a16:creationId xmlns:a16="http://schemas.microsoft.com/office/drawing/2014/main" id="{1A9E9AF1-7955-4200-AFF6-2C06B652F16D}"/>
              </a:ext>
            </a:extLst>
          </p:cNvPr>
          <p:cNvSpPr>
            <a:spLocks noChangeShapeType="1"/>
          </p:cNvSpPr>
          <p:nvPr/>
        </p:nvSpPr>
        <p:spPr bwMode="auto">
          <a:xfrm flipH="1">
            <a:off x="4648200" y="1752600"/>
            <a:ext cx="1828800" cy="1435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6" name="Line 13">
            <a:extLst>
              <a:ext uri="{FF2B5EF4-FFF2-40B4-BE49-F238E27FC236}">
                <a16:creationId xmlns:a16="http://schemas.microsoft.com/office/drawing/2014/main" id="{C1FAE80E-5B7D-4085-B8DF-B2C050A41502}"/>
              </a:ext>
            </a:extLst>
          </p:cNvPr>
          <p:cNvSpPr>
            <a:spLocks noChangeShapeType="1"/>
          </p:cNvSpPr>
          <p:nvPr/>
        </p:nvSpPr>
        <p:spPr bwMode="auto">
          <a:xfrm flipH="1">
            <a:off x="4800600" y="2514600"/>
            <a:ext cx="3048000" cy="11430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7" name="Line 14">
            <a:extLst>
              <a:ext uri="{FF2B5EF4-FFF2-40B4-BE49-F238E27FC236}">
                <a16:creationId xmlns:a16="http://schemas.microsoft.com/office/drawing/2014/main" id="{5E0B0C62-623A-46E9-A6C4-920DA7ADFDF7}"/>
              </a:ext>
            </a:extLst>
          </p:cNvPr>
          <p:cNvSpPr>
            <a:spLocks noChangeShapeType="1"/>
          </p:cNvSpPr>
          <p:nvPr/>
        </p:nvSpPr>
        <p:spPr bwMode="auto">
          <a:xfrm flipH="1" flipV="1">
            <a:off x="4787900" y="4330700"/>
            <a:ext cx="1536700" cy="1308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8" name="Rectangle 16">
            <a:extLst>
              <a:ext uri="{FF2B5EF4-FFF2-40B4-BE49-F238E27FC236}">
                <a16:creationId xmlns:a16="http://schemas.microsoft.com/office/drawing/2014/main" id="{7CA77DD3-6DC8-49DA-8AFD-301E4D9876B5}"/>
              </a:ext>
            </a:extLst>
          </p:cNvPr>
          <p:cNvSpPr>
            <a:spLocks noChangeArrowheads="1"/>
          </p:cNvSpPr>
          <p:nvPr/>
        </p:nvSpPr>
        <p:spPr bwMode="auto">
          <a:xfrm>
            <a:off x="6818962" y="3281484"/>
            <a:ext cx="396583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FF3300"/>
                </a:solidFill>
                <a:latin typeface="Arial" panose="020B0604020202020204" pitchFamily="34" charset="0"/>
              </a:rPr>
              <a:t>No incentive for manager to</a:t>
            </a:r>
          </a:p>
          <a:p>
            <a:pPr algn="ctr">
              <a:spcBef>
                <a:spcPct val="0"/>
              </a:spcBef>
              <a:buFontTx/>
              <a:buNone/>
            </a:pPr>
            <a:r>
              <a:rPr lang="en-US" altLang="en-US" sz="2400" dirty="0">
                <a:solidFill>
                  <a:srgbClr val="FF3300"/>
                </a:solidFill>
                <a:latin typeface="Arial" panose="020B0604020202020204" pitchFamily="34" charset="0"/>
              </a:rPr>
              <a:t>Build up inventory</a:t>
            </a:r>
          </a:p>
        </p:txBody>
      </p:sp>
      <p:sp>
        <p:nvSpPr>
          <p:cNvPr id="26639" name="Line 17">
            <a:extLst>
              <a:ext uri="{FF2B5EF4-FFF2-40B4-BE49-F238E27FC236}">
                <a16:creationId xmlns:a16="http://schemas.microsoft.com/office/drawing/2014/main" id="{8E2B06BD-6930-4FBF-8F7B-35A1D89BDA3F}"/>
              </a:ext>
            </a:extLst>
          </p:cNvPr>
          <p:cNvSpPr>
            <a:spLocks noChangeShapeType="1"/>
          </p:cNvSpPr>
          <p:nvPr/>
        </p:nvSpPr>
        <p:spPr bwMode="auto">
          <a:xfrm flipH="1">
            <a:off x="4800600" y="3733800"/>
            <a:ext cx="1981200" cy="2286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0" name="Line 18">
            <a:extLst>
              <a:ext uri="{FF2B5EF4-FFF2-40B4-BE49-F238E27FC236}">
                <a16:creationId xmlns:a16="http://schemas.microsoft.com/office/drawing/2014/main" id="{DBD4BB76-07F7-4B72-91B6-FE97896EE15F}"/>
              </a:ext>
            </a:extLst>
          </p:cNvPr>
          <p:cNvSpPr>
            <a:spLocks noChangeShapeType="1"/>
          </p:cNvSpPr>
          <p:nvPr/>
        </p:nvSpPr>
        <p:spPr bwMode="auto">
          <a:xfrm flipV="1">
            <a:off x="3429000" y="4648200"/>
            <a:ext cx="0" cy="457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1" name="Rectangle 19">
            <a:extLst>
              <a:ext uri="{FF2B5EF4-FFF2-40B4-BE49-F238E27FC236}">
                <a16:creationId xmlns:a16="http://schemas.microsoft.com/office/drawing/2014/main" id="{33F0914E-E97B-47F6-8557-6FD62D72C8A2}"/>
              </a:ext>
            </a:extLst>
          </p:cNvPr>
          <p:cNvSpPr>
            <a:spLocks noChangeArrowheads="1"/>
          </p:cNvSpPr>
          <p:nvPr/>
        </p:nvSpPr>
        <p:spPr bwMode="auto">
          <a:xfrm>
            <a:off x="6304268" y="4514850"/>
            <a:ext cx="420467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009900"/>
                </a:solidFill>
                <a:latin typeface="Arial" panose="020B0604020202020204" pitchFamily="34" charset="0"/>
              </a:rPr>
              <a:t>Easier to estimate profitability</a:t>
            </a:r>
            <a:br>
              <a:rPr lang="en-US" altLang="en-US" sz="2400" dirty="0">
                <a:solidFill>
                  <a:srgbClr val="009900"/>
                </a:solidFill>
                <a:latin typeface="Arial" panose="020B0604020202020204" pitchFamily="34" charset="0"/>
              </a:rPr>
            </a:br>
            <a:r>
              <a:rPr lang="en-US" altLang="en-US" sz="2400" dirty="0">
                <a:solidFill>
                  <a:srgbClr val="009900"/>
                </a:solidFill>
                <a:latin typeface="Arial" panose="020B0604020202020204" pitchFamily="34" charset="0"/>
              </a:rPr>
              <a:t>of products and segments.</a:t>
            </a:r>
          </a:p>
        </p:txBody>
      </p:sp>
      <p:sp>
        <p:nvSpPr>
          <p:cNvPr id="26642" name="Line 20">
            <a:extLst>
              <a:ext uri="{FF2B5EF4-FFF2-40B4-BE49-F238E27FC236}">
                <a16:creationId xmlns:a16="http://schemas.microsoft.com/office/drawing/2014/main" id="{695BAEDB-7D7A-47CE-A13C-B978C78EDA09}"/>
              </a:ext>
            </a:extLst>
          </p:cNvPr>
          <p:cNvSpPr>
            <a:spLocks noChangeShapeType="1"/>
          </p:cNvSpPr>
          <p:nvPr/>
        </p:nvSpPr>
        <p:spPr bwMode="auto">
          <a:xfrm flipH="1" flipV="1">
            <a:off x="4800600" y="4114800"/>
            <a:ext cx="1752600" cy="914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27</a:t>
            </a:fld>
            <a:endParaRPr lang="en-GB" altLang="en-US"/>
          </a:p>
        </p:txBody>
      </p:sp>
    </p:spTree>
    <p:extLst>
      <p:ext uri="{BB962C8B-B14F-4D97-AF65-F5344CB8AC3E}">
        <p14:creationId xmlns:p14="http://schemas.microsoft.com/office/powerpoint/2010/main" val="13770780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043BE6E-72B3-427F-BD70-094F60D076F0}"/>
              </a:ext>
            </a:extLst>
          </p:cNvPr>
          <p:cNvSpPr>
            <a:spLocks noGrp="1" noChangeArrowheads="1"/>
          </p:cNvSpPr>
          <p:nvPr>
            <p:ph type="title"/>
          </p:nvPr>
        </p:nvSpPr>
        <p:spPr>
          <a:xfrm>
            <a:off x="2209800" y="198438"/>
            <a:ext cx="7772400" cy="1143000"/>
          </a:xfrm>
        </p:spPr>
        <p:txBody>
          <a:bodyPr/>
          <a:lstStyle/>
          <a:p>
            <a:r>
              <a:rPr lang="en-US" altLang="zh-CN" sz="2800" dirty="0">
                <a:ea typeface="SimSun" panose="02010600030101010101" pitchFamily="2" charset="-122"/>
              </a:rPr>
              <a:t>marginal versus Absorption Costing</a:t>
            </a:r>
          </a:p>
        </p:txBody>
      </p:sp>
      <p:grpSp>
        <p:nvGrpSpPr>
          <p:cNvPr id="2" name="Group 29">
            <a:extLst>
              <a:ext uri="{FF2B5EF4-FFF2-40B4-BE49-F238E27FC236}">
                <a16:creationId xmlns:a16="http://schemas.microsoft.com/office/drawing/2014/main" id="{1647CD44-39DD-49D9-9E56-13FB9D68C1FB}"/>
              </a:ext>
            </a:extLst>
          </p:cNvPr>
          <p:cNvGrpSpPr>
            <a:grpSpLocks/>
          </p:cNvGrpSpPr>
          <p:nvPr/>
        </p:nvGrpSpPr>
        <p:grpSpPr bwMode="auto">
          <a:xfrm>
            <a:off x="6879085" y="2792388"/>
            <a:ext cx="3268663" cy="2436812"/>
            <a:chOff x="3365" y="768"/>
            <a:chExt cx="2059" cy="1535"/>
          </a:xfrm>
        </p:grpSpPr>
        <p:sp>
          <p:nvSpPr>
            <p:cNvPr id="27663" name="Freeform 28">
              <a:extLst>
                <a:ext uri="{FF2B5EF4-FFF2-40B4-BE49-F238E27FC236}">
                  <a16:creationId xmlns:a16="http://schemas.microsoft.com/office/drawing/2014/main" id="{ACCEB6A1-55DA-418C-BD75-758453D1F65C}"/>
                </a:ext>
              </a:extLst>
            </p:cNvPr>
            <p:cNvSpPr>
              <a:spLocks/>
            </p:cNvSpPr>
            <p:nvPr/>
          </p:nvSpPr>
          <p:spPr bwMode="auto">
            <a:xfrm flipH="1">
              <a:off x="3365"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CCECFF"/>
            </a:solidFill>
            <a:ln w="0">
              <a:solidFill>
                <a:srgbClr val="000000"/>
              </a:solidFill>
              <a:prstDash val="solid"/>
              <a:round/>
              <a:headEnd/>
              <a:tailEnd/>
            </a:ln>
          </p:spPr>
          <p:txBody>
            <a:bodyPr/>
            <a:lstStyle/>
            <a:p>
              <a:endParaRPr lang="en-GB"/>
            </a:p>
          </p:txBody>
        </p:sp>
        <p:sp>
          <p:nvSpPr>
            <p:cNvPr id="27664" name="Rectangle 8">
              <a:extLst>
                <a:ext uri="{FF2B5EF4-FFF2-40B4-BE49-F238E27FC236}">
                  <a16:creationId xmlns:a16="http://schemas.microsoft.com/office/drawing/2014/main" id="{1CAB6CA8-AE9C-4D92-B302-C03D956A3A9B}"/>
                </a:ext>
              </a:extLst>
            </p:cNvPr>
            <p:cNvSpPr>
              <a:spLocks noChangeArrowheads="1"/>
            </p:cNvSpPr>
            <p:nvPr/>
          </p:nvSpPr>
          <p:spPr bwMode="auto">
            <a:xfrm flipH="1">
              <a:off x="3495" y="960"/>
              <a:ext cx="188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Fixed costs are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not really the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of any particular</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a:t>
              </a:r>
            </a:p>
          </p:txBody>
        </p:sp>
      </p:grpSp>
      <p:grpSp>
        <p:nvGrpSpPr>
          <p:cNvPr id="27653" name="Group 13">
            <a:extLst>
              <a:ext uri="{FF2B5EF4-FFF2-40B4-BE49-F238E27FC236}">
                <a16:creationId xmlns:a16="http://schemas.microsoft.com/office/drawing/2014/main" id="{B7E165EE-8D01-499F-8C89-85D30AA756F5}"/>
              </a:ext>
            </a:extLst>
          </p:cNvPr>
          <p:cNvGrpSpPr>
            <a:grpSpLocks/>
          </p:cNvGrpSpPr>
          <p:nvPr/>
        </p:nvGrpSpPr>
        <p:grpSpPr bwMode="auto">
          <a:xfrm flipH="1">
            <a:off x="1991545" y="2813343"/>
            <a:ext cx="4202113" cy="1900238"/>
            <a:chOff x="3024" y="1152"/>
            <a:chExt cx="2647" cy="1197"/>
          </a:xfrm>
        </p:grpSpPr>
        <p:sp>
          <p:nvSpPr>
            <p:cNvPr id="27661" name="AutoShape 11">
              <a:extLst>
                <a:ext uri="{FF2B5EF4-FFF2-40B4-BE49-F238E27FC236}">
                  <a16:creationId xmlns:a16="http://schemas.microsoft.com/office/drawing/2014/main" id="{A414A893-3BB2-4F57-998E-C0077B186FE6}"/>
                </a:ext>
              </a:extLst>
            </p:cNvPr>
            <p:cNvSpPr>
              <a:spLocks noChangeArrowheads="1"/>
            </p:cNvSpPr>
            <p:nvPr/>
          </p:nvSpPr>
          <p:spPr bwMode="auto">
            <a:xfrm flipH="1">
              <a:off x="3024" y="1152"/>
              <a:ext cx="2636" cy="1197"/>
            </a:xfrm>
            <a:prstGeom prst="wedgeRoundRectCallout">
              <a:avLst>
                <a:gd name="adj1" fmla="val -41671"/>
                <a:gd name="adj2" fmla="val 66667"/>
                <a:gd name="adj3" fmla="val 16667"/>
              </a:avLst>
            </a:prstGeom>
            <a:solidFill>
              <a:srgbClr val="FFFF99"/>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7662" name="Rectangle 12">
              <a:extLst>
                <a:ext uri="{FF2B5EF4-FFF2-40B4-BE49-F238E27FC236}">
                  <a16:creationId xmlns:a16="http://schemas.microsoft.com/office/drawing/2014/main" id="{44BBE50B-2101-46A9-9928-6F9C47486C64}"/>
                </a:ext>
              </a:extLst>
            </p:cNvPr>
            <p:cNvSpPr>
              <a:spLocks noChangeArrowheads="1"/>
            </p:cNvSpPr>
            <p:nvPr/>
          </p:nvSpPr>
          <p:spPr bwMode="auto">
            <a:xfrm>
              <a:off x="3057" y="1280"/>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All manufacturing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must be assigned to</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products to properly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match revenues and costs. </a:t>
              </a:r>
            </a:p>
          </p:txBody>
        </p:sp>
      </p:grpSp>
      <p:grpSp>
        <p:nvGrpSpPr>
          <p:cNvPr id="27655" name="Group 23">
            <a:extLst>
              <a:ext uri="{FF2B5EF4-FFF2-40B4-BE49-F238E27FC236}">
                <a16:creationId xmlns:a16="http://schemas.microsoft.com/office/drawing/2014/main" id="{CB10B479-089E-4BB4-9878-F65F060B07D4}"/>
              </a:ext>
            </a:extLst>
          </p:cNvPr>
          <p:cNvGrpSpPr>
            <a:grpSpLocks/>
          </p:cNvGrpSpPr>
          <p:nvPr/>
        </p:nvGrpSpPr>
        <p:grpSpPr bwMode="auto">
          <a:xfrm>
            <a:off x="2495997" y="1280220"/>
            <a:ext cx="2895600" cy="1454150"/>
            <a:chOff x="864" y="3404"/>
            <a:chExt cx="1824" cy="916"/>
          </a:xfrm>
        </p:grpSpPr>
        <p:sp>
          <p:nvSpPr>
            <p:cNvPr id="27659" name="Freeform 18" descr="Newsprint">
              <a:extLst>
                <a:ext uri="{FF2B5EF4-FFF2-40B4-BE49-F238E27FC236}">
                  <a16:creationId xmlns:a16="http://schemas.microsoft.com/office/drawing/2014/main" id="{B12B3FF3-0339-459C-8D1B-F001E77713F6}"/>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7660" name="Text Box 19">
              <a:extLst>
                <a:ext uri="{FF2B5EF4-FFF2-40B4-BE49-F238E27FC236}">
                  <a16:creationId xmlns:a16="http://schemas.microsoft.com/office/drawing/2014/main" id="{3A6C533B-4E55-4808-A087-37C158515EF1}"/>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27656" name="Group 24">
            <a:extLst>
              <a:ext uri="{FF2B5EF4-FFF2-40B4-BE49-F238E27FC236}">
                <a16:creationId xmlns:a16="http://schemas.microsoft.com/office/drawing/2014/main" id="{DED66BBA-10E8-4440-9C04-6F279FD4E627}"/>
              </a:ext>
            </a:extLst>
          </p:cNvPr>
          <p:cNvGrpSpPr>
            <a:grpSpLocks/>
          </p:cNvGrpSpPr>
          <p:nvPr/>
        </p:nvGrpSpPr>
        <p:grpSpPr bwMode="auto">
          <a:xfrm>
            <a:off x="6879084" y="1195537"/>
            <a:ext cx="2971800" cy="1371600"/>
            <a:chOff x="3696" y="3264"/>
            <a:chExt cx="1872" cy="864"/>
          </a:xfrm>
        </p:grpSpPr>
        <p:sp>
          <p:nvSpPr>
            <p:cNvPr id="27657" name="Freeform 21" descr="Blue tissue paper">
              <a:extLst>
                <a:ext uri="{FF2B5EF4-FFF2-40B4-BE49-F238E27FC236}">
                  <a16:creationId xmlns:a16="http://schemas.microsoft.com/office/drawing/2014/main" id="{EFC667E5-BBA9-4100-AA8C-4AD235F9D7F6}"/>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7658" name="Text Box 22">
              <a:extLst>
                <a:ext uri="{FF2B5EF4-FFF2-40B4-BE49-F238E27FC236}">
                  <a16:creationId xmlns:a16="http://schemas.microsoft.com/office/drawing/2014/main" id="{6DF745CF-0A10-4E47-AEEC-53293B92F876}"/>
                </a:ext>
              </a:extLst>
            </p:cNvPr>
            <p:cNvSpPr txBox="1">
              <a:spLocks noChangeArrowheads="1"/>
            </p:cNvSpPr>
            <p:nvPr/>
          </p:nvSpPr>
          <p:spPr bwMode="auto">
            <a:xfrm>
              <a:off x="4147" y="3456"/>
              <a:ext cx="924"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chemeClr val="bg1"/>
                  </a:solidFill>
                  <a:latin typeface="Arial" panose="020B0604020202020204" pitchFamily="34" charset="0"/>
                </a:rPr>
                <a:t>marginal</a:t>
              </a:r>
              <a:br>
                <a:rPr lang="en-US" altLang="en-US" sz="2400" b="1" dirty="0">
                  <a:solidFill>
                    <a:schemeClr val="bg1"/>
                  </a:solidFill>
                  <a:latin typeface="Arial" panose="020B0604020202020204" pitchFamily="34" charset="0"/>
                </a:rPr>
              </a:br>
              <a:r>
                <a:rPr lang="en-US" altLang="en-US" sz="2400" b="1" dirty="0">
                  <a:solidFill>
                    <a:schemeClr val="bg1"/>
                  </a:solidFill>
                  <a:latin typeface="Arial" panose="020B0604020202020204" pitchFamily="34" charset="0"/>
                </a:rPr>
                <a:t>Costing</a:t>
              </a:r>
            </a:p>
          </p:txBody>
        </p:sp>
      </p:grpSp>
      <p:sp>
        <p:nvSpPr>
          <p:cNvPr id="4" name="Slide Number Placeholder 3"/>
          <p:cNvSpPr>
            <a:spLocks noGrp="1"/>
          </p:cNvSpPr>
          <p:nvPr>
            <p:ph type="sldNum" sz="quarter" idx="10"/>
          </p:nvPr>
        </p:nvSpPr>
        <p:spPr/>
        <p:txBody>
          <a:bodyPr/>
          <a:lstStyle/>
          <a:p>
            <a:fld id="{D9F2237F-CFF1-46DA-A081-2CEEAAAD752B}" type="slidenum">
              <a:rPr lang="en-GB" altLang="en-US" smtClean="0"/>
              <a:pPr/>
              <a:t>28</a:t>
            </a:fld>
            <a:endParaRPr lang="en-GB" altLang="en-US"/>
          </a:p>
        </p:txBody>
      </p:sp>
    </p:spTree>
    <p:extLst>
      <p:ext uri="{BB962C8B-B14F-4D97-AF65-F5344CB8AC3E}">
        <p14:creationId xmlns:p14="http://schemas.microsoft.com/office/powerpoint/2010/main" val="4076603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D744D35-1402-4A83-B842-D36439AD8816}"/>
              </a:ext>
            </a:extLst>
          </p:cNvPr>
          <p:cNvSpPr>
            <a:spLocks noGrp="1" noChangeArrowheads="1"/>
          </p:cNvSpPr>
          <p:nvPr>
            <p:ph type="title"/>
          </p:nvPr>
        </p:nvSpPr>
        <p:spPr>
          <a:xfrm>
            <a:off x="2209800" y="260350"/>
            <a:ext cx="7772400" cy="1143000"/>
          </a:xfrm>
        </p:spPr>
        <p:txBody>
          <a:bodyPr/>
          <a:lstStyle/>
          <a:p>
            <a:r>
              <a:rPr lang="en-US" altLang="zh-CN" sz="2800" dirty="0">
                <a:ea typeface="SimSun" panose="02010600030101010101" pitchFamily="2" charset="-122"/>
              </a:rPr>
              <a:t>marginal versus Absorption Costing</a:t>
            </a:r>
          </a:p>
        </p:txBody>
      </p:sp>
      <p:grpSp>
        <p:nvGrpSpPr>
          <p:cNvPr id="28675" name="Group 11">
            <a:extLst>
              <a:ext uri="{FF2B5EF4-FFF2-40B4-BE49-F238E27FC236}">
                <a16:creationId xmlns:a16="http://schemas.microsoft.com/office/drawing/2014/main" id="{19C35FBB-77B7-4940-8469-0AD82E4AAE89}"/>
              </a:ext>
            </a:extLst>
          </p:cNvPr>
          <p:cNvGrpSpPr>
            <a:grpSpLocks/>
          </p:cNvGrpSpPr>
          <p:nvPr/>
        </p:nvGrpSpPr>
        <p:grpSpPr bwMode="auto">
          <a:xfrm>
            <a:off x="2207568" y="2824906"/>
            <a:ext cx="4184650" cy="2139951"/>
            <a:chOff x="528" y="816"/>
            <a:chExt cx="2636" cy="1348"/>
          </a:xfrm>
        </p:grpSpPr>
        <p:sp>
          <p:nvSpPr>
            <p:cNvPr id="28687" name="AutoShape 8">
              <a:extLst>
                <a:ext uri="{FF2B5EF4-FFF2-40B4-BE49-F238E27FC236}">
                  <a16:creationId xmlns:a16="http://schemas.microsoft.com/office/drawing/2014/main" id="{47059207-3562-49DF-890F-D85D3ABCD326}"/>
                </a:ext>
              </a:extLst>
            </p:cNvPr>
            <p:cNvSpPr>
              <a:spLocks noChangeArrowheads="1"/>
            </p:cNvSpPr>
            <p:nvPr/>
          </p:nvSpPr>
          <p:spPr bwMode="auto">
            <a:xfrm>
              <a:off x="528" y="816"/>
              <a:ext cx="2636" cy="1197"/>
            </a:xfrm>
            <a:prstGeom prst="wedgeRoundRectCallout">
              <a:avLst>
                <a:gd name="adj1" fmla="val -41671"/>
                <a:gd name="adj2" fmla="val 66667"/>
                <a:gd name="adj3" fmla="val 16667"/>
              </a:avLst>
            </a:prstGeom>
            <a:solidFill>
              <a:srgbClr val="FFCCFF"/>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8688" name="Rectangle 9">
              <a:extLst>
                <a:ext uri="{FF2B5EF4-FFF2-40B4-BE49-F238E27FC236}">
                  <a16:creationId xmlns:a16="http://schemas.microsoft.com/office/drawing/2014/main" id="{0FB3EB00-0FC1-409D-8878-1E83B7AD54A2}"/>
                </a:ext>
              </a:extLst>
            </p:cNvPr>
            <p:cNvSpPr>
              <a:spLocks noChangeArrowheads="1"/>
            </p:cNvSpPr>
            <p:nvPr/>
          </p:nvSpPr>
          <p:spPr bwMode="auto">
            <a:xfrm flipH="1">
              <a:off x="550" y="944"/>
              <a:ext cx="2614" cy="1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Depreciation, taxes, insurance and salaries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are just as essential to products as marginal costs. </a:t>
              </a:r>
            </a:p>
          </p:txBody>
        </p:sp>
      </p:grpSp>
      <p:grpSp>
        <p:nvGrpSpPr>
          <p:cNvPr id="28677" name="Group 21">
            <a:extLst>
              <a:ext uri="{FF2B5EF4-FFF2-40B4-BE49-F238E27FC236}">
                <a16:creationId xmlns:a16="http://schemas.microsoft.com/office/drawing/2014/main" id="{763A1FD3-E8FA-4EB3-9BE4-00DB6F3A49FE}"/>
              </a:ext>
            </a:extLst>
          </p:cNvPr>
          <p:cNvGrpSpPr>
            <a:grpSpLocks/>
          </p:cNvGrpSpPr>
          <p:nvPr/>
        </p:nvGrpSpPr>
        <p:grpSpPr bwMode="auto">
          <a:xfrm>
            <a:off x="2869555" y="1124744"/>
            <a:ext cx="2895600" cy="1454150"/>
            <a:chOff x="864" y="3404"/>
            <a:chExt cx="1824" cy="916"/>
          </a:xfrm>
        </p:grpSpPr>
        <p:sp>
          <p:nvSpPr>
            <p:cNvPr id="28685" name="Freeform 22" descr="Newsprint">
              <a:extLst>
                <a:ext uri="{FF2B5EF4-FFF2-40B4-BE49-F238E27FC236}">
                  <a16:creationId xmlns:a16="http://schemas.microsoft.com/office/drawing/2014/main" id="{A16E5BE8-3F99-4A4F-8195-E9CB3746826D}"/>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8686" name="Text Box 23">
              <a:extLst>
                <a:ext uri="{FF2B5EF4-FFF2-40B4-BE49-F238E27FC236}">
                  <a16:creationId xmlns:a16="http://schemas.microsoft.com/office/drawing/2014/main" id="{DC71F869-C2A1-4915-822D-C0E083AAED97}"/>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4" name="Group 30">
            <a:extLst>
              <a:ext uri="{FF2B5EF4-FFF2-40B4-BE49-F238E27FC236}">
                <a16:creationId xmlns:a16="http://schemas.microsoft.com/office/drawing/2014/main" id="{1155896A-19DC-4D49-BFEB-5FF8716E83E8}"/>
              </a:ext>
            </a:extLst>
          </p:cNvPr>
          <p:cNvGrpSpPr>
            <a:grpSpLocks/>
          </p:cNvGrpSpPr>
          <p:nvPr/>
        </p:nvGrpSpPr>
        <p:grpSpPr bwMode="auto">
          <a:xfrm>
            <a:off x="6849170" y="2648372"/>
            <a:ext cx="3268663" cy="2436813"/>
            <a:chOff x="3557" y="768"/>
            <a:chExt cx="2059" cy="1535"/>
          </a:xfrm>
        </p:grpSpPr>
        <p:sp>
          <p:nvSpPr>
            <p:cNvPr id="28683" name="Freeform 28">
              <a:extLst>
                <a:ext uri="{FF2B5EF4-FFF2-40B4-BE49-F238E27FC236}">
                  <a16:creationId xmlns:a16="http://schemas.microsoft.com/office/drawing/2014/main" id="{03A73D13-CAC2-4B33-9344-2EBD06CE501E}"/>
                </a:ext>
              </a:extLst>
            </p:cNvPr>
            <p:cNvSpPr>
              <a:spLocks/>
            </p:cNvSpPr>
            <p:nvPr/>
          </p:nvSpPr>
          <p:spPr bwMode="auto">
            <a:xfrm flipH="1">
              <a:off x="3557"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FFFFCC"/>
            </a:solidFill>
            <a:ln w="0">
              <a:solidFill>
                <a:srgbClr val="000000"/>
              </a:solidFill>
              <a:prstDash val="solid"/>
              <a:round/>
              <a:headEnd/>
              <a:tailEnd/>
            </a:ln>
          </p:spPr>
          <p:txBody>
            <a:bodyPr/>
            <a:lstStyle/>
            <a:p>
              <a:endParaRPr lang="en-GB"/>
            </a:p>
          </p:txBody>
        </p:sp>
        <p:sp>
          <p:nvSpPr>
            <p:cNvPr id="28684" name="Rectangle 5">
              <a:extLst>
                <a:ext uri="{FF2B5EF4-FFF2-40B4-BE49-F238E27FC236}">
                  <a16:creationId xmlns:a16="http://schemas.microsoft.com/office/drawing/2014/main" id="{38FEC8A0-87D3-4B5E-9B63-29C63B5981A1}"/>
                </a:ext>
              </a:extLst>
            </p:cNvPr>
            <p:cNvSpPr>
              <a:spLocks noChangeArrowheads="1"/>
            </p:cNvSpPr>
            <p:nvPr/>
          </p:nvSpPr>
          <p:spPr bwMode="auto">
            <a:xfrm>
              <a:off x="3687" y="1040"/>
              <a:ext cx="185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These are capacity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costs and will be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incurred if nothing</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is produced.</a:t>
              </a:r>
            </a:p>
          </p:txBody>
        </p:sp>
      </p:grpSp>
      <p:grpSp>
        <p:nvGrpSpPr>
          <p:cNvPr id="28680" name="Group 24">
            <a:extLst>
              <a:ext uri="{FF2B5EF4-FFF2-40B4-BE49-F238E27FC236}">
                <a16:creationId xmlns:a16="http://schemas.microsoft.com/office/drawing/2014/main" id="{1F313253-0DFE-4E98-997A-209BC40AF228}"/>
              </a:ext>
            </a:extLst>
          </p:cNvPr>
          <p:cNvGrpSpPr>
            <a:grpSpLocks/>
          </p:cNvGrpSpPr>
          <p:nvPr/>
        </p:nvGrpSpPr>
        <p:grpSpPr bwMode="auto">
          <a:xfrm>
            <a:off x="6892003" y="1124744"/>
            <a:ext cx="2971800" cy="1371600"/>
            <a:chOff x="3696" y="3264"/>
            <a:chExt cx="1872" cy="864"/>
          </a:xfrm>
        </p:grpSpPr>
        <p:sp>
          <p:nvSpPr>
            <p:cNvPr id="28681" name="Freeform 25" descr="Blue tissue paper">
              <a:extLst>
                <a:ext uri="{FF2B5EF4-FFF2-40B4-BE49-F238E27FC236}">
                  <a16:creationId xmlns:a16="http://schemas.microsoft.com/office/drawing/2014/main" id="{8424DB58-AEE8-472A-A72F-4A90CB9D05F2}"/>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8682" name="Text Box 26">
              <a:extLst>
                <a:ext uri="{FF2B5EF4-FFF2-40B4-BE49-F238E27FC236}">
                  <a16:creationId xmlns:a16="http://schemas.microsoft.com/office/drawing/2014/main" id="{2567A256-CB95-421F-B445-941BF65F7351}"/>
                </a:ext>
              </a:extLst>
            </p:cNvPr>
            <p:cNvSpPr txBox="1">
              <a:spLocks noChangeArrowheads="1"/>
            </p:cNvSpPr>
            <p:nvPr/>
          </p:nvSpPr>
          <p:spPr bwMode="auto">
            <a:xfrm>
              <a:off x="4147" y="3456"/>
              <a:ext cx="924"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chemeClr val="bg1"/>
                  </a:solidFill>
                  <a:latin typeface="Arial" panose="020B0604020202020204" pitchFamily="34" charset="0"/>
                </a:rPr>
                <a:t>marginal</a:t>
              </a:r>
              <a:br>
                <a:rPr lang="en-US" altLang="en-US" sz="2400" b="1" dirty="0">
                  <a:solidFill>
                    <a:schemeClr val="bg1"/>
                  </a:solidFill>
                  <a:latin typeface="Arial" panose="020B0604020202020204" pitchFamily="34" charset="0"/>
                </a:rPr>
              </a:br>
              <a:r>
                <a:rPr lang="en-US" altLang="en-US" sz="2400" b="1" dirty="0">
                  <a:solidFill>
                    <a:schemeClr val="bg1"/>
                  </a:solidFill>
                  <a:latin typeface="Arial" panose="020B0604020202020204" pitchFamily="34" charset="0"/>
                </a:rPr>
                <a:t>Costing</a:t>
              </a:r>
            </a:p>
          </p:txBody>
        </p:sp>
      </p:grpSp>
      <p:sp>
        <p:nvSpPr>
          <p:cNvPr id="3" name="Slide Number Placeholder 2"/>
          <p:cNvSpPr>
            <a:spLocks noGrp="1"/>
          </p:cNvSpPr>
          <p:nvPr>
            <p:ph type="sldNum" sz="quarter" idx="10"/>
          </p:nvPr>
        </p:nvSpPr>
        <p:spPr/>
        <p:txBody>
          <a:bodyPr/>
          <a:lstStyle/>
          <a:p>
            <a:fld id="{D9F2237F-CFF1-46DA-A081-2CEEAAAD752B}" type="slidenum">
              <a:rPr lang="en-GB" altLang="en-US" smtClean="0"/>
              <a:pPr/>
              <a:t>29</a:t>
            </a:fld>
            <a:endParaRPr lang="en-GB" altLang="en-US"/>
          </a:p>
        </p:txBody>
      </p:sp>
    </p:spTree>
    <p:extLst>
      <p:ext uri="{BB962C8B-B14F-4D97-AF65-F5344CB8AC3E}">
        <p14:creationId xmlns:p14="http://schemas.microsoft.com/office/powerpoint/2010/main" val="6243994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a:extLst>
              <a:ext uri="{FF2B5EF4-FFF2-40B4-BE49-F238E27FC236}">
                <a16:creationId xmlns:a16="http://schemas.microsoft.com/office/drawing/2014/main" id="{CE121C54-06F9-4D9A-B8D4-3CE69CC64AFC}"/>
              </a:ext>
            </a:extLst>
          </p:cNvPr>
          <p:cNvSpPr>
            <a:spLocks noGrp="1"/>
          </p:cNvSpPr>
          <p:nvPr>
            <p:ph type="title"/>
          </p:nvPr>
        </p:nvSpPr>
        <p:spPr>
          <a:xfrm>
            <a:off x="2208213" y="404813"/>
            <a:ext cx="7772400" cy="1143000"/>
          </a:xfrm>
        </p:spPr>
        <p:txBody>
          <a:bodyPr/>
          <a:lstStyle/>
          <a:p>
            <a:r>
              <a:rPr lang="en-IE" altLang="en-US" sz="2800" dirty="0"/>
              <a:t>Choosing a Costing Method</a:t>
            </a:r>
          </a:p>
        </p:txBody>
      </p:sp>
      <p:sp>
        <p:nvSpPr>
          <p:cNvPr id="29699" name="Content Placeholder 5">
            <a:extLst>
              <a:ext uri="{FF2B5EF4-FFF2-40B4-BE49-F238E27FC236}">
                <a16:creationId xmlns:a16="http://schemas.microsoft.com/office/drawing/2014/main" id="{E80C0E90-82A7-407A-A938-EE50C4B68EEB}"/>
              </a:ext>
            </a:extLst>
          </p:cNvPr>
          <p:cNvSpPr>
            <a:spLocks noGrp="1"/>
          </p:cNvSpPr>
          <p:nvPr>
            <p:ph idx="1"/>
          </p:nvPr>
        </p:nvSpPr>
        <p:spPr>
          <a:xfrm>
            <a:off x="1271464" y="1557338"/>
            <a:ext cx="10009112" cy="3743870"/>
          </a:xfrm>
        </p:spPr>
        <p:txBody>
          <a:bodyPr/>
          <a:lstStyle/>
          <a:p>
            <a:r>
              <a:rPr lang="en-IE" altLang="en-US" sz="2400" dirty="0"/>
              <a:t>A basic problem with absorption costing is that fixed manufacturing overhead costs appear to be marginal with respect to the number of units sold. </a:t>
            </a:r>
          </a:p>
          <a:p>
            <a:r>
              <a:rPr lang="en-IE" altLang="en-US" sz="2400" dirty="0"/>
              <a:t>A company that attempts to use marginal costing on its external financial reports runs the risk that its auditors may not accept the financial statements as conforming to internationally accepted accounting principles.</a:t>
            </a:r>
          </a:p>
          <a:p>
            <a:r>
              <a:rPr lang="en-IE" altLang="en-US" sz="2400" dirty="0"/>
              <a:t>The issue of performance evaluation.</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1835935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3" name="Group 10">
            <a:extLst>
              <a:ext uri="{FF2B5EF4-FFF2-40B4-BE49-F238E27FC236}">
                <a16:creationId xmlns:a16="http://schemas.microsoft.com/office/drawing/2014/main" id="{2D21C8B4-DB92-49C2-A509-6B4A7E1F2CCC}"/>
              </a:ext>
            </a:extLst>
          </p:cNvPr>
          <p:cNvGrpSpPr>
            <a:grpSpLocks/>
          </p:cNvGrpSpPr>
          <p:nvPr/>
        </p:nvGrpSpPr>
        <p:grpSpPr bwMode="auto">
          <a:xfrm>
            <a:off x="4014316" y="2106614"/>
            <a:ext cx="4025900" cy="1322387"/>
            <a:chOff x="2692" y="1012"/>
            <a:chExt cx="2536" cy="833"/>
          </a:xfrm>
        </p:grpSpPr>
        <p:sp>
          <p:nvSpPr>
            <p:cNvPr id="30725" name="AutoShape 5">
              <a:extLst>
                <a:ext uri="{FF2B5EF4-FFF2-40B4-BE49-F238E27FC236}">
                  <a16:creationId xmlns:a16="http://schemas.microsoft.com/office/drawing/2014/main" id="{8939F30A-35A0-4614-ADEA-CD344ADEC3A6}"/>
                </a:ext>
              </a:extLst>
            </p:cNvPr>
            <p:cNvSpPr>
              <a:spLocks noChangeArrowheads="1"/>
            </p:cNvSpPr>
            <p:nvPr/>
          </p:nvSpPr>
          <p:spPr bwMode="auto">
            <a:xfrm>
              <a:off x="2692" y="1012"/>
              <a:ext cx="2536" cy="833"/>
            </a:xfrm>
            <a:prstGeom prst="wedgeRoundRectCallout">
              <a:avLst>
                <a:gd name="adj1" fmla="val -41671"/>
                <a:gd name="adj2" fmla="val 66667"/>
                <a:gd name="adj3" fmla="val 16667"/>
              </a:avLst>
            </a:prstGeom>
            <a:solidFill>
              <a:schemeClr val="accent2"/>
            </a:solidFill>
            <a:ln w="28575">
              <a:solidFill>
                <a:srgbClr val="CCECFF"/>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rgbClr val="CCECFF"/>
                </a:solidFill>
                <a:latin typeface="Times New Roman" panose="02020603050405020304" pitchFamily="18" charset="0"/>
              </a:endParaRPr>
            </a:p>
          </p:txBody>
        </p:sp>
        <p:sp>
          <p:nvSpPr>
            <p:cNvPr id="30726" name="Rectangle 6">
              <a:extLst>
                <a:ext uri="{FF2B5EF4-FFF2-40B4-BE49-F238E27FC236}">
                  <a16:creationId xmlns:a16="http://schemas.microsoft.com/office/drawing/2014/main" id="{3A270A0A-68FF-409D-94F8-BB342A855E22}"/>
                </a:ext>
              </a:extLst>
            </p:cNvPr>
            <p:cNvSpPr>
              <a:spLocks noChangeArrowheads="1"/>
            </p:cNvSpPr>
            <p:nvPr/>
          </p:nvSpPr>
          <p:spPr bwMode="auto">
            <a:xfrm>
              <a:off x="2783" y="1060"/>
              <a:ext cx="2355" cy="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I guess we won</a:t>
              </a:r>
              <a:r>
                <a:rPr lang="en-GB" altLang="en-US" sz="2400" b="1">
                  <a:solidFill>
                    <a:schemeClr val="bg1"/>
                  </a:solidFill>
                  <a:latin typeface="Arial" panose="020B0604020202020204" pitchFamily="34" charset="0"/>
                </a:rPr>
                <a:t>’</a:t>
              </a:r>
              <a:r>
                <a:rPr lang="en-US" altLang="ja-JP" sz="2400" b="1">
                  <a:solidFill>
                    <a:schemeClr val="bg1"/>
                  </a:solidFill>
                  <a:latin typeface="Arial" panose="020B0604020202020204" pitchFamily="34" charset="0"/>
                </a:rPr>
                <a:t>t be</a:t>
              </a:r>
            </a:p>
            <a:p>
              <a:pPr algn="ctr">
                <a:spcBef>
                  <a:spcPct val="0"/>
                </a:spcBef>
                <a:buFontTx/>
                <a:buNone/>
              </a:pPr>
              <a:r>
                <a:rPr lang="en-US" altLang="en-US" sz="2400" b="1">
                  <a:solidFill>
                    <a:schemeClr val="bg1"/>
                  </a:solidFill>
                  <a:latin typeface="Arial" panose="020B0604020202020204" pitchFamily="34" charset="0"/>
                </a:rPr>
                <a:t>solving this controversy</a:t>
              </a:r>
            </a:p>
            <a:p>
              <a:pPr algn="ctr">
                <a:spcBef>
                  <a:spcPct val="0"/>
                </a:spcBef>
                <a:buFontTx/>
                <a:buNone/>
              </a:pPr>
              <a:r>
                <a:rPr lang="en-US" altLang="en-US" sz="2400" b="1">
                  <a:solidFill>
                    <a:schemeClr val="bg1"/>
                  </a:solidFill>
                  <a:latin typeface="Arial" panose="020B0604020202020204" pitchFamily="34" charset="0"/>
                </a:rPr>
                <a:t>today!</a:t>
              </a:r>
            </a:p>
          </p:txBody>
        </p:sp>
      </p:grpSp>
      <p:sp>
        <p:nvSpPr>
          <p:cNvPr id="30724" name="Rectangle 9">
            <a:extLst>
              <a:ext uri="{FF2B5EF4-FFF2-40B4-BE49-F238E27FC236}">
                <a16:creationId xmlns:a16="http://schemas.microsoft.com/office/drawing/2014/main" id="{981C8FE7-5EE7-4D61-8176-55729662385A}"/>
              </a:ext>
            </a:extLst>
          </p:cNvPr>
          <p:cNvSpPr>
            <a:spLocks noGrp="1" noChangeArrowheads="1"/>
          </p:cNvSpPr>
          <p:nvPr>
            <p:ph type="title"/>
          </p:nvPr>
        </p:nvSpPr>
        <p:spPr>
          <a:xfrm>
            <a:off x="2209800" y="260350"/>
            <a:ext cx="7772400" cy="1143000"/>
          </a:xfrm>
          <a:noFill/>
        </p:spPr>
        <p:txBody>
          <a:bodyPr/>
          <a:lstStyle/>
          <a:p>
            <a:r>
              <a:rPr lang="en-US" altLang="zh-CN" sz="2800" dirty="0">
                <a:ea typeface="SimSun" panose="02010600030101010101" pitchFamily="2" charset="-122"/>
              </a:rPr>
              <a:t>marginal versus Absorption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31</a:t>
            </a:fld>
            <a:endParaRPr lang="en-GB" altLang="en-US"/>
          </a:p>
        </p:txBody>
      </p:sp>
    </p:spTree>
    <p:extLst>
      <p:ext uri="{BB962C8B-B14F-4D97-AF65-F5344CB8AC3E}">
        <p14:creationId xmlns:p14="http://schemas.microsoft.com/office/powerpoint/2010/main" val="1985663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A09EE5A3-0C58-4C07-8AF7-D4DA60F58B07}"/>
              </a:ext>
            </a:extLst>
          </p:cNvPr>
          <p:cNvSpPr>
            <a:spLocks noGrp="1" noChangeArrowheads="1"/>
          </p:cNvSpPr>
          <p:nvPr>
            <p:ph type="title"/>
          </p:nvPr>
        </p:nvSpPr>
        <p:spPr>
          <a:xfrm>
            <a:off x="2211388"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Impact of JIT Inventory Methods</a:t>
            </a:r>
          </a:p>
        </p:txBody>
      </p:sp>
      <p:sp>
        <p:nvSpPr>
          <p:cNvPr id="31749" name="Rectangle 5">
            <a:extLst>
              <a:ext uri="{FF2B5EF4-FFF2-40B4-BE49-F238E27FC236}">
                <a16:creationId xmlns:a16="http://schemas.microsoft.com/office/drawing/2014/main" id="{23A9FA2E-DB4B-4F41-8197-D57F8231F3DC}"/>
              </a:ext>
            </a:extLst>
          </p:cNvPr>
          <p:cNvSpPr>
            <a:spLocks noChangeArrowheads="1"/>
          </p:cNvSpPr>
          <p:nvPr/>
        </p:nvSpPr>
        <p:spPr bwMode="auto">
          <a:xfrm>
            <a:off x="3232046" y="1412777"/>
            <a:ext cx="57594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b="1" dirty="0">
                <a:solidFill>
                  <a:schemeClr val="accent2"/>
                </a:solidFill>
                <a:latin typeface="Arial" panose="020B0604020202020204" pitchFamily="34" charset="0"/>
              </a:rPr>
              <a:t>In a JIT inventory system . . .</a:t>
            </a:r>
          </a:p>
        </p:txBody>
      </p:sp>
      <p:sp>
        <p:nvSpPr>
          <p:cNvPr id="31750" name="Rectangle 6">
            <a:extLst>
              <a:ext uri="{FF2B5EF4-FFF2-40B4-BE49-F238E27FC236}">
                <a16:creationId xmlns:a16="http://schemas.microsoft.com/office/drawing/2014/main" id="{A3DF0CC2-31A0-4341-90FD-F423A0268A1B}"/>
              </a:ext>
            </a:extLst>
          </p:cNvPr>
          <p:cNvSpPr>
            <a:spLocks noChangeArrowheads="1"/>
          </p:cNvSpPr>
          <p:nvPr/>
        </p:nvSpPr>
        <p:spPr bwMode="auto">
          <a:xfrm>
            <a:off x="4813991" y="2618263"/>
            <a:ext cx="2620911" cy="1382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800" b="1" dirty="0">
                <a:solidFill>
                  <a:srgbClr val="009900"/>
                </a:solidFill>
                <a:latin typeface="Arial" panose="020B0604020202020204" pitchFamily="34" charset="0"/>
              </a:rPr>
              <a:t>Production</a:t>
            </a:r>
            <a:br>
              <a:rPr lang="en-US" altLang="en-US" sz="2800" b="1" dirty="0">
                <a:solidFill>
                  <a:srgbClr val="009900"/>
                </a:solidFill>
                <a:latin typeface="Arial" panose="020B0604020202020204" pitchFamily="34" charset="0"/>
              </a:rPr>
            </a:br>
            <a:r>
              <a:rPr lang="en-US" altLang="en-US" sz="2800" b="1" dirty="0">
                <a:solidFill>
                  <a:srgbClr val="009900"/>
                </a:solidFill>
                <a:latin typeface="Arial" panose="020B0604020202020204" pitchFamily="34" charset="0"/>
              </a:rPr>
              <a:t>tends to equal</a:t>
            </a:r>
            <a:br>
              <a:rPr lang="en-US" altLang="en-US" sz="2800" b="1" dirty="0">
                <a:solidFill>
                  <a:srgbClr val="009900"/>
                </a:solidFill>
                <a:latin typeface="Arial" panose="020B0604020202020204" pitchFamily="34" charset="0"/>
              </a:rPr>
            </a:br>
            <a:r>
              <a:rPr lang="en-US" altLang="en-US" sz="2800" b="1" dirty="0">
                <a:solidFill>
                  <a:srgbClr val="009900"/>
                </a:solidFill>
                <a:latin typeface="Arial" panose="020B0604020202020204" pitchFamily="34" charset="0"/>
              </a:rPr>
              <a:t>sales . . .</a:t>
            </a:r>
          </a:p>
        </p:txBody>
      </p:sp>
      <p:sp>
        <p:nvSpPr>
          <p:cNvPr id="31751" name="Rectangle 7">
            <a:extLst>
              <a:ext uri="{FF2B5EF4-FFF2-40B4-BE49-F238E27FC236}">
                <a16:creationId xmlns:a16="http://schemas.microsoft.com/office/drawing/2014/main" id="{69B999CD-F383-4C54-AD79-0862C5455B64}"/>
              </a:ext>
            </a:extLst>
          </p:cNvPr>
          <p:cNvSpPr>
            <a:spLocks noChangeArrowheads="1"/>
          </p:cNvSpPr>
          <p:nvPr/>
        </p:nvSpPr>
        <p:spPr bwMode="auto">
          <a:xfrm>
            <a:off x="2093844" y="4221089"/>
            <a:ext cx="8035855" cy="107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b="1" dirty="0">
                <a:solidFill>
                  <a:schemeClr val="accent2"/>
                </a:solidFill>
                <a:latin typeface="Arial" panose="020B0604020202020204" pitchFamily="34" charset="0"/>
              </a:rPr>
              <a:t>So, the difference between marginal and</a:t>
            </a:r>
          </a:p>
          <a:p>
            <a:pPr algn="ctr">
              <a:spcBef>
                <a:spcPct val="0"/>
              </a:spcBef>
              <a:buFontTx/>
              <a:buNone/>
            </a:pPr>
            <a:r>
              <a:rPr lang="en-US" altLang="en-US" b="1" dirty="0">
                <a:solidFill>
                  <a:schemeClr val="accent2"/>
                </a:solidFill>
                <a:latin typeface="Arial" panose="020B0604020202020204" pitchFamily="34" charset="0"/>
              </a:rPr>
              <a:t>absorption profit tends to disappear.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32</a:t>
            </a:fld>
            <a:endParaRPr lang="en-GB" altLang="en-US"/>
          </a:p>
        </p:txBody>
      </p:sp>
    </p:spTree>
    <p:extLst>
      <p:ext uri="{BB962C8B-B14F-4D97-AF65-F5344CB8AC3E}">
        <p14:creationId xmlns:p14="http://schemas.microsoft.com/office/powerpoint/2010/main" val="30692864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33</a:t>
            </a:fld>
            <a:endParaRPr lang="en-US" dirty="0"/>
          </a:p>
        </p:txBody>
      </p:sp>
    </p:spTree>
    <p:extLst>
      <p:ext uri="{BB962C8B-B14F-4D97-AF65-F5344CB8AC3E}">
        <p14:creationId xmlns:p14="http://schemas.microsoft.com/office/powerpoint/2010/main" val="24677493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2989</TotalTime>
  <Words>1264</Words>
  <Application>Microsoft Macintosh PowerPoint</Application>
  <PresentationFormat>Widescreen</PresentationFormat>
  <Paragraphs>190</Paragraphs>
  <Slides>33</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33</vt:i4>
      </vt:variant>
    </vt:vector>
  </HeadingPairs>
  <TitlesOfParts>
    <vt:vector size="42" baseType="lpstr">
      <vt:lpstr>SimSun</vt:lpstr>
      <vt:lpstr>Arial</vt:lpstr>
      <vt:lpstr>Arial Black</vt:lpstr>
      <vt:lpstr>Myriad Pro</vt:lpstr>
      <vt:lpstr>Times New Roman</vt:lpstr>
      <vt:lpstr>Verdana</vt:lpstr>
      <vt:lpstr>20140311PresentationUWTSDTemplate</vt:lpstr>
      <vt:lpstr>Worksheet</vt:lpstr>
      <vt:lpstr>Microsoft Excel 97-2004 Worksheet</vt:lpstr>
      <vt:lpstr>LCBB5010_LON </vt:lpstr>
      <vt:lpstr>Learning Outcomes; by the end of this session you should be able to: </vt:lpstr>
      <vt:lpstr>Overview of Absorption and marginal Costing</vt:lpstr>
      <vt:lpstr>Overview of Absorption and marginal Costing</vt:lpstr>
      <vt:lpstr>Overview of Absorption and marginal Costing</vt:lpstr>
      <vt:lpstr>Overview of Absorption and marginal Costing</vt:lpstr>
      <vt:lpstr>Overview of Absorption and marginal Costing</vt:lpstr>
      <vt:lpstr>Overview of Absorption and marginal Costing</vt:lpstr>
      <vt:lpstr>Unit Cost Computations</vt:lpstr>
      <vt:lpstr>Unit Cost Computations</vt:lpstr>
      <vt:lpstr>PowerPoint Presentation</vt:lpstr>
      <vt:lpstr>Profit Comparison of Absorption and marginal Costing</vt:lpstr>
      <vt:lpstr>Profit Comparison of Absorption and marginal Costing</vt:lpstr>
      <vt:lpstr>Profit Comparison of Absorption and marginal Costing</vt:lpstr>
      <vt:lpstr>Profit Comparison of Absorption and marginal Costing</vt:lpstr>
      <vt:lpstr>Profit Comparison of Absorption and marginal Costing</vt:lpstr>
      <vt:lpstr>Reconciliation</vt:lpstr>
      <vt:lpstr>Extending the Example</vt:lpstr>
      <vt:lpstr>Harvey Co. Year 2</vt:lpstr>
      <vt:lpstr>Harvey Co. Year 2</vt:lpstr>
      <vt:lpstr>Harvey Co. Year 2</vt:lpstr>
      <vt:lpstr>Harvey Co. Year 2</vt:lpstr>
      <vt:lpstr>Harvey Co. Year 2</vt:lpstr>
      <vt:lpstr>Harvey Co. Year 2</vt:lpstr>
      <vt:lpstr>Summary</vt:lpstr>
      <vt:lpstr>Summary</vt:lpstr>
      <vt:lpstr>Advantages of marginal Costing and the Contribution Approach</vt:lpstr>
      <vt:lpstr>marginal versus Absorption Costing</vt:lpstr>
      <vt:lpstr>marginal versus Absorption Costing</vt:lpstr>
      <vt:lpstr>Choosing a Costing Method</vt:lpstr>
      <vt:lpstr>marginal versus Absorption Costing</vt:lpstr>
      <vt:lpstr>Impact of JIT Inventory Methods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163</cp:revision>
  <cp:lastPrinted>2018-07-09T15:27:01Z</cp:lastPrinted>
  <dcterms:created xsi:type="dcterms:W3CDTF">2002-10-07T19:43:58Z</dcterms:created>
  <dcterms:modified xsi:type="dcterms:W3CDTF">2025-07-31T20:32:56Z</dcterms:modified>
</cp:coreProperties>
</file>