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4"/>
  </p:sldMasterIdLst>
  <p:notesMasterIdLst>
    <p:notesMasterId r:id="rId23"/>
  </p:notesMasterIdLst>
  <p:handoutMasterIdLst>
    <p:handoutMasterId r:id="rId24"/>
  </p:handoutMasterIdLst>
  <p:sldIdLst>
    <p:sldId id="257" r:id="rId5"/>
    <p:sldId id="272" r:id="rId6"/>
    <p:sldId id="258" r:id="rId7"/>
    <p:sldId id="262" r:id="rId8"/>
    <p:sldId id="263" r:id="rId9"/>
    <p:sldId id="264" r:id="rId10"/>
    <p:sldId id="265" r:id="rId11"/>
    <p:sldId id="266" r:id="rId12"/>
    <p:sldId id="274" r:id="rId13"/>
    <p:sldId id="267" r:id="rId14"/>
    <p:sldId id="275" r:id="rId15"/>
    <p:sldId id="268" r:id="rId16"/>
    <p:sldId id="276" r:id="rId17"/>
    <p:sldId id="269" r:id="rId18"/>
    <p:sldId id="270" r:id="rId19"/>
    <p:sldId id="271" r:id="rId20"/>
    <p:sldId id="273" r:id="rId21"/>
    <p:sldId id="26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447" autoAdjust="0"/>
  </p:normalViewPr>
  <p:slideViewPr>
    <p:cSldViewPr snapToGrid="0">
      <p:cViewPr varScale="1">
        <p:scale>
          <a:sx n="63" d="100"/>
          <a:sy n="63" d="100"/>
        </p:scale>
        <p:origin x="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3" d="100"/>
          <a:sy n="83" d="100"/>
        </p:scale>
        <p:origin x="2406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uel mwanzia" userId="900b45a5a75b99ba" providerId="LiveId" clId="{2A936DB0-1D37-4C80-B432-D565EF248BFE}"/>
    <pc:docChg chg="custSel addSld modSld sldOrd">
      <pc:chgData name="samuel mwanzia" userId="900b45a5a75b99ba" providerId="LiveId" clId="{2A936DB0-1D37-4C80-B432-D565EF248BFE}" dt="2026-07-01T06:44:20.956" v="39" actId="478"/>
      <pc:docMkLst>
        <pc:docMk/>
      </pc:docMkLst>
      <pc:sldChg chg="addSp delSp modSp mod">
        <pc:chgData name="samuel mwanzia" userId="900b45a5a75b99ba" providerId="LiveId" clId="{2A936DB0-1D37-4C80-B432-D565EF248BFE}" dt="2026-06-29T23:38:17.149" v="35" actId="478"/>
        <pc:sldMkLst>
          <pc:docMk/>
          <pc:sldMk cId="1297645743" sldId="257"/>
        </pc:sldMkLst>
        <pc:spChg chg="mod">
          <ac:chgData name="samuel mwanzia" userId="900b45a5a75b99ba" providerId="LiveId" clId="{2A936DB0-1D37-4C80-B432-D565EF248BFE}" dt="2026-06-29T20:38:00.193" v="0" actId="20577"/>
          <ac:spMkLst>
            <pc:docMk/>
            <pc:sldMk cId="1297645743" sldId="257"/>
            <ac:spMk id="3" creationId="{00000000-0000-0000-0000-000000000000}"/>
          </ac:spMkLst>
        </pc:spChg>
      </pc:sldChg>
      <pc:sldChg chg="ord">
        <pc:chgData name="samuel mwanzia" userId="900b45a5a75b99ba" providerId="LiveId" clId="{2A936DB0-1D37-4C80-B432-D565EF248BFE}" dt="2026-06-29T20:40:48.017" v="5"/>
        <pc:sldMkLst>
          <pc:docMk/>
          <pc:sldMk cId="435519843" sldId="258"/>
        </pc:sldMkLst>
      </pc:sldChg>
      <pc:sldChg chg="delSp mod">
        <pc:chgData name="samuel mwanzia" userId="900b45a5a75b99ba" providerId="LiveId" clId="{2A936DB0-1D37-4C80-B432-D565EF248BFE}" dt="2026-07-01T06:44:20.956" v="39" actId="478"/>
        <pc:sldMkLst>
          <pc:docMk/>
          <pc:sldMk cId="1661917232" sldId="266"/>
        </pc:sldMkLst>
        <pc:spChg chg="del">
          <ac:chgData name="samuel mwanzia" userId="900b45a5a75b99ba" providerId="LiveId" clId="{2A936DB0-1D37-4C80-B432-D565EF248BFE}" dt="2026-07-01T06:44:20.956" v="39" actId="478"/>
          <ac:spMkLst>
            <pc:docMk/>
            <pc:sldMk cId="1661917232" sldId="266"/>
            <ac:spMk id="7" creationId="{F5E449B6-D88C-16A9-FAF0-0A9DB09F15E7}"/>
          </ac:spMkLst>
        </pc:spChg>
      </pc:sldChg>
      <pc:sldChg chg="modSp mod">
        <pc:chgData name="samuel mwanzia" userId="900b45a5a75b99ba" providerId="LiveId" clId="{2A936DB0-1D37-4C80-B432-D565EF248BFE}" dt="2026-06-29T23:38:49.572" v="38" actId="113"/>
        <pc:sldMkLst>
          <pc:docMk/>
          <pc:sldMk cId="2532568101" sldId="270"/>
        </pc:sldMkLst>
      </pc:sldChg>
      <pc:sldChg chg="modSp new mod ord">
        <pc:chgData name="samuel mwanzia" userId="900b45a5a75b99ba" providerId="LiveId" clId="{2A936DB0-1D37-4C80-B432-D565EF248BFE}" dt="2026-06-29T20:55:46.265" v="19" actId="27636"/>
        <pc:sldMkLst>
          <pc:docMk/>
          <pc:sldMk cId="1737995426" sldId="272"/>
        </pc:sldMkLst>
        <pc:spChg chg="mod">
          <ac:chgData name="samuel mwanzia" userId="900b45a5a75b99ba" providerId="LiveId" clId="{2A936DB0-1D37-4C80-B432-D565EF248BFE}" dt="2026-06-29T20:55:46.265" v="19" actId="27636"/>
          <ac:spMkLst>
            <pc:docMk/>
            <pc:sldMk cId="1737995426" sldId="272"/>
            <ac:spMk id="2" creationId="{38BA0573-45C5-B13F-A4AF-3E60683BF55F}"/>
          </ac:spMkLst>
        </pc:spChg>
        <pc:spChg chg="mod">
          <ac:chgData name="samuel mwanzia" userId="900b45a5a75b99ba" providerId="LiveId" clId="{2A936DB0-1D37-4C80-B432-D565EF248BFE}" dt="2026-06-29T20:40:53.488" v="17" actId="20577"/>
          <ac:spMkLst>
            <pc:docMk/>
            <pc:sldMk cId="1737995426" sldId="272"/>
            <ac:spMk id="3" creationId="{772CB377-710E-EF20-4A19-FD4813625A4D}"/>
          </ac:spMkLst>
        </pc:spChg>
      </pc:sldChg>
      <pc:sldChg chg="delSp modSp new mod">
        <pc:chgData name="samuel mwanzia" userId="900b45a5a75b99ba" providerId="LiveId" clId="{2A936DB0-1D37-4C80-B432-D565EF248BFE}" dt="2026-06-29T20:56:24.352" v="33"/>
        <pc:sldMkLst>
          <pc:docMk/>
          <pc:sldMk cId="3552747756" sldId="273"/>
        </pc:sldMkLst>
        <pc:spChg chg="mod">
          <ac:chgData name="samuel mwanzia" userId="900b45a5a75b99ba" providerId="LiveId" clId="{2A936DB0-1D37-4C80-B432-D565EF248BFE}" dt="2026-06-29T20:56:24.352" v="33"/>
          <ac:spMkLst>
            <pc:docMk/>
            <pc:sldMk cId="3552747756" sldId="273"/>
            <ac:spMk id="3" creationId="{14B22839-61AF-CA13-3CEC-676DDEF50661}"/>
          </ac:spMkLst>
        </pc:spChg>
        <pc:spChg chg="mod">
          <ac:chgData name="samuel mwanzia" userId="900b45a5a75b99ba" providerId="LiveId" clId="{2A936DB0-1D37-4C80-B432-D565EF248BFE}" dt="2026-06-29T20:56:09.208" v="30" actId="20577"/>
          <ac:spMkLst>
            <pc:docMk/>
            <pc:sldMk cId="3552747756" sldId="273"/>
            <ac:spMk id="4" creationId="{2CB1C988-A37F-4503-EA6F-ABA89C3E771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560B6B-963E-45AD-B18D-9DA3469D83C9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B61BEE-A6B4-49DE-8859-2A55F155C5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9308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8D2A0D-6B45-4215-8A49-D14849101A69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E6A182-AF03-4CC8-94DC-C0726DF52A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640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E6A182-AF03-4CC8-94DC-C0726DF52A6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75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3892B-40EB-9DC4-C154-62B21FF444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EBDC7F-5E1C-3794-3EA4-87350353D5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2B424-8A60-36B6-CB65-AB2EBF924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1E626-6EB7-4D9A-AD4A-B54D1684CAD1}" type="datetime1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3FB34-4B30-8BBE-7F0C-7F0B40D78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1F44C6-6186-FAB9-35DC-4956170B4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181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0BCFB-8A4D-3DCB-55CB-743E44F0C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9A968-4D2C-4C33-F2D8-9356C7404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39A66-9B61-CC90-9447-712073312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4A36-10EA-4DE5-9251-C62AA44714D2}" type="datetime1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D6D844-DB17-65BE-8685-9EA4B8AF4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A13B18-E591-007B-B08A-52DAD7749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942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5141B-1E60-D3AC-4D71-3A44E087C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B1A8A7-C354-B1ED-BFCE-30FDAF3FA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5DEAC-D17B-D53E-5FEA-747325CE2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5A85-13CC-45EA-B1A6-5B8E77AB646B}" type="datetime1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859515-836C-41EE-85A5-77D8FFF86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6C772-4D62-A742-BA00-DFD1E9D40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916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5823-A464-E75E-E9EA-6B4E3415C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D7A8E-9913-4BD0-CF57-633C370288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E138CD-79EA-A618-B240-ABE013BB4B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A35C92-B02C-45C2-DC0D-A43B3980A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71815-F531-4787-BA2A-626422C133AD}" type="datetime1">
              <a:rPr lang="en-US" smtClean="0"/>
              <a:t>7/1/2026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462B1D-EE9B-472B-2D40-6971043AB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48A14D-6010-8640-5D5B-01F29B419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292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BC16E-9699-929D-6E27-F448CECD3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F146B9-E86B-EACE-A1F4-32B68FBB32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2BD2D3-94D2-A5D4-300E-4DC0E24976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E25539-8E37-B6A1-166A-D776A09BAF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0CEF33-F2BE-FF79-426B-086BFD6D28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A25DDF-DD58-6531-1B06-4447407E0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4885B-3C5C-43BB-9862-47948E5DF551}" type="datetime1">
              <a:rPr lang="en-US" smtClean="0"/>
              <a:t>7/1/2026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2EE961-FEA6-96C8-F105-4773E4F91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70CD10-12BF-9A58-D10B-349D95E30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564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41632-6765-3189-3C26-C67E0DE50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B9314A-1C5C-F2B0-CE03-FF1AC00C4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3B6AF-AB61-4D8E-B7B7-705C5ACEBBCC}" type="datetime1">
              <a:rPr lang="en-US" smtClean="0"/>
              <a:t>7/1/2026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37D325-E281-6EEB-4529-5866A97AC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DF6DE-1D15-F851-4754-7177F6616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83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9A990D-2498-EB89-0B11-4495F0A7B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3EC9A-B094-4092-8061-75D86CB34931}" type="datetime1">
              <a:rPr lang="en-US" smtClean="0"/>
              <a:t>7/1/2026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E4CFF2-3F9A-D8DD-B8F2-9DCEE173C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6D1167-BA47-23E1-5CC0-02EFCB414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411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DC711-6E65-052B-8AF4-FDBE5CD3B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79C09-9863-C440-D609-BB749FCAD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966B18-4F68-2FE1-B713-4875C858B1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75DC83-777E-498B-6929-9B7D0009B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1AEED-2323-4359-853E-316DF6600362}" type="datetime1">
              <a:rPr lang="en-US" smtClean="0"/>
              <a:t>7/1/2026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CDE7AB-5DE1-AB2F-0480-09295B03D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A687B-11CA-142F-380B-B4051BE6B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36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15906-4C8F-9D73-33E2-9F1991506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B17BD1-B936-7E93-CFB0-635BC5906B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10F545-34AD-351F-79B6-0DA5628FAB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788E5F-D897-CFB5-E89F-D77699A19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AC2DF-F1FD-4724-A563-92BADFC82ECC}" type="datetime1">
              <a:rPr lang="en-US" smtClean="0"/>
              <a:t>7/1/2026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3EABD4-00B4-77D4-EEA4-ECFB05BEE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5602E5-C072-44E6-4B49-D0096F3B3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344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E84BA-D35A-939A-4891-2EED925D5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8753F0-7618-FE50-1529-B227CE74AC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3F1E06-33C2-EC0E-A6B9-B3191FA92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32EDF-E99E-4C68-AFCB-7A835B309D6D}" type="datetime1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308BB5-3086-B147-E87C-B1DC5F4BB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73265B-B5F6-C598-6B5E-711996756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314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2BEF92-BF6D-3A76-EC0F-00AF920023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051DBA-D4E7-77EF-2AB3-562541FE24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C54EF-E976-6C2E-20F2-CCD61B7B5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2D85F-A551-4C69-800A-8CFFA2306A88}" type="datetime1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932CE-41A4-AEA6-D12C-D35EF995D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4B32E-9473-70C3-8BFB-4C4A9687F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26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61B10A-2584-C626-9B8B-65074DC93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716A53-DE60-18FB-F2BC-E7B53B9653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A899F-A332-2640-4FF3-7C42B96CE0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20E2CF-D74B-4B51-899A-DCEA821C90C7}" type="datetime1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EB59D-DD21-FB45-F493-004B5F3086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0636C-4870-235D-F8EE-410555D234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828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3873" y="1319574"/>
            <a:ext cx="9404253" cy="2109426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Assignment Title: Exploratory Data Analysis – Presentation</a:t>
            </a:r>
          </a:p>
          <a:p>
            <a:pPr algn="ctr"/>
            <a:r>
              <a:rPr lang="en-US" dirty="0"/>
              <a:t>Programme: MSc Data and Artificial Intelligence</a:t>
            </a:r>
          </a:p>
          <a:p>
            <a:pPr algn="ctr"/>
            <a:r>
              <a:rPr lang="en-US" dirty="0"/>
              <a:t>Module:	L7 - Data Mining &amp; Visualisation</a:t>
            </a:r>
          </a:p>
          <a:p>
            <a:pPr algn="ctr"/>
            <a:r>
              <a:rPr lang="en-US" dirty="0"/>
              <a:t>Module code: ACCA7015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E75952-857F-0EC6-C032-C2EE34C5D1C3}"/>
              </a:ext>
            </a:extLst>
          </p:cNvPr>
          <p:cNvSpPr txBox="1"/>
          <p:nvPr/>
        </p:nvSpPr>
        <p:spPr>
          <a:xfrm>
            <a:off x="2540000" y="3830320"/>
            <a:ext cx="7294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Presentation by :</a:t>
            </a:r>
          </a:p>
          <a:p>
            <a:pPr algn="ctr"/>
            <a:r>
              <a:rPr lang="en-US" sz="2400" dirty="0"/>
              <a:t>Student name: Sravanthi Sangam	     </a:t>
            </a:r>
          </a:p>
          <a:p>
            <a:pPr algn="ctr"/>
            <a:r>
              <a:rPr lang="en-US" sz="2400" dirty="0"/>
              <a:t>Student ID number: 2536458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64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72CB377-710E-EF20-4A19-FD4813625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8BA0573-45C5-B13F-A4AF-3E60683BF5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Customer churn is a major challenge because it reduces revenue and customer retention [1].</a:t>
            </a:r>
          </a:p>
          <a:p>
            <a:r>
              <a:rPr lang="en-US" dirty="0"/>
              <a:t>Exploratory Data Analysis helps in uncovering of patterns, trends and data quality issues before further analysis [2].</a:t>
            </a:r>
          </a:p>
          <a:p>
            <a:r>
              <a:rPr lang="en-US" dirty="0"/>
              <a:t>Analysis presented here is based on the Telecom Customer Churn dataset containing 100,000 customer records.</a:t>
            </a:r>
          </a:p>
          <a:p>
            <a:r>
              <a:rPr lang="en-US" dirty="0"/>
              <a:t>The dataset includes customer usage, revenue, device, service and demographic information.</a:t>
            </a:r>
          </a:p>
          <a:p>
            <a:r>
              <a:rPr lang="en-US" dirty="0"/>
              <a:t>Target variable is churn and indicates whether a customer leaves or remains with the company.</a:t>
            </a:r>
          </a:p>
          <a:p>
            <a:r>
              <a:rPr lang="en-US" dirty="0"/>
              <a:t>The analysis aims to identify key factors influencing churn and provide insights to improve customer retention.</a:t>
            </a:r>
          </a:p>
        </p:txBody>
      </p:sp>
    </p:spTree>
    <p:extLst>
      <p:ext uri="{BB962C8B-B14F-4D97-AF65-F5344CB8AC3E}">
        <p14:creationId xmlns:p14="http://schemas.microsoft.com/office/powerpoint/2010/main" val="173799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Dataset Overview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The dataset contains information about customer usage, revenue and demographics.</a:t>
            </a:r>
          </a:p>
          <a:p>
            <a:pPr lvl="0"/>
            <a:r>
              <a:rPr lang="en-US" dirty="0"/>
              <a:t>The target variable is Churn that indicated whether a customer left the company.</a:t>
            </a:r>
          </a:p>
          <a:p>
            <a:pPr lvl="0"/>
            <a:r>
              <a:rPr lang="en-US" dirty="0"/>
              <a:t>Original dataset contains 100,000 observations and 100 variables.</a:t>
            </a:r>
          </a:p>
          <a:p>
            <a:pPr lvl="0"/>
            <a:r>
              <a:rPr lang="en-US" dirty="0"/>
              <a:t>There are 69 numerical, 21 categorical and 10 integer variables.</a:t>
            </a:r>
          </a:p>
          <a:p>
            <a:pPr lvl="0"/>
            <a:r>
              <a:rPr lang="en-US" dirty="0"/>
              <a:t>Variables describe customer </a:t>
            </a:r>
            <a:r>
              <a:rPr lang="en-US" dirty="0" err="1"/>
              <a:t>behaviour</a:t>
            </a:r>
            <a:r>
              <a:rPr lang="en-US" dirty="0"/>
              <a:t>, billing, device information and demographics.</a:t>
            </a:r>
          </a:p>
          <a:p>
            <a:pPr lvl="0"/>
            <a:r>
              <a:rPr lang="en-US" dirty="0"/>
              <a:t>EDA was performed to understand customer characteristics and drivers of churn.</a:t>
            </a:r>
          </a:p>
        </p:txBody>
      </p:sp>
    </p:spTree>
    <p:extLst>
      <p:ext uri="{BB962C8B-B14F-4D97-AF65-F5344CB8AC3E}">
        <p14:creationId xmlns:p14="http://schemas.microsoft.com/office/powerpoint/2010/main" val="435519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266952-A2E9-1784-7363-B7120A26A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769911"/>
          </a:xfrm>
        </p:spPr>
        <p:txBody>
          <a:bodyPr/>
          <a:lstStyle/>
          <a:p>
            <a:r>
              <a:rPr lang="en-US" dirty="0"/>
              <a:t>Data Cleaning and Preparation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852BA-2425-A8D6-4A4F-67B11199B5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The dataset contained no duplicate records.</a:t>
            </a:r>
          </a:p>
          <a:p>
            <a:r>
              <a:rPr lang="en-US" dirty="0"/>
              <a:t>Several variables contained missing values.</a:t>
            </a:r>
          </a:p>
          <a:p>
            <a:r>
              <a:rPr lang="en-US" dirty="0"/>
              <a:t>Numerical variables were imputed using the median.</a:t>
            </a:r>
          </a:p>
          <a:p>
            <a:r>
              <a:rPr lang="en-US" dirty="0"/>
              <a:t>Categorical variables were imputed using the mode.</a:t>
            </a:r>
          </a:p>
          <a:p>
            <a:r>
              <a:rPr lang="en-US" dirty="0"/>
              <a:t>Outliers were detected using the Interquartile Range (IQR) method.</a:t>
            </a:r>
          </a:p>
          <a:p>
            <a:r>
              <a:rPr lang="en-US" dirty="0"/>
              <a:t>After cleaning, the final dataset contained 81,070 observations.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681963-327A-4A73-743C-CD9FD9F479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8891" y="3403786"/>
            <a:ext cx="6053109" cy="26493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FF9E9A4-7F72-951C-DBE3-0800B8ABC6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280" y="2026305"/>
            <a:ext cx="4769095" cy="125736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9AF6172-0467-CC72-F840-E68FE27B234B}"/>
              </a:ext>
            </a:extLst>
          </p:cNvPr>
          <p:cNvSpPr txBox="1"/>
          <p:nvPr/>
        </p:nvSpPr>
        <p:spPr>
          <a:xfrm>
            <a:off x="6543040" y="6176963"/>
            <a:ext cx="481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Figure 1. </a:t>
            </a:r>
            <a:r>
              <a:rPr lang="en-US" dirty="0"/>
              <a:t>Percentage of missing values across the top twenty variables before data cleaning.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903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2C62DB-938D-4DCC-003E-3656254A1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Missing Values and Data 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DD258-92E5-E480-9002-8DC4FDB9497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Some demographic variables contained substantial missing values.</a:t>
            </a:r>
          </a:p>
          <a:p>
            <a:r>
              <a:rPr lang="en-US" dirty="0" err="1"/>
              <a:t>numbcars</a:t>
            </a:r>
            <a:r>
              <a:rPr lang="en-US" dirty="0"/>
              <a:t> had the highest missing rate (49.37%).</a:t>
            </a:r>
          </a:p>
          <a:p>
            <a:r>
              <a:rPr lang="en-US" dirty="0" err="1"/>
              <a:t>dwllsize</a:t>
            </a:r>
            <a:r>
              <a:rPr lang="en-US" dirty="0"/>
              <a:t> contained 38.31% missing values.</a:t>
            </a:r>
          </a:p>
          <a:p>
            <a:r>
              <a:rPr lang="en-US" dirty="0" err="1"/>
              <a:t>HHstatin</a:t>
            </a:r>
            <a:r>
              <a:rPr lang="en-US" dirty="0"/>
              <a:t> contained 37.92% missing values.</a:t>
            </a:r>
          </a:p>
          <a:p>
            <a:r>
              <a:rPr lang="en-US" dirty="0"/>
              <a:t>Median and mode imputation successfully removed all missing values.</a:t>
            </a:r>
          </a:p>
          <a:p>
            <a:r>
              <a:rPr lang="en-US" dirty="0"/>
              <a:t>The cleaned dataset contained zero missing values.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CF2511-4633-529F-EC66-277513F532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5706" y="2771926"/>
            <a:ext cx="2252213" cy="338634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149794B-428F-96EC-ADE3-22C7F23BFD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2034" y="1939821"/>
            <a:ext cx="5359675" cy="81919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11B0FE7-06DB-646D-7EE7-A3FC8602A944}"/>
              </a:ext>
            </a:extLst>
          </p:cNvPr>
          <p:cNvSpPr txBox="1"/>
          <p:nvPr/>
        </p:nvSpPr>
        <p:spPr>
          <a:xfrm>
            <a:off x="7284720" y="6171185"/>
            <a:ext cx="3637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Figure 2: </a:t>
            </a:r>
            <a:r>
              <a:rPr lang="en-US" dirty="0"/>
              <a:t>Percentage of missing values for selected variables</a:t>
            </a:r>
          </a:p>
        </p:txBody>
      </p:sp>
    </p:spTree>
    <p:extLst>
      <p:ext uri="{BB962C8B-B14F-4D97-AF65-F5344CB8AC3E}">
        <p14:creationId xmlns:p14="http://schemas.microsoft.com/office/powerpoint/2010/main" val="3479338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5C9968-1E1B-9B25-E686-C18FE383D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Univariate Analysis: Customer Churn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799D0-FDAF-5AE7-8948-634658A943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6264" y="1879522"/>
            <a:ext cx="4645152" cy="3448595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Customer churn was almost evenly distributed.</a:t>
            </a:r>
          </a:p>
          <a:p>
            <a:r>
              <a:rPr lang="en-US" dirty="0"/>
              <a:t>Approximately 50.08% of customers did not churn.</a:t>
            </a:r>
          </a:p>
          <a:p>
            <a:r>
              <a:rPr lang="en-US" dirty="0"/>
              <a:t>Approximately 49.92% of customers churned.</a:t>
            </a:r>
          </a:p>
          <a:p>
            <a:r>
              <a:rPr lang="en-US" dirty="0"/>
              <a:t>The dataset is well balanced for analysis.</a:t>
            </a:r>
          </a:p>
          <a:p>
            <a:r>
              <a:rPr lang="en-US" dirty="0"/>
              <a:t>No class imbalance handling was required.</a:t>
            </a:r>
          </a:p>
          <a:p>
            <a:r>
              <a:rPr lang="en-US" dirty="0"/>
              <a:t>Churn prediction can therefore be performed without major sampling concerns.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7E78C0-5AF3-8CD2-BB33-F42FEFCE5F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3367" y="3505200"/>
            <a:ext cx="3014581" cy="25479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16293D5-A392-1359-E5FC-448EFE8616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1416" y="1864193"/>
            <a:ext cx="7174788" cy="156480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BCE9623-264B-74B5-917D-EEC173190201}"/>
              </a:ext>
            </a:extLst>
          </p:cNvPr>
          <p:cNvSpPr txBox="1"/>
          <p:nvPr/>
        </p:nvSpPr>
        <p:spPr>
          <a:xfrm>
            <a:off x="7061200" y="5953760"/>
            <a:ext cx="4267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Figure 3.</a:t>
            </a:r>
            <a:r>
              <a:rPr lang="en-US" dirty="0"/>
              <a:t> Distribution of customers who churned and customers who remained.</a:t>
            </a:r>
          </a:p>
        </p:txBody>
      </p:sp>
    </p:spTree>
    <p:extLst>
      <p:ext uri="{BB962C8B-B14F-4D97-AF65-F5344CB8AC3E}">
        <p14:creationId xmlns:p14="http://schemas.microsoft.com/office/powerpoint/2010/main" val="756358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38AF9D5-75A5-DF06-DE0B-472DCAEF7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Revenue and Usage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9BC2D-F8D7-3AF3-F7AE-FA57D7DAD4C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Revenue distribution is positively skewed.</a:t>
            </a:r>
          </a:p>
          <a:p>
            <a:r>
              <a:rPr lang="en-US" dirty="0"/>
              <a:t>Most customers generate relatively low monthly revenue.</a:t>
            </a:r>
          </a:p>
          <a:p>
            <a:r>
              <a:rPr lang="en-US" dirty="0"/>
              <a:t>Monthly usage also exhibited a right-skewed distribution.</a:t>
            </a:r>
          </a:p>
          <a:p>
            <a:r>
              <a:rPr lang="en-US" dirty="0"/>
              <a:t>A small number of customers contributed exceptionally high usage.</a:t>
            </a:r>
          </a:p>
          <a:p>
            <a:r>
              <a:rPr lang="en-US" dirty="0"/>
              <a:t>Customer tenure varied considerably across subscribers.</a:t>
            </a:r>
          </a:p>
          <a:p>
            <a:r>
              <a:rPr lang="en-US" dirty="0"/>
              <a:t>Several high-value customers were identified as statistical outliers.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5073CC-1A5D-9F0D-415D-1014D46740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4878" y="3160519"/>
            <a:ext cx="4645152" cy="28925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BAD1B3C-3115-994A-A0E9-451BAD2C4F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4878" y="1864194"/>
            <a:ext cx="4349974" cy="12637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2BF411-1E30-A656-A469-D69C9F53D232}"/>
              </a:ext>
            </a:extLst>
          </p:cNvPr>
          <p:cNvSpPr txBox="1"/>
          <p:nvPr/>
        </p:nvSpPr>
        <p:spPr>
          <a:xfrm>
            <a:off x="6583680" y="6085721"/>
            <a:ext cx="5161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Figure 4.</a:t>
            </a:r>
            <a:r>
              <a:rPr lang="en-US" dirty="0"/>
              <a:t> Distribution of customer revenue after data cleaning</a:t>
            </a:r>
          </a:p>
        </p:txBody>
      </p:sp>
    </p:spTree>
    <p:extLst>
      <p:ext uri="{BB962C8B-B14F-4D97-AF65-F5344CB8AC3E}">
        <p14:creationId xmlns:p14="http://schemas.microsoft.com/office/powerpoint/2010/main" val="2725888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626D08-C6D0-8CDF-802A-9C447D968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Demographic Analysis - Income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D2457-AD70-7D50-D8DC-93A6D6DAAEA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Customer income levels vary considerably across the dataset.</a:t>
            </a:r>
          </a:p>
          <a:p>
            <a:r>
              <a:rPr lang="en-US" dirty="0"/>
              <a:t>Most customers belong to the lower and middle income groups.</a:t>
            </a:r>
          </a:p>
          <a:p>
            <a:r>
              <a:rPr lang="en-US" dirty="0"/>
              <a:t>A small number of customers have exceptionally high incomes.</a:t>
            </a:r>
          </a:p>
          <a:p>
            <a:r>
              <a:rPr lang="en-US" dirty="0"/>
              <a:t>Income can support customer segmentation and targeted marketing strategies.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D53D88-602D-2086-F5D2-2BAA31F381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7360" y="3429000"/>
            <a:ext cx="4419600" cy="26243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423BED3-969C-D2A5-E128-EBD57FDEB1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4546" y="2010878"/>
            <a:ext cx="4445228" cy="125736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9A3D036-34DD-BBB6-296B-E31E496842CE}"/>
              </a:ext>
            </a:extLst>
          </p:cNvPr>
          <p:cNvSpPr txBox="1"/>
          <p:nvPr/>
        </p:nvSpPr>
        <p:spPr>
          <a:xfrm>
            <a:off x="6522720" y="5953760"/>
            <a:ext cx="5435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Figure 5.</a:t>
            </a:r>
            <a:r>
              <a:rPr lang="en-US" dirty="0"/>
              <a:t> Distribution of customer income levels showing wide variation and the presence of several high-income outliers.</a:t>
            </a:r>
          </a:p>
        </p:txBody>
      </p:sp>
    </p:spTree>
    <p:extLst>
      <p:ext uri="{BB962C8B-B14F-4D97-AF65-F5344CB8AC3E}">
        <p14:creationId xmlns:p14="http://schemas.microsoft.com/office/powerpoint/2010/main" val="1661917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780E0-5C47-698B-5A7F-00DEE9E66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217" y="804889"/>
            <a:ext cx="10742783" cy="1059305"/>
          </a:xfrm>
        </p:spPr>
        <p:txBody>
          <a:bodyPr>
            <a:normAutofit fontScale="90000"/>
          </a:bodyPr>
          <a:lstStyle/>
          <a:p>
            <a:r>
              <a:rPr lang="en-US" dirty="0"/>
              <a:t>Customer Demographic Analysis – Marital status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113CE-84AF-1C5B-32C9-89F924A9B1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Customers represent several marital status categories.</a:t>
            </a:r>
          </a:p>
          <a:p>
            <a:r>
              <a:rPr lang="en-US" dirty="0"/>
              <a:t>Married customers constitute the largest customer group.</a:t>
            </a:r>
          </a:p>
          <a:p>
            <a:r>
              <a:rPr lang="en-US" dirty="0"/>
              <a:t>Marital status provides useful demographic segmentation information.</a:t>
            </a:r>
          </a:p>
          <a:p>
            <a:r>
              <a:rPr lang="en-US" dirty="0"/>
              <a:t>This variable may help explain differences in customer retention </a:t>
            </a:r>
            <a:r>
              <a:rPr lang="en-US" dirty="0" err="1"/>
              <a:t>behaviour</a:t>
            </a:r>
            <a:r>
              <a:rPr lang="en-US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A1C410-BF6F-6EEB-5F37-8EC0B95189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1311" y="3664518"/>
            <a:ext cx="4514454" cy="23842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0CD0CB3-C362-C552-F0E2-5321001FE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0608" y="1864194"/>
            <a:ext cx="5215860" cy="17901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843D196-B49C-B9C7-9A0D-F7914E14D0F3}"/>
              </a:ext>
            </a:extLst>
          </p:cNvPr>
          <p:cNvSpPr txBox="1"/>
          <p:nvPr/>
        </p:nvSpPr>
        <p:spPr>
          <a:xfrm>
            <a:off x="6820608" y="6058969"/>
            <a:ext cx="5727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Figure 6.</a:t>
            </a:r>
            <a:r>
              <a:rPr lang="en-US" dirty="0"/>
              <a:t> Distribution of customers across different marital status categories within the telecom dataset.</a:t>
            </a:r>
          </a:p>
        </p:txBody>
      </p:sp>
    </p:spTree>
    <p:extLst>
      <p:ext uri="{BB962C8B-B14F-4D97-AF65-F5344CB8AC3E}">
        <p14:creationId xmlns:p14="http://schemas.microsoft.com/office/powerpoint/2010/main" val="179904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C412F08-FA7E-3192-BEE4-CE0916B81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Bivariate Analysis: Factors Influencing Churn - Revenue vs Churn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AF18B-355F-CFB8-B3BB-6D5CEAD7D68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Monthly revenue differs between churned and retained customers.</a:t>
            </a:r>
          </a:p>
          <a:p>
            <a:r>
              <a:rPr lang="en-US" dirty="0"/>
              <a:t>Retained customers generally generate higher revenue.</a:t>
            </a:r>
          </a:p>
          <a:p>
            <a:r>
              <a:rPr lang="en-US" dirty="0"/>
              <a:t>Greater revenue variability is observed among retained customers.</a:t>
            </a:r>
          </a:p>
          <a:p>
            <a:r>
              <a:rPr lang="en-US" dirty="0"/>
              <a:t>Revenue is an important indicator of customer retention.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98FBDF-24B0-DB26-EC92-F1A86D3A27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7789" y="3230142"/>
            <a:ext cx="4809444" cy="27182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ACAA58F-C917-BF49-84FE-62D4360142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789" y="1864194"/>
            <a:ext cx="4502381" cy="12192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1784BA-F6D3-B959-ECE8-964BB44CC12D}"/>
              </a:ext>
            </a:extLst>
          </p:cNvPr>
          <p:cNvSpPr txBox="1"/>
          <p:nvPr/>
        </p:nvSpPr>
        <p:spPr>
          <a:xfrm>
            <a:off x="6170979" y="5934670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Figure 7.</a:t>
            </a:r>
            <a:r>
              <a:rPr lang="en-US" dirty="0"/>
              <a:t> Boxplot comparing monthly revenue (</a:t>
            </a:r>
            <a:r>
              <a:rPr lang="en-US" dirty="0" err="1"/>
              <a:t>rev_Mean</a:t>
            </a:r>
            <a:r>
              <a:rPr lang="en-US" dirty="0"/>
              <a:t>) between churned and retained customers.</a:t>
            </a:r>
          </a:p>
        </p:txBody>
      </p:sp>
    </p:spTree>
    <p:extLst>
      <p:ext uri="{BB962C8B-B14F-4D97-AF65-F5344CB8AC3E}">
        <p14:creationId xmlns:p14="http://schemas.microsoft.com/office/powerpoint/2010/main" val="124369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A30AD-4511-E00B-62F0-0B7B29953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Bivariate Analysis: Factors Influencing Churn - Average Revenue vs Churn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50A09-5F5B-EEBA-1899-202BE8E62A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Average revenue varies according to customer churn status.</a:t>
            </a:r>
          </a:p>
          <a:p>
            <a:r>
              <a:rPr lang="en-US" dirty="0"/>
              <a:t>Retained customers tend to have higher average revenue.</a:t>
            </a:r>
          </a:p>
          <a:p>
            <a:r>
              <a:rPr lang="en-US" dirty="0"/>
              <a:t>Both groups contain a few high-revenue outliers.</a:t>
            </a:r>
          </a:p>
          <a:p>
            <a:r>
              <a:rPr lang="en-US" dirty="0"/>
              <a:t>Average revenue can support churn prediction and retention strategies.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F06D23-4077-52A9-1D84-2F373BC5C2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7363" y="3525519"/>
            <a:ext cx="4773191" cy="25275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F9FFBE-676B-D0EE-6CDA-CD4EE8576D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63" y="1864194"/>
            <a:ext cx="4447152" cy="15648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2C0803-7B09-E07C-80ED-4DA3C3D638F2}"/>
              </a:ext>
            </a:extLst>
          </p:cNvPr>
          <p:cNvSpPr txBox="1"/>
          <p:nvPr/>
        </p:nvSpPr>
        <p:spPr>
          <a:xfrm>
            <a:off x="6695090" y="6031210"/>
            <a:ext cx="634439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Figure 8.</a:t>
            </a:r>
            <a:r>
              <a:rPr lang="en-US" dirty="0"/>
              <a:t> Boxplot illustrating the distribution of average customer revenue (</a:t>
            </a:r>
            <a:r>
              <a:rPr lang="en-US" b="1" dirty="0" err="1"/>
              <a:t>avgrev</a:t>
            </a:r>
            <a:r>
              <a:rPr lang="en-US" dirty="0"/>
              <a:t>) for churned and retained customers.</a:t>
            </a:r>
          </a:p>
        </p:txBody>
      </p:sp>
    </p:spTree>
    <p:extLst>
      <p:ext uri="{BB962C8B-B14F-4D97-AF65-F5344CB8AC3E}">
        <p14:creationId xmlns:p14="http://schemas.microsoft.com/office/powerpoint/2010/main" val="3893447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D706D7-65AB-E852-3109-710E5160A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Characteristics - New Phone vs Churn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DDB8B-0990-F175-DAFE-87F32113190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Customers with new and existing phones show different churn patterns.</a:t>
            </a:r>
          </a:p>
          <a:p>
            <a:r>
              <a:rPr lang="en-US" dirty="0"/>
              <a:t>Customers using new phones appear less likely to churn.</a:t>
            </a:r>
          </a:p>
          <a:p>
            <a:r>
              <a:rPr lang="en-US" dirty="0"/>
              <a:t>Device type provides useful information for customer retention analysis.</a:t>
            </a:r>
          </a:p>
          <a:p>
            <a:r>
              <a:rPr lang="en-US" dirty="0"/>
              <a:t>New phone adoption may influence customer loyalty.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E38DB2-608A-2C93-2AE8-D5A93377D0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3920" y="3655132"/>
            <a:ext cx="4561840" cy="23612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C7D3A1C-C356-0E56-D51A-D75A02D255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0720" y="1850560"/>
            <a:ext cx="4765040" cy="17198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4853FF-CAE0-DBEA-B08B-873F957930D8}"/>
              </a:ext>
            </a:extLst>
          </p:cNvPr>
          <p:cNvSpPr txBox="1"/>
          <p:nvPr/>
        </p:nvSpPr>
        <p:spPr>
          <a:xfrm>
            <a:off x="6258560" y="6016383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Figure 9.</a:t>
            </a:r>
            <a:r>
              <a:rPr lang="en-US" dirty="0"/>
              <a:t> Comparison of churn status between customers with new phones and those using existing or refurbished devices.</a:t>
            </a:r>
          </a:p>
        </p:txBody>
      </p:sp>
    </p:spTree>
    <p:extLst>
      <p:ext uri="{BB962C8B-B14F-4D97-AF65-F5344CB8AC3E}">
        <p14:creationId xmlns:p14="http://schemas.microsoft.com/office/powerpoint/2010/main" val="289499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EA626-2E70-5249-8159-5495C91EE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Characteristics: Marital Status vs Churn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EB6B6-2CC3-5DDB-9E57-CF55C60FCD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Churn rates vary across different marital status groups.</a:t>
            </a:r>
          </a:p>
          <a:p>
            <a:r>
              <a:rPr lang="en-US" dirty="0"/>
              <a:t>Married customers represent a large proportion of the customer base.</a:t>
            </a:r>
          </a:p>
          <a:p>
            <a:r>
              <a:rPr lang="en-US" dirty="0"/>
              <a:t>Marital status contributes useful demographic insights into churn </a:t>
            </a:r>
            <a:r>
              <a:rPr lang="en-US" dirty="0" err="1"/>
              <a:t>behaviour</a:t>
            </a:r>
            <a:r>
              <a:rPr lang="en-US" dirty="0"/>
              <a:t>.</a:t>
            </a:r>
          </a:p>
          <a:p>
            <a:r>
              <a:rPr lang="en-US" dirty="0"/>
              <a:t>Combining demographic and </a:t>
            </a:r>
            <a:r>
              <a:rPr lang="en-US" dirty="0" err="1"/>
              <a:t>behavioural</a:t>
            </a:r>
            <a:r>
              <a:rPr lang="en-US" dirty="0"/>
              <a:t> data improves customer segmentation.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F5BD1B-D2DF-302F-AAE8-C9DFCFFDCC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8160" y="3541605"/>
            <a:ext cx="5201920" cy="25115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D7E4C09-9EF1-1664-A16D-AC72C51CE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8160" y="2010878"/>
            <a:ext cx="4540483" cy="13018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4F6F15B-0E92-6189-EF49-EC57EF935E59}"/>
              </a:ext>
            </a:extLst>
          </p:cNvPr>
          <p:cNvSpPr txBox="1"/>
          <p:nvPr/>
        </p:nvSpPr>
        <p:spPr>
          <a:xfrm>
            <a:off x="6599795" y="6052263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Figure 10</a:t>
            </a:r>
            <a:r>
              <a:rPr lang="en-US" dirty="0"/>
              <a:t> Distribution of churn across different marital status categories.</a:t>
            </a:r>
          </a:p>
        </p:txBody>
      </p:sp>
    </p:spTree>
    <p:extLst>
      <p:ext uri="{BB962C8B-B14F-4D97-AF65-F5344CB8AC3E}">
        <p14:creationId xmlns:p14="http://schemas.microsoft.com/office/powerpoint/2010/main" val="2086217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538C18B-7D35-5763-0522-B71C14040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Multivariate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853AD-F743-3BF0-AB99-26E57516B26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Correlation analysis identified relationships among numerical variables.</a:t>
            </a:r>
          </a:p>
          <a:p>
            <a:r>
              <a:rPr lang="en-US" dirty="0"/>
              <a:t>Revenue is positively associated with customer usage.</a:t>
            </a:r>
          </a:p>
          <a:p>
            <a:r>
              <a:rPr lang="en-US" dirty="0"/>
              <a:t>Average monthly usage correlates with total revenue.</a:t>
            </a:r>
          </a:p>
          <a:p>
            <a:r>
              <a:rPr lang="en-US" dirty="0"/>
              <a:t>Customer tenure shows weaker correlations with revenue.</a:t>
            </a:r>
          </a:p>
          <a:p>
            <a:r>
              <a:rPr lang="en-US" dirty="0"/>
              <a:t>No severe multicollinearity was observed among selected variables.</a:t>
            </a:r>
          </a:p>
          <a:p>
            <a:r>
              <a:rPr lang="en-US" dirty="0" err="1"/>
              <a:t>Behavioural</a:t>
            </a:r>
            <a:r>
              <a:rPr lang="en-US" dirty="0"/>
              <a:t> variables explain much of the variation in churn.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6943D6-63CE-5DB7-13BA-5F1328CDD4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2002" y="3166011"/>
            <a:ext cx="3292850" cy="293384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C2D263C-BF8E-7495-BF11-80F0DE73A6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5038" y="1864194"/>
            <a:ext cx="4540483" cy="130181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C393670-695B-CB3B-9DC3-6B5CE8C7C14E}"/>
              </a:ext>
            </a:extLst>
          </p:cNvPr>
          <p:cNvSpPr txBox="1"/>
          <p:nvPr/>
        </p:nvSpPr>
        <p:spPr>
          <a:xfrm>
            <a:off x="6736082" y="6045200"/>
            <a:ext cx="519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Figure 11.</a:t>
            </a:r>
            <a:r>
              <a:rPr lang="en-US" dirty="0"/>
              <a:t> Correlation matrix showing relationships among selected numerical variables.</a:t>
            </a:r>
          </a:p>
        </p:txBody>
      </p:sp>
    </p:spTree>
    <p:extLst>
      <p:ext uri="{BB962C8B-B14F-4D97-AF65-F5344CB8AC3E}">
        <p14:creationId xmlns:p14="http://schemas.microsoft.com/office/powerpoint/2010/main" val="1282848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BBB369D-A257-C543-3D06-0B8B9B0D0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112B0-5EFA-5D58-264D-126B264DD4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159" y="2081999"/>
            <a:ext cx="5303521" cy="2632242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K-Means clustering identified three customer groups.</a:t>
            </a:r>
          </a:p>
          <a:p>
            <a:r>
              <a:rPr lang="en-US" dirty="0"/>
              <a:t>Cluster 1 contains the highest-value customers.</a:t>
            </a:r>
          </a:p>
          <a:p>
            <a:r>
              <a:rPr lang="en-US" dirty="0"/>
              <a:t>Cluster 1 recorded the highest average revenue (70.35).</a:t>
            </a:r>
          </a:p>
          <a:p>
            <a:r>
              <a:rPr lang="en-US" dirty="0"/>
              <a:t>Cluster 1 also recorded the highest monthly usage (704.64 minutes).</a:t>
            </a:r>
          </a:p>
          <a:p>
            <a:r>
              <a:rPr lang="en-US" dirty="0"/>
              <a:t>Cluster 2 consists of long-tenure customers (29.82 months).</a:t>
            </a:r>
          </a:p>
          <a:p>
            <a:r>
              <a:rPr lang="en-US" dirty="0"/>
              <a:t>Customer segmentation supports targeted marketing strategies.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42E7390-52FB-35DF-5161-131F911C7D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0353121"/>
              </p:ext>
            </p:extLst>
          </p:nvPr>
        </p:nvGraphicFramePr>
        <p:xfrm>
          <a:off x="457200" y="4201327"/>
          <a:ext cx="5638800" cy="1584960"/>
        </p:xfrm>
        <a:graphic>
          <a:graphicData uri="http://schemas.openxmlformats.org/drawingml/2006/table">
            <a:tbl>
              <a:tblPr/>
              <a:tblGrid>
                <a:gridCol w="1127760">
                  <a:extLst>
                    <a:ext uri="{9D8B030D-6E8A-4147-A177-3AD203B41FA5}">
                      <a16:colId xmlns:a16="http://schemas.microsoft.com/office/drawing/2014/main" val="2317018971"/>
                    </a:ext>
                  </a:extLst>
                </a:gridCol>
                <a:gridCol w="1127760">
                  <a:extLst>
                    <a:ext uri="{9D8B030D-6E8A-4147-A177-3AD203B41FA5}">
                      <a16:colId xmlns:a16="http://schemas.microsoft.com/office/drawing/2014/main" val="2918656163"/>
                    </a:ext>
                  </a:extLst>
                </a:gridCol>
                <a:gridCol w="1127760">
                  <a:extLst>
                    <a:ext uri="{9D8B030D-6E8A-4147-A177-3AD203B41FA5}">
                      <a16:colId xmlns:a16="http://schemas.microsoft.com/office/drawing/2014/main" val="2405775113"/>
                    </a:ext>
                  </a:extLst>
                </a:gridCol>
                <a:gridCol w="1127760">
                  <a:extLst>
                    <a:ext uri="{9D8B030D-6E8A-4147-A177-3AD203B41FA5}">
                      <a16:colId xmlns:a16="http://schemas.microsoft.com/office/drawing/2014/main" val="1529167591"/>
                    </a:ext>
                  </a:extLst>
                </a:gridCol>
                <a:gridCol w="1127760">
                  <a:extLst>
                    <a:ext uri="{9D8B030D-6E8A-4147-A177-3AD203B41FA5}">
                      <a16:colId xmlns:a16="http://schemas.microsoft.com/office/drawing/2014/main" val="4207397122"/>
                    </a:ext>
                  </a:extLst>
                </a:gridCol>
              </a:tblGrid>
              <a:tr h="3105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Cluster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Avg Revenue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Avg Usage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</a:rPr>
                        <a:t>Avg Months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Avg Churn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593005"/>
                  </a:ext>
                </a:extLst>
              </a:tr>
              <a:tr h="3105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36.19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225.50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13.37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49.61%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5441760"/>
                  </a:ext>
                </a:extLst>
              </a:tr>
              <a:tr h="3105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70.35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704.64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16.10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48.52%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879163"/>
                  </a:ext>
                </a:extLst>
              </a:tr>
              <a:tr h="3105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37.61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202.13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29.82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51.95%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823693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E8A96FA1-1744-CCDD-9D9E-5553B0C50A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9488" y="3574882"/>
            <a:ext cx="4378960" cy="247822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6E890A9-1579-C656-D892-3D2663C590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5093" y="1890820"/>
            <a:ext cx="3943553" cy="1657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B9A6C23-C595-6CDE-DECF-2D06BB57DB3B}"/>
              </a:ext>
            </a:extLst>
          </p:cNvPr>
          <p:cNvSpPr txBox="1"/>
          <p:nvPr/>
        </p:nvSpPr>
        <p:spPr>
          <a:xfrm>
            <a:off x="6370320" y="6257548"/>
            <a:ext cx="5567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Figure 12</a:t>
            </a:r>
            <a:r>
              <a:rPr lang="en-US" sz="1400" dirty="0"/>
              <a:t>. K-Means clustering identified three distinct groups of telecom customers based on revenue, usage and tenure.</a:t>
            </a:r>
          </a:p>
        </p:txBody>
      </p:sp>
    </p:spTree>
    <p:extLst>
      <p:ext uri="{BB962C8B-B14F-4D97-AF65-F5344CB8AC3E}">
        <p14:creationId xmlns:p14="http://schemas.microsoft.com/office/powerpoint/2010/main" val="2532568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7C8CD0-D1F9-68B6-7DE5-A33E089DD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Executive Summary, Actionable Insights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6A374-326A-FAC0-77B7-343B027198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b="1" dirty="0"/>
              <a:t>Key Findings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dataset was successfully cleaned and prepared for analysis.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Customer churn is almost evenly balanced across the dataset.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Customer revenue and usage are strongly related.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Long-term customers form a distinct customer segment.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Customer demographics contribute additional churn insights.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Customer segmentation revealed three meaningful customer groups.</a:t>
            </a:r>
          </a:p>
          <a:p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B9D916C-BC67-759D-1F7D-528FACF1053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b="1" dirty="0"/>
              <a:t>Actionable Insights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Prioritise</a:t>
            </a:r>
            <a:r>
              <a:rPr lang="en-US" dirty="0"/>
              <a:t> retention strategies for high-revenue customers.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Develop loyalty </a:t>
            </a:r>
            <a:r>
              <a:rPr lang="en-US" dirty="0" err="1"/>
              <a:t>programmes</a:t>
            </a:r>
            <a:r>
              <a:rPr lang="en-US" dirty="0"/>
              <a:t> for long-term subscribers.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Monitor customers showing declining revenue or usage.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Use customer segmentation for </a:t>
            </a:r>
            <a:r>
              <a:rPr lang="en-US" dirty="0" err="1"/>
              <a:t>personalised</a:t>
            </a:r>
            <a:r>
              <a:rPr lang="en-US" dirty="0"/>
              <a:t> marketing campaigns.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Improve collection of demographic information to reduce missing data.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Continue monitoring customer </a:t>
            </a:r>
            <a:r>
              <a:rPr lang="en-US" dirty="0" err="1"/>
              <a:t>behaviour</a:t>
            </a:r>
            <a:r>
              <a:rPr lang="en-US" dirty="0"/>
              <a:t> to reduce future churn.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491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B1C988-A37F-4503-EA6F-ABA89C3E7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22839-61AF-CA13-3CEC-676DDEF506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864194"/>
            <a:ext cx="10972800" cy="312961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[1] Adekunle, B.I., Chukwuma-Eke, E.C., Balogun, E.D. and Ogunsola, K.O., 2023. Improving customer retention through machine learning: A predictive approach to churn prevention and engagement strategies. International Journal of Scientific Research in Computer Science, Engineering and Information Technology, 9(4), pp.507-523.</a:t>
            </a:r>
          </a:p>
          <a:p>
            <a:pPr marL="0" indent="0">
              <a:buNone/>
            </a:pPr>
            <a:r>
              <a:rPr lang="en-US" dirty="0"/>
              <a:t>[2] Rajan, P., 2024. Integrating </a:t>
            </a:r>
            <a:r>
              <a:rPr lang="en-US" dirty="0" err="1"/>
              <a:t>iot</a:t>
            </a:r>
            <a:r>
              <a:rPr lang="en-US" dirty="0"/>
              <a:t> analytics into marketing decision making: A smart data-driven approach. International Journal of Data Informatics and Intelligent Computing, 3(1), pp.12-22.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747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42920" y="2600960"/>
            <a:ext cx="6106160" cy="2164080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en-US" sz="9600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94988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856783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2012-09-20T10:48:20+00:00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1622871</Value>
    </PublishStatusLookup>
    <APAuthor xmlns="4873beb7-5857-4685-be1f-d57550cc96cc">
      <UserInfo>
        <DisplayName>REDMOND\v-luannv</DisplayName>
        <AccountId>92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 xsi:nil="true"/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false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TP103460417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100AC149-8447-4BE5-88C7-DBE24EA73E8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9EEAAAD-F811-4325-83A2-D14EDE05FB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D1C9B0-FE26-433B-8E1A-54CCDFA4EB1D}">
  <ds:schemaRefs>
    <ds:schemaRef ds:uri="http://schemas.microsoft.com/office/2006/metadata/properties"/>
    <ds:schemaRef ds:uri="http://schemas.microsoft.com/office/infopath/2007/PartnerControls"/>
    <ds:schemaRef ds:uri="4873beb7-5857-4685-be1f-d57550cc96c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586</TotalTime>
  <Words>1241</Words>
  <Application>Microsoft Office PowerPoint</Application>
  <PresentationFormat>Widescreen</PresentationFormat>
  <Paragraphs>145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Office Theme</vt:lpstr>
      <vt:lpstr>PowerPoint Presentation</vt:lpstr>
      <vt:lpstr>Introduction</vt:lpstr>
      <vt:lpstr>Dataset Overview</vt:lpstr>
      <vt:lpstr>Data Cleaning and Preparation</vt:lpstr>
      <vt:lpstr>Missing Values and Data Quality</vt:lpstr>
      <vt:lpstr>Univariate Analysis: Customer Churn</vt:lpstr>
      <vt:lpstr>Customer Revenue and Usage Analysis</vt:lpstr>
      <vt:lpstr>Customer Demographic Analysis - Income</vt:lpstr>
      <vt:lpstr>Customer Demographic Analysis – Marital status</vt:lpstr>
      <vt:lpstr>Bivariate Analysis: Factors Influencing Churn - Revenue vs Churn</vt:lpstr>
      <vt:lpstr>Bivariate Analysis: Factors Influencing Churn - Average Revenue vs Churn</vt:lpstr>
      <vt:lpstr>Customer Characteristics - New Phone vs Churn</vt:lpstr>
      <vt:lpstr>Customer Characteristics: Marital Status vs Churn</vt:lpstr>
      <vt:lpstr>Multivariate Analysis</vt:lpstr>
      <vt:lpstr>Customer Segmentation</vt:lpstr>
      <vt:lpstr>Executive Summary, Actionable Insights and Recommendations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5</cp:revision>
  <dcterms:created xsi:type="dcterms:W3CDTF">2026-06-27T13:12:10Z</dcterms:created>
  <dcterms:modified xsi:type="dcterms:W3CDTF">2026-07-01T12:20:31Z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Order">
    <vt:r8>74064500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