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603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CE67FA7-71C9-44D7-AA6A-239807624DB0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E906781-1891-4F21-A4F4-E2BBB8CE4C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nutrition/most-common-dietary-restrictions" TargetMode="External"/><Relationship Id="rId2" Type="http://schemas.openxmlformats.org/officeDocument/2006/relationships/hyperlink" Target="https://www.cdc.gov/parasites/taeniasis/gen_info/faqs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dictionary.cambridge.org/dictionary/english/fine-dining" TargetMode="External"/><Relationship Id="rId4" Type="http://schemas.openxmlformats.org/officeDocument/2006/relationships/hyperlink" Target="https://raisingchildren.net.au/teens/healthy-lifestyle/nutrients/food-labe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B8447-F484-2B49-45DB-6ADD2F412B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514600"/>
            <a:ext cx="8229600" cy="1828800"/>
          </a:xfrm>
        </p:spPr>
        <p:txBody>
          <a:bodyPr>
            <a:normAutofit fontScale="90000"/>
          </a:bodyPr>
          <a:lstStyle/>
          <a:p>
            <a:br>
              <a:rPr lang="en-US" sz="4800" b="1" dirty="0"/>
            </a:br>
            <a:br>
              <a:rPr lang="en-US" sz="4800" b="1" dirty="0"/>
            </a:br>
            <a:r>
              <a:rPr lang="en-US" sz="4800" b="1" dirty="0">
                <a:solidFill>
                  <a:schemeClr val="bg1"/>
                </a:solidFill>
              </a:rPr>
              <a:t>Food and Beverages Operations</a:t>
            </a:r>
            <a:endParaRPr lang="en-KE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29E9D7-4D05-ACFA-4A51-D607C091B0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4876800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VALENTINES MENU</a:t>
            </a:r>
          </a:p>
          <a:p>
            <a:endParaRPr lang="en-US" sz="1800" b="1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</a:rPr>
              <a:t>Student ID : Victor </a:t>
            </a:r>
            <a:r>
              <a:rPr lang="en-US" sz="1800" b="1" dirty="0" err="1">
                <a:solidFill>
                  <a:schemeClr val="bg1"/>
                </a:solidFill>
              </a:rPr>
              <a:t>Badaluta</a:t>
            </a:r>
            <a:endParaRPr lang="en-US" sz="1800" b="1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</a:rPr>
              <a:t>ID </a:t>
            </a:r>
            <a:r>
              <a:rPr lang="en-US" sz="1800" b="1">
                <a:solidFill>
                  <a:schemeClr val="bg1"/>
                </a:solidFill>
              </a:rPr>
              <a:t>: 2212187</a:t>
            </a:r>
            <a:endParaRPr lang="en-US" sz="1800" b="1" dirty="0">
              <a:solidFill>
                <a:schemeClr val="bg1"/>
              </a:solidFill>
            </a:endParaRPr>
          </a:p>
          <a:p>
            <a:r>
              <a:rPr lang="en-US" sz="1800" b="1" dirty="0">
                <a:solidFill>
                  <a:schemeClr val="bg1"/>
                </a:solidFill>
              </a:rPr>
              <a:t>Date: 17.02.23</a:t>
            </a:r>
            <a:br>
              <a:rPr lang="en-US" sz="1800" b="1" dirty="0">
                <a:solidFill>
                  <a:schemeClr val="bg1"/>
                </a:solidFill>
              </a:rPr>
            </a:br>
            <a:endParaRPr lang="en-KE" sz="18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370078-5BFE-6EE2-C5AD-96C4190E6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200"/>
            <a:ext cx="90678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912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" y="160338"/>
            <a:ext cx="9144000" cy="381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THE TRINITY</a:t>
            </a:r>
            <a:br>
              <a:rPr lang="en-US" sz="3200" dirty="0">
                <a:solidFill>
                  <a:srgbClr val="FF0000"/>
                </a:solidFill>
              </a:rPr>
            </a:br>
            <a:r>
              <a:rPr lang="en-US" sz="1600" dirty="0">
                <a:solidFill>
                  <a:srgbClr val="FF0000"/>
                </a:solidFill>
              </a:rPr>
              <a:t>VALENTINES MENU</a:t>
            </a:r>
            <a:endParaRPr lang="en-US" sz="3200" dirty="0">
              <a:solidFill>
                <a:srgbClr val="FF0000"/>
              </a:solidFill>
            </a:endParaRPr>
          </a:p>
        </p:txBody>
      </p:sp>
      <p:sp>
        <p:nvSpPr>
          <p:cNvPr id="22" name="Text Placeholder 6"/>
          <p:cNvSpPr txBox="1">
            <a:spLocks/>
          </p:cNvSpPr>
          <p:nvPr/>
        </p:nvSpPr>
        <p:spPr>
          <a:xfrm>
            <a:off x="3809998" y="2971800"/>
            <a:ext cx="2895599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" dirty="0"/>
              <a:t> </a:t>
            </a:r>
          </a:p>
          <a:p>
            <a:r>
              <a:rPr lang="en-US" sz="1050" b="1" dirty="0">
                <a:solidFill>
                  <a:schemeClr val="bg1"/>
                </a:solidFill>
              </a:rPr>
              <a:t>VEGETARIAN</a:t>
            </a:r>
          </a:p>
          <a:p>
            <a:endParaRPr lang="en-US" sz="1050" b="1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</a:rPr>
              <a:t>Crumbed cheese steak  with chips and tartar sauce </a:t>
            </a:r>
          </a:p>
          <a:p>
            <a:r>
              <a:rPr lang="en-US" sz="800" b="1" dirty="0">
                <a:solidFill>
                  <a:schemeClr val="bg1"/>
                </a:solidFill>
              </a:rPr>
              <a:t> </a:t>
            </a:r>
            <a:endParaRPr lang="en-US" sz="800" dirty="0">
              <a:solidFill>
                <a:schemeClr val="bg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Text Placeholder 6"/>
          <p:cNvSpPr txBox="1">
            <a:spLocks/>
          </p:cNvSpPr>
          <p:nvPr/>
        </p:nvSpPr>
        <p:spPr>
          <a:xfrm>
            <a:off x="3733800" y="5410200"/>
            <a:ext cx="1447801" cy="914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" dirty="0"/>
              <a:t> </a:t>
            </a:r>
          </a:p>
          <a:p>
            <a:r>
              <a:rPr lang="en-US" sz="800" b="1" dirty="0">
                <a:solidFill>
                  <a:schemeClr val="bg1"/>
                </a:solidFill>
              </a:rPr>
              <a:t>Non-alcohol drinks</a:t>
            </a:r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</a:rPr>
              <a:t>Kofola  </a:t>
            </a:r>
          </a:p>
          <a:p>
            <a:r>
              <a:rPr lang="en-US" sz="800" dirty="0">
                <a:solidFill>
                  <a:schemeClr val="bg1"/>
                </a:solidFill>
              </a:rPr>
              <a:t>Tonic </a:t>
            </a:r>
          </a:p>
          <a:p>
            <a:r>
              <a:rPr lang="en-US" sz="800" b="1" dirty="0">
                <a:solidFill>
                  <a:schemeClr val="bg1"/>
                </a:solidFill>
              </a:rPr>
              <a:t> </a:t>
            </a:r>
            <a:endParaRPr lang="en-US" sz="800" dirty="0">
              <a:solidFill>
                <a:schemeClr val="bg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Text Placeholder 6"/>
          <p:cNvSpPr txBox="1">
            <a:spLocks/>
          </p:cNvSpPr>
          <p:nvPr/>
        </p:nvSpPr>
        <p:spPr>
          <a:xfrm>
            <a:off x="4419600" y="762000"/>
            <a:ext cx="43434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00" b="1" dirty="0">
                <a:solidFill>
                  <a:schemeClr val="bg1"/>
                </a:solidFill>
              </a:rPr>
              <a:t>SPECIAL DIETS</a:t>
            </a:r>
            <a:r>
              <a:rPr lang="en-US" sz="1100" dirty="0">
                <a:solidFill>
                  <a:schemeClr val="bg1"/>
                </a:solidFill>
              </a:rPr>
              <a:t> </a:t>
            </a:r>
          </a:p>
          <a:p>
            <a:r>
              <a:rPr lang="en-US" sz="800" dirty="0">
                <a:solidFill>
                  <a:schemeClr val="bg1"/>
                </a:solidFill>
              </a:rPr>
              <a:t>Gluten Free Options, and Vegetarian Friendly</a:t>
            </a:r>
          </a:p>
          <a:p>
            <a:endParaRPr lang="en-US" sz="8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Text Placeholder 6"/>
          <p:cNvSpPr txBox="1">
            <a:spLocks/>
          </p:cNvSpPr>
          <p:nvPr/>
        </p:nvSpPr>
        <p:spPr>
          <a:xfrm>
            <a:off x="6477000" y="3086100"/>
            <a:ext cx="2590800" cy="1981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The menu is suitable for vegetarians. For servers to evaluate the website's allergy information while serving clients, allergen considerations should be taken into account when substituting ingredients. </a:t>
            </a:r>
          </a:p>
          <a:p>
            <a:r>
              <a:rPr lang="en-US" sz="1100" dirty="0">
                <a:solidFill>
                  <a:schemeClr val="bg1"/>
                </a:solidFill>
              </a:rPr>
              <a:t>The calories shown are based on a serving size that includes beverages and the whole dish. The calories shown are based on a serving size that includes beverages and the whole dish. VAT is included in all costs.</a:t>
            </a:r>
          </a:p>
          <a:p>
            <a:endParaRPr lang="en-US" sz="1100" dirty="0">
              <a:solidFill>
                <a:schemeClr val="bg1"/>
              </a:solidFill>
            </a:endParaRPr>
          </a:p>
          <a:p>
            <a:r>
              <a:rPr lang="en-US" sz="1100" dirty="0">
                <a:solidFill>
                  <a:schemeClr val="bg1"/>
                </a:solidFill>
              </a:rPr>
              <a:t> </a:t>
            </a:r>
          </a:p>
          <a:p>
            <a:endParaRPr lang="en-US" sz="11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11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Text Placeholder 6"/>
          <p:cNvSpPr txBox="1">
            <a:spLocks/>
          </p:cNvSpPr>
          <p:nvPr/>
        </p:nvSpPr>
        <p:spPr>
          <a:xfrm>
            <a:off x="4648200" y="6477000"/>
            <a:ext cx="4038600" cy="381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algn="ctr">
              <a:spcBef>
                <a:spcPct val="20000"/>
              </a:spcBef>
            </a:pPr>
            <a:r>
              <a:rPr lang="en-US" sz="1200" dirty="0">
                <a:solidFill>
                  <a:schemeClr val="bg1"/>
                </a:solidFill>
              </a:rPr>
              <a:t>The Cabarats and Jolly Roger Band and  West End performers will perform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42" name="AutoShape 2" descr="Artichoke &amp; Chestnut Soup with Black Truffle Crème Fraich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244" name="AutoShape 4" descr="Truffled Jerusalem artichoke soup recipe | BBC Good Foo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38" name="Picture 37" descr="rh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24400" y="1447800"/>
            <a:ext cx="1524000" cy="914400"/>
          </a:xfrm>
          <a:prstGeom prst="rect">
            <a:avLst/>
          </a:prstGeom>
        </p:spPr>
      </p:pic>
      <p:pic>
        <p:nvPicPr>
          <p:cNvPr id="41" name="Picture 40" descr="rh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199" y="2846379"/>
            <a:ext cx="3124200" cy="1066801"/>
          </a:xfrm>
          <a:prstGeom prst="rect">
            <a:avLst/>
          </a:prstGeom>
        </p:spPr>
      </p:pic>
      <p:pic>
        <p:nvPicPr>
          <p:cNvPr id="44" name="Picture 43" descr="rh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91400" y="1447800"/>
            <a:ext cx="1295400" cy="990600"/>
          </a:xfrm>
          <a:prstGeom prst="rect">
            <a:avLst/>
          </a:prstGeom>
        </p:spPr>
      </p:pic>
      <p:pic>
        <p:nvPicPr>
          <p:cNvPr id="45" name="Picture 44" descr="rh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51844" y="4959380"/>
            <a:ext cx="1066800" cy="1143000"/>
          </a:xfrm>
          <a:prstGeom prst="rect">
            <a:avLst/>
          </a:prstGeom>
        </p:spPr>
      </p:pic>
      <p:pic>
        <p:nvPicPr>
          <p:cNvPr id="46" name="Picture 45" descr="rh11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1401" y="3842050"/>
            <a:ext cx="1371600" cy="1119188"/>
          </a:xfrm>
          <a:prstGeom prst="rect">
            <a:avLst/>
          </a:prstGeom>
        </p:spPr>
      </p:pic>
      <p:pic>
        <p:nvPicPr>
          <p:cNvPr id="47" name="Picture 46" descr="rh13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4478" y="5226809"/>
            <a:ext cx="1524000" cy="1143000"/>
          </a:xfrm>
          <a:prstGeom prst="rect">
            <a:avLst/>
          </a:prstGeom>
        </p:spPr>
      </p:pic>
      <p:sp>
        <p:nvSpPr>
          <p:cNvPr id="29" name="Text Placeholder 6"/>
          <p:cNvSpPr txBox="1">
            <a:spLocks/>
          </p:cNvSpPr>
          <p:nvPr/>
        </p:nvSpPr>
        <p:spPr>
          <a:xfrm>
            <a:off x="1981200" y="1447800"/>
            <a:ext cx="1219199" cy="8381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Text Placeholder 4"/>
          <p:cNvSpPr txBox="1">
            <a:spLocks/>
          </p:cNvSpPr>
          <p:nvPr/>
        </p:nvSpPr>
        <p:spPr>
          <a:xfrm>
            <a:off x="0" y="381000"/>
            <a:ext cx="4114800" cy="243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lvl="0" algn="ctr">
              <a:spcBef>
                <a:spcPct val="20000"/>
              </a:spcBef>
            </a:pPr>
            <a:r>
              <a:rPr lang="en-US" sz="1600" b="1" dirty="0">
                <a:solidFill>
                  <a:schemeClr val="bg1"/>
                </a:solidFill>
              </a:rPr>
              <a:t>£90 Fixed Menu </a:t>
            </a:r>
          </a:p>
          <a:p>
            <a:pPr lvl="0">
              <a:spcBef>
                <a:spcPct val="20000"/>
              </a:spcBef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Starters</a:t>
            </a:r>
          </a:p>
          <a:p>
            <a:pPr lvl="0">
              <a:spcBef>
                <a:spcPct val="20000"/>
              </a:spcBef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US" sz="1000" dirty="0">
                <a:solidFill>
                  <a:schemeClr val="bg1"/>
                </a:solidFill>
              </a:rPr>
              <a:t>Mixed Olives with a selection of stone in nocellara and leccino olives 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Main Meal</a:t>
            </a:r>
          </a:p>
          <a:p>
            <a:r>
              <a:rPr lang="en-US" sz="1000" dirty="0">
                <a:solidFill>
                  <a:schemeClr val="bg1"/>
                </a:solidFill>
              </a:rPr>
              <a:t>Trinity Beef Tartare, Smoked Bone Marrow, Mushrooms, and Oscietra Caviar </a:t>
            </a:r>
          </a:p>
          <a:p>
            <a:r>
              <a:rPr lang="en-US" sz="1000" dirty="0">
                <a:solidFill>
                  <a:schemeClr val="bg1"/>
                </a:solidFill>
              </a:rPr>
              <a:t>Venison Bolognaise Raviolo, Six Year Aged Parmesan 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Dessert</a:t>
            </a:r>
            <a:r>
              <a:rPr kumimoji="0" lang="en-US" sz="1000" b="1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US" sz="1000" dirty="0">
                <a:solidFill>
                  <a:schemeClr val="bg1"/>
                </a:solidFill>
              </a:rPr>
              <a:t>Triple Chocolate Brownie with white, milk and Belgian </a:t>
            </a:r>
          </a:p>
          <a:p>
            <a:r>
              <a:rPr lang="en-US" sz="1000" dirty="0">
                <a:solidFill>
                  <a:schemeClr val="bg1"/>
                </a:solidFill>
              </a:rPr>
              <a:t>Petit Fours with Coffee and Tea </a:t>
            </a:r>
            <a:endParaRPr kumimoji="0" lang="en-US" sz="1000" b="1" i="0" u="none" strike="noStrike" kern="1200" cap="none" spc="0" normalizeH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1000" b="1" baseline="0" dirty="0">
                <a:solidFill>
                  <a:schemeClr val="bg1"/>
                </a:solidFill>
              </a:rPr>
              <a:t>Drink</a:t>
            </a:r>
            <a:r>
              <a:rPr lang="en-US" sz="1000" b="1" dirty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Apple Juice </a:t>
            </a:r>
            <a:endParaRPr lang="en-US" sz="1000" i="1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Black Tea </a:t>
            </a:r>
            <a:endParaRPr lang="en-US" sz="1000" i="1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Ruinart Rosé 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Text Placeholder 4"/>
          <p:cNvSpPr txBox="1">
            <a:spLocks/>
          </p:cNvSpPr>
          <p:nvPr/>
        </p:nvSpPr>
        <p:spPr>
          <a:xfrm>
            <a:off x="0" y="4114800"/>
            <a:ext cx="3657600" cy="2743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lvl="0" algn="ctr">
              <a:spcBef>
                <a:spcPct val="20000"/>
              </a:spcBef>
            </a:pPr>
            <a:r>
              <a:rPr lang="en-US" sz="1600" b="1" dirty="0">
                <a:solidFill>
                  <a:schemeClr val="bg1"/>
                </a:solidFill>
              </a:rPr>
              <a:t> £100 Fixed Menu </a:t>
            </a:r>
          </a:p>
          <a:p>
            <a:pPr lvl="0">
              <a:spcBef>
                <a:spcPct val="20000"/>
              </a:spcBef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Starters</a:t>
            </a:r>
          </a:p>
          <a:p>
            <a:pPr>
              <a:spcBef>
                <a:spcPct val="20000"/>
              </a:spcBef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US" sz="1000" dirty="0">
                <a:solidFill>
                  <a:schemeClr val="bg1"/>
                </a:solidFill>
              </a:rPr>
              <a:t>Trinity Canapes, Bread and Cultured Butter 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Main Meal</a:t>
            </a:r>
          </a:p>
          <a:p>
            <a:pPr lvl="0"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Chicken Makhani Curry topped with red chili, coriander and spring onion, with white rice </a:t>
            </a:r>
            <a:br>
              <a:rPr lang="en-US" sz="1000" dirty="0">
                <a:solidFill>
                  <a:schemeClr val="bg1"/>
                </a:solidFill>
              </a:rPr>
            </a:br>
            <a:r>
              <a:rPr lang="en-US" sz="1000" dirty="0">
                <a:solidFill>
                  <a:schemeClr val="bg1"/>
                </a:solidFill>
              </a:rPr>
              <a:t>Sweet Potato and Spinach Curry  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Dessert</a:t>
            </a:r>
            <a:r>
              <a:rPr kumimoji="0" lang="en-US" sz="1000" b="1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Vanilla dairy ice cream </a:t>
            </a:r>
            <a:br>
              <a:rPr lang="en-US" sz="1000" dirty="0">
                <a:solidFill>
                  <a:schemeClr val="bg1"/>
                </a:solidFill>
              </a:rPr>
            </a:br>
            <a:r>
              <a:rPr lang="en-US" sz="1000" dirty="0">
                <a:solidFill>
                  <a:schemeClr val="bg1"/>
                </a:solidFill>
              </a:rPr>
              <a:t>Fruit Salad with strawberries, pineapple, red apple, and red grapes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1000" b="1" i="0" u="none" strike="noStrike" kern="1200" cap="none" spc="0" normalizeH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1000" b="1" baseline="0" dirty="0">
                <a:solidFill>
                  <a:schemeClr val="bg1"/>
                </a:solidFill>
              </a:rPr>
              <a:t>Drink</a:t>
            </a:r>
            <a:r>
              <a:rPr lang="en-US" sz="1000" b="1" dirty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Cranberry Juice Drink </a:t>
            </a: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Coffee</a:t>
            </a:r>
            <a:endParaRPr lang="en-US" sz="1000" i="1" dirty="0">
              <a:solidFill>
                <a:schemeClr val="bg1"/>
              </a:solidFill>
            </a:endParaRPr>
          </a:p>
          <a:p>
            <a:pPr>
              <a:spcBef>
                <a:spcPct val="20000"/>
              </a:spcBef>
            </a:pPr>
            <a:r>
              <a:rPr lang="en-US" sz="1000" dirty="0">
                <a:solidFill>
                  <a:schemeClr val="bg1"/>
                </a:solidFill>
              </a:rPr>
              <a:t>Château Briatte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7" name="Text Placeholder 6"/>
          <p:cNvSpPr txBox="1">
            <a:spLocks/>
          </p:cNvSpPr>
          <p:nvPr/>
        </p:nvSpPr>
        <p:spPr>
          <a:xfrm>
            <a:off x="3581401" y="2438400"/>
            <a:ext cx="5257799" cy="5334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r>
              <a:rPr lang="en-US" sz="1000" dirty="0"/>
              <a:t> </a:t>
            </a:r>
          </a:p>
          <a:p>
            <a:r>
              <a:rPr lang="en-US" sz="1100" b="1" dirty="0">
                <a:solidFill>
                  <a:schemeClr val="bg1"/>
                </a:solidFill>
              </a:rPr>
              <a:t>ALLERGENS LIST</a:t>
            </a:r>
          </a:p>
          <a:p>
            <a:endParaRPr lang="en-US" sz="1100" b="1" dirty="0">
              <a:solidFill>
                <a:schemeClr val="bg1"/>
              </a:solidFill>
            </a:endParaRPr>
          </a:p>
          <a:p>
            <a:r>
              <a:rPr lang="en-US" sz="1000" dirty="0">
                <a:solidFill>
                  <a:schemeClr val="bg1"/>
                </a:solidFill>
              </a:rPr>
              <a:t>There is consideration of allergies to eggs, milk, nuts, shellfish, wheat, soybeans, and bass.</a:t>
            </a:r>
            <a:r>
              <a:rPr lang="en-US" sz="1000" b="1" dirty="0">
                <a:solidFill>
                  <a:schemeClr val="bg1"/>
                </a:solidFill>
              </a:rPr>
              <a:t> </a:t>
            </a:r>
            <a:endParaRPr lang="en-US" sz="1000" dirty="0">
              <a:solidFill>
                <a:schemeClr val="bg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2F5FA4-973A-165E-A63B-8BCF978331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0478" y="38100"/>
            <a:ext cx="3048000" cy="990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0" y="152401"/>
            <a:ext cx="9144000" cy="83819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References</a:t>
            </a:r>
            <a:r>
              <a:rPr lang="en-US" b="1" dirty="0"/>
              <a:t> 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0" y="1143000"/>
            <a:ext cx="9144000" cy="5486400"/>
          </a:xfrm>
        </p:spPr>
        <p:txBody>
          <a:bodyPr>
            <a:normAutofit fontScale="550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Menon, L. (2022). </a:t>
            </a:r>
            <a:r>
              <a:rPr lang="en-US" i="1" dirty="0">
                <a:solidFill>
                  <a:schemeClr val="bg1"/>
                </a:solidFill>
              </a:rPr>
              <a:t>Best West End Shows in August 2023 London Theatre Guide | Headout</a:t>
            </a:r>
            <a:r>
              <a:rPr lang="en-US" dirty="0">
                <a:solidFill>
                  <a:schemeClr val="bg1"/>
                </a:solidFill>
              </a:rPr>
              <a:t>. [online] Headout Blog. Available at: https://www.headout.com/blog/best-west-end-shows-august/ [Accessed 15 Feb. 2023].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Agriculture, U.S.D. of (2018). </a:t>
            </a:r>
            <a:r>
              <a:rPr lang="en-US" i="1" dirty="0">
                <a:solidFill>
                  <a:schemeClr val="bg1"/>
                </a:solidFill>
              </a:rPr>
              <a:t>Cannibal sandwiches, tiger meat, steak tartare too dangerous to risk</a:t>
            </a:r>
            <a:r>
              <a:rPr lang="en-US" dirty="0">
                <a:solidFill>
                  <a:schemeClr val="bg1"/>
                </a:solidFill>
              </a:rPr>
              <a:t>. [online] Food Safety News. Available at: https://www.foodsafetynews.com/2018/12/cannibal-sandwiches-tiger-meat-steak-tartare-too-dangerous-to-risk/#:~:text=The%20dish%2C%20also%20known%20as [Accessed 15 Feb. 2023].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www.cdc.gov. (2020). </a:t>
            </a:r>
            <a:r>
              <a:rPr lang="en-US" i="1" dirty="0">
                <a:solidFill>
                  <a:schemeClr val="bg1"/>
                </a:solidFill>
              </a:rPr>
              <a:t>CDC - Taeniasis - General Information - Frequently Asked Questions (FAQs)</a:t>
            </a:r>
            <a:r>
              <a:rPr lang="en-US" dirty="0">
                <a:solidFill>
                  <a:schemeClr val="bg1"/>
                </a:solidFill>
              </a:rPr>
              <a:t>. [online] Available at: </a:t>
            </a:r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https://www.cdc.gov/parasites/taeniasis/gen_info/faqs.html#:~:text=Taeniasis%20in%20humans%20is%20a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Lang, A. (2021). </a:t>
            </a:r>
            <a:r>
              <a:rPr lang="en-US" i="1" dirty="0">
                <a:solidFill>
                  <a:schemeClr val="bg1"/>
                </a:solidFill>
              </a:rPr>
              <a:t>The 10 Most Common Dietary Restrictions</a:t>
            </a:r>
            <a:r>
              <a:rPr lang="en-US" dirty="0">
                <a:solidFill>
                  <a:schemeClr val="bg1"/>
                </a:solidFill>
              </a:rPr>
              <a:t>. [online] Healthline. Available at: </a:t>
            </a:r>
            <a:r>
              <a:rPr lang="en-US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https://www.healthline.com/nutrition/most-common-dietary-restrictions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 Raising Children Network. (2018). </a:t>
            </a:r>
            <a:r>
              <a:rPr lang="en-US" i="1" dirty="0">
                <a:solidFill>
                  <a:schemeClr val="bg1"/>
                </a:solidFill>
              </a:rPr>
              <a:t>Food labels: nutritional information and ingredients</a:t>
            </a:r>
            <a:r>
              <a:rPr lang="en-US" dirty="0">
                <a:solidFill>
                  <a:schemeClr val="bg1"/>
                </a:solidFill>
              </a:rPr>
              <a:t>. [online] Available at: </a:t>
            </a:r>
            <a:r>
              <a:rPr lang="en-US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https://raisingchildren.net.au/teens/healthy-lifestyle/nutrients/food-labels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Rooney, J.-A. (2013). </a:t>
            </a:r>
            <a:r>
              <a:rPr lang="en-US" i="1" dirty="0">
                <a:solidFill>
                  <a:schemeClr val="bg1"/>
                </a:solidFill>
              </a:rPr>
              <a:t>Triple Chocolate Deep Dish Brownies</a:t>
            </a:r>
            <a:r>
              <a:rPr lang="en-US" dirty="0">
                <a:solidFill>
                  <a:schemeClr val="bg1"/>
                </a:solidFill>
              </a:rPr>
              <a:t>. [online] A Pretty Life In The Suburbs. Available at: https://aprettylifeinthesuburbs.com/triple-chocolate-deep-dish-brownies-with-ice-cream/ [Accessed 15 Feb. 2023].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Doherty, R. and Lewis, C. (2022). </a:t>
            </a:r>
            <a:r>
              <a:rPr lang="en-US" i="1" dirty="0">
                <a:solidFill>
                  <a:schemeClr val="bg1"/>
                </a:solidFill>
              </a:rPr>
              <a:t>18 stylish restaurants with rooms to check into right now</a:t>
            </a:r>
            <a:r>
              <a:rPr lang="en-US" dirty="0">
                <a:solidFill>
                  <a:schemeClr val="bg1"/>
                </a:solidFill>
              </a:rPr>
              <a:t>. [online] Good Housekeeping. Available at: https://www.goodhousekeeping.com/uk/lifestyle/travel/g34370693/restaurants-with-rooms/ [Accessed 16 Feb. 2023].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</a:rPr>
              <a:t>Cambridge Dictionary (2019). </a:t>
            </a:r>
            <a:r>
              <a:rPr lang="en-US" i="1" dirty="0">
                <a:solidFill>
                  <a:schemeClr val="bg1"/>
                </a:solidFill>
              </a:rPr>
              <a:t>FINE DINING | meaning in the Cambridge English Dictionary</a:t>
            </a:r>
            <a:r>
              <a:rPr lang="en-US" dirty="0">
                <a:solidFill>
                  <a:schemeClr val="bg1"/>
                </a:solidFill>
              </a:rPr>
              <a:t>. [online] Cambridge.org. Available at: </a:t>
            </a:r>
            <a:r>
              <a:rPr lang="en-US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https://dictionary.cambridge.org/dictionary/english/fine-dining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algn="l"/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‌</a:t>
            </a: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0</TotalTime>
  <Words>675</Words>
  <PresentationFormat>On-screen Show (4:3)</PresentationFormat>
  <Paragraphs>64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Book Antiqua</vt:lpstr>
      <vt:lpstr>Lucida Sans</vt:lpstr>
      <vt:lpstr>Wingdings</vt:lpstr>
      <vt:lpstr>Wingdings 2</vt:lpstr>
      <vt:lpstr>Wingdings 3</vt:lpstr>
      <vt:lpstr>Apex</vt:lpstr>
      <vt:lpstr>  Food and Beverages Operations</vt:lpstr>
      <vt:lpstr>THE TRINITY VALENTINES MENU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2023-02-15T12:32:29Z</dcterms:created>
  <dcterms:modified xsi:type="dcterms:W3CDTF">2023-02-17T19:18:10Z</dcterms:modified>
</cp:coreProperties>
</file>