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3" r:id="rId4"/>
  </p:sldMasterIdLst>
  <p:sldIdLst>
    <p:sldId id="256" r:id="rId5"/>
    <p:sldId id="258" r:id="rId6"/>
    <p:sldId id="262" r:id="rId7"/>
    <p:sldId id="263" r:id="rId8"/>
    <p:sldId id="264" r:id="rId9"/>
    <p:sldId id="265" r:id="rId10"/>
    <p:sldId id="268" r:id="rId11"/>
    <p:sldId id="269" r:id="rId12"/>
    <p:sldId id="270" r:id="rId13"/>
    <p:sldId id="271" r:id="rId14"/>
    <p:sldId id="272" r:id="rId15"/>
    <p:sldId id="266" r:id="rId16"/>
    <p:sldId id="267" r:id="rId17"/>
    <p:sldId id="273"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9AA8B-0F68-491A-AA2A-DD9E1330FB85}" v="4" dt="2022-07-28T13:33:23.877"/>
    <p1510:client id="{4C847D66-7C7B-006D-90AA-8E835C5160E4}" v="77" dt="2022-07-28T12:55:01.633"/>
    <p1510:client id="{7D689922-CB70-4023-BCAC-63BCAD6AF159}" v="68" dt="2022-07-28T12:38:39.6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8" autoAdjust="0"/>
    <p:restoredTop sz="94660"/>
  </p:normalViewPr>
  <p:slideViewPr>
    <p:cSldViewPr snapToGrid="0">
      <p:cViewPr varScale="1">
        <p:scale>
          <a:sx n="67" d="100"/>
          <a:sy n="67" d="100"/>
        </p:scale>
        <p:origin x="48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D6B12-D57F-4424-BFA5-D1EB4BE514C5}"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CAE6D6A7-AB45-425C-8304-6148713A2C29}">
      <dgm:prSet/>
      <dgm:spPr/>
      <dgm:t>
        <a:bodyPr/>
        <a:lstStyle/>
        <a:p>
          <a:r>
            <a:rPr lang="en-US"/>
            <a:t>•Shannon  and Weaver Model</a:t>
          </a:r>
        </a:p>
      </dgm:t>
    </dgm:pt>
    <dgm:pt modelId="{7B4B0458-418B-4AEC-936D-CF7032608AC3}" type="parTrans" cxnId="{1B4AE0DB-F07D-4FEC-BC08-A2F43BCF6A2A}">
      <dgm:prSet/>
      <dgm:spPr/>
      <dgm:t>
        <a:bodyPr/>
        <a:lstStyle/>
        <a:p>
          <a:endParaRPr lang="en-US"/>
        </a:p>
      </dgm:t>
    </dgm:pt>
    <dgm:pt modelId="{08FD7703-D597-4B2B-ACC6-F658C2F0E92F}" type="sibTrans" cxnId="{1B4AE0DB-F07D-4FEC-BC08-A2F43BCF6A2A}">
      <dgm:prSet/>
      <dgm:spPr/>
      <dgm:t>
        <a:bodyPr/>
        <a:lstStyle/>
        <a:p>
          <a:endParaRPr lang="en-US"/>
        </a:p>
      </dgm:t>
    </dgm:pt>
    <dgm:pt modelId="{CA313EEF-63AF-4871-987C-D3CC60AEEC4C}">
      <dgm:prSet/>
      <dgm:spPr/>
      <dgm:t>
        <a:bodyPr/>
        <a:lstStyle/>
        <a:p>
          <a:r>
            <a:rPr lang="en-US"/>
            <a:t>•Berlo's Model</a:t>
          </a:r>
        </a:p>
      </dgm:t>
    </dgm:pt>
    <dgm:pt modelId="{9FD88C39-7AB0-4A66-A94F-31DEA8E7A0F8}" type="parTrans" cxnId="{A48E1D53-3F94-419E-8A53-5434C62E9869}">
      <dgm:prSet/>
      <dgm:spPr/>
      <dgm:t>
        <a:bodyPr/>
        <a:lstStyle/>
        <a:p>
          <a:endParaRPr lang="en-US"/>
        </a:p>
      </dgm:t>
    </dgm:pt>
    <dgm:pt modelId="{B35FF0FF-938A-4C1B-8D3A-6BBF2A321BF7}" type="sibTrans" cxnId="{A48E1D53-3F94-419E-8A53-5434C62E9869}">
      <dgm:prSet/>
      <dgm:spPr/>
      <dgm:t>
        <a:bodyPr/>
        <a:lstStyle/>
        <a:p>
          <a:endParaRPr lang="en-US"/>
        </a:p>
      </dgm:t>
    </dgm:pt>
    <dgm:pt modelId="{17944BCF-CACF-4003-BEE6-199D8C09455F}">
      <dgm:prSet/>
      <dgm:spPr/>
      <dgm:t>
        <a:bodyPr/>
        <a:lstStyle/>
        <a:p>
          <a:r>
            <a:rPr lang="en-US"/>
            <a:t>•Schramm's Interactive Model</a:t>
          </a:r>
        </a:p>
      </dgm:t>
    </dgm:pt>
    <dgm:pt modelId="{4C4BD299-477B-4FDB-9C40-272F14E7DDB9}" type="parTrans" cxnId="{BD6829DD-43CF-415D-8402-D80A13EE5D2F}">
      <dgm:prSet/>
      <dgm:spPr/>
      <dgm:t>
        <a:bodyPr/>
        <a:lstStyle/>
        <a:p>
          <a:endParaRPr lang="en-US"/>
        </a:p>
      </dgm:t>
    </dgm:pt>
    <dgm:pt modelId="{DBC2FD96-2584-4418-8221-97C347A1F62B}" type="sibTrans" cxnId="{BD6829DD-43CF-415D-8402-D80A13EE5D2F}">
      <dgm:prSet/>
      <dgm:spPr/>
      <dgm:t>
        <a:bodyPr/>
        <a:lstStyle/>
        <a:p>
          <a:endParaRPr lang="en-US"/>
        </a:p>
      </dgm:t>
    </dgm:pt>
    <dgm:pt modelId="{624B2386-C0F6-4359-9ABB-5D64DB74B37C}" type="pres">
      <dgm:prSet presAssocID="{CDBD6B12-D57F-4424-BFA5-D1EB4BE514C5}" presName="hierChild1" presStyleCnt="0">
        <dgm:presLayoutVars>
          <dgm:chPref val="1"/>
          <dgm:dir/>
          <dgm:animOne val="branch"/>
          <dgm:animLvl val="lvl"/>
          <dgm:resizeHandles/>
        </dgm:presLayoutVars>
      </dgm:prSet>
      <dgm:spPr/>
    </dgm:pt>
    <dgm:pt modelId="{01525A10-F5CE-4602-BD2C-C46E2EE88CEA}" type="pres">
      <dgm:prSet presAssocID="{CAE6D6A7-AB45-425C-8304-6148713A2C29}" presName="hierRoot1" presStyleCnt="0"/>
      <dgm:spPr/>
    </dgm:pt>
    <dgm:pt modelId="{9C35C27C-DF18-4ED2-B241-C098026D87C3}" type="pres">
      <dgm:prSet presAssocID="{CAE6D6A7-AB45-425C-8304-6148713A2C29}" presName="composite" presStyleCnt="0"/>
      <dgm:spPr/>
    </dgm:pt>
    <dgm:pt modelId="{3344A5DD-C262-40D5-880B-BA462CE3D637}" type="pres">
      <dgm:prSet presAssocID="{CAE6D6A7-AB45-425C-8304-6148713A2C29}" presName="background" presStyleLbl="node0" presStyleIdx="0" presStyleCnt="3"/>
      <dgm:spPr/>
    </dgm:pt>
    <dgm:pt modelId="{CCE030E5-C28C-4882-8528-F4C0CBE1D1B4}" type="pres">
      <dgm:prSet presAssocID="{CAE6D6A7-AB45-425C-8304-6148713A2C29}" presName="text" presStyleLbl="fgAcc0" presStyleIdx="0" presStyleCnt="3">
        <dgm:presLayoutVars>
          <dgm:chPref val="3"/>
        </dgm:presLayoutVars>
      </dgm:prSet>
      <dgm:spPr/>
    </dgm:pt>
    <dgm:pt modelId="{FC3A3491-0C9B-4970-8AA7-FF7CA46FF2EA}" type="pres">
      <dgm:prSet presAssocID="{CAE6D6A7-AB45-425C-8304-6148713A2C29}" presName="hierChild2" presStyleCnt="0"/>
      <dgm:spPr/>
    </dgm:pt>
    <dgm:pt modelId="{7844C3C3-C483-4CB8-9827-B43E18D2189F}" type="pres">
      <dgm:prSet presAssocID="{CA313EEF-63AF-4871-987C-D3CC60AEEC4C}" presName="hierRoot1" presStyleCnt="0"/>
      <dgm:spPr/>
    </dgm:pt>
    <dgm:pt modelId="{209A1DB4-B25B-4C3D-B58A-0A99FC9E1AA9}" type="pres">
      <dgm:prSet presAssocID="{CA313EEF-63AF-4871-987C-D3CC60AEEC4C}" presName="composite" presStyleCnt="0"/>
      <dgm:spPr/>
    </dgm:pt>
    <dgm:pt modelId="{38BD1091-FF8C-44F5-ABE7-C79BC4985F59}" type="pres">
      <dgm:prSet presAssocID="{CA313EEF-63AF-4871-987C-D3CC60AEEC4C}" presName="background" presStyleLbl="node0" presStyleIdx="1" presStyleCnt="3"/>
      <dgm:spPr/>
    </dgm:pt>
    <dgm:pt modelId="{0E47B9DC-9322-4B3F-8F07-D662FFD9BA44}" type="pres">
      <dgm:prSet presAssocID="{CA313EEF-63AF-4871-987C-D3CC60AEEC4C}" presName="text" presStyleLbl="fgAcc0" presStyleIdx="1" presStyleCnt="3">
        <dgm:presLayoutVars>
          <dgm:chPref val="3"/>
        </dgm:presLayoutVars>
      </dgm:prSet>
      <dgm:spPr/>
    </dgm:pt>
    <dgm:pt modelId="{0532AFFB-D57E-4000-BAA3-85B0EEC3A13A}" type="pres">
      <dgm:prSet presAssocID="{CA313EEF-63AF-4871-987C-D3CC60AEEC4C}" presName="hierChild2" presStyleCnt="0"/>
      <dgm:spPr/>
    </dgm:pt>
    <dgm:pt modelId="{3A55FED4-8FBC-4208-8718-E1878D7FD34C}" type="pres">
      <dgm:prSet presAssocID="{17944BCF-CACF-4003-BEE6-199D8C09455F}" presName="hierRoot1" presStyleCnt="0"/>
      <dgm:spPr/>
    </dgm:pt>
    <dgm:pt modelId="{33BA3A6F-7112-4D82-960A-9EF242E44036}" type="pres">
      <dgm:prSet presAssocID="{17944BCF-CACF-4003-BEE6-199D8C09455F}" presName="composite" presStyleCnt="0"/>
      <dgm:spPr/>
    </dgm:pt>
    <dgm:pt modelId="{A14E6487-901D-407E-AE90-D05CB10C0874}" type="pres">
      <dgm:prSet presAssocID="{17944BCF-CACF-4003-BEE6-199D8C09455F}" presName="background" presStyleLbl="node0" presStyleIdx="2" presStyleCnt="3"/>
      <dgm:spPr/>
    </dgm:pt>
    <dgm:pt modelId="{104F1CF9-82DF-412B-83BD-3EA9228CB1A4}" type="pres">
      <dgm:prSet presAssocID="{17944BCF-CACF-4003-BEE6-199D8C09455F}" presName="text" presStyleLbl="fgAcc0" presStyleIdx="2" presStyleCnt="3">
        <dgm:presLayoutVars>
          <dgm:chPref val="3"/>
        </dgm:presLayoutVars>
      </dgm:prSet>
      <dgm:spPr/>
    </dgm:pt>
    <dgm:pt modelId="{14928B3A-3555-4F6D-9E1B-1D57CEA2C77B}" type="pres">
      <dgm:prSet presAssocID="{17944BCF-CACF-4003-BEE6-199D8C09455F}" presName="hierChild2" presStyleCnt="0"/>
      <dgm:spPr/>
    </dgm:pt>
  </dgm:ptLst>
  <dgm:cxnLst>
    <dgm:cxn modelId="{61098540-A01C-4BB3-B9E1-78E1239704FB}" type="presOf" srcId="{CA313EEF-63AF-4871-987C-D3CC60AEEC4C}" destId="{0E47B9DC-9322-4B3F-8F07-D662FFD9BA44}" srcOrd="0" destOrd="0" presId="urn:microsoft.com/office/officeart/2005/8/layout/hierarchy1"/>
    <dgm:cxn modelId="{07A7CB51-8C48-4F92-A8F7-07D691AD3C36}" type="presOf" srcId="{17944BCF-CACF-4003-BEE6-199D8C09455F}" destId="{104F1CF9-82DF-412B-83BD-3EA9228CB1A4}" srcOrd="0" destOrd="0" presId="urn:microsoft.com/office/officeart/2005/8/layout/hierarchy1"/>
    <dgm:cxn modelId="{A48E1D53-3F94-419E-8A53-5434C62E9869}" srcId="{CDBD6B12-D57F-4424-BFA5-D1EB4BE514C5}" destId="{CA313EEF-63AF-4871-987C-D3CC60AEEC4C}" srcOrd="1" destOrd="0" parTransId="{9FD88C39-7AB0-4A66-A94F-31DEA8E7A0F8}" sibTransId="{B35FF0FF-938A-4C1B-8D3A-6BBF2A321BF7}"/>
    <dgm:cxn modelId="{EE403CC6-BC23-407B-A16A-512CFAFB081C}" type="presOf" srcId="{CDBD6B12-D57F-4424-BFA5-D1EB4BE514C5}" destId="{624B2386-C0F6-4359-9ABB-5D64DB74B37C}" srcOrd="0" destOrd="0" presId="urn:microsoft.com/office/officeart/2005/8/layout/hierarchy1"/>
    <dgm:cxn modelId="{099F53D8-4A8C-4068-982C-1947B35974D8}" type="presOf" srcId="{CAE6D6A7-AB45-425C-8304-6148713A2C29}" destId="{CCE030E5-C28C-4882-8528-F4C0CBE1D1B4}" srcOrd="0" destOrd="0" presId="urn:microsoft.com/office/officeart/2005/8/layout/hierarchy1"/>
    <dgm:cxn modelId="{1B4AE0DB-F07D-4FEC-BC08-A2F43BCF6A2A}" srcId="{CDBD6B12-D57F-4424-BFA5-D1EB4BE514C5}" destId="{CAE6D6A7-AB45-425C-8304-6148713A2C29}" srcOrd="0" destOrd="0" parTransId="{7B4B0458-418B-4AEC-936D-CF7032608AC3}" sibTransId="{08FD7703-D597-4B2B-ACC6-F658C2F0E92F}"/>
    <dgm:cxn modelId="{BD6829DD-43CF-415D-8402-D80A13EE5D2F}" srcId="{CDBD6B12-D57F-4424-BFA5-D1EB4BE514C5}" destId="{17944BCF-CACF-4003-BEE6-199D8C09455F}" srcOrd="2" destOrd="0" parTransId="{4C4BD299-477B-4FDB-9C40-272F14E7DDB9}" sibTransId="{DBC2FD96-2584-4418-8221-97C347A1F62B}"/>
    <dgm:cxn modelId="{268AA30C-DFE8-4C31-892A-436507804EF3}" type="presParOf" srcId="{624B2386-C0F6-4359-9ABB-5D64DB74B37C}" destId="{01525A10-F5CE-4602-BD2C-C46E2EE88CEA}" srcOrd="0" destOrd="0" presId="urn:microsoft.com/office/officeart/2005/8/layout/hierarchy1"/>
    <dgm:cxn modelId="{9334034B-379F-4887-976C-F79ACF3FAEDE}" type="presParOf" srcId="{01525A10-F5CE-4602-BD2C-C46E2EE88CEA}" destId="{9C35C27C-DF18-4ED2-B241-C098026D87C3}" srcOrd="0" destOrd="0" presId="urn:microsoft.com/office/officeart/2005/8/layout/hierarchy1"/>
    <dgm:cxn modelId="{5385F5A8-7F52-436F-9DDD-3BB4CD3C05C5}" type="presParOf" srcId="{9C35C27C-DF18-4ED2-B241-C098026D87C3}" destId="{3344A5DD-C262-40D5-880B-BA462CE3D637}" srcOrd="0" destOrd="0" presId="urn:microsoft.com/office/officeart/2005/8/layout/hierarchy1"/>
    <dgm:cxn modelId="{D841905A-7204-4C40-B843-D68AB28AAEC4}" type="presParOf" srcId="{9C35C27C-DF18-4ED2-B241-C098026D87C3}" destId="{CCE030E5-C28C-4882-8528-F4C0CBE1D1B4}" srcOrd="1" destOrd="0" presId="urn:microsoft.com/office/officeart/2005/8/layout/hierarchy1"/>
    <dgm:cxn modelId="{0CC64AD3-3063-409D-A119-656404D7ED84}" type="presParOf" srcId="{01525A10-F5CE-4602-BD2C-C46E2EE88CEA}" destId="{FC3A3491-0C9B-4970-8AA7-FF7CA46FF2EA}" srcOrd="1" destOrd="0" presId="urn:microsoft.com/office/officeart/2005/8/layout/hierarchy1"/>
    <dgm:cxn modelId="{582D99F3-D31E-4D92-B544-42F9E1C7314C}" type="presParOf" srcId="{624B2386-C0F6-4359-9ABB-5D64DB74B37C}" destId="{7844C3C3-C483-4CB8-9827-B43E18D2189F}" srcOrd="1" destOrd="0" presId="urn:microsoft.com/office/officeart/2005/8/layout/hierarchy1"/>
    <dgm:cxn modelId="{64D9CE65-D786-485B-925B-DE369704E4D5}" type="presParOf" srcId="{7844C3C3-C483-4CB8-9827-B43E18D2189F}" destId="{209A1DB4-B25B-4C3D-B58A-0A99FC9E1AA9}" srcOrd="0" destOrd="0" presId="urn:microsoft.com/office/officeart/2005/8/layout/hierarchy1"/>
    <dgm:cxn modelId="{E2B39197-7943-4EE2-A29E-CAE5C71A6B74}" type="presParOf" srcId="{209A1DB4-B25B-4C3D-B58A-0A99FC9E1AA9}" destId="{38BD1091-FF8C-44F5-ABE7-C79BC4985F59}" srcOrd="0" destOrd="0" presId="urn:microsoft.com/office/officeart/2005/8/layout/hierarchy1"/>
    <dgm:cxn modelId="{CFEB84BC-0239-424B-9115-8815B4D36CDD}" type="presParOf" srcId="{209A1DB4-B25B-4C3D-B58A-0A99FC9E1AA9}" destId="{0E47B9DC-9322-4B3F-8F07-D662FFD9BA44}" srcOrd="1" destOrd="0" presId="urn:microsoft.com/office/officeart/2005/8/layout/hierarchy1"/>
    <dgm:cxn modelId="{24B0DBB4-BE06-4670-9343-920765656292}" type="presParOf" srcId="{7844C3C3-C483-4CB8-9827-B43E18D2189F}" destId="{0532AFFB-D57E-4000-BAA3-85B0EEC3A13A}" srcOrd="1" destOrd="0" presId="urn:microsoft.com/office/officeart/2005/8/layout/hierarchy1"/>
    <dgm:cxn modelId="{E7194BC7-CE69-4E74-8FD6-2A9E59314C3B}" type="presParOf" srcId="{624B2386-C0F6-4359-9ABB-5D64DB74B37C}" destId="{3A55FED4-8FBC-4208-8718-E1878D7FD34C}" srcOrd="2" destOrd="0" presId="urn:microsoft.com/office/officeart/2005/8/layout/hierarchy1"/>
    <dgm:cxn modelId="{0179E994-C7FD-48B4-905A-8F8C34BC4ACC}" type="presParOf" srcId="{3A55FED4-8FBC-4208-8718-E1878D7FD34C}" destId="{33BA3A6F-7112-4D82-960A-9EF242E44036}" srcOrd="0" destOrd="0" presId="urn:microsoft.com/office/officeart/2005/8/layout/hierarchy1"/>
    <dgm:cxn modelId="{3F5C090F-1011-4A74-9DF2-F28FE8088E06}" type="presParOf" srcId="{33BA3A6F-7112-4D82-960A-9EF242E44036}" destId="{A14E6487-901D-407E-AE90-D05CB10C0874}" srcOrd="0" destOrd="0" presId="urn:microsoft.com/office/officeart/2005/8/layout/hierarchy1"/>
    <dgm:cxn modelId="{8D81D409-76BA-4436-8C58-6B8A30B3388B}" type="presParOf" srcId="{33BA3A6F-7112-4D82-960A-9EF242E44036}" destId="{104F1CF9-82DF-412B-83BD-3EA9228CB1A4}" srcOrd="1" destOrd="0" presId="urn:microsoft.com/office/officeart/2005/8/layout/hierarchy1"/>
    <dgm:cxn modelId="{BC5B8230-AB01-43D7-89E9-9B3E56E3DEC1}" type="presParOf" srcId="{3A55FED4-8FBC-4208-8718-E1878D7FD34C}" destId="{14928B3A-3555-4F6D-9E1B-1D57CEA2C77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206C82-E5D3-40F5-9D3D-8105BD0CED8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B7E4219-4823-41A4-956D-EE14679708FF}">
      <dgm:prSet/>
      <dgm:spPr/>
      <dgm:t>
        <a:bodyPr/>
        <a:lstStyle/>
        <a:p>
          <a:r>
            <a:rPr lang="en-US"/>
            <a:t>In any organisation there are some barriers which prevent effective communication as well as in care homes:</a:t>
          </a:r>
        </a:p>
      </dgm:t>
    </dgm:pt>
    <dgm:pt modelId="{448779E6-66C7-479E-9772-4A805DBF236A}" type="parTrans" cxnId="{E678ECA1-17FB-4B6C-8937-506D9F53464C}">
      <dgm:prSet/>
      <dgm:spPr/>
      <dgm:t>
        <a:bodyPr/>
        <a:lstStyle/>
        <a:p>
          <a:endParaRPr lang="en-US"/>
        </a:p>
      </dgm:t>
    </dgm:pt>
    <dgm:pt modelId="{A5C74043-6E1C-4349-A595-9887BE7E13A9}" type="sibTrans" cxnId="{E678ECA1-17FB-4B6C-8937-506D9F53464C}">
      <dgm:prSet/>
      <dgm:spPr/>
      <dgm:t>
        <a:bodyPr/>
        <a:lstStyle/>
        <a:p>
          <a:endParaRPr lang="en-US"/>
        </a:p>
      </dgm:t>
    </dgm:pt>
    <dgm:pt modelId="{04B9B70D-E8E1-4393-874D-A9C20CDED41D}">
      <dgm:prSet/>
      <dgm:spPr/>
      <dgm:t>
        <a:bodyPr/>
        <a:lstStyle/>
        <a:p>
          <a:r>
            <a:rPr lang="en-US"/>
            <a:t>Language</a:t>
          </a:r>
        </a:p>
      </dgm:t>
    </dgm:pt>
    <dgm:pt modelId="{12055A66-6B9D-4091-AB85-B19F555EBF50}" type="parTrans" cxnId="{05745111-F5B2-4F19-98DA-BB94CFDCCC09}">
      <dgm:prSet/>
      <dgm:spPr/>
      <dgm:t>
        <a:bodyPr/>
        <a:lstStyle/>
        <a:p>
          <a:endParaRPr lang="en-US"/>
        </a:p>
      </dgm:t>
    </dgm:pt>
    <dgm:pt modelId="{B3B266CE-B8C6-4D13-A0DB-7C7513F44EE6}" type="sibTrans" cxnId="{05745111-F5B2-4F19-98DA-BB94CFDCCC09}">
      <dgm:prSet/>
      <dgm:spPr/>
      <dgm:t>
        <a:bodyPr/>
        <a:lstStyle/>
        <a:p>
          <a:endParaRPr lang="en-US"/>
        </a:p>
      </dgm:t>
    </dgm:pt>
    <dgm:pt modelId="{9AE7E042-2451-42A9-8ABA-68218C5BFF9C}">
      <dgm:prSet/>
      <dgm:spPr/>
      <dgm:t>
        <a:bodyPr/>
        <a:lstStyle/>
        <a:p>
          <a:r>
            <a:rPr lang="en-US"/>
            <a:t>National culture</a:t>
          </a:r>
        </a:p>
      </dgm:t>
    </dgm:pt>
    <dgm:pt modelId="{B7ECBC0C-C1B3-416B-B8F4-D897D2CF3487}" type="parTrans" cxnId="{CE6025F2-7C30-4462-83CA-792BF672EE8D}">
      <dgm:prSet/>
      <dgm:spPr/>
      <dgm:t>
        <a:bodyPr/>
        <a:lstStyle/>
        <a:p>
          <a:endParaRPr lang="en-US"/>
        </a:p>
      </dgm:t>
    </dgm:pt>
    <dgm:pt modelId="{AF7D74AD-2187-43F7-A15F-39D473BEB09B}" type="sibTrans" cxnId="{CE6025F2-7C30-4462-83CA-792BF672EE8D}">
      <dgm:prSet/>
      <dgm:spPr/>
      <dgm:t>
        <a:bodyPr/>
        <a:lstStyle/>
        <a:p>
          <a:endParaRPr lang="en-US"/>
        </a:p>
      </dgm:t>
    </dgm:pt>
    <dgm:pt modelId="{86F643EB-81FE-42D8-8327-1B81E192BD6E}">
      <dgm:prSet/>
      <dgm:spPr/>
      <dgm:t>
        <a:bodyPr/>
        <a:lstStyle/>
        <a:p>
          <a:r>
            <a:rPr lang="en-US"/>
            <a:t>Emotions</a:t>
          </a:r>
        </a:p>
      </dgm:t>
    </dgm:pt>
    <dgm:pt modelId="{47AF26CC-E661-47EE-A6AE-4F71374018D3}" type="parTrans" cxnId="{6D256675-70B4-4817-9909-CB6089F9A99F}">
      <dgm:prSet/>
      <dgm:spPr/>
      <dgm:t>
        <a:bodyPr/>
        <a:lstStyle/>
        <a:p>
          <a:endParaRPr lang="en-US"/>
        </a:p>
      </dgm:t>
    </dgm:pt>
    <dgm:pt modelId="{3DECD4F6-EE55-42CA-A2B5-7D5C2C6BA3DE}" type="sibTrans" cxnId="{6D256675-70B4-4817-9909-CB6089F9A99F}">
      <dgm:prSet/>
      <dgm:spPr/>
      <dgm:t>
        <a:bodyPr/>
        <a:lstStyle/>
        <a:p>
          <a:endParaRPr lang="en-US"/>
        </a:p>
      </dgm:t>
    </dgm:pt>
    <dgm:pt modelId="{1FDFFCD7-0930-4E26-BF5C-164234842E88}">
      <dgm:prSet/>
      <dgm:spPr/>
      <dgm:t>
        <a:bodyPr/>
        <a:lstStyle/>
        <a:p>
          <a:r>
            <a:rPr lang="en-US"/>
            <a:t>Information overload</a:t>
          </a:r>
        </a:p>
      </dgm:t>
    </dgm:pt>
    <dgm:pt modelId="{AC57F39D-8B62-40A1-9218-3059AAB621E4}" type="parTrans" cxnId="{3150FC8A-B5B3-4F7B-953C-CCC67EC2F6C4}">
      <dgm:prSet/>
      <dgm:spPr/>
      <dgm:t>
        <a:bodyPr/>
        <a:lstStyle/>
        <a:p>
          <a:endParaRPr lang="en-US"/>
        </a:p>
      </dgm:t>
    </dgm:pt>
    <dgm:pt modelId="{E6D5B318-255D-4BFC-A2B8-7FC94AC83D8C}" type="sibTrans" cxnId="{3150FC8A-B5B3-4F7B-953C-CCC67EC2F6C4}">
      <dgm:prSet/>
      <dgm:spPr/>
      <dgm:t>
        <a:bodyPr/>
        <a:lstStyle/>
        <a:p>
          <a:endParaRPr lang="en-US"/>
        </a:p>
      </dgm:t>
    </dgm:pt>
    <dgm:pt modelId="{F43D5096-F041-4366-9540-688AF820E213}">
      <dgm:prSet/>
      <dgm:spPr/>
      <dgm:t>
        <a:bodyPr/>
        <a:lstStyle/>
        <a:p>
          <a:r>
            <a:rPr lang="en-US"/>
            <a:t>Filtering</a:t>
          </a:r>
        </a:p>
      </dgm:t>
    </dgm:pt>
    <dgm:pt modelId="{C255F5B8-8246-4102-8160-5417FCEE25D4}" type="parTrans" cxnId="{9098F53C-AA33-4430-A69A-6F6A4B52EA49}">
      <dgm:prSet/>
      <dgm:spPr/>
      <dgm:t>
        <a:bodyPr/>
        <a:lstStyle/>
        <a:p>
          <a:endParaRPr lang="en-US"/>
        </a:p>
      </dgm:t>
    </dgm:pt>
    <dgm:pt modelId="{2ACFD589-FD1F-4835-AD73-285B379289BC}" type="sibTrans" cxnId="{9098F53C-AA33-4430-A69A-6F6A4B52EA49}">
      <dgm:prSet/>
      <dgm:spPr/>
      <dgm:t>
        <a:bodyPr/>
        <a:lstStyle/>
        <a:p>
          <a:endParaRPr lang="en-US"/>
        </a:p>
      </dgm:t>
    </dgm:pt>
    <dgm:pt modelId="{A9990D1A-AA7D-4C85-881B-444E937CF91D}">
      <dgm:prSet/>
      <dgm:spPr/>
      <dgm:t>
        <a:bodyPr/>
        <a:lstStyle/>
        <a:p>
          <a:r>
            <a:rPr lang="en-US"/>
            <a:t>Defensiveness</a:t>
          </a:r>
        </a:p>
      </dgm:t>
    </dgm:pt>
    <dgm:pt modelId="{DA7C6D99-178C-4C5E-8416-E237EF8E9B11}" type="parTrans" cxnId="{9678C797-1C7D-412C-9384-521D89546D3C}">
      <dgm:prSet/>
      <dgm:spPr/>
      <dgm:t>
        <a:bodyPr/>
        <a:lstStyle/>
        <a:p>
          <a:endParaRPr lang="en-US"/>
        </a:p>
      </dgm:t>
    </dgm:pt>
    <dgm:pt modelId="{572651BB-F0F7-415A-A1C4-0FB8A3F3B5BC}" type="sibTrans" cxnId="{9678C797-1C7D-412C-9384-521D89546D3C}">
      <dgm:prSet/>
      <dgm:spPr/>
      <dgm:t>
        <a:bodyPr/>
        <a:lstStyle/>
        <a:p>
          <a:endParaRPr lang="en-US"/>
        </a:p>
      </dgm:t>
    </dgm:pt>
    <dgm:pt modelId="{04488DE0-C69E-4FC7-99E5-FDC1C9AB1518}">
      <dgm:prSet/>
      <dgm:spPr/>
      <dgm:t>
        <a:bodyPr/>
        <a:lstStyle/>
        <a:p>
          <a:r>
            <a:rPr lang="en-US"/>
            <a:t>(Heckman, 2012)</a:t>
          </a:r>
        </a:p>
      </dgm:t>
    </dgm:pt>
    <dgm:pt modelId="{19E7B668-7B56-4D90-8A81-D59C83A1821F}" type="parTrans" cxnId="{A8B46042-E28A-436D-826D-50C11928B6B6}">
      <dgm:prSet/>
      <dgm:spPr/>
      <dgm:t>
        <a:bodyPr/>
        <a:lstStyle/>
        <a:p>
          <a:endParaRPr lang="en-US"/>
        </a:p>
      </dgm:t>
    </dgm:pt>
    <dgm:pt modelId="{97CCC414-F639-45A4-A6EB-F4532CA6FF01}" type="sibTrans" cxnId="{A8B46042-E28A-436D-826D-50C11928B6B6}">
      <dgm:prSet/>
      <dgm:spPr/>
      <dgm:t>
        <a:bodyPr/>
        <a:lstStyle/>
        <a:p>
          <a:endParaRPr lang="en-US"/>
        </a:p>
      </dgm:t>
    </dgm:pt>
    <dgm:pt modelId="{1896517F-02D6-4166-B23C-4994FCC6735A}" type="pres">
      <dgm:prSet presAssocID="{A6206C82-E5D3-40F5-9D3D-8105BD0CED80}" presName="vert0" presStyleCnt="0">
        <dgm:presLayoutVars>
          <dgm:dir/>
          <dgm:animOne val="branch"/>
          <dgm:animLvl val="lvl"/>
        </dgm:presLayoutVars>
      </dgm:prSet>
      <dgm:spPr/>
    </dgm:pt>
    <dgm:pt modelId="{63157B4E-7FF1-4E22-B490-AA26681E4915}" type="pres">
      <dgm:prSet presAssocID="{FB7E4219-4823-41A4-956D-EE14679708FF}" presName="thickLine" presStyleLbl="alignNode1" presStyleIdx="0" presStyleCnt="8"/>
      <dgm:spPr/>
    </dgm:pt>
    <dgm:pt modelId="{464604FC-1450-49E3-A399-27CCA47A0FA8}" type="pres">
      <dgm:prSet presAssocID="{FB7E4219-4823-41A4-956D-EE14679708FF}" presName="horz1" presStyleCnt="0"/>
      <dgm:spPr/>
    </dgm:pt>
    <dgm:pt modelId="{702160E8-15F3-49BF-B8F9-65A2BEB2B7DF}" type="pres">
      <dgm:prSet presAssocID="{FB7E4219-4823-41A4-956D-EE14679708FF}" presName="tx1" presStyleLbl="revTx" presStyleIdx="0" presStyleCnt="8"/>
      <dgm:spPr/>
    </dgm:pt>
    <dgm:pt modelId="{6A980121-55CD-475D-A304-1A04D3AC4AEF}" type="pres">
      <dgm:prSet presAssocID="{FB7E4219-4823-41A4-956D-EE14679708FF}" presName="vert1" presStyleCnt="0"/>
      <dgm:spPr/>
    </dgm:pt>
    <dgm:pt modelId="{65A313BD-3121-4BB8-8605-5201E7A0E18A}" type="pres">
      <dgm:prSet presAssocID="{04B9B70D-E8E1-4393-874D-A9C20CDED41D}" presName="thickLine" presStyleLbl="alignNode1" presStyleIdx="1" presStyleCnt="8"/>
      <dgm:spPr/>
    </dgm:pt>
    <dgm:pt modelId="{8D466F58-E5B2-4C54-B632-443E25C8B118}" type="pres">
      <dgm:prSet presAssocID="{04B9B70D-E8E1-4393-874D-A9C20CDED41D}" presName="horz1" presStyleCnt="0"/>
      <dgm:spPr/>
    </dgm:pt>
    <dgm:pt modelId="{5D572B09-8BC7-4C2B-906E-BEB4E8835DDF}" type="pres">
      <dgm:prSet presAssocID="{04B9B70D-E8E1-4393-874D-A9C20CDED41D}" presName="tx1" presStyleLbl="revTx" presStyleIdx="1" presStyleCnt="8"/>
      <dgm:spPr/>
    </dgm:pt>
    <dgm:pt modelId="{1C43443E-9512-4709-972E-26E77D831ED4}" type="pres">
      <dgm:prSet presAssocID="{04B9B70D-E8E1-4393-874D-A9C20CDED41D}" presName="vert1" presStyleCnt="0"/>
      <dgm:spPr/>
    </dgm:pt>
    <dgm:pt modelId="{BAF59D09-FCB3-492E-92E5-DC6FD053B20A}" type="pres">
      <dgm:prSet presAssocID="{9AE7E042-2451-42A9-8ABA-68218C5BFF9C}" presName="thickLine" presStyleLbl="alignNode1" presStyleIdx="2" presStyleCnt="8"/>
      <dgm:spPr/>
    </dgm:pt>
    <dgm:pt modelId="{EB8D9269-7F10-4512-B9A1-7E3C5BBD20F4}" type="pres">
      <dgm:prSet presAssocID="{9AE7E042-2451-42A9-8ABA-68218C5BFF9C}" presName="horz1" presStyleCnt="0"/>
      <dgm:spPr/>
    </dgm:pt>
    <dgm:pt modelId="{423ADC43-CA31-40F1-AFF4-3CFE59B16945}" type="pres">
      <dgm:prSet presAssocID="{9AE7E042-2451-42A9-8ABA-68218C5BFF9C}" presName="tx1" presStyleLbl="revTx" presStyleIdx="2" presStyleCnt="8"/>
      <dgm:spPr/>
    </dgm:pt>
    <dgm:pt modelId="{B8CF3D1C-33D3-49AF-A04C-B0727991C1AC}" type="pres">
      <dgm:prSet presAssocID="{9AE7E042-2451-42A9-8ABA-68218C5BFF9C}" presName="vert1" presStyleCnt="0"/>
      <dgm:spPr/>
    </dgm:pt>
    <dgm:pt modelId="{11610F85-E047-4957-B8E5-594A2DA99B49}" type="pres">
      <dgm:prSet presAssocID="{86F643EB-81FE-42D8-8327-1B81E192BD6E}" presName="thickLine" presStyleLbl="alignNode1" presStyleIdx="3" presStyleCnt="8"/>
      <dgm:spPr/>
    </dgm:pt>
    <dgm:pt modelId="{E2A6FDEB-7AF4-4CEA-98BC-C8FF5C37F339}" type="pres">
      <dgm:prSet presAssocID="{86F643EB-81FE-42D8-8327-1B81E192BD6E}" presName="horz1" presStyleCnt="0"/>
      <dgm:spPr/>
    </dgm:pt>
    <dgm:pt modelId="{F402E158-2032-4C11-93EB-68774E0F35A0}" type="pres">
      <dgm:prSet presAssocID="{86F643EB-81FE-42D8-8327-1B81E192BD6E}" presName="tx1" presStyleLbl="revTx" presStyleIdx="3" presStyleCnt="8"/>
      <dgm:spPr/>
    </dgm:pt>
    <dgm:pt modelId="{FBD4A23C-CE2B-477E-933F-2CCD614901E1}" type="pres">
      <dgm:prSet presAssocID="{86F643EB-81FE-42D8-8327-1B81E192BD6E}" presName="vert1" presStyleCnt="0"/>
      <dgm:spPr/>
    </dgm:pt>
    <dgm:pt modelId="{76F8B851-5209-4BF3-B298-C2B8301FA4F1}" type="pres">
      <dgm:prSet presAssocID="{1FDFFCD7-0930-4E26-BF5C-164234842E88}" presName="thickLine" presStyleLbl="alignNode1" presStyleIdx="4" presStyleCnt="8"/>
      <dgm:spPr/>
    </dgm:pt>
    <dgm:pt modelId="{DBB12A17-45AE-4BEC-8842-4290207A1D3E}" type="pres">
      <dgm:prSet presAssocID="{1FDFFCD7-0930-4E26-BF5C-164234842E88}" presName="horz1" presStyleCnt="0"/>
      <dgm:spPr/>
    </dgm:pt>
    <dgm:pt modelId="{A890814D-93B9-49DB-B889-3E57514E6965}" type="pres">
      <dgm:prSet presAssocID="{1FDFFCD7-0930-4E26-BF5C-164234842E88}" presName="tx1" presStyleLbl="revTx" presStyleIdx="4" presStyleCnt="8"/>
      <dgm:spPr/>
    </dgm:pt>
    <dgm:pt modelId="{1FBAB178-678D-411D-B0B9-282D3E222388}" type="pres">
      <dgm:prSet presAssocID="{1FDFFCD7-0930-4E26-BF5C-164234842E88}" presName="vert1" presStyleCnt="0"/>
      <dgm:spPr/>
    </dgm:pt>
    <dgm:pt modelId="{6A241678-54F8-4048-938A-667926C1D182}" type="pres">
      <dgm:prSet presAssocID="{F43D5096-F041-4366-9540-688AF820E213}" presName="thickLine" presStyleLbl="alignNode1" presStyleIdx="5" presStyleCnt="8"/>
      <dgm:spPr/>
    </dgm:pt>
    <dgm:pt modelId="{7CE5BF66-5C97-4D3A-BE4F-080ADF7C3675}" type="pres">
      <dgm:prSet presAssocID="{F43D5096-F041-4366-9540-688AF820E213}" presName="horz1" presStyleCnt="0"/>
      <dgm:spPr/>
    </dgm:pt>
    <dgm:pt modelId="{C1553529-02E5-47B5-89E4-DFD8B02DC6BF}" type="pres">
      <dgm:prSet presAssocID="{F43D5096-F041-4366-9540-688AF820E213}" presName="tx1" presStyleLbl="revTx" presStyleIdx="5" presStyleCnt="8"/>
      <dgm:spPr/>
    </dgm:pt>
    <dgm:pt modelId="{CC31D0F6-E399-4B05-89AC-982A7A635267}" type="pres">
      <dgm:prSet presAssocID="{F43D5096-F041-4366-9540-688AF820E213}" presName="vert1" presStyleCnt="0"/>
      <dgm:spPr/>
    </dgm:pt>
    <dgm:pt modelId="{37A80A40-D1FE-4A14-A8AB-5F943E08BD74}" type="pres">
      <dgm:prSet presAssocID="{A9990D1A-AA7D-4C85-881B-444E937CF91D}" presName="thickLine" presStyleLbl="alignNode1" presStyleIdx="6" presStyleCnt="8"/>
      <dgm:spPr/>
    </dgm:pt>
    <dgm:pt modelId="{211E3D1D-1F4F-4B00-A150-697E2EC1EA39}" type="pres">
      <dgm:prSet presAssocID="{A9990D1A-AA7D-4C85-881B-444E937CF91D}" presName="horz1" presStyleCnt="0"/>
      <dgm:spPr/>
    </dgm:pt>
    <dgm:pt modelId="{D2BA3207-E930-4832-A129-060DEA48610B}" type="pres">
      <dgm:prSet presAssocID="{A9990D1A-AA7D-4C85-881B-444E937CF91D}" presName="tx1" presStyleLbl="revTx" presStyleIdx="6" presStyleCnt="8"/>
      <dgm:spPr/>
    </dgm:pt>
    <dgm:pt modelId="{170EB974-DBB0-40FE-B377-88EEA1AAA2A7}" type="pres">
      <dgm:prSet presAssocID="{A9990D1A-AA7D-4C85-881B-444E937CF91D}" presName="vert1" presStyleCnt="0"/>
      <dgm:spPr/>
    </dgm:pt>
    <dgm:pt modelId="{07DB769A-47C0-4078-B6A7-851040CDC5F6}" type="pres">
      <dgm:prSet presAssocID="{04488DE0-C69E-4FC7-99E5-FDC1C9AB1518}" presName="thickLine" presStyleLbl="alignNode1" presStyleIdx="7" presStyleCnt="8"/>
      <dgm:spPr/>
    </dgm:pt>
    <dgm:pt modelId="{17A6A75D-D576-487F-95B3-CBDA6580B396}" type="pres">
      <dgm:prSet presAssocID="{04488DE0-C69E-4FC7-99E5-FDC1C9AB1518}" presName="horz1" presStyleCnt="0"/>
      <dgm:spPr/>
    </dgm:pt>
    <dgm:pt modelId="{B9388035-33F3-4294-A0D7-FCAE2A2C93A4}" type="pres">
      <dgm:prSet presAssocID="{04488DE0-C69E-4FC7-99E5-FDC1C9AB1518}" presName="tx1" presStyleLbl="revTx" presStyleIdx="7" presStyleCnt="8"/>
      <dgm:spPr/>
    </dgm:pt>
    <dgm:pt modelId="{C0438C2D-6B92-4106-B899-9B05FC67AA44}" type="pres">
      <dgm:prSet presAssocID="{04488DE0-C69E-4FC7-99E5-FDC1C9AB1518}" presName="vert1" presStyleCnt="0"/>
      <dgm:spPr/>
    </dgm:pt>
  </dgm:ptLst>
  <dgm:cxnLst>
    <dgm:cxn modelId="{05745111-F5B2-4F19-98DA-BB94CFDCCC09}" srcId="{A6206C82-E5D3-40F5-9D3D-8105BD0CED80}" destId="{04B9B70D-E8E1-4393-874D-A9C20CDED41D}" srcOrd="1" destOrd="0" parTransId="{12055A66-6B9D-4091-AB85-B19F555EBF50}" sibTransId="{B3B266CE-B8C6-4D13-A0DB-7C7513F44EE6}"/>
    <dgm:cxn modelId="{18C2E31B-14A8-432E-97C4-421791243C53}" type="presOf" srcId="{9AE7E042-2451-42A9-8ABA-68218C5BFF9C}" destId="{423ADC43-CA31-40F1-AFF4-3CFE59B16945}" srcOrd="0" destOrd="0" presId="urn:microsoft.com/office/officeart/2008/layout/LinedList"/>
    <dgm:cxn modelId="{9098F53C-AA33-4430-A69A-6F6A4B52EA49}" srcId="{A6206C82-E5D3-40F5-9D3D-8105BD0CED80}" destId="{F43D5096-F041-4366-9540-688AF820E213}" srcOrd="5" destOrd="0" parTransId="{C255F5B8-8246-4102-8160-5417FCEE25D4}" sibTransId="{2ACFD589-FD1F-4835-AD73-285B379289BC}"/>
    <dgm:cxn modelId="{77327C60-DBD2-43A3-AE7E-03895B155ACA}" type="presOf" srcId="{FB7E4219-4823-41A4-956D-EE14679708FF}" destId="{702160E8-15F3-49BF-B8F9-65A2BEB2B7DF}" srcOrd="0" destOrd="0" presId="urn:microsoft.com/office/officeart/2008/layout/LinedList"/>
    <dgm:cxn modelId="{A8B46042-E28A-436D-826D-50C11928B6B6}" srcId="{A6206C82-E5D3-40F5-9D3D-8105BD0CED80}" destId="{04488DE0-C69E-4FC7-99E5-FDC1C9AB1518}" srcOrd="7" destOrd="0" parTransId="{19E7B668-7B56-4D90-8A81-D59C83A1821F}" sibTransId="{97CCC414-F639-45A4-A6EB-F4532CA6FF01}"/>
    <dgm:cxn modelId="{5DA56842-8953-4D61-9811-FC868B67636A}" type="presOf" srcId="{F43D5096-F041-4366-9540-688AF820E213}" destId="{C1553529-02E5-47B5-89E4-DFD8B02DC6BF}" srcOrd="0" destOrd="0" presId="urn:microsoft.com/office/officeart/2008/layout/LinedList"/>
    <dgm:cxn modelId="{00104C66-0695-4D68-895B-0C6B661B3187}" type="presOf" srcId="{86F643EB-81FE-42D8-8327-1B81E192BD6E}" destId="{F402E158-2032-4C11-93EB-68774E0F35A0}" srcOrd="0" destOrd="0" presId="urn:microsoft.com/office/officeart/2008/layout/LinedList"/>
    <dgm:cxn modelId="{6D256675-70B4-4817-9909-CB6089F9A99F}" srcId="{A6206C82-E5D3-40F5-9D3D-8105BD0CED80}" destId="{86F643EB-81FE-42D8-8327-1B81E192BD6E}" srcOrd="3" destOrd="0" parTransId="{47AF26CC-E661-47EE-A6AE-4F71374018D3}" sibTransId="{3DECD4F6-EE55-42CA-A2B5-7D5C2C6BA3DE}"/>
    <dgm:cxn modelId="{77817276-F50C-4FA3-8927-52DA5F129D27}" type="presOf" srcId="{A6206C82-E5D3-40F5-9D3D-8105BD0CED80}" destId="{1896517F-02D6-4166-B23C-4994FCC6735A}" srcOrd="0" destOrd="0" presId="urn:microsoft.com/office/officeart/2008/layout/LinedList"/>
    <dgm:cxn modelId="{3150FC8A-B5B3-4F7B-953C-CCC67EC2F6C4}" srcId="{A6206C82-E5D3-40F5-9D3D-8105BD0CED80}" destId="{1FDFFCD7-0930-4E26-BF5C-164234842E88}" srcOrd="4" destOrd="0" parTransId="{AC57F39D-8B62-40A1-9218-3059AAB621E4}" sibTransId="{E6D5B318-255D-4BFC-A2B8-7FC94AC83D8C}"/>
    <dgm:cxn modelId="{9678C797-1C7D-412C-9384-521D89546D3C}" srcId="{A6206C82-E5D3-40F5-9D3D-8105BD0CED80}" destId="{A9990D1A-AA7D-4C85-881B-444E937CF91D}" srcOrd="6" destOrd="0" parTransId="{DA7C6D99-178C-4C5E-8416-E237EF8E9B11}" sibTransId="{572651BB-F0F7-415A-A1C4-0FB8A3F3B5BC}"/>
    <dgm:cxn modelId="{E0C0E69E-3E1A-4848-8406-574CE3BC6E92}" type="presOf" srcId="{04488DE0-C69E-4FC7-99E5-FDC1C9AB1518}" destId="{B9388035-33F3-4294-A0D7-FCAE2A2C93A4}" srcOrd="0" destOrd="0" presId="urn:microsoft.com/office/officeart/2008/layout/LinedList"/>
    <dgm:cxn modelId="{E678ECA1-17FB-4B6C-8937-506D9F53464C}" srcId="{A6206C82-E5D3-40F5-9D3D-8105BD0CED80}" destId="{FB7E4219-4823-41A4-956D-EE14679708FF}" srcOrd="0" destOrd="0" parTransId="{448779E6-66C7-479E-9772-4A805DBF236A}" sibTransId="{A5C74043-6E1C-4349-A595-9887BE7E13A9}"/>
    <dgm:cxn modelId="{C6F6F3D7-5BD8-4BBB-B708-4749EA69625B}" type="presOf" srcId="{A9990D1A-AA7D-4C85-881B-444E937CF91D}" destId="{D2BA3207-E930-4832-A129-060DEA48610B}" srcOrd="0" destOrd="0" presId="urn:microsoft.com/office/officeart/2008/layout/LinedList"/>
    <dgm:cxn modelId="{D5C19DD8-49ED-4A06-81B6-CFE84FD3C7DD}" type="presOf" srcId="{04B9B70D-E8E1-4393-874D-A9C20CDED41D}" destId="{5D572B09-8BC7-4C2B-906E-BEB4E8835DDF}" srcOrd="0" destOrd="0" presId="urn:microsoft.com/office/officeart/2008/layout/LinedList"/>
    <dgm:cxn modelId="{60EEE0F1-F2F1-4DC1-A6F1-1BC066EB1B40}" type="presOf" srcId="{1FDFFCD7-0930-4E26-BF5C-164234842E88}" destId="{A890814D-93B9-49DB-B889-3E57514E6965}" srcOrd="0" destOrd="0" presId="urn:microsoft.com/office/officeart/2008/layout/LinedList"/>
    <dgm:cxn modelId="{CE6025F2-7C30-4462-83CA-792BF672EE8D}" srcId="{A6206C82-E5D3-40F5-9D3D-8105BD0CED80}" destId="{9AE7E042-2451-42A9-8ABA-68218C5BFF9C}" srcOrd="2" destOrd="0" parTransId="{B7ECBC0C-C1B3-416B-B8F4-D897D2CF3487}" sibTransId="{AF7D74AD-2187-43F7-A15F-39D473BEB09B}"/>
    <dgm:cxn modelId="{24A94C04-364E-4E9D-A601-2280672BA811}" type="presParOf" srcId="{1896517F-02D6-4166-B23C-4994FCC6735A}" destId="{63157B4E-7FF1-4E22-B490-AA26681E4915}" srcOrd="0" destOrd="0" presId="urn:microsoft.com/office/officeart/2008/layout/LinedList"/>
    <dgm:cxn modelId="{C7A7C9FB-7A97-4F1E-97D1-1674B114DDB4}" type="presParOf" srcId="{1896517F-02D6-4166-B23C-4994FCC6735A}" destId="{464604FC-1450-49E3-A399-27CCA47A0FA8}" srcOrd="1" destOrd="0" presId="urn:microsoft.com/office/officeart/2008/layout/LinedList"/>
    <dgm:cxn modelId="{6892A941-D14B-41F2-9DBF-68FD1C0716E1}" type="presParOf" srcId="{464604FC-1450-49E3-A399-27CCA47A0FA8}" destId="{702160E8-15F3-49BF-B8F9-65A2BEB2B7DF}" srcOrd="0" destOrd="0" presId="urn:microsoft.com/office/officeart/2008/layout/LinedList"/>
    <dgm:cxn modelId="{95B44DC0-40D7-41B5-86C0-030A3CAB9F36}" type="presParOf" srcId="{464604FC-1450-49E3-A399-27CCA47A0FA8}" destId="{6A980121-55CD-475D-A304-1A04D3AC4AEF}" srcOrd="1" destOrd="0" presId="urn:microsoft.com/office/officeart/2008/layout/LinedList"/>
    <dgm:cxn modelId="{B8771A31-47B8-4B55-8D52-DD11BC8E03B3}" type="presParOf" srcId="{1896517F-02D6-4166-B23C-4994FCC6735A}" destId="{65A313BD-3121-4BB8-8605-5201E7A0E18A}" srcOrd="2" destOrd="0" presId="urn:microsoft.com/office/officeart/2008/layout/LinedList"/>
    <dgm:cxn modelId="{7473D144-E96E-4D9D-86D6-A2E44314EC15}" type="presParOf" srcId="{1896517F-02D6-4166-B23C-4994FCC6735A}" destId="{8D466F58-E5B2-4C54-B632-443E25C8B118}" srcOrd="3" destOrd="0" presId="urn:microsoft.com/office/officeart/2008/layout/LinedList"/>
    <dgm:cxn modelId="{8680D79B-714A-4987-8132-395D7569B059}" type="presParOf" srcId="{8D466F58-E5B2-4C54-B632-443E25C8B118}" destId="{5D572B09-8BC7-4C2B-906E-BEB4E8835DDF}" srcOrd="0" destOrd="0" presId="urn:microsoft.com/office/officeart/2008/layout/LinedList"/>
    <dgm:cxn modelId="{65A63146-F56F-4711-8032-30247458002E}" type="presParOf" srcId="{8D466F58-E5B2-4C54-B632-443E25C8B118}" destId="{1C43443E-9512-4709-972E-26E77D831ED4}" srcOrd="1" destOrd="0" presId="urn:microsoft.com/office/officeart/2008/layout/LinedList"/>
    <dgm:cxn modelId="{493510A2-AEFD-41CB-B7AD-FD6476756B2E}" type="presParOf" srcId="{1896517F-02D6-4166-B23C-4994FCC6735A}" destId="{BAF59D09-FCB3-492E-92E5-DC6FD053B20A}" srcOrd="4" destOrd="0" presId="urn:microsoft.com/office/officeart/2008/layout/LinedList"/>
    <dgm:cxn modelId="{AD26CB59-50DE-40F7-86A8-EE30F1771462}" type="presParOf" srcId="{1896517F-02D6-4166-B23C-4994FCC6735A}" destId="{EB8D9269-7F10-4512-B9A1-7E3C5BBD20F4}" srcOrd="5" destOrd="0" presId="urn:microsoft.com/office/officeart/2008/layout/LinedList"/>
    <dgm:cxn modelId="{B3DE557A-3A6E-4599-B499-C071DCA24243}" type="presParOf" srcId="{EB8D9269-7F10-4512-B9A1-7E3C5BBD20F4}" destId="{423ADC43-CA31-40F1-AFF4-3CFE59B16945}" srcOrd="0" destOrd="0" presId="urn:microsoft.com/office/officeart/2008/layout/LinedList"/>
    <dgm:cxn modelId="{B87954BE-5AB0-40DA-B7C5-05B98D51FA71}" type="presParOf" srcId="{EB8D9269-7F10-4512-B9A1-7E3C5BBD20F4}" destId="{B8CF3D1C-33D3-49AF-A04C-B0727991C1AC}" srcOrd="1" destOrd="0" presId="urn:microsoft.com/office/officeart/2008/layout/LinedList"/>
    <dgm:cxn modelId="{6594F1CD-8123-43B5-80A1-DEF3F296736B}" type="presParOf" srcId="{1896517F-02D6-4166-B23C-4994FCC6735A}" destId="{11610F85-E047-4957-B8E5-594A2DA99B49}" srcOrd="6" destOrd="0" presId="urn:microsoft.com/office/officeart/2008/layout/LinedList"/>
    <dgm:cxn modelId="{B45894C7-9EA1-4E40-B286-BF7B73F7D084}" type="presParOf" srcId="{1896517F-02D6-4166-B23C-4994FCC6735A}" destId="{E2A6FDEB-7AF4-4CEA-98BC-C8FF5C37F339}" srcOrd="7" destOrd="0" presId="urn:microsoft.com/office/officeart/2008/layout/LinedList"/>
    <dgm:cxn modelId="{112582A8-D8C5-4B32-9BF6-29062E50013F}" type="presParOf" srcId="{E2A6FDEB-7AF4-4CEA-98BC-C8FF5C37F339}" destId="{F402E158-2032-4C11-93EB-68774E0F35A0}" srcOrd="0" destOrd="0" presId="urn:microsoft.com/office/officeart/2008/layout/LinedList"/>
    <dgm:cxn modelId="{ACBC5150-47D8-4F3A-AC8C-F6D0459FDCF0}" type="presParOf" srcId="{E2A6FDEB-7AF4-4CEA-98BC-C8FF5C37F339}" destId="{FBD4A23C-CE2B-477E-933F-2CCD614901E1}" srcOrd="1" destOrd="0" presId="urn:microsoft.com/office/officeart/2008/layout/LinedList"/>
    <dgm:cxn modelId="{3E58BC85-BE7B-4A7B-9B6B-0D51B8D6CAF9}" type="presParOf" srcId="{1896517F-02D6-4166-B23C-4994FCC6735A}" destId="{76F8B851-5209-4BF3-B298-C2B8301FA4F1}" srcOrd="8" destOrd="0" presId="urn:microsoft.com/office/officeart/2008/layout/LinedList"/>
    <dgm:cxn modelId="{ED5432A4-6303-456F-AF63-3C7E951D206C}" type="presParOf" srcId="{1896517F-02D6-4166-B23C-4994FCC6735A}" destId="{DBB12A17-45AE-4BEC-8842-4290207A1D3E}" srcOrd="9" destOrd="0" presId="urn:microsoft.com/office/officeart/2008/layout/LinedList"/>
    <dgm:cxn modelId="{534C645C-E48A-4E4E-96A2-B2D95D433233}" type="presParOf" srcId="{DBB12A17-45AE-4BEC-8842-4290207A1D3E}" destId="{A890814D-93B9-49DB-B889-3E57514E6965}" srcOrd="0" destOrd="0" presId="urn:microsoft.com/office/officeart/2008/layout/LinedList"/>
    <dgm:cxn modelId="{DE2C18F5-12FD-46B2-9DF4-CF5E23CF75E8}" type="presParOf" srcId="{DBB12A17-45AE-4BEC-8842-4290207A1D3E}" destId="{1FBAB178-678D-411D-B0B9-282D3E222388}" srcOrd="1" destOrd="0" presId="urn:microsoft.com/office/officeart/2008/layout/LinedList"/>
    <dgm:cxn modelId="{CC4BB970-AE54-4B25-942B-79B8CCA10139}" type="presParOf" srcId="{1896517F-02D6-4166-B23C-4994FCC6735A}" destId="{6A241678-54F8-4048-938A-667926C1D182}" srcOrd="10" destOrd="0" presId="urn:microsoft.com/office/officeart/2008/layout/LinedList"/>
    <dgm:cxn modelId="{2C999E24-8CA3-4CD8-8701-6BA925017E40}" type="presParOf" srcId="{1896517F-02D6-4166-B23C-4994FCC6735A}" destId="{7CE5BF66-5C97-4D3A-BE4F-080ADF7C3675}" srcOrd="11" destOrd="0" presId="urn:microsoft.com/office/officeart/2008/layout/LinedList"/>
    <dgm:cxn modelId="{5B12BBD2-FAF0-41C3-9489-96AD897AABB4}" type="presParOf" srcId="{7CE5BF66-5C97-4D3A-BE4F-080ADF7C3675}" destId="{C1553529-02E5-47B5-89E4-DFD8B02DC6BF}" srcOrd="0" destOrd="0" presId="urn:microsoft.com/office/officeart/2008/layout/LinedList"/>
    <dgm:cxn modelId="{C7FEC455-82E4-42F8-BC76-5545495DDF84}" type="presParOf" srcId="{7CE5BF66-5C97-4D3A-BE4F-080ADF7C3675}" destId="{CC31D0F6-E399-4B05-89AC-982A7A635267}" srcOrd="1" destOrd="0" presId="urn:microsoft.com/office/officeart/2008/layout/LinedList"/>
    <dgm:cxn modelId="{ABFA4A98-ADD9-4804-908E-6A8B39C1BB36}" type="presParOf" srcId="{1896517F-02D6-4166-B23C-4994FCC6735A}" destId="{37A80A40-D1FE-4A14-A8AB-5F943E08BD74}" srcOrd="12" destOrd="0" presId="urn:microsoft.com/office/officeart/2008/layout/LinedList"/>
    <dgm:cxn modelId="{53A2BF4B-7C40-46BF-A654-94AF9998AB7A}" type="presParOf" srcId="{1896517F-02D6-4166-B23C-4994FCC6735A}" destId="{211E3D1D-1F4F-4B00-A150-697E2EC1EA39}" srcOrd="13" destOrd="0" presId="urn:microsoft.com/office/officeart/2008/layout/LinedList"/>
    <dgm:cxn modelId="{6D6C7099-7460-43CD-A912-5CE208792CF8}" type="presParOf" srcId="{211E3D1D-1F4F-4B00-A150-697E2EC1EA39}" destId="{D2BA3207-E930-4832-A129-060DEA48610B}" srcOrd="0" destOrd="0" presId="urn:microsoft.com/office/officeart/2008/layout/LinedList"/>
    <dgm:cxn modelId="{1606344A-7523-43DC-8D15-2D7C83556421}" type="presParOf" srcId="{211E3D1D-1F4F-4B00-A150-697E2EC1EA39}" destId="{170EB974-DBB0-40FE-B377-88EEA1AAA2A7}" srcOrd="1" destOrd="0" presId="urn:microsoft.com/office/officeart/2008/layout/LinedList"/>
    <dgm:cxn modelId="{C4824AD4-56F5-4C45-A20A-93724B71994E}" type="presParOf" srcId="{1896517F-02D6-4166-B23C-4994FCC6735A}" destId="{07DB769A-47C0-4078-B6A7-851040CDC5F6}" srcOrd="14" destOrd="0" presId="urn:microsoft.com/office/officeart/2008/layout/LinedList"/>
    <dgm:cxn modelId="{B0A179EF-CF80-4933-A11A-F6FF15980136}" type="presParOf" srcId="{1896517F-02D6-4166-B23C-4994FCC6735A}" destId="{17A6A75D-D576-487F-95B3-CBDA6580B396}" srcOrd="15" destOrd="0" presId="urn:microsoft.com/office/officeart/2008/layout/LinedList"/>
    <dgm:cxn modelId="{1029120C-F85F-45A6-8F59-351485759461}" type="presParOf" srcId="{17A6A75D-D576-487F-95B3-CBDA6580B396}" destId="{B9388035-33F3-4294-A0D7-FCAE2A2C93A4}" srcOrd="0" destOrd="0" presId="urn:microsoft.com/office/officeart/2008/layout/LinedList"/>
    <dgm:cxn modelId="{05C4AAB3-FD64-4E79-B73C-21FDD21D2BD1}" type="presParOf" srcId="{17A6A75D-D576-487F-95B3-CBDA6580B396}" destId="{C0438C2D-6B92-4106-B899-9B05FC67AA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4A5DD-C262-40D5-880B-BA462CE3D637}">
      <dsp:nvSpPr>
        <dsp:cNvPr id="0" name=""/>
        <dsp:cNvSpPr/>
      </dsp:nvSpPr>
      <dsp:spPr>
        <a:xfrm>
          <a:off x="0"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030E5-C28C-4882-8528-F4C0CBE1D1B4}">
      <dsp:nvSpPr>
        <dsp:cNvPr id="0" name=""/>
        <dsp:cNvSpPr/>
      </dsp:nvSpPr>
      <dsp:spPr>
        <a:xfrm>
          <a:off x="348246"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•Shannon  and Weaver Model</a:t>
          </a:r>
        </a:p>
      </dsp:txBody>
      <dsp:txXfrm>
        <a:off x="406538" y="618451"/>
        <a:ext cx="3017634" cy="1873644"/>
      </dsp:txXfrm>
    </dsp:sp>
    <dsp:sp modelId="{38BD1091-FF8C-44F5-ABE7-C79BC4985F59}">
      <dsp:nvSpPr>
        <dsp:cNvPr id="0" name=""/>
        <dsp:cNvSpPr/>
      </dsp:nvSpPr>
      <dsp:spPr>
        <a:xfrm>
          <a:off x="3830711"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7B9DC-9322-4B3F-8F07-D662FFD9BA44}">
      <dsp:nvSpPr>
        <dsp:cNvPr id="0" name=""/>
        <dsp:cNvSpPr/>
      </dsp:nvSpPr>
      <dsp:spPr>
        <a:xfrm>
          <a:off x="4178957"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•Berlo's Model</a:t>
          </a:r>
        </a:p>
      </dsp:txBody>
      <dsp:txXfrm>
        <a:off x="4237249" y="618451"/>
        <a:ext cx="3017634" cy="1873644"/>
      </dsp:txXfrm>
    </dsp:sp>
    <dsp:sp modelId="{A14E6487-901D-407E-AE90-D05CB10C0874}">
      <dsp:nvSpPr>
        <dsp:cNvPr id="0" name=""/>
        <dsp:cNvSpPr/>
      </dsp:nvSpPr>
      <dsp:spPr>
        <a:xfrm>
          <a:off x="7661422"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F1CF9-82DF-412B-83BD-3EA9228CB1A4}">
      <dsp:nvSpPr>
        <dsp:cNvPr id="0" name=""/>
        <dsp:cNvSpPr/>
      </dsp:nvSpPr>
      <dsp:spPr>
        <a:xfrm>
          <a:off x="8009668"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•Schramm's Interactive Model</a:t>
          </a:r>
        </a:p>
      </dsp:txBody>
      <dsp:txXfrm>
        <a:off x="8067960" y="618451"/>
        <a:ext cx="3017634" cy="18736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57B4E-7FF1-4E22-B490-AA26681E4915}">
      <dsp:nvSpPr>
        <dsp:cNvPr id="0" name=""/>
        <dsp:cNvSpPr/>
      </dsp:nvSpPr>
      <dsp:spPr>
        <a:xfrm>
          <a:off x="0" y="0"/>
          <a:ext cx="5464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2160E8-15F3-49BF-B8F9-65A2BEB2B7DF}">
      <dsp:nvSpPr>
        <dsp:cNvPr id="0" name=""/>
        <dsp:cNvSpPr/>
      </dsp:nvSpPr>
      <dsp:spPr>
        <a:xfrm>
          <a:off x="0" y="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 any organisation there are some barriers which prevent effective communication as well as in care homes:</a:t>
          </a:r>
        </a:p>
      </dsp:txBody>
      <dsp:txXfrm>
        <a:off x="0" y="0"/>
        <a:ext cx="5464315" cy="657736"/>
      </dsp:txXfrm>
    </dsp:sp>
    <dsp:sp modelId="{65A313BD-3121-4BB8-8605-5201E7A0E18A}">
      <dsp:nvSpPr>
        <dsp:cNvPr id="0" name=""/>
        <dsp:cNvSpPr/>
      </dsp:nvSpPr>
      <dsp:spPr>
        <a:xfrm>
          <a:off x="0" y="657736"/>
          <a:ext cx="5464315"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72B09-8BC7-4C2B-906E-BEB4E8835DDF}">
      <dsp:nvSpPr>
        <dsp:cNvPr id="0" name=""/>
        <dsp:cNvSpPr/>
      </dsp:nvSpPr>
      <dsp:spPr>
        <a:xfrm>
          <a:off x="0" y="65773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Language</a:t>
          </a:r>
        </a:p>
      </dsp:txBody>
      <dsp:txXfrm>
        <a:off x="0" y="657736"/>
        <a:ext cx="5464315" cy="657736"/>
      </dsp:txXfrm>
    </dsp:sp>
    <dsp:sp modelId="{BAF59D09-FCB3-492E-92E5-DC6FD053B20A}">
      <dsp:nvSpPr>
        <dsp:cNvPr id="0" name=""/>
        <dsp:cNvSpPr/>
      </dsp:nvSpPr>
      <dsp:spPr>
        <a:xfrm>
          <a:off x="0" y="1315472"/>
          <a:ext cx="5464315"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3ADC43-CA31-40F1-AFF4-3CFE59B16945}">
      <dsp:nvSpPr>
        <dsp:cNvPr id="0" name=""/>
        <dsp:cNvSpPr/>
      </dsp:nvSpPr>
      <dsp:spPr>
        <a:xfrm>
          <a:off x="0" y="131547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National culture</a:t>
          </a:r>
        </a:p>
      </dsp:txBody>
      <dsp:txXfrm>
        <a:off x="0" y="1315472"/>
        <a:ext cx="5464315" cy="657736"/>
      </dsp:txXfrm>
    </dsp:sp>
    <dsp:sp modelId="{11610F85-E047-4957-B8E5-594A2DA99B49}">
      <dsp:nvSpPr>
        <dsp:cNvPr id="0" name=""/>
        <dsp:cNvSpPr/>
      </dsp:nvSpPr>
      <dsp:spPr>
        <a:xfrm>
          <a:off x="0" y="1973208"/>
          <a:ext cx="5464315"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2E158-2032-4C11-93EB-68774E0F35A0}">
      <dsp:nvSpPr>
        <dsp:cNvPr id="0" name=""/>
        <dsp:cNvSpPr/>
      </dsp:nvSpPr>
      <dsp:spPr>
        <a:xfrm>
          <a:off x="0" y="1973208"/>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Emotions</a:t>
          </a:r>
        </a:p>
      </dsp:txBody>
      <dsp:txXfrm>
        <a:off x="0" y="1973208"/>
        <a:ext cx="5464315" cy="657736"/>
      </dsp:txXfrm>
    </dsp:sp>
    <dsp:sp modelId="{76F8B851-5209-4BF3-B298-C2B8301FA4F1}">
      <dsp:nvSpPr>
        <dsp:cNvPr id="0" name=""/>
        <dsp:cNvSpPr/>
      </dsp:nvSpPr>
      <dsp:spPr>
        <a:xfrm>
          <a:off x="0" y="2630944"/>
          <a:ext cx="5464315"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0814D-93B9-49DB-B889-3E57514E6965}">
      <dsp:nvSpPr>
        <dsp:cNvPr id="0" name=""/>
        <dsp:cNvSpPr/>
      </dsp:nvSpPr>
      <dsp:spPr>
        <a:xfrm>
          <a:off x="0" y="2630944"/>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Information overload</a:t>
          </a:r>
        </a:p>
      </dsp:txBody>
      <dsp:txXfrm>
        <a:off x="0" y="2630944"/>
        <a:ext cx="5464315" cy="657736"/>
      </dsp:txXfrm>
    </dsp:sp>
    <dsp:sp modelId="{6A241678-54F8-4048-938A-667926C1D182}">
      <dsp:nvSpPr>
        <dsp:cNvPr id="0" name=""/>
        <dsp:cNvSpPr/>
      </dsp:nvSpPr>
      <dsp:spPr>
        <a:xfrm>
          <a:off x="0" y="3288680"/>
          <a:ext cx="5464315"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53529-02E5-47B5-89E4-DFD8B02DC6BF}">
      <dsp:nvSpPr>
        <dsp:cNvPr id="0" name=""/>
        <dsp:cNvSpPr/>
      </dsp:nvSpPr>
      <dsp:spPr>
        <a:xfrm>
          <a:off x="0" y="328868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Filtering</a:t>
          </a:r>
        </a:p>
      </dsp:txBody>
      <dsp:txXfrm>
        <a:off x="0" y="3288680"/>
        <a:ext cx="5464315" cy="657736"/>
      </dsp:txXfrm>
    </dsp:sp>
    <dsp:sp modelId="{37A80A40-D1FE-4A14-A8AB-5F943E08BD74}">
      <dsp:nvSpPr>
        <dsp:cNvPr id="0" name=""/>
        <dsp:cNvSpPr/>
      </dsp:nvSpPr>
      <dsp:spPr>
        <a:xfrm>
          <a:off x="0" y="3946416"/>
          <a:ext cx="5464315"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A3207-E930-4832-A129-060DEA48610B}">
      <dsp:nvSpPr>
        <dsp:cNvPr id="0" name=""/>
        <dsp:cNvSpPr/>
      </dsp:nvSpPr>
      <dsp:spPr>
        <a:xfrm>
          <a:off x="0" y="394641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Defensiveness</a:t>
          </a:r>
        </a:p>
      </dsp:txBody>
      <dsp:txXfrm>
        <a:off x="0" y="3946416"/>
        <a:ext cx="5464315" cy="657736"/>
      </dsp:txXfrm>
    </dsp:sp>
    <dsp:sp modelId="{07DB769A-47C0-4078-B6A7-851040CDC5F6}">
      <dsp:nvSpPr>
        <dsp:cNvPr id="0" name=""/>
        <dsp:cNvSpPr/>
      </dsp:nvSpPr>
      <dsp:spPr>
        <a:xfrm>
          <a:off x="0" y="4604152"/>
          <a:ext cx="5464315"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88035-33F3-4294-A0D7-FCAE2A2C93A4}">
      <dsp:nvSpPr>
        <dsp:cNvPr id="0" name=""/>
        <dsp:cNvSpPr/>
      </dsp:nvSpPr>
      <dsp:spPr>
        <a:xfrm>
          <a:off x="0" y="460415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(Heckman, 2012)</a:t>
          </a:r>
        </a:p>
      </dsp:txBody>
      <dsp:txXfrm>
        <a:off x="0" y="4604152"/>
        <a:ext cx="5464315" cy="6577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89955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86284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98206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1018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029368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51242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72400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91646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1068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454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7/30/2022</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83833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7/30/2022</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9046448"/>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56" r:id="rId6"/>
    <p:sldLayoutId id="2147483952" r:id="rId7"/>
    <p:sldLayoutId id="2147483953" r:id="rId8"/>
    <p:sldLayoutId id="2147483954" r:id="rId9"/>
    <p:sldLayoutId id="2147483955" r:id="rId10"/>
    <p:sldLayoutId id="2147483957"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olicyoptions.irpp.org/magazines/june-2020/long-term-care-work-deserves-our-respect/"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jripe.org/index.php/journal/article/view/90" TargetMode="External"/><Relationship Id="rId2" Type="http://schemas.openxmlformats.org/officeDocument/2006/relationships/hyperlink" Target="https://search.proquest.com/openview/3d8f1cbeedb2b4fa13a1a847822f17f3/1?pq-origsite=gscholar&amp;cbl=18750&amp;diss=y"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jstor.org/stable/24967225"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 name="Straight Connector 132">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5" name="Straight Connector 134">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7" name="Rectangle 13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82600" y="976160"/>
            <a:ext cx="4277659" cy="2237925"/>
          </a:xfrm>
        </p:spPr>
        <p:txBody>
          <a:bodyPr vert="horz" lIns="91440" tIns="45720" rIns="91440" bIns="45720" rtlCol="0" anchor="ctr">
            <a:normAutofit/>
          </a:bodyPr>
          <a:lstStyle/>
          <a:p>
            <a:br>
              <a:rPr lang="en-US" sz="2000" b="1" dirty="0"/>
            </a:br>
            <a:r>
              <a:rPr lang="en-US" sz="4800" b="1" dirty="0"/>
              <a:t>Care Home</a:t>
            </a:r>
          </a:p>
        </p:txBody>
      </p:sp>
      <p:pic>
        <p:nvPicPr>
          <p:cNvPr id="10" name="Picture 11" descr="A picture containing person, person, indoor, standing&#10;&#10;Description automatically generated">
            <a:extLst>
              <a:ext uri="{FF2B5EF4-FFF2-40B4-BE49-F238E27FC236}">
                <a16:creationId xmlns:a16="http://schemas.microsoft.com/office/drawing/2014/main" id="{C2236E52-7953-4881-BD07-95E1FABD220D}"/>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12456" r="-3" b="2170"/>
          <a:stretch/>
        </p:blipFill>
        <p:spPr>
          <a:xfrm>
            <a:off x="5040694" y="489855"/>
            <a:ext cx="6588977" cy="2939140"/>
          </a:xfrm>
          <a:prstGeom prst="rect">
            <a:avLst/>
          </a:prstGeom>
        </p:spPr>
      </p:pic>
      <p:cxnSp>
        <p:nvCxnSpPr>
          <p:cNvPr id="139" name="Straight Connector 138">
            <a:extLst>
              <a:ext uri="{FF2B5EF4-FFF2-40B4-BE49-F238E27FC236}">
                <a16:creationId xmlns:a16="http://schemas.microsoft.com/office/drawing/2014/main" id="{716C498F-97C8-4024-81AA-7B4709AA3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Subtitle 2"/>
          <p:cNvSpPr>
            <a:spLocks noGrp="1"/>
          </p:cNvSpPr>
          <p:nvPr>
            <p:ph type="subTitle" idx="1"/>
          </p:nvPr>
        </p:nvSpPr>
        <p:spPr>
          <a:xfrm>
            <a:off x="6664325" y="3643905"/>
            <a:ext cx="4277658" cy="2177896"/>
          </a:xfrm>
        </p:spPr>
        <p:txBody>
          <a:bodyPr vert="horz" lIns="91440" tIns="45720" rIns="91440" bIns="45720" rtlCol="0" anchor="t">
            <a:normAutofit/>
          </a:bodyPr>
          <a:lstStyle/>
          <a:p>
            <a:pPr>
              <a:lnSpc>
                <a:spcPct val="90000"/>
              </a:lnSpc>
            </a:pPr>
            <a:r>
              <a:rPr lang="en-US" sz="2000" b="1" dirty="0"/>
              <a:t>Care Home  (Group B)</a:t>
            </a:r>
          </a:p>
          <a:p>
            <a:pPr>
              <a:lnSpc>
                <a:spcPct val="90000"/>
              </a:lnSpc>
            </a:pPr>
            <a:r>
              <a:rPr lang="en-US" sz="1700" dirty="0"/>
              <a:t>Presenter 1   Vimi Naiko ( 2120212 )</a:t>
            </a:r>
          </a:p>
          <a:p>
            <a:pPr>
              <a:lnSpc>
                <a:spcPct val="90000"/>
              </a:lnSpc>
            </a:pPr>
            <a:r>
              <a:rPr lang="en-US" sz="1700" dirty="0"/>
              <a:t> Presenter 2  Gabriela Diana Munteanu</a:t>
            </a:r>
          </a:p>
          <a:p>
            <a:pPr algn="ctr">
              <a:lnSpc>
                <a:spcPct val="90000"/>
              </a:lnSpc>
            </a:pPr>
            <a:r>
              <a:rPr lang="en-US" sz="1700" dirty="0"/>
              <a:t>(2014843 )</a:t>
            </a:r>
          </a:p>
          <a:p>
            <a:pPr>
              <a:lnSpc>
                <a:spcPct val="90000"/>
              </a:lnSpc>
            </a:pPr>
            <a:r>
              <a:rPr lang="en-US" sz="1800" dirty="0"/>
              <a:t>Presenter 3  </a:t>
            </a:r>
            <a:r>
              <a:rPr lang="en-US" sz="1800" dirty="0" err="1"/>
              <a:t>Kadiatou</a:t>
            </a:r>
            <a:r>
              <a:rPr lang="en-US" sz="1800" dirty="0"/>
              <a:t> Diallo ( 2118524 )</a:t>
            </a:r>
          </a:p>
          <a:p>
            <a:pPr>
              <a:lnSpc>
                <a:spcPct val="90000"/>
              </a:lnSpc>
            </a:pPr>
            <a:endParaRPr lang="en-US" sz="1700" dirty="0"/>
          </a:p>
          <a:p>
            <a:pPr>
              <a:lnSpc>
                <a:spcPct val="90000"/>
              </a:lnSpc>
            </a:pPr>
            <a:endParaRPr lang="en-US" sz="1700" dirty="0"/>
          </a:p>
          <a:p>
            <a:pPr>
              <a:lnSpc>
                <a:spcPct val="90000"/>
              </a:lnSpc>
            </a:pPr>
            <a:endParaRPr lang="en-US" sz="1700" dirty="0"/>
          </a:p>
        </p:txBody>
      </p:sp>
      <p:cxnSp>
        <p:nvCxnSpPr>
          <p:cNvPr id="141" name="Straight Connector 140">
            <a:extLst>
              <a:ext uri="{FF2B5EF4-FFF2-40B4-BE49-F238E27FC236}">
                <a16:creationId xmlns:a16="http://schemas.microsoft.com/office/drawing/2014/main" id="{1AA2ACC4-5126-40B3-BEE8-5F5305C10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42899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3" name="Straight Connector 142">
            <a:extLst>
              <a:ext uri="{FF2B5EF4-FFF2-40B4-BE49-F238E27FC236}">
                <a16:creationId xmlns:a16="http://schemas.microsoft.com/office/drawing/2014/main" id="{AEC29EBB-4AC1-47C0-9B77-270641C2B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C4437E3C-CDE7-4DC4-ADB6-38D83FC6E46A}"/>
              </a:ext>
            </a:extLst>
          </p:cNvPr>
          <p:cNvSpPr txBox="1"/>
          <p:nvPr/>
        </p:nvSpPr>
        <p:spPr>
          <a:xfrm>
            <a:off x="9078973" y="3228940"/>
            <a:ext cx="2550698" cy="200055"/>
          </a:xfrm>
          <a:prstGeom prst="rect">
            <a:avLst/>
          </a:prstGeom>
          <a:solidFill>
            <a:srgbClr val="000000"/>
          </a:solidFill>
        </p:spPr>
        <p:txBody>
          <a:bodyPr wrap="none">
            <a:spAutoFit/>
          </a:bodyPr>
          <a:lstStyle/>
          <a:p>
            <a:pPr algn="r">
              <a:spcAft>
                <a:spcPts val="600"/>
              </a:spcAft>
            </a:pPr>
            <a:r>
              <a:rPr lang="en-US" sz="700" dirty="0">
                <a:solidFill>
                  <a:srgbClr val="FFFFFF"/>
                </a:solidFill>
                <a:hlinkClick r:id="rId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a:extLst>
                    <a:ext uri="{A12FA001-AC4F-418D-AE19-62706E023703}">
                      <ahyp:hlinkClr xmlns:ahyp="http://schemas.microsoft.com/office/drawing/2018/hyperlinkcolor" val="tx"/>
                    </a:ext>
                  </a:extLst>
                </a:hlinkClick>
              </a:rPr>
              <a:t>CC BY-ND</a:t>
            </a:r>
            <a:r>
              <a:rPr lang="en-US" sz="700" dirty="0">
                <a:solidFill>
                  <a:srgbClr val="FFFFFF"/>
                </a:solidFill>
              </a:rPr>
              <a:t>.</a:t>
            </a:r>
          </a:p>
        </p:txBody>
      </p:sp>
      <p:sp>
        <p:nvSpPr>
          <p:cNvPr id="4" name="TextBox 3">
            <a:extLst>
              <a:ext uri="{FF2B5EF4-FFF2-40B4-BE49-F238E27FC236}">
                <a16:creationId xmlns:a16="http://schemas.microsoft.com/office/drawing/2014/main" id="{F75A83B0-F284-B0AD-3945-309C40AA8CAB}"/>
              </a:ext>
            </a:extLst>
          </p:cNvPr>
          <p:cNvSpPr txBox="1"/>
          <p:nvPr/>
        </p:nvSpPr>
        <p:spPr>
          <a:xfrm>
            <a:off x="482600" y="3629051"/>
            <a:ext cx="5880100" cy="2308324"/>
          </a:xfrm>
          <a:prstGeom prst="rect">
            <a:avLst/>
          </a:prstGeom>
          <a:noFill/>
        </p:spPr>
        <p:txBody>
          <a:bodyPr wrap="square" rtlCol="0">
            <a:spAutoFit/>
          </a:bodyPr>
          <a:lstStyle/>
          <a:p>
            <a:r>
              <a:rPr lang="en-GB" sz="3600" dirty="0"/>
              <a:t>Effective Team working and Communication (BMSW4002)</a:t>
            </a:r>
          </a:p>
          <a:p>
            <a:r>
              <a:rPr lang="en-GB" sz="3600" dirty="0"/>
              <a:t> </a:t>
            </a:r>
            <a:r>
              <a:rPr lang="en-GB" sz="2400" dirty="0"/>
              <a:t>Tutor name: Joanne Davies</a:t>
            </a:r>
            <a:endParaRPr lang="en-GB" sz="3200"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7184B-6E55-4A1E-B9E6-96E015138A1A}"/>
              </a:ext>
            </a:extLst>
          </p:cNvPr>
          <p:cNvSpPr>
            <a:spLocks noGrp="1"/>
          </p:cNvSpPr>
          <p:nvPr>
            <p:ph type="title"/>
          </p:nvPr>
        </p:nvSpPr>
        <p:spPr/>
        <p:txBody>
          <a:bodyPr/>
          <a:lstStyle/>
          <a:p>
            <a:r>
              <a:rPr lang="en-GB" b="1" u="sng" dirty="0">
                <a:solidFill>
                  <a:schemeClr val="accent3">
                    <a:lumMod val="50000"/>
                  </a:schemeClr>
                </a:solidFill>
              </a:rPr>
              <a:t>Introduction</a:t>
            </a:r>
          </a:p>
        </p:txBody>
      </p:sp>
      <p:sp>
        <p:nvSpPr>
          <p:cNvPr id="3" name="Content Placeholder 2">
            <a:extLst>
              <a:ext uri="{FF2B5EF4-FFF2-40B4-BE49-F238E27FC236}">
                <a16:creationId xmlns:a16="http://schemas.microsoft.com/office/drawing/2014/main" id="{63D7CB25-0805-409E-B3C0-7925D9C89E28}"/>
              </a:ext>
            </a:extLst>
          </p:cNvPr>
          <p:cNvSpPr>
            <a:spLocks noGrp="1"/>
          </p:cNvSpPr>
          <p:nvPr>
            <p:ph idx="1"/>
          </p:nvPr>
        </p:nvSpPr>
        <p:spPr/>
        <p:txBody>
          <a:bodyPr vert="horz" lIns="91440" tIns="45720" rIns="91440" bIns="45720" rtlCol="0" anchor="t">
            <a:normAutofit/>
          </a:bodyPr>
          <a:lstStyle/>
          <a:p>
            <a:r>
              <a:rPr lang="en-GB" sz="2000" b="0" i="0" dirty="0">
                <a:solidFill>
                  <a:srgbClr val="222222"/>
                </a:solidFill>
                <a:effectLst/>
                <a:latin typeface="Lato" panose="020F0502020204030203" pitchFamily="34" charset="0"/>
              </a:rPr>
              <a:t>What we offer is  professional </a:t>
            </a:r>
            <a:r>
              <a:rPr lang="en-GB" sz="2000" dirty="0">
                <a:solidFill>
                  <a:srgbClr val="222222"/>
                </a:solidFill>
                <a:latin typeface="Lato" panose="020F0502020204030203" pitchFamily="34" charset="0"/>
              </a:rPr>
              <a:t>staff</a:t>
            </a:r>
            <a:r>
              <a:rPr lang="en-GB" sz="2000" b="0" i="0" dirty="0">
                <a:solidFill>
                  <a:srgbClr val="222222"/>
                </a:solidFill>
                <a:effectLst/>
                <a:latin typeface="Lato" panose="020F0502020204030203" pitchFamily="34" charset="0"/>
              </a:rPr>
              <a:t> who has worked with many, many care homes and families; they know the details that matter. They help families to focus on what is required to meet their needs, provide the professional assurance they value and go step-by-step through this extremely important process. </a:t>
            </a:r>
          </a:p>
          <a:p>
            <a:r>
              <a:rPr lang="en-GB" sz="2000" b="0" i="0" dirty="0">
                <a:solidFill>
                  <a:srgbClr val="222222"/>
                </a:solidFill>
                <a:effectLst/>
                <a:latin typeface="Lato" panose="020F0502020204030203" pitchFamily="34" charset="0"/>
              </a:rPr>
              <a:t>We carefully compile information from care home and care providers including for example location, facilities available, capabilities.</a:t>
            </a:r>
            <a:r>
              <a:rPr lang="en-GB" sz="2800" dirty="0">
                <a:solidFill>
                  <a:srgbClr val="222222"/>
                </a:solidFill>
                <a:latin typeface="Lato" panose="020B0604020202020204" pitchFamily="34" charset="0"/>
              </a:rPr>
              <a:t> </a:t>
            </a:r>
            <a:r>
              <a:rPr lang="en-GB" sz="2000" dirty="0">
                <a:solidFill>
                  <a:srgbClr val="222222"/>
                </a:solidFill>
                <a:latin typeface="Lato" panose="020B0604020202020204" pitchFamily="34" charset="0"/>
              </a:rPr>
              <a:t>The purpose of this research is to provide the best care and service in the care home.</a:t>
            </a:r>
            <a:endParaRPr lang="en-GB" sz="2000" b="0" i="0" dirty="0">
              <a:solidFill>
                <a:srgbClr val="222222"/>
              </a:solidFill>
              <a:effectLst/>
              <a:latin typeface="Lato" panose="020F0502020204030203" pitchFamily="34" charset="0"/>
            </a:endParaRPr>
          </a:p>
        </p:txBody>
      </p:sp>
    </p:spTree>
    <p:extLst>
      <p:ext uri="{BB962C8B-B14F-4D97-AF65-F5344CB8AC3E}">
        <p14:creationId xmlns:p14="http://schemas.microsoft.com/office/powerpoint/2010/main" val="1375527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53" name="Rectangle 52">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5B6D42-19D6-0ADD-ADF4-CF0591D7D7E4}"/>
              </a:ext>
            </a:extLst>
          </p:cNvPr>
          <p:cNvSpPr txBox="1"/>
          <p:nvPr/>
        </p:nvSpPr>
        <p:spPr>
          <a:xfrm>
            <a:off x="482601" y="976160"/>
            <a:ext cx="10361960" cy="14938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b="1">
                <a:latin typeface="+mj-lt"/>
                <a:ea typeface="+mj-ea"/>
                <a:cs typeface="+mj-cs"/>
              </a:rPr>
              <a:t>Models of communication</a:t>
            </a:r>
          </a:p>
        </p:txBody>
      </p:sp>
      <p:cxnSp>
        <p:nvCxnSpPr>
          <p:cNvPr id="57" name="Straight Connector 56">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9" name="Straight Connector 58">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61" name="Straight Connector 60">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43" name="TextBox 39">
            <a:extLst>
              <a:ext uri="{FF2B5EF4-FFF2-40B4-BE49-F238E27FC236}">
                <a16:creationId xmlns:a16="http://schemas.microsoft.com/office/drawing/2014/main" id="{F29B4771-02C5-C8C2-7C28-5B5E7D7C40DA}"/>
              </a:ext>
            </a:extLst>
          </p:cNvPr>
          <p:cNvGraphicFramePr/>
          <p:nvPr>
            <p:extLst>
              <p:ext uri="{D42A27DB-BD31-4B8C-83A1-F6EECF244321}">
                <p14:modId xmlns:p14="http://schemas.microsoft.com/office/powerpoint/2010/main" val="300793249"/>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1F30B882-14AB-69FB-4110-838E6E3E7A03}"/>
              </a:ext>
            </a:extLst>
          </p:cNvPr>
          <p:cNvSpPr txBox="1"/>
          <p:nvPr/>
        </p:nvSpPr>
        <p:spPr>
          <a:xfrm>
            <a:off x="486229" y="5796893"/>
            <a:ext cx="406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Calibri"/>
              </a:rPr>
              <a:t>Gabriela Munteanu (2014843) </a:t>
            </a:r>
          </a:p>
        </p:txBody>
      </p:sp>
    </p:spTree>
    <p:extLst>
      <p:ext uri="{BB962C8B-B14F-4D97-AF65-F5344CB8AC3E}">
        <p14:creationId xmlns:p14="http://schemas.microsoft.com/office/powerpoint/2010/main" val="907077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2" name="TextBox 1">
            <a:extLst>
              <a:ext uri="{FF2B5EF4-FFF2-40B4-BE49-F238E27FC236}">
                <a16:creationId xmlns:a16="http://schemas.microsoft.com/office/drawing/2014/main" id="{A9EADAA8-F53B-B1A1-6194-4187CEECC49C}"/>
              </a:ext>
            </a:extLst>
          </p:cNvPr>
          <p:cNvSpPr txBox="1"/>
          <p:nvPr/>
        </p:nvSpPr>
        <p:spPr>
          <a:xfrm>
            <a:off x="6997624" y="976158"/>
            <a:ext cx="4440589" cy="50249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2000" dirty="0"/>
              <a:t>Shannon and Weaver Model is to assist in developing a mathematical theory of communication. (Weaver, 1949)</a:t>
            </a:r>
          </a:p>
          <a:p>
            <a:pPr>
              <a:lnSpc>
                <a:spcPct val="90000"/>
              </a:lnSpc>
              <a:spcAft>
                <a:spcPts val="600"/>
              </a:spcAft>
              <a:buFont typeface="Arial" panose="020B0604020202020204" pitchFamily="34" charset="0"/>
            </a:pPr>
            <a:endParaRPr lang="en-US" sz="2000" dirty="0"/>
          </a:p>
          <a:p>
            <a:pPr>
              <a:lnSpc>
                <a:spcPct val="90000"/>
              </a:lnSpc>
              <a:spcAft>
                <a:spcPts val="600"/>
              </a:spcAft>
              <a:buFont typeface="Arial" panose="020B0604020202020204" pitchFamily="34" charset="0"/>
            </a:pPr>
            <a:r>
              <a:rPr lang="en-US" sz="2000" dirty="0" err="1"/>
              <a:t>Berlo’s</a:t>
            </a:r>
            <a:r>
              <a:rPr lang="en-US" sz="2000" dirty="0"/>
              <a:t> Model it is focused on encoding and decoding which happens before the expeditor send the message and before receptor receive the message. </a:t>
            </a:r>
          </a:p>
          <a:p>
            <a:pPr>
              <a:lnSpc>
                <a:spcPct val="90000"/>
              </a:lnSpc>
              <a:spcAft>
                <a:spcPts val="600"/>
              </a:spcAft>
              <a:buFont typeface="Arial" panose="020B0604020202020204" pitchFamily="34" charset="0"/>
            </a:pPr>
            <a:endParaRPr lang="en-US" sz="2000" dirty="0"/>
          </a:p>
          <a:p>
            <a:pPr>
              <a:lnSpc>
                <a:spcPct val="90000"/>
              </a:lnSpc>
              <a:spcAft>
                <a:spcPts val="600"/>
              </a:spcAft>
              <a:buFont typeface="Arial" panose="020B0604020202020204" pitchFamily="34" charset="0"/>
            </a:pPr>
            <a:r>
              <a:rPr lang="en-US" sz="2000" dirty="0"/>
              <a:t>Schramm’s Interactive Model is an extension from Shannon and Weaver model. This process has two-way circular communication between the sender and receiver. </a:t>
            </a:r>
          </a:p>
          <a:p>
            <a:pPr>
              <a:lnSpc>
                <a:spcPct val="90000"/>
              </a:lnSpc>
              <a:spcAft>
                <a:spcPts val="600"/>
              </a:spcAft>
              <a:buFont typeface="Arial" panose="020B0604020202020204" pitchFamily="34" charset="0"/>
            </a:pPr>
            <a:endParaRPr lang="en-US" sz="2000" dirty="0"/>
          </a:p>
        </p:txBody>
      </p:sp>
      <p:cxnSp>
        <p:nvCxnSpPr>
          <p:cNvPr id="17" name="Straight Connector 16">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0EF8FA76-EEEF-FFDA-3C67-8862D4DB2FB1}"/>
              </a:ext>
            </a:extLst>
          </p:cNvPr>
          <p:cNvSpPr txBox="1"/>
          <p:nvPr/>
        </p:nvSpPr>
        <p:spPr>
          <a:xfrm>
            <a:off x="7210425" y="5878276"/>
            <a:ext cx="4105275" cy="646331"/>
          </a:xfrm>
          <a:prstGeom prst="rect">
            <a:avLst/>
          </a:prstGeom>
          <a:noFill/>
        </p:spPr>
        <p:txBody>
          <a:bodyPr wrap="square" rtlCol="0">
            <a:spAutoFit/>
          </a:bodyPr>
          <a:lstStyle/>
          <a:p>
            <a:r>
              <a:rPr lang="en-US" dirty="0">
                <a:latin typeface="Calibri"/>
                <a:cs typeface="Calibri"/>
              </a:rPr>
              <a:t>Gabriela Munteanu (2014843) </a:t>
            </a:r>
          </a:p>
          <a:p>
            <a:r>
              <a:rPr lang="en-GB" dirty="0"/>
              <a:t> </a:t>
            </a:r>
          </a:p>
        </p:txBody>
      </p:sp>
    </p:spTree>
    <p:extLst>
      <p:ext uri="{BB962C8B-B14F-4D97-AF65-F5344CB8AC3E}">
        <p14:creationId xmlns:p14="http://schemas.microsoft.com/office/powerpoint/2010/main" val="368214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1" name="Rectangle 3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C1A60F-67B2-908C-BE93-28E861E8564A}"/>
              </a:ext>
            </a:extLst>
          </p:cNvPr>
          <p:cNvSpPr txBox="1"/>
          <p:nvPr/>
        </p:nvSpPr>
        <p:spPr>
          <a:xfrm>
            <a:off x="482600" y="3408254"/>
            <a:ext cx="3964250" cy="24700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Aft>
                <a:spcPts val="600"/>
              </a:spcAft>
              <a:buFont typeface="Arial" panose="020B0604020202020204" pitchFamily="34" charset="0"/>
            </a:pPr>
            <a:r>
              <a:rPr lang="en-US" sz="2000" dirty="0"/>
              <a:t>In care home organization it is simpler and more indicated to be used Schramm’s Interactive Model because it is simple to follow, and to understand the message between sender and receiver. </a:t>
            </a:r>
          </a:p>
          <a:p>
            <a:pPr>
              <a:spcAft>
                <a:spcPts val="600"/>
              </a:spcAft>
              <a:buFont typeface="Arial" panose="020B0604020202020204" pitchFamily="34" charset="0"/>
            </a:pPr>
            <a:endParaRPr lang="en-US" sz="2000" dirty="0"/>
          </a:p>
        </p:txBody>
      </p:sp>
      <p:pic>
        <p:nvPicPr>
          <p:cNvPr id="4" name="Picture 3" descr="A midsection of a person holding a miniature house">
            <a:extLst>
              <a:ext uri="{FF2B5EF4-FFF2-40B4-BE49-F238E27FC236}">
                <a16:creationId xmlns:a16="http://schemas.microsoft.com/office/drawing/2014/main" id="{EAE0DC16-C523-7455-AE96-E0DC9C78F658}"/>
              </a:ext>
            </a:extLst>
          </p:cNvPr>
          <p:cNvPicPr>
            <a:picLocks noChangeAspect="1"/>
          </p:cNvPicPr>
          <p:nvPr/>
        </p:nvPicPr>
        <p:blipFill rotWithShape="1">
          <a:blip r:embed="rId2">
            <a:alphaModFix/>
          </a:blip>
          <a:srcRect l="15383" r="14002" b="2"/>
          <a:stretch/>
        </p:blipFill>
        <p:spPr>
          <a:xfrm>
            <a:off x="5040694" y="489856"/>
            <a:ext cx="6588977" cy="5878282"/>
          </a:xfrm>
          <a:prstGeom prst="rect">
            <a:avLst/>
          </a:prstGeom>
        </p:spPr>
      </p:pic>
      <p:cxnSp>
        <p:nvCxnSpPr>
          <p:cNvPr id="33" name="Straight Connector 32">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F038D2C0-28EE-259F-D6AE-F1C255DD987C}"/>
              </a:ext>
            </a:extLst>
          </p:cNvPr>
          <p:cNvSpPr txBox="1"/>
          <p:nvPr/>
        </p:nvSpPr>
        <p:spPr>
          <a:xfrm>
            <a:off x="819150" y="5832565"/>
            <a:ext cx="3067050" cy="646331"/>
          </a:xfrm>
          <a:prstGeom prst="rect">
            <a:avLst/>
          </a:prstGeom>
          <a:noFill/>
        </p:spPr>
        <p:txBody>
          <a:bodyPr wrap="square" rtlCol="0">
            <a:spAutoFit/>
          </a:bodyPr>
          <a:lstStyle/>
          <a:p>
            <a:r>
              <a:rPr lang="en-US" dirty="0">
                <a:latin typeface="Calibri"/>
                <a:cs typeface="Calibri"/>
              </a:rPr>
              <a:t>Gabriela Munteanu (2014843) </a:t>
            </a:r>
          </a:p>
          <a:p>
            <a:endParaRPr lang="en-GB" dirty="0"/>
          </a:p>
        </p:txBody>
      </p:sp>
    </p:spTree>
    <p:extLst>
      <p:ext uri="{BB962C8B-B14F-4D97-AF65-F5344CB8AC3E}">
        <p14:creationId xmlns:p14="http://schemas.microsoft.com/office/powerpoint/2010/main" val="1099193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494964F-62A8-D08A-2B78-02A5CE7A394E}"/>
              </a:ext>
            </a:extLst>
          </p:cNvPr>
          <p:cNvSpPr txBox="1"/>
          <p:nvPr/>
        </p:nvSpPr>
        <p:spPr>
          <a:xfrm>
            <a:off x="482601" y="865128"/>
            <a:ext cx="5613398" cy="526189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endParaRPr lang="en-US" sz="6600">
              <a:latin typeface="+mj-lt"/>
              <a:ea typeface="+mj-ea"/>
              <a:cs typeface="+mj-cs"/>
            </a:endParaRPr>
          </a:p>
          <a:p>
            <a:pPr>
              <a:spcBef>
                <a:spcPct val="0"/>
              </a:spcBef>
              <a:spcAft>
                <a:spcPts val="600"/>
              </a:spcAft>
            </a:pPr>
            <a:r>
              <a:rPr lang="en-US" sz="6600" b="1">
                <a:latin typeface="+mj-lt"/>
                <a:ea typeface="+mj-ea"/>
                <a:cs typeface="+mj-cs"/>
              </a:rPr>
              <a:t>Barriers </a:t>
            </a:r>
          </a:p>
        </p:txBody>
      </p:sp>
      <p:cxnSp>
        <p:nvCxnSpPr>
          <p:cNvPr id="17" name="Straight Connector 16">
            <a:extLst>
              <a:ext uri="{FF2B5EF4-FFF2-40B4-BE49-F238E27FC236}">
                <a16:creationId xmlns:a16="http://schemas.microsoft.com/office/drawing/2014/main" id="{671B74E7-4838-4A57-A093-7ECD0A0CF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164B30CE-C2B6-406B-921A-5A1BAAD877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3355BFD2-894F-2533-E5A4-F81ECEA79FF2}"/>
              </a:ext>
            </a:extLst>
          </p:cNvPr>
          <p:cNvGraphicFramePr/>
          <p:nvPr>
            <p:extLst>
              <p:ext uri="{D42A27DB-BD31-4B8C-83A1-F6EECF244321}">
                <p14:modId xmlns:p14="http://schemas.microsoft.com/office/powerpoint/2010/main" val="3381015719"/>
              </p:ext>
            </p:extLst>
          </p:nvPr>
        </p:nvGraphicFramePr>
        <p:xfrm>
          <a:off x="6165356" y="865127"/>
          <a:ext cx="5464315" cy="5261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4" name="TextBox 33">
            <a:extLst>
              <a:ext uri="{FF2B5EF4-FFF2-40B4-BE49-F238E27FC236}">
                <a16:creationId xmlns:a16="http://schemas.microsoft.com/office/drawing/2014/main" id="{44EF8998-218E-143F-FE15-0036F0754F50}"/>
              </a:ext>
            </a:extLst>
          </p:cNvPr>
          <p:cNvSpPr txBox="1"/>
          <p:nvPr/>
        </p:nvSpPr>
        <p:spPr>
          <a:xfrm>
            <a:off x="399144" y="5962243"/>
            <a:ext cx="3947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Gabriela Munteanu (2014843) </a:t>
            </a:r>
          </a:p>
        </p:txBody>
      </p:sp>
    </p:spTree>
    <p:extLst>
      <p:ext uri="{BB962C8B-B14F-4D97-AF65-F5344CB8AC3E}">
        <p14:creationId xmlns:p14="http://schemas.microsoft.com/office/powerpoint/2010/main" val="2599012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0" name="Straight Connector 102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32" name="Straight Connector 103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034" name="Rectangle 1033">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7B2DB135-8AE6-89D0-B70D-D1242CED5FE4}"/>
              </a:ext>
            </a:extLst>
          </p:cNvPr>
          <p:cNvSpPr>
            <a:spLocks noChangeArrowheads="1"/>
          </p:cNvSpPr>
          <p:nvPr/>
        </p:nvSpPr>
        <p:spPr bwMode="auto">
          <a:xfrm>
            <a:off x="482600" y="976160"/>
            <a:ext cx="3964251" cy="22379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600" b="1" i="0" u="none" strike="noStrike" cap="none" normalizeH="0" baseline="0">
                <a:ln>
                  <a:noFill/>
                </a:ln>
                <a:effectLst/>
                <a:latin typeface="+mj-lt"/>
                <a:ea typeface="+mj-ea"/>
                <a:cs typeface="+mj-cs"/>
              </a:rPr>
              <a:t>Task 1</a:t>
            </a:r>
            <a:endParaRPr kumimoji="0" lang="en-US" altLang="en-US" sz="26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r>
              <a:rPr kumimoji="0" lang="en-US" altLang="en-US" sz="2600" b="1" i="0" u="none" strike="noStrike" cap="none" normalizeH="0" baseline="0">
                <a:ln>
                  <a:noFill/>
                </a:ln>
                <a:effectLst/>
                <a:latin typeface="+mj-lt"/>
                <a:ea typeface="+mj-ea"/>
                <a:cs typeface="+mj-cs"/>
              </a:rPr>
              <a:t>Question 1: Importance of effective commination in a care home.</a:t>
            </a:r>
            <a:endParaRPr kumimoji="0" lang="en-US" altLang="en-US" sz="26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2600" b="0" i="0" u="none" strike="noStrike" cap="none" normalizeH="0" baseline="0">
              <a:ln>
                <a:noFill/>
              </a:ln>
              <a:effectLst/>
              <a:latin typeface="+mj-lt"/>
              <a:ea typeface="+mj-ea"/>
              <a:cs typeface="+mj-cs"/>
            </a:endParaRPr>
          </a:p>
        </p:txBody>
      </p:sp>
      <p:cxnSp>
        <p:nvCxnSpPr>
          <p:cNvPr id="1036" name="Straight Connector 1035">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A22530E3-8CA4-08D6-8C2B-C138A3185A32}"/>
              </a:ext>
            </a:extLst>
          </p:cNvPr>
          <p:cNvSpPr>
            <a:spLocks noChangeArrowheads="1"/>
          </p:cNvSpPr>
          <p:nvPr/>
        </p:nvSpPr>
        <p:spPr bwMode="auto">
          <a:xfrm>
            <a:off x="482600" y="2688576"/>
            <a:ext cx="3964250" cy="2470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Structuring the line of communication in terms of commands encourages the proper passage of information.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Allow all organization members to receive the right information, especially through horizontal communication.</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It allows the teamwork process to be effective because of mutual understanding.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It allows the communicating parties to transfer information and show their emotions and feelings. </a:t>
            </a:r>
          </a:p>
          <a:p>
            <a:pPr marL="0" marR="0" lvl="0" indent="0" eaLnBrk="1" fontAlgn="base" hangingPunct="1">
              <a:lnSpc>
                <a:spcPct val="90000"/>
              </a:lnSpc>
              <a:spcBef>
                <a:spcPct val="0"/>
              </a:spcBef>
              <a:spcAft>
                <a:spcPts val="600"/>
              </a:spcAft>
              <a:buClrTx/>
              <a:buSzTx/>
              <a:buFont typeface="Arial" panose="020B0604020202020204" pitchFamily="34" charset="0"/>
              <a:buNone/>
              <a:tabLst/>
            </a:pPr>
            <a:r>
              <a:rPr kumimoji="0" lang="en-US" altLang="en-US" sz="1600" b="0" i="0" u="none" strike="noStrike" cap="none" normalizeH="0" baseline="0" dirty="0">
                <a:ln>
                  <a:noFill/>
                </a:ln>
                <a:effectLst/>
                <a:latin typeface="+mn-lt"/>
              </a:rPr>
              <a:t>Effective communication allows the organization to realize the potential of the team members. </a:t>
            </a:r>
          </a:p>
        </p:txBody>
      </p:sp>
      <p:pic>
        <p:nvPicPr>
          <p:cNvPr id="1025" name="Picture 5" descr="Active Listening: Key to Effective Communication - TechTello">
            <a:extLst>
              <a:ext uri="{FF2B5EF4-FFF2-40B4-BE49-F238E27FC236}">
                <a16:creationId xmlns:a16="http://schemas.microsoft.com/office/drawing/2014/main" id="{EDFCBA80-D3DE-BDDD-6E3A-8994FF38D4FA}"/>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5040694" y="1699395"/>
            <a:ext cx="6588977" cy="3459212"/>
          </a:xfrm>
          <a:prstGeom prst="rect">
            <a:avLst/>
          </a:prstGeom>
          <a:noFill/>
          <a:extLst>
            <a:ext uri="{909E8E84-426E-40DD-AFC4-6F175D3DCCD1}">
              <a14:hiddenFill xmlns:a14="http://schemas.microsoft.com/office/drawing/2010/main">
                <a:solidFill>
                  <a:srgbClr val="FFFFFF"/>
                </a:solidFill>
              </a14:hiddenFill>
            </a:ext>
          </a:extLst>
        </p:spPr>
      </p:pic>
      <p:cxnSp>
        <p:nvCxnSpPr>
          <p:cNvPr id="1038" name="Straight Connector 1037">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01D3C6E4-BC39-B602-D4BE-560403D2B6E8}"/>
              </a:ext>
            </a:extLst>
          </p:cNvPr>
          <p:cNvSpPr txBox="1"/>
          <p:nvPr/>
        </p:nvSpPr>
        <p:spPr>
          <a:xfrm>
            <a:off x="7743824" y="5726674"/>
            <a:ext cx="3057525" cy="341632"/>
          </a:xfrm>
          <a:prstGeom prst="rect">
            <a:avLst/>
          </a:prstGeom>
          <a:noFill/>
        </p:spPr>
        <p:txBody>
          <a:bodyPr wrap="square" rtlCol="0">
            <a:spAutoFit/>
          </a:bodyPr>
          <a:lstStyle/>
          <a:p>
            <a:pPr>
              <a:lnSpc>
                <a:spcPct val="90000"/>
              </a:lnSpc>
            </a:pPr>
            <a:r>
              <a:rPr lang="en-US" sz="1800" dirty="0" err="1"/>
              <a:t>Kadiatou</a:t>
            </a:r>
            <a:r>
              <a:rPr lang="en-US" sz="1800" dirty="0"/>
              <a:t> Diallo ( 2118524 )</a:t>
            </a:r>
          </a:p>
        </p:txBody>
      </p:sp>
    </p:spTree>
    <p:extLst>
      <p:ext uri="{BB962C8B-B14F-4D97-AF65-F5344CB8AC3E}">
        <p14:creationId xmlns:p14="http://schemas.microsoft.com/office/powerpoint/2010/main" val="640098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4" name="Straight Connector 2053">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056" name="Straight Connector 2055">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2058" name="Rectangle 205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0" name="Rectangle 2059">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2621D5A-F72E-EF06-DA8E-B3DE95499C2C}"/>
              </a:ext>
            </a:extLst>
          </p:cNvPr>
          <p:cNvSpPr>
            <a:spLocks noChangeArrowheads="1"/>
          </p:cNvSpPr>
          <p:nvPr/>
        </p:nvSpPr>
        <p:spPr bwMode="auto">
          <a:xfrm>
            <a:off x="482601" y="721946"/>
            <a:ext cx="10813250" cy="19719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600" b="1" i="0" u="none" strike="noStrike" cap="none" normalizeH="0" baseline="0" dirty="0">
                <a:ln>
                  <a:noFill/>
                </a:ln>
                <a:effectLst/>
                <a:latin typeface="+mj-lt"/>
                <a:ea typeface="+mj-ea"/>
                <a:cs typeface="+mj-cs"/>
              </a:rPr>
              <a:t>How does effective communication help the organization(Task 1)</a:t>
            </a:r>
            <a:endParaRPr kumimoji="0" lang="en-US" altLang="en-US" sz="3600" b="0" i="0" u="none" strike="noStrike" cap="none" normalizeH="0" baseline="0" dirty="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5100" b="0" i="0" u="none" strike="noStrike" cap="none" normalizeH="0" baseline="0" dirty="0">
              <a:ln>
                <a:noFill/>
              </a:ln>
              <a:effectLst/>
              <a:latin typeface="+mj-lt"/>
              <a:ea typeface="+mj-ea"/>
              <a:cs typeface="+mj-cs"/>
            </a:endParaRPr>
          </a:p>
        </p:txBody>
      </p:sp>
      <p:cxnSp>
        <p:nvCxnSpPr>
          <p:cNvPr id="2062" name="Straight Connector 206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64" name="Straight Connector 2063">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0F93B6B0-A899-430B-166E-B9266AD98A38}"/>
              </a:ext>
            </a:extLst>
          </p:cNvPr>
          <p:cNvSpPr>
            <a:spLocks noChangeArrowheads="1"/>
          </p:cNvSpPr>
          <p:nvPr/>
        </p:nvSpPr>
        <p:spPr bwMode="auto">
          <a:xfrm>
            <a:off x="562329" y="2779270"/>
            <a:ext cx="5189963" cy="28008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Effective communication brings the external stakeholders to close through understanding different barriers to communication and handling them.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Reduce the cost of lost information and data through efficiency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Allow stakeholders to set common goals which can be implemented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Foster strong working relationships among staff </a:t>
            </a:r>
          </a:p>
        </p:txBody>
      </p:sp>
      <p:pic>
        <p:nvPicPr>
          <p:cNvPr id="2049" name="Picture 4" descr="The Power of Effective Communication">
            <a:extLst>
              <a:ext uri="{FF2B5EF4-FFF2-40B4-BE49-F238E27FC236}">
                <a16:creationId xmlns:a16="http://schemas.microsoft.com/office/drawing/2014/main" id="{E2A10E45-AEC6-F702-F44F-377368B3968B}"/>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6215067" y="3104938"/>
            <a:ext cx="5295536" cy="3031115"/>
          </a:xfrm>
          <a:prstGeom prst="rect">
            <a:avLst/>
          </a:prstGeom>
          <a:noFill/>
          <a:extLst>
            <a:ext uri="{909E8E84-426E-40DD-AFC4-6F175D3DCCD1}">
              <a14:hiddenFill xmlns:a14="http://schemas.microsoft.com/office/drawing/2010/main">
                <a:solidFill>
                  <a:srgbClr val="FFFFFF"/>
                </a:solidFill>
              </a14:hiddenFill>
            </a:ext>
          </a:extLst>
        </p:spPr>
      </p:pic>
      <p:cxnSp>
        <p:nvCxnSpPr>
          <p:cNvPr id="2066" name="Straight Connector 2065">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FF9CDCFD-94F5-3640-6EA0-3F03B909FACF}"/>
              </a:ext>
            </a:extLst>
          </p:cNvPr>
          <p:cNvSpPr txBox="1"/>
          <p:nvPr/>
        </p:nvSpPr>
        <p:spPr>
          <a:xfrm>
            <a:off x="1038225" y="5981700"/>
            <a:ext cx="3457575" cy="341632"/>
          </a:xfrm>
          <a:prstGeom prst="rect">
            <a:avLst/>
          </a:prstGeom>
          <a:noFill/>
        </p:spPr>
        <p:txBody>
          <a:bodyPr wrap="square" rtlCol="0">
            <a:spAutoFit/>
          </a:bodyPr>
          <a:lstStyle/>
          <a:p>
            <a:pPr>
              <a:lnSpc>
                <a:spcPct val="90000"/>
              </a:lnSpc>
            </a:pPr>
            <a:r>
              <a:rPr lang="en-US" sz="1800"/>
              <a:t>Kadiatou Diallo ( 2118524 )</a:t>
            </a:r>
            <a:endParaRPr lang="en-US" sz="1800" dirty="0"/>
          </a:p>
        </p:txBody>
      </p:sp>
    </p:spTree>
    <p:extLst>
      <p:ext uri="{BB962C8B-B14F-4D97-AF65-F5344CB8AC3E}">
        <p14:creationId xmlns:p14="http://schemas.microsoft.com/office/powerpoint/2010/main" val="2796833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92" name="Straight Connector 307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093" name="Straight Connector 307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094" name="Rectangle 308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ADA290D0-6368-37FE-C433-1683948C241A}"/>
              </a:ext>
            </a:extLst>
          </p:cNvPr>
          <p:cNvSpPr>
            <a:spLocks noChangeArrowheads="1"/>
          </p:cNvSpPr>
          <p:nvPr/>
        </p:nvSpPr>
        <p:spPr bwMode="auto">
          <a:xfrm>
            <a:off x="482600" y="976160"/>
            <a:ext cx="3964251" cy="22379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100" b="1" i="0" u="none" strike="noStrike" cap="none" normalizeH="0" baseline="0">
                <a:ln>
                  <a:noFill/>
                </a:ln>
                <a:effectLst/>
                <a:latin typeface="+mj-lt"/>
                <a:ea typeface="+mj-ea"/>
                <a:cs typeface="+mj-cs"/>
              </a:rPr>
              <a:t>Question 4: Channels of communication used by an organization</a:t>
            </a:r>
            <a:endParaRPr kumimoji="0" lang="en-US" altLang="en-US" sz="31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3100" b="0" i="0" u="none" strike="noStrike" cap="none" normalizeH="0" baseline="0">
              <a:ln>
                <a:noFill/>
              </a:ln>
              <a:effectLst/>
              <a:latin typeface="+mj-lt"/>
              <a:ea typeface="+mj-ea"/>
              <a:cs typeface="+mj-cs"/>
            </a:endParaRPr>
          </a:p>
        </p:txBody>
      </p:sp>
      <p:cxnSp>
        <p:nvCxnSpPr>
          <p:cNvPr id="3095" name="Straight Connector 3083">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15B143A1-D91A-887B-603F-EA31256C723E}"/>
              </a:ext>
            </a:extLst>
          </p:cNvPr>
          <p:cNvSpPr>
            <a:spLocks noChangeArrowheads="1"/>
          </p:cNvSpPr>
          <p:nvPr/>
        </p:nvSpPr>
        <p:spPr bwMode="auto">
          <a:xfrm>
            <a:off x="482600" y="2760554"/>
            <a:ext cx="3964250" cy="2470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Face to face through meetings and conferences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Use of video conferencing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Using emails and text messaging to different groups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Social media like Facebook, Instagram, and websites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Memos and posters </a:t>
            </a:r>
          </a:p>
        </p:txBody>
      </p:sp>
      <p:pic>
        <p:nvPicPr>
          <p:cNvPr id="3073" name="Picture 3" descr="Choosing Communication Channels To Reach Your Global Market - 24 Hour  Translation Services">
            <a:extLst>
              <a:ext uri="{FF2B5EF4-FFF2-40B4-BE49-F238E27FC236}">
                <a16:creationId xmlns:a16="http://schemas.microsoft.com/office/drawing/2014/main" id="{83F30E38-FBD0-4BED-DFE3-601C47C36A37}"/>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5040694" y="809883"/>
            <a:ext cx="6588977" cy="5238236"/>
          </a:xfrm>
          <a:prstGeom prst="rect">
            <a:avLst/>
          </a:prstGeom>
          <a:noFill/>
          <a:extLst>
            <a:ext uri="{909E8E84-426E-40DD-AFC4-6F175D3DCCD1}">
              <a14:hiddenFill xmlns:a14="http://schemas.microsoft.com/office/drawing/2010/main">
                <a:solidFill>
                  <a:srgbClr val="FFFFFF"/>
                </a:solidFill>
              </a14:hiddenFill>
            </a:ext>
          </a:extLst>
        </p:spPr>
      </p:pic>
      <p:cxnSp>
        <p:nvCxnSpPr>
          <p:cNvPr id="3096" name="Straight Connector 3085">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338DB87C-D998-7D2A-8AFF-902F6ADC6116}"/>
              </a:ext>
            </a:extLst>
          </p:cNvPr>
          <p:cNvSpPr txBox="1"/>
          <p:nvPr/>
        </p:nvSpPr>
        <p:spPr>
          <a:xfrm>
            <a:off x="828674" y="5600699"/>
            <a:ext cx="3114675" cy="369332"/>
          </a:xfrm>
          <a:prstGeom prst="rect">
            <a:avLst/>
          </a:prstGeom>
          <a:noFill/>
        </p:spPr>
        <p:txBody>
          <a:bodyPr wrap="square" rtlCol="0">
            <a:spAutoFit/>
          </a:bodyPr>
          <a:lstStyle/>
          <a:p>
            <a:r>
              <a:rPr lang="en-US" sz="1800" dirty="0" err="1"/>
              <a:t>Kadiatou</a:t>
            </a:r>
            <a:r>
              <a:rPr lang="en-US" sz="1800" dirty="0"/>
              <a:t> Diallo ( 2118524</a:t>
            </a:r>
            <a:r>
              <a:rPr lang="en-GB" sz="1800" dirty="0"/>
              <a:t>)</a:t>
            </a:r>
            <a:endParaRPr lang="en-GB" dirty="0"/>
          </a:p>
        </p:txBody>
      </p:sp>
    </p:spTree>
    <p:extLst>
      <p:ext uri="{BB962C8B-B14F-4D97-AF65-F5344CB8AC3E}">
        <p14:creationId xmlns:p14="http://schemas.microsoft.com/office/powerpoint/2010/main" val="351339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7B88E3-06C1-ADB1-6C57-7CA949DC86E2}"/>
              </a:ext>
            </a:extLst>
          </p:cNvPr>
          <p:cNvSpPr txBox="1"/>
          <p:nvPr/>
        </p:nvSpPr>
        <p:spPr>
          <a:xfrm>
            <a:off x="1191291" y="2314575"/>
            <a:ext cx="9809417" cy="2019527"/>
          </a:xfrm>
          <a:prstGeom prst="rect">
            <a:avLst/>
          </a:prstGeom>
          <a:noFill/>
        </p:spPr>
        <p:txBody>
          <a:bodyPr wrap="none" rtlCol="0">
            <a:spAutoFit/>
          </a:bodyPr>
          <a:lstStyle/>
          <a:p>
            <a:pPr marL="457200" algn="ctr">
              <a:lnSpc>
                <a:spcPct val="115000"/>
              </a:lnSpc>
            </a:pPr>
            <a:r>
              <a:rPr lang="en-US" sz="3200" b="1" dirty="0">
                <a:effectLst/>
                <a:latin typeface="Calibri" panose="020F0502020204030204" pitchFamily="34" charset="0"/>
                <a:ea typeface="Calibri" panose="020F0502020204030204" pitchFamily="34" charset="0"/>
                <a:cs typeface="Times New Roman" panose="02020603050405020304" pitchFamily="18" charset="0"/>
              </a:rPr>
              <a:t>Effective channels for the organization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Face to Face communication because it allows clarification instantly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use of emails is secure and private means of communication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Video conferencing, like the use of ZOOM meetings, saves time and is good for remote employees.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1C2272F3-6EB4-7C1B-750B-B6EC63D0B45C}"/>
              </a:ext>
            </a:extLst>
          </p:cNvPr>
          <p:cNvSpPr txBox="1"/>
          <p:nvPr/>
        </p:nvSpPr>
        <p:spPr>
          <a:xfrm>
            <a:off x="923925" y="5810249"/>
            <a:ext cx="3752850" cy="369332"/>
          </a:xfrm>
          <a:prstGeom prst="rect">
            <a:avLst/>
          </a:prstGeom>
          <a:noFill/>
        </p:spPr>
        <p:txBody>
          <a:bodyPr wrap="square" rtlCol="0">
            <a:spAutoFit/>
          </a:bodyPr>
          <a:lstStyle/>
          <a:p>
            <a:r>
              <a:rPr lang="en-US" sz="1800"/>
              <a:t>Kadiatou Diallo ( 2118524</a:t>
            </a:r>
            <a:r>
              <a:rPr lang="en-GB" sz="1800"/>
              <a:t>)</a:t>
            </a:r>
            <a:endParaRPr lang="en-GB" dirty="0"/>
          </a:p>
        </p:txBody>
      </p:sp>
    </p:spTree>
    <p:extLst>
      <p:ext uri="{BB962C8B-B14F-4D97-AF65-F5344CB8AC3E}">
        <p14:creationId xmlns:p14="http://schemas.microsoft.com/office/powerpoint/2010/main" val="2010472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 name="Rectangle 12">
            <a:extLst>
              <a:ext uri="{FF2B5EF4-FFF2-40B4-BE49-F238E27FC236}">
                <a16:creationId xmlns:a16="http://schemas.microsoft.com/office/drawing/2014/main" id="{25E64D5A-0281-4C68-B39F-9541989E5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94CA62-A3FA-B3DC-CAA6-A4485536B039}"/>
              </a:ext>
            </a:extLst>
          </p:cNvPr>
          <p:cNvSpPr>
            <a:spLocks noGrp="1"/>
          </p:cNvSpPr>
          <p:nvPr>
            <p:ph type="title"/>
          </p:nvPr>
        </p:nvSpPr>
        <p:spPr>
          <a:xfrm>
            <a:off x="480047" y="799528"/>
            <a:ext cx="8413670" cy="1889243"/>
          </a:xfrm>
        </p:spPr>
        <p:txBody>
          <a:bodyPr vert="horz" lIns="91440" tIns="45720" rIns="91440" bIns="45720" rtlCol="0" anchor="ctr">
            <a:normAutofit/>
          </a:bodyPr>
          <a:lstStyle/>
          <a:p>
            <a:r>
              <a:rPr lang="en-US" sz="8000" b="1" u="sng" dirty="0"/>
              <a:t>Conclusion</a:t>
            </a:r>
          </a:p>
        </p:txBody>
      </p:sp>
      <p:cxnSp>
        <p:nvCxnSpPr>
          <p:cNvPr id="15" name="Straight Connector 14">
            <a:extLst>
              <a:ext uri="{FF2B5EF4-FFF2-40B4-BE49-F238E27FC236}">
                <a16:creationId xmlns:a16="http://schemas.microsoft.com/office/drawing/2014/main" id="{769A8E91-0028-41F1-AD09-55C3F5999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C80999E2-DBA5-45C2-9FA5-8925EF80D0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7"/>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77CBB2C7-C4A2-4DDF-8B0F-AAA41053F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9CAC458D-5134-99B2-A585-3894BCDC3A2F}"/>
              </a:ext>
            </a:extLst>
          </p:cNvPr>
          <p:cNvSpPr txBox="1"/>
          <p:nvPr/>
        </p:nvSpPr>
        <p:spPr>
          <a:xfrm>
            <a:off x="904875" y="2688770"/>
            <a:ext cx="9955531" cy="1477328"/>
          </a:xfrm>
          <a:prstGeom prst="rect">
            <a:avLst/>
          </a:prstGeom>
          <a:noFill/>
        </p:spPr>
        <p:txBody>
          <a:bodyPr wrap="square" rtlCol="0">
            <a:spAutoFit/>
          </a:bodyPr>
          <a:lstStyle/>
          <a:p>
            <a:r>
              <a:rPr lang="en-GB" dirty="0"/>
              <a:t>It is concluded that, a strong effective care home team is one in which every member shares a common goal of providing the best possible care to the people they serve. Throughout this report we have tried to reflect on what we are seeing and hearing from clients and providers, as well as relevant data. In order to get the best results we managed to conclude that the </a:t>
            </a:r>
            <a:r>
              <a:rPr lang="en-US" sz="1800" dirty="0"/>
              <a:t>Schramm’s Interactive Model </a:t>
            </a:r>
            <a:r>
              <a:rPr lang="en-GB" dirty="0"/>
              <a:t>is the best model to follow to get the best results.</a:t>
            </a:r>
          </a:p>
        </p:txBody>
      </p:sp>
      <p:sp>
        <p:nvSpPr>
          <p:cNvPr id="6" name="TextBox 5">
            <a:extLst>
              <a:ext uri="{FF2B5EF4-FFF2-40B4-BE49-F238E27FC236}">
                <a16:creationId xmlns:a16="http://schemas.microsoft.com/office/drawing/2014/main" id="{E37E40BF-4894-8168-D001-CFB4F64BADE1}"/>
              </a:ext>
            </a:extLst>
          </p:cNvPr>
          <p:cNvSpPr txBox="1"/>
          <p:nvPr/>
        </p:nvSpPr>
        <p:spPr>
          <a:xfrm>
            <a:off x="1181100" y="5705474"/>
            <a:ext cx="3381375" cy="646331"/>
          </a:xfrm>
          <a:prstGeom prst="rect">
            <a:avLst/>
          </a:prstGeom>
          <a:noFill/>
        </p:spPr>
        <p:txBody>
          <a:bodyPr wrap="square" rtlCol="0">
            <a:spAutoFit/>
          </a:bodyPr>
          <a:lstStyle/>
          <a:p>
            <a:r>
              <a:rPr lang="en-US" sz="1800" dirty="0"/>
              <a:t>Vimi Naiko ( 2120212 )</a:t>
            </a:r>
          </a:p>
          <a:p>
            <a:endParaRPr lang="en-GB" dirty="0"/>
          </a:p>
        </p:txBody>
      </p:sp>
    </p:spTree>
    <p:extLst>
      <p:ext uri="{BB962C8B-B14F-4D97-AF65-F5344CB8AC3E}">
        <p14:creationId xmlns:p14="http://schemas.microsoft.com/office/powerpoint/2010/main" val="616605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2" name="Rectangle 1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74DFB6E-51D5-351F-DBCA-D7E7B25CEDF3}"/>
              </a:ext>
            </a:extLst>
          </p:cNvPr>
          <p:cNvSpPr txBox="1"/>
          <p:nvPr/>
        </p:nvSpPr>
        <p:spPr>
          <a:xfrm>
            <a:off x="482601" y="976152"/>
            <a:ext cx="5613399" cy="5024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b="1">
                <a:latin typeface="+mj-lt"/>
                <a:ea typeface="+mj-ea"/>
                <a:cs typeface="+mj-cs"/>
              </a:rPr>
              <a:t>REFERENCES</a:t>
            </a:r>
          </a:p>
        </p:txBody>
      </p:sp>
      <p:cxnSp>
        <p:nvCxnSpPr>
          <p:cNvPr id="16" name="Straight Connector 15">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1" name="TextBox 2">
            <a:extLst>
              <a:ext uri="{FF2B5EF4-FFF2-40B4-BE49-F238E27FC236}">
                <a16:creationId xmlns:a16="http://schemas.microsoft.com/office/drawing/2014/main" id="{AC024E6C-45C2-0F6A-C495-60505369A1CC}"/>
              </a:ext>
            </a:extLst>
          </p:cNvPr>
          <p:cNvSpPr txBox="1"/>
          <p:nvPr/>
        </p:nvSpPr>
        <p:spPr>
          <a:xfrm>
            <a:off x="6997624" y="976158"/>
            <a:ext cx="4440589" cy="50249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1400"/>
              <a:t>Rayudu, C., (2009) </a:t>
            </a:r>
            <a:r>
              <a:rPr lang="en-US" sz="1400" i="1"/>
              <a:t>Communication, Global Media, Mumbai</a:t>
            </a:r>
            <a:r>
              <a:rPr lang="en-US" sz="1400"/>
              <a:t>. Available at: ProQuest Ebook Central. (Accessed: 21 July 2022) </a:t>
            </a:r>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r>
              <a:rPr lang="en-US" sz="1400"/>
              <a:t>Summerlin, R.D., (1991) </a:t>
            </a:r>
            <a:r>
              <a:rPr lang="en-US" sz="1400" i="1"/>
              <a:t>New Orleans Baptist Theological Seminary. </a:t>
            </a:r>
          </a:p>
          <a:p>
            <a:pPr>
              <a:lnSpc>
                <a:spcPct val="90000"/>
              </a:lnSpc>
              <a:spcAft>
                <a:spcPts val="600"/>
              </a:spcAft>
              <a:buFont typeface="Arial" panose="020B0604020202020204" pitchFamily="34" charset="0"/>
            </a:pPr>
            <a:r>
              <a:rPr lang="en-US" sz="1400"/>
              <a:t>Available at: </a:t>
            </a:r>
            <a:r>
              <a:rPr lang="en-US" sz="1400">
                <a:hlinkClick r:id="rId2"/>
              </a:rPr>
              <a:t>https://search.proquest.com/openview/3d8f1cbeedb2b4fa13a1a847822f17f3/1?pq-origsite=gscholar&amp;cbl=18750&amp;diss=y</a:t>
            </a:r>
            <a:r>
              <a:rPr lang="en-US" sz="1400"/>
              <a:t>  (Accessed: 21 July 2022)</a:t>
            </a:r>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r>
              <a:rPr lang="en-US" sz="1400"/>
              <a:t> Heckman, G., Harrison, D., D'Elia, T., Kaasalainen, S., Strachan, P.H. and Demers, C., (2012) </a:t>
            </a:r>
            <a:r>
              <a:rPr lang="en-US" sz="1400" i="1"/>
              <a:t>Barriers to the management of heart failure in Ontario long-term care homes: an interprofessional care perspective.</a:t>
            </a:r>
          </a:p>
          <a:p>
            <a:pPr>
              <a:lnSpc>
                <a:spcPct val="90000"/>
              </a:lnSpc>
              <a:spcAft>
                <a:spcPts val="600"/>
              </a:spcAft>
              <a:buFont typeface="Arial" panose="020B0604020202020204" pitchFamily="34" charset="0"/>
            </a:pPr>
            <a:r>
              <a:rPr lang="en-US" sz="1400"/>
              <a:t>Available at: </a:t>
            </a:r>
            <a:r>
              <a:rPr lang="en-US" sz="1400">
                <a:hlinkClick r:id="rId3"/>
              </a:rPr>
              <a:t>http://jripe.org/index.php/journal/article/view/90</a:t>
            </a:r>
            <a:r>
              <a:rPr lang="en-US" sz="1400"/>
              <a:t> (Accessed: 21 July 2022)</a:t>
            </a:r>
          </a:p>
          <a:p>
            <a:pPr>
              <a:lnSpc>
                <a:spcPct val="90000"/>
              </a:lnSpc>
              <a:spcAft>
                <a:spcPts val="600"/>
              </a:spcAft>
              <a:buFont typeface="Arial" panose="020B0604020202020204" pitchFamily="34" charset="0"/>
            </a:pPr>
            <a:endParaRPr lang="en-US" sz="1400"/>
          </a:p>
        </p:txBody>
      </p:sp>
      <p:cxnSp>
        <p:nvCxnSpPr>
          <p:cNvPr id="18" name="Straight Connector 17">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91922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797D1F6B-5388-6A6A-1892-4F344ADDB724}"/>
              </a:ext>
            </a:extLst>
          </p:cNvPr>
          <p:cNvSpPr txBox="1"/>
          <p:nvPr/>
        </p:nvSpPr>
        <p:spPr>
          <a:xfrm>
            <a:off x="741967" y="976158"/>
            <a:ext cx="10696246" cy="20495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Aft>
                <a:spcPts val="600"/>
              </a:spcAft>
              <a:buFont typeface="Arial" panose="020B0604020202020204" pitchFamily="34" charset="0"/>
            </a:pPr>
            <a:r>
              <a:rPr lang="en-US" sz="2000"/>
              <a:t>Shannon, C.E., (1949) </a:t>
            </a:r>
            <a:r>
              <a:rPr lang="en-US" sz="2000" i="1"/>
              <a:t>The mathematical theory of communication. </a:t>
            </a:r>
            <a:r>
              <a:rPr lang="en-US" sz="2000"/>
              <a:t>(Accessed: 23 July 2022)</a:t>
            </a:r>
          </a:p>
          <a:p>
            <a:pPr>
              <a:spcAft>
                <a:spcPts val="600"/>
              </a:spcAft>
              <a:buFont typeface="Arial" panose="020B0604020202020204" pitchFamily="34" charset="0"/>
            </a:pPr>
            <a:endParaRPr lang="en-US" sz="2000"/>
          </a:p>
          <a:p>
            <a:pPr>
              <a:spcAft>
                <a:spcPts val="600"/>
              </a:spcAft>
              <a:buFont typeface="Arial" panose="020B0604020202020204" pitchFamily="34" charset="0"/>
            </a:pPr>
            <a:r>
              <a:rPr lang="en-US" sz="2000"/>
              <a:t>Weaver, W., (1949) </a:t>
            </a:r>
            <a:r>
              <a:rPr lang="en-US" sz="2000" i="1"/>
              <a:t>The mathematics of communication.</a:t>
            </a:r>
            <a:r>
              <a:rPr lang="en-US" sz="2000"/>
              <a:t> </a:t>
            </a:r>
          </a:p>
          <a:p>
            <a:pPr>
              <a:spcAft>
                <a:spcPts val="600"/>
              </a:spcAft>
              <a:buFont typeface="Arial" panose="020B0604020202020204" pitchFamily="34" charset="0"/>
            </a:pPr>
            <a:r>
              <a:rPr lang="en-US" sz="2000"/>
              <a:t>Available at: </a:t>
            </a:r>
            <a:r>
              <a:rPr lang="en-US" sz="2000">
                <a:hlinkClick r:id="rId2"/>
              </a:rPr>
              <a:t>https://www.jstor.org/stable/24967225</a:t>
            </a:r>
            <a:r>
              <a:rPr lang="en-US" sz="2000"/>
              <a:t> (Accessed: 23 July 2022) </a:t>
            </a:r>
          </a:p>
        </p:txBody>
      </p:sp>
      <p:cxnSp>
        <p:nvCxnSpPr>
          <p:cNvPr id="17" name="Straight Connector 16">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2979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107FBA-C0F7-E67D-B67B-330012B1D40A}"/>
              </a:ext>
            </a:extLst>
          </p:cNvPr>
          <p:cNvSpPr txBox="1"/>
          <p:nvPr/>
        </p:nvSpPr>
        <p:spPr>
          <a:xfrm>
            <a:off x="685800" y="933450"/>
            <a:ext cx="10534650" cy="5099601"/>
          </a:xfrm>
          <a:prstGeom prst="rect">
            <a:avLst/>
          </a:prstGeom>
          <a:noFill/>
        </p:spPr>
        <p:txBody>
          <a:bodyPr wrap="square" rtlCol="0">
            <a:spAutoFit/>
          </a:bodyPr>
          <a:lstStyle/>
          <a:p>
            <a:pPr marL="457200" algn="ctr">
              <a:lnSpc>
                <a:spcPct val="115000"/>
              </a:lnSpc>
            </a:pPr>
            <a:r>
              <a:rPr lang="en-US" sz="3200" b="1"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Gabelaia</a:t>
            </a:r>
            <a:r>
              <a:rPr lang="en-US" sz="1800" dirty="0">
                <a:effectLst/>
                <a:latin typeface="Calibri" panose="020F0502020204030204" pitchFamily="34" charset="0"/>
                <a:ea typeface="Calibri" panose="020F0502020204030204" pitchFamily="34" charset="0"/>
                <a:cs typeface="Times New Roman" panose="02020603050405020304" pitchFamily="18" charset="0"/>
              </a:rPr>
              <a:t>, I.,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Vasadze</a:t>
            </a:r>
            <a:r>
              <a:rPr lang="en-US" sz="1800" dirty="0">
                <a:effectLst/>
                <a:latin typeface="Calibri" panose="020F0502020204030204" pitchFamily="34" charset="0"/>
                <a:ea typeface="Calibri" panose="020F0502020204030204" pitchFamily="34" charset="0"/>
                <a:cs typeface="Times New Roman" panose="02020603050405020304" pitchFamily="18" charset="0"/>
              </a:rPr>
              <a:t>, N. (2020, October). The Impact of Technology-Mediated Interaction: Exploring New Channels for Effective Student-Lecturer Communications in Times of Disruption. In International Conference on Reliability and Statistics in Transportation and Communication (pp. 804-813). Springer, Cham.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Ratna</a:t>
            </a:r>
            <a:r>
              <a:rPr lang="en-US" sz="1800" dirty="0">
                <a:effectLst/>
                <a:latin typeface="Calibri" panose="020F0502020204030204" pitchFamily="34" charset="0"/>
                <a:ea typeface="Calibri" panose="020F0502020204030204" pitchFamily="34" charset="0"/>
                <a:cs typeface="Times New Roman" panose="02020603050405020304" pitchFamily="18" charset="0"/>
              </a:rPr>
              <a:t>, H. (2019). The importance of effective communication in healthcare practice. Harvard Public Health Review, 23, 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Radovic</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Markovic, M.,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Salamzadeh</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(2018). The importance of communication in business management. 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Radovic</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Markovic, M.,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Salamzadeh</a:t>
            </a:r>
            <a:r>
              <a:rPr lang="en-US" sz="1800" dirty="0">
                <a:effectLst/>
                <a:latin typeface="Calibri" panose="020F0502020204030204" pitchFamily="34" charset="0"/>
                <a:ea typeface="Calibri" panose="020F0502020204030204" pitchFamily="34" charset="0"/>
                <a:cs typeface="Times New Roman" panose="02020603050405020304" pitchFamily="18" charset="0"/>
              </a:rPr>
              <a:t>, A.(2018). The Importance of Communication in Business Management, The 7th International Scientific Conference on Employment, Education and Entrepreneurship, Belgrade, Serbia.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Shahid, D. (2022). Importance of Intercultural Communication in an Organization. Journal of Business and Management Studies, 4(2), 459-463.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Takagi, R., Wang, K., &amp; Hayashi, M. (2020). Application of the resource theory of channels to communication scenarios. Physical Review Letters, 124(12), 120502.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03897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9B14FF2D-B525-4901-8D42-B06342A86C39}"/>
              </a:ext>
            </a:extLst>
          </p:cNvPr>
          <p:cNvSpPr>
            <a:spLocks noChangeArrowheads="1"/>
          </p:cNvSpPr>
          <p:nvPr/>
        </p:nvSpPr>
        <p:spPr bwMode="auto">
          <a:xfrm>
            <a:off x="481007" y="696037"/>
            <a:ext cx="5481579" cy="20062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spcAft>
                <a:spcPts val="600"/>
              </a:spcAft>
              <a:buClrTx/>
              <a:buSzTx/>
              <a:tabLst/>
            </a:pPr>
            <a:r>
              <a:rPr kumimoji="0" lang="en-US" altLang="en-US" sz="6600" b="0" i="0" u="none" strike="noStrike" cap="none" normalizeH="0" baseline="0">
                <a:ln>
                  <a:noFill/>
                </a:ln>
                <a:effectLst/>
                <a:latin typeface="+mj-lt"/>
                <a:ea typeface="+mj-ea"/>
                <a:cs typeface="+mj-cs"/>
              </a:rPr>
              <a:t>Task 2</a:t>
            </a:r>
          </a:p>
        </p:txBody>
      </p:sp>
      <p:cxnSp>
        <p:nvCxnSpPr>
          <p:cNvPr id="17" name="Straight Connector 16">
            <a:extLst>
              <a:ext uri="{FF2B5EF4-FFF2-40B4-BE49-F238E27FC236}">
                <a16:creationId xmlns:a16="http://schemas.microsoft.com/office/drawing/2014/main" id="{16C116DA-899F-423B-A82A-01DAF67C14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A7A030CB-D662-4E87-B668-9DE9163E9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7F947FE2-C7ED-40F6-BF61-8642A1E95A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3" name="Table 2">
            <a:extLst>
              <a:ext uri="{FF2B5EF4-FFF2-40B4-BE49-F238E27FC236}">
                <a16:creationId xmlns:a16="http://schemas.microsoft.com/office/drawing/2014/main" id="{9D7E9C57-0577-15FF-ADD0-3580BDF05422}"/>
              </a:ext>
            </a:extLst>
          </p:cNvPr>
          <p:cNvGraphicFramePr>
            <a:graphicFrameLocks noGrp="1"/>
          </p:cNvGraphicFramePr>
          <p:nvPr>
            <p:extLst>
              <p:ext uri="{D42A27DB-BD31-4B8C-83A1-F6EECF244321}">
                <p14:modId xmlns:p14="http://schemas.microsoft.com/office/powerpoint/2010/main" val="147373203"/>
              </p:ext>
            </p:extLst>
          </p:nvPr>
        </p:nvGraphicFramePr>
        <p:xfrm>
          <a:off x="962288" y="3109356"/>
          <a:ext cx="10187696" cy="3090122"/>
        </p:xfrm>
        <a:graphic>
          <a:graphicData uri="http://schemas.openxmlformats.org/drawingml/2006/table">
            <a:tbl>
              <a:tblPr firstRow="1" firstCol="1" bandRow="1">
                <a:tableStyleId>{69012ECD-51FC-41F1-AA8D-1B2483CD663E}</a:tableStyleId>
              </a:tblPr>
              <a:tblGrid>
                <a:gridCol w="5030936">
                  <a:extLst>
                    <a:ext uri="{9D8B030D-6E8A-4147-A177-3AD203B41FA5}">
                      <a16:colId xmlns:a16="http://schemas.microsoft.com/office/drawing/2014/main" val="740590302"/>
                    </a:ext>
                  </a:extLst>
                </a:gridCol>
                <a:gridCol w="5156760">
                  <a:extLst>
                    <a:ext uri="{9D8B030D-6E8A-4147-A177-3AD203B41FA5}">
                      <a16:colId xmlns:a16="http://schemas.microsoft.com/office/drawing/2014/main" val="4089570378"/>
                    </a:ext>
                  </a:extLst>
                </a:gridCol>
              </a:tblGrid>
              <a:tr h="244761">
                <a:tc>
                  <a:txBody>
                    <a:bodyPr/>
                    <a:lstStyle/>
                    <a:p>
                      <a:pPr algn="ctr">
                        <a:lnSpc>
                          <a:spcPct val="115000"/>
                        </a:lnSpc>
                        <a:spcAft>
                          <a:spcPts val="1000"/>
                        </a:spcAft>
                      </a:pPr>
                      <a:r>
                        <a:rPr lang="en-US" sz="1200">
                          <a:effectLst/>
                        </a:rPr>
                        <a:t>Who was on your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algn="ctr">
                        <a:lnSpc>
                          <a:spcPct val="115000"/>
                        </a:lnSpc>
                        <a:spcAft>
                          <a:spcPts val="1000"/>
                        </a:spcAft>
                      </a:pPr>
                      <a:r>
                        <a:rPr lang="en-US" sz="1200">
                          <a:effectLst/>
                        </a:rPr>
                        <a:t>Vimi Naiko , Gabriela Munteanu , Kadiatou Diallo</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051442144"/>
                  </a:ext>
                </a:extLst>
              </a:tr>
              <a:tr h="886501">
                <a:tc>
                  <a:txBody>
                    <a:bodyPr/>
                    <a:lstStyle/>
                    <a:p>
                      <a:pPr algn="ctr">
                        <a:lnSpc>
                          <a:spcPct val="115000"/>
                        </a:lnSpc>
                        <a:spcAft>
                          <a:spcPts val="1000"/>
                        </a:spcAft>
                      </a:pPr>
                      <a:r>
                        <a:rPr lang="en-US" sz="1200">
                          <a:effectLst/>
                        </a:rPr>
                        <a:t>What were the key strengths of your</a:t>
                      </a:r>
                      <a:endParaRPr lang="en-GB" sz="1200">
                        <a:effectLst/>
                      </a:endParaRPr>
                    </a:p>
                    <a:p>
                      <a:pPr algn="ctr">
                        <a:lnSpc>
                          <a:spcPct val="115000"/>
                        </a:lnSpc>
                        <a:spcAft>
                          <a:spcPts val="1000"/>
                        </a:spcAft>
                      </a:pPr>
                      <a:r>
                        <a:rPr lang="en-US" sz="1200">
                          <a:effectLst/>
                        </a:rPr>
                        <a:t>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nSpc>
                          <a:spcPct val="115000"/>
                        </a:lnSpc>
                        <a:buFont typeface="Wingdings" panose="05000000000000000000" pitchFamily="2" charset="2"/>
                        <a:buChar char=""/>
                      </a:pPr>
                      <a:r>
                        <a:rPr lang="en-US" sz="1200">
                          <a:effectLst/>
                        </a:rPr>
                        <a:t>Coordination </a:t>
                      </a:r>
                      <a:endParaRPr lang="en-GB" sz="1200">
                        <a:effectLst/>
                      </a:endParaRPr>
                    </a:p>
                    <a:p>
                      <a:pPr marL="342900" lvl="0" indent="-342900">
                        <a:lnSpc>
                          <a:spcPct val="115000"/>
                        </a:lnSpc>
                        <a:buFont typeface="Wingdings" panose="05000000000000000000" pitchFamily="2" charset="2"/>
                        <a:buChar char=""/>
                      </a:pPr>
                      <a:r>
                        <a:rPr lang="en-US" sz="1200">
                          <a:effectLst/>
                        </a:rPr>
                        <a:t>Effective contribution </a:t>
                      </a:r>
                      <a:endParaRPr lang="en-GB" sz="1200">
                        <a:effectLst/>
                      </a:endParaRPr>
                    </a:p>
                    <a:p>
                      <a:pPr marL="342900" lvl="0" indent="-342900">
                        <a:lnSpc>
                          <a:spcPct val="115000"/>
                        </a:lnSpc>
                        <a:buFont typeface="Wingdings" panose="05000000000000000000" pitchFamily="2" charset="2"/>
                        <a:buChar char=""/>
                      </a:pPr>
                      <a:r>
                        <a:rPr lang="en-US" sz="1200">
                          <a:effectLst/>
                        </a:rPr>
                        <a:t>Positive criticism of the points contributed by members </a:t>
                      </a:r>
                      <a:endParaRPr lang="en-GB" sz="1200">
                        <a:effectLst/>
                      </a:endParaRPr>
                    </a:p>
                    <a:p>
                      <a:pPr marL="342900" lvl="0" indent="-342900">
                        <a:lnSpc>
                          <a:spcPct val="115000"/>
                        </a:lnSpc>
                        <a:spcAft>
                          <a:spcPts val="1000"/>
                        </a:spcAft>
                        <a:buFont typeface="Wingdings" panose="05000000000000000000" pitchFamily="2" charset="2"/>
                        <a:buChar char=""/>
                      </a:pPr>
                      <a:r>
                        <a:rPr lang="en-US" sz="1200">
                          <a:effectLst/>
                        </a:rPr>
                        <a:t>Punctuality during meetings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580229797"/>
                  </a:ext>
                </a:extLst>
              </a:tr>
              <a:tr h="672588">
                <a:tc>
                  <a:txBody>
                    <a:bodyPr/>
                    <a:lstStyle/>
                    <a:p>
                      <a:pPr algn="ctr">
                        <a:lnSpc>
                          <a:spcPct val="115000"/>
                        </a:lnSpc>
                        <a:spcAft>
                          <a:spcPts val="1000"/>
                        </a:spcAft>
                      </a:pPr>
                      <a:r>
                        <a:rPr lang="en-US" sz="1200">
                          <a:effectLst/>
                        </a:rPr>
                        <a:t>What were the challenges that you</a:t>
                      </a:r>
                      <a:endParaRPr lang="en-GB" sz="1200">
                        <a:effectLst/>
                      </a:endParaRPr>
                    </a:p>
                    <a:p>
                      <a:pPr algn="ctr">
                        <a:lnSpc>
                          <a:spcPct val="115000"/>
                        </a:lnSpc>
                        <a:spcAft>
                          <a:spcPts val="1000"/>
                        </a:spcAft>
                      </a:pPr>
                      <a:r>
                        <a:rPr lang="en-US" sz="1200">
                          <a:effectLst/>
                        </a:rPr>
                        <a:t>overcame as a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gn="just">
                        <a:lnSpc>
                          <a:spcPct val="115000"/>
                        </a:lnSpc>
                        <a:buFont typeface="Wingdings" panose="05000000000000000000" pitchFamily="2" charset="2"/>
                        <a:buChar char=""/>
                      </a:pPr>
                      <a:r>
                        <a:rPr lang="en-US" sz="1200">
                          <a:effectLst/>
                        </a:rPr>
                        <a:t>Effective communication </a:t>
                      </a:r>
                      <a:endParaRPr lang="en-GB" sz="1200">
                        <a:effectLst/>
                      </a:endParaRPr>
                    </a:p>
                    <a:p>
                      <a:pPr marL="342900" lvl="0" indent="-342900" algn="just">
                        <a:lnSpc>
                          <a:spcPct val="115000"/>
                        </a:lnSpc>
                        <a:buFont typeface="Wingdings" panose="05000000000000000000" pitchFamily="2" charset="2"/>
                        <a:buChar char=""/>
                      </a:pPr>
                      <a:r>
                        <a:rPr lang="en-US" sz="1200">
                          <a:effectLst/>
                        </a:rPr>
                        <a:t>Restructuring points </a:t>
                      </a:r>
                      <a:endParaRPr lang="en-GB" sz="1200">
                        <a:effectLst/>
                      </a:endParaRPr>
                    </a:p>
                    <a:p>
                      <a:pPr marL="342900" lvl="0" indent="-342900" algn="just">
                        <a:lnSpc>
                          <a:spcPct val="115000"/>
                        </a:lnSpc>
                        <a:spcAft>
                          <a:spcPts val="1000"/>
                        </a:spcAft>
                        <a:buFont typeface="Wingdings" panose="05000000000000000000" pitchFamily="2" charset="2"/>
                        <a:buChar char=""/>
                      </a:pPr>
                      <a:r>
                        <a:rPr lang="en-US" sz="1200">
                          <a:effectLst/>
                        </a:rPr>
                        <a:t>procrastination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201979709"/>
                  </a:ext>
                </a:extLst>
              </a:tr>
              <a:tr h="672588">
                <a:tc>
                  <a:txBody>
                    <a:bodyPr/>
                    <a:lstStyle/>
                    <a:p>
                      <a:pPr algn="ctr">
                        <a:lnSpc>
                          <a:spcPct val="115000"/>
                        </a:lnSpc>
                        <a:spcAft>
                          <a:spcPts val="1000"/>
                        </a:spcAft>
                      </a:pPr>
                      <a:r>
                        <a:rPr lang="en-US" sz="1200">
                          <a:effectLst/>
                        </a:rPr>
                        <a:t>What would you do differently if you</a:t>
                      </a:r>
                      <a:endParaRPr lang="en-GB" sz="1200">
                        <a:effectLst/>
                      </a:endParaRPr>
                    </a:p>
                    <a:p>
                      <a:pPr algn="ctr">
                        <a:lnSpc>
                          <a:spcPct val="115000"/>
                        </a:lnSpc>
                        <a:spcAft>
                          <a:spcPts val="1000"/>
                        </a:spcAft>
                      </a:pPr>
                      <a:r>
                        <a:rPr lang="en-US" sz="1200">
                          <a:effectLst/>
                        </a:rPr>
                        <a:t>worked as a team again?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gn="just">
                        <a:lnSpc>
                          <a:spcPct val="115000"/>
                        </a:lnSpc>
                        <a:buFont typeface="Wingdings" panose="05000000000000000000" pitchFamily="2" charset="2"/>
                        <a:buChar char=""/>
                      </a:pPr>
                      <a:r>
                        <a:rPr lang="en-US" sz="1200">
                          <a:effectLst/>
                        </a:rPr>
                        <a:t>Brainstorming before writing down points</a:t>
                      </a:r>
                      <a:endParaRPr lang="en-GB" sz="1200">
                        <a:effectLst/>
                      </a:endParaRPr>
                    </a:p>
                    <a:p>
                      <a:pPr marL="342900" lvl="0" indent="-342900" algn="just">
                        <a:lnSpc>
                          <a:spcPct val="115000"/>
                        </a:lnSpc>
                        <a:buFont typeface="Wingdings" panose="05000000000000000000" pitchFamily="2" charset="2"/>
                        <a:buChar char=""/>
                      </a:pPr>
                      <a:r>
                        <a:rPr lang="en-US" sz="1200">
                          <a:effectLst/>
                        </a:rPr>
                        <a:t>Schedule more time for discussion</a:t>
                      </a:r>
                      <a:endParaRPr lang="en-GB" sz="1200">
                        <a:effectLst/>
                      </a:endParaRPr>
                    </a:p>
                    <a:p>
                      <a:pPr marL="342900" lvl="0" indent="-342900" algn="just">
                        <a:lnSpc>
                          <a:spcPct val="115000"/>
                        </a:lnSpc>
                        <a:spcAft>
                          <a:spcPts val="1000"/>
                        </a:spcAft>
                        <a:buFont typeface="Wingdings" panose="05000000000000000000" pitchFamily="2" charset="2"/>
                        <a:buChar char=""/>
                      </a:pPr>
                      <a:r>
                        <a:rPr lang="en-US" sz="1200">
                          <a:effectLst/>
                        </a:rPr>
                        <a:t>Rotating moderators and secretary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1792622623"/>
                  </a:ext>
                </a:extLst>
              </a:tr>
              <a:tr h="613684">
                <a:tc>
                  <a:txBody>
                    <a:bodyPr/>
                    <a:lstStyle/>
                    <a:p>
                      <a:pPr algn="ctr">
                        <a:lnSpc>
                          <a:spcPct val="115000"/>
                        </a:lnSpc>
                        <a:spcAft>
                          <a:spcPts val="1000"/>
                        </a:spcAft>
                      </a:pPr>
                      <a:r>
                        <a:rPr lang="en-US" sz="1200">
                          <a:effectLst/>
                        </a:rPr>
                        <a:t>How would you rate your team</a:t>
                      </a:r>
                      <a:endParaRPr lang="en-GB" sz="1200">
                        <a:effectLst/>
                      </a:endParaRPr>
                    </a:p>
                    <a:p>
                      <a:pPr algn="ctr">
                        <a:lnSpc>
                          <a:spcPct val="115000"/>
                        </a:lnSpc>
                        <a:spcAft>
                          <a:spcPts val="1000"/>
                        </a:spcAft>
                      </a:pPr>
                      <a:r>
                        <a:rPr lang="en-US" sz="1200">
                          <a:effectLst/>
                        </a:rPr>
                        <a:t>working? Out of 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algn="ctr">
                        <a:lnSpc>
                          <a:spcPct val="115000"/>
                        </a:lnSpc>
                        <a:spcAft>
                          <a:spcPts val="1000"/>
                        </a:spcAft>
                      </a:pPr>
                      <a:r>
                        <a:rPr lang="en-US" sz="1200">
                          <a:effectLst/>
                        </a:rPr>
                        <a:t>9/10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2779458829"/>
                  </a:ext>
                </a:extLst>
              </a:tr>
            </a:tbl>
          </a:graphicData>
        </a:graphic>
      </p:graphicFrame>
    </p:spTree>
    <p:extLst>
      <p:ext uri="{BB962C8B-B14F-4D97-AF65-F5344CB8AC3E}">
        <p14:creationId xmlns:p14="http://schemas.microsoft.com/office/powerpoint/2010/main" val="1673364675"/>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90CBB7-4841-4876-ACF7-60D7A8108C9C}">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EADDD3A-DFFD-4BC1-B17C-3AD6FF0BA14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F739FF4-D832-47AA-954F-3025743E4CA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524</TotalTime>
  <Words>1159</Words>
  <Application>Microsoft Office PowerPoint</Application>
  <PresentationFormat>Widescreen</PresentationFormat>
  <Paragraphs>109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Lato</vt:lpstr>
      <vt:lpstr>Seaford</vt:lpstr>
      <vt:lpstr>Wingdings</vt:lpstr>
      <vt:lpstr>LevelVTI</vt:lpstr>
      <vt:lpstr> Care Home</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Vimi</cp:lastModifiedBy>
  <cp:revision>605</cp:revision>
  <dcterms:created xsi:type="dcterms:W3CDTF">2022-03-10T20:07:35Z</dcterms:created>
  <dcterms:modified xsi:type="dcterms:W3CDTF">2022-07-30T17:50:08Z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