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9" r:id="rId2"/>
    <p:sldId id="260" r:id="rId3"/>
    <p:sldId id="264" r:id="rId4"/>
    <p:sldId id="277" r:id="rId5"/>
    <p:sldId id="273" r:id="rId6"/>
    <p:sldId id="267" r:id="rId7"/>
    <p:sldId id="269" r:id="rId8"/>
    <p:sldId id="275" r:id="rId9"/>
    <p:sldId id="274" r:id="rId10"/>
    <p:sldId id="261" r:id="rId11"/>
    <p:sldId id="258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3B6A9C-0661-4CD6-8CA0-55AA979F6913}" type="doc">
      <dgm:prSet loTypeId="urn:microsoft.com/office/officeart/2005/8/layout/bProcess2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D9827BB-E567-4EBF-8D71-550DA9F8BCC6}">
      <dgm:prSet/>
      <dgm:spPr/>
      <dgm:t>
        <a:bodyPr/>
        <a:lstStyle/>
        <a:p>
          <a:r>
            <a:rPr lang="en-GB" u="sng"/>
            <a:t>The End</a:t>
          </a:r>
          <a:endParaRPr lang="en-US"/>
        </a:p>
      </dgm:t>
    </dgm:pt>
    <dgm:pt modelId="{A0C80E2C-3397-4315-81F0-BB2D760DA9E1}" type="parTrans" cxnId="{03056AC5-DBD8-4C38-9FF5-0A3C7DB4546C}">
      <dgm:prSet/>
      <dgm:spPr/>
      <dgm:t>
        <a:bodyPr/>
        <a:lstStyle/>
        <a:p>
          <a:endParaRPr lang="en-US"/>
        </a:p>
      </dgm:t>
    </dgm:pt>
    <dgm:pt modelId="{0652DA4D-E4A8-44BA-80A8-9F3037A0CF0B}" type="sibTrans" cxnId="{03056AC5-DBD8-4C38-9FF5-0A3C7DB4546C}">
      <dgm:prSet/>
      <dgm:spPr/>
      <dgm:t>
        <a:bodyPr/>
        <a:lstStyle/>
        <a:p>
          <a:endParaRPr lang="en-US"/>
        </a:p>
      </dgm:t>
    </dgm:pt>
    <dgm:pt modelId="{42A6C77E-1426-4B49-BF22-C7F7CA7F932B}">
      <dgm:prSet/>
      <dgm:spPr/>
      <dgm:t>
        <a:bodyPr/>
        <a:lstStyle/>
        <a:p>
          <a:r>
            <a:rPr lang="en-GB"/>
            <a:t>Diolch yn fawr.</a:t>
          </a:r>
          <a:endParaRPr lang="en-US"/>
        </a:p>
      </dgm:t>
    </dgm:pt>
    <dgm:pt modelId="{C3258CCF-CEE8-4907-8A24-FE785E907C22}" type="parTrans" cxnId="{B4A246D9-27B2-4290-9802-56AB384CA834}">
      <dgm:prSet/>
      <dgm:spPr/>
      <dgm:t>
        <a:bodyPr/>
        <a:lstStyle/>
        <a:p>
          <a:endParaRPr lang="en-US"/>
        </a:p>
      </dgm:t>
    </dgm:pt>
    <dgm:pt modelId="{7FCD1052-7D4E-495F-B0A8-7D7D24F45A8E}" type="sibTrans" cxnId="{B4A246D9-27B2-4290-9802-56AB384CA834}">
      <dgm:prSet/>
      <dgm:spPr/>
      <dgm:t>
        <a:bodyPr/>
        <a:lstStyle/>
        <a:p>
          <a:endParaRPr lang="en-US"/>
        </a:p>
      </dgm:t>
    </dgm:pt>
    <dgm:pt modelId="{6CE761D2-BDAA-4D11-B983-25A982419AF6}" type="pres">
      <dgm:prSet presAssocID="{413B6A9C-0661-4CD6-8CA0-55AA979F6913}" presName="diagram" presStyleCnt="0">
        <dgm:presLayoutVars>
          <dgm:dir/>
          <dgm:resizeHandles/>
        </dgm:presLayoutVars>
      </dgm:prSet>
      <dgm:spPr/>
    </dgm:pt>
    <dgm:pt modelId="{5068AD74-3600-489A-BAEA-230513CB705C}" type="pres">
      <dgm:prSet presAssocID="{1D9827BB-E567-4EBF-8D71-550DA9F8BCC6}" presName="firstNode" presStyleLbl="node1" presStyleIdx="0" presStyleCnt="2">
        <dgm:presLayoutVars>
          <dgm:bulletEnabled val="1"/>
        </dgm:presLayoutVars>
      </dgm:prSet>
      <dgm:spPr/>
    </dgm:pt>
    <dgm:pt modelId="{A417B279-072A-4375-A3B9-30D4C4BFCBE3}" type="pres">
      <dgm:prSet presAssocID="{0652DA4D-E4A8-44BA-80A8-9F3037A0CF0B}" presName="sibTrans" presStyleLbl="sibTrans2D1" presStyleIdx="0" presStyleCnt="1"/>
      <dgm:spPr/>
    </dgm:pt>
    <dgm:pt modelId="{0D1477E1-E88C-4D45-ABDD-2B7E4449CB14}" type="pres">
      <dgm:prSet presAssocID="{42A6C77E-1426-4B49-BF22-C7F7CA7F932B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65150B78-DFEB-49AF-B1E9-D3E573836A36}" type="presOf" srcId="{0652DA4D-E4A8-44BA-80A8-9F3037A0CF0B}" destId="{A417B279-072A-4375-A3B9-30D4C4BFCBE3}" srcOrd="0" destOrd="0" presId="urn:microsoft.com/office/officeart/2005/8/layout/bProcess2"/>
    <dgm:cxn modelId="{00FED194-AC72-467C-944A-BBBFF02DE197}" type="presOf" srcId="{42A6C77E-1426-4B49-BF22-C7F7CA7F932B}" destId="{0D1477E1-E88C-4D45-ABDD-2B7E4449CB14}" srcOrd="0" destOrd="0" presId="urn:microsoft.com/office/officeart/2005/8/layout/bProcess2"/>
    <dgm:cxn modelId="{03056AC5-DBD8-4C38-9FF5-0A3C7DB4546C}" srcId="{413B6A9C-0661-4CD6-8CA0-55AA979F6913}" destId="{1D9827BB-E567-4EBF-8D71-550DA9F8BCC6}" srcOrd="0" destOrd="0" parTransId="{A0C80E2C-3397-4315-81F0-BB2D760DA9E1}" sibTransId="{0652DA4D-E4A8-44BA-80A8-9F3037A0CF0B}"/>
    <dgm:cxn modelId="{4D8D83D6-DF65-4DD9-8F3E-F492DF99DF3F}" type="presOf" srcId="{413B6A9C-0661-4CD6-8CA0-55AA979F6913}" destId="{6CE761D2-BDAA-4D11-B983-25A982419AF6}" srcOrd="0" destOrd="0" presId="urn:microsoft.com/office/officeart/2005/8/layout/bProcess2"/>
    <dgm:cxn modelId="{B4A246D9-27B2-4290-9802-56AB384CA834}" srcId="{413B6A9C-0661-4CD6-8CA0-55AA979F6913}" destId="{42A6C77E-1426-4B49-BF22-C7F7CA7F932B}" srcOrd="1" destOrd="0" parTransId="{C3258CCF-CEE8-4907-8A24-FE785E907C22}" sibTransId="{7FCD1052-7D4E-495F-B0A8-7D7D24F45A8E}"/>
    <dgm:cxn modelId="{561C65F3-75F2-4956-920D-35D40DCCD5DE}" type="presOf" srcId="{1D9827BB-E567-4EBF-8D71-550DA9F8BCC6}" destId="{5068AD74-3600-489A-BAEA-230513CB705C}" srcOrd="0" destOrd="0" presId="urn:microsoft.com/office/officeart/2005/8/layout/bProcess2"/>
    <dgm:cxn modelId="{A0B46289-DC30-4E68-BE3A-1D525B40A740}" type="presParOf" srcId="{6CE761D2-BDAA-4D11-B983-25A982419AF6}" destId="{5068AD74-3600-489A-BAEA-230513CB705C}" srcOrd="0" destOrd="0" presId="urn:microsoft.com/office/officeart/2005/8/layout/bProcess2"/>
    <dgm:cxn modelId="{3CED8FD8-CCD1-4349-BC9A-6A12866EEB66}" type="presParOf" srcId="{6CE761D2-BDAA-4D11-B983-25A982419AF6}" destId="{A417B279-072A-4375-A3B9-30D4C4BFCBE3}" srcOrd="1" destOrd="0" presId="urn:microsoft.com/office/officeart/2005/8/layout/bProcess2"/>
    <dgm:cxn modelId="{50139634-6F6D-48A8-9C63-9656056E12DA}" type="presParOf" srcId="{6CE761D2-BDAA-4D11-B983-25A982419AF6}" destId="{0D1477E1-E88C-4D45-ABDD-2B7E4449CB14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68AD74-3600-489A-BAEA-230513CB705C}">
      <dsp:nvSpPr>
        <dsp:cNvPr id="0" name=""/>
        <dsp:cNvSpPr/>
      </dsp:nvSpPr>
      <dsp:spPr>
        <a:xfrm>
          <a:off x="1283" y="76155"/>
          <a:ext cx="4205213" cy="420521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u="sng" kern="1200"/>
            <a:t>The End</a:t>
          </a:r>
          <a:endParaRPr lang="en-US" sz="6500" kern="1200"/>
        </a:p>
      </dsp:txBody>
      <dsp:txXfrm>
        <a:off x="617122" y="691994"/>
        <a:ext cx="2973535" cy="2973535"/>
      </dsp:txXfrm>
    </dsp:sp>
    <dsp:sp modelId="{A417B279-072A-4375-A3B9-30D4C4BFCBE3}">
      <dsp:nvSpPr>
        <dsp:cNvPr id="0" name=""/>
        <dsp:cNvSpPr/>
      </dsp:nvSpPr>
      <dsp:spPr>
        <a:xfrm rot="5400000">
          <a:off x="4553426" y="1621571"/>
          <a:ext cx="1471824" cy="1114381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477E1-E88C-4D45-ABDD-2B7E4449CB14}">
      <dsp:nvSpPr>
        <dsp:cNvPr id="0" name=""/>
        <dsp:cNvSpPr/>
      </dsp:nvSpPr>
      <dsp:spPr>
        <a:xfrm>
          <a:off x="6309103" y="76155"/>
          <a:ext cx="4205213" cy="4205213"/>
        </a:xfrm>
        <a:prstGeom prst="ellips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Diolch yn fawr.</a:t>
          </a:r>
          <a:endParaRPr lang="en-US" sz="6500" kern="1200"/>
        </a:p>
      </dsp:txBody>
      <dsp:txXfrm>
        <a:off x="6924942" y="691994"/>
        <a:ext cx="2973535" cy="29735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6F0E6-22A4-4B4C-8C25-730E09808F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1857A5-6925-4ABC-8B55-19765205EE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1B4F67-4298-42B3-AE22-6792D2AB5E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0831E-3ACA-4C64-AB17-F64861DDF756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D5279D-6733-44C5-A303-77F1D4AA6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E1D40-E913-44A8-A34E-5887A38ED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44F8E-B76D-4372-99CE-C3B3B6775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859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C7FC0-0E7C-4A43-AB29-0E3F41C0A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BC23F-1DC9-422F-B048-7CF1D6D48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C3202-D69E-48AF-87CE-36449557B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0831E-3ACA-4C64-AB17-F64861DDF756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2C18D-5B17-4733-8727-8FE624063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3608FF-40D9-4CBF-A174-ADE35A57F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44F8E-B76D-4372-99CE-C3B3B6775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844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EAA07-D58B-4E69-A67B-23664CEF5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B2403D-5074-45E4-A09A-9E4A02CB0C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97A677-EB9F-4A77-B291-989DBC5BD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0831E-3ACA-4C64-AB17-F64861DDF756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5CDA5-B264-47D3-B461-492FFDF5D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E50A21-C5AF-40DF-A73A-894E0BB16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44F8E-B76D-4372-99CE-C3B3B6775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877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86976-C4F6-46AA-AC3B-6368AA847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AA454-9608-410C-8C2A-7CC2D0DDD3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9E1B4F-D08C-42B3-BD6E-778E0D919B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E1B57E-8C1E-46C5-9F71-D6C5F6FC3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0831E-3ACA-4C64-AB17-F64861DDF756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13048-1602-45B4-B29E-B2D105F9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9B7765-6707-49F8-A0F8-9F1B90507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44F8E-B76D-4372-99CE-C3B3B6775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268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F068B-BCDC-48C5-9845-2D73BACFF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1ED59-6B69-4EDE-A48B-54E5CABA94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61DB26-B9F4-486E-91D1-BDD1989DC2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3CE48A-9847-49FC-B488-8A015FEA04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BFAEB3-991B-4EF5-BB7A-5282F78C4C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0A4A07-DC20-43F0-AE02-8C051996D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0831E-3ACA-4C64-AB17-F64861DDF756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2B0C80-1B80-4292-86D8-2C8545FA8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913C6F-B4FE-4463-9A85-BF34F1545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44F8E-B76D-4372-99CE-C3B3B6775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38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CBD7B-9835-4527-90A0-68E3F799D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C565EB-D74E-42D3-BBEE-61DECEC71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0831E-3ACA-4C64-AB17-F64861DDF756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A1F772-5B15-44E1-9C98-6872E695D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980B9F-AD27-445A-94BC-4EBD9CE82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44F8E-B76D-4372-99CE-C3B3B6775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975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08CC72-23BC-4CF1-AAF1-3375B22F9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0831E-3ACA-4C64-AB17-F64861DDF756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02FBB0-DBED-44B5-BC39-CBAF71733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B650B1-0C4F-4CB2-BA32-FA4EEA307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44F8E-B76D-4372-99CE-C3B3B6775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553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1565A-59C2-40AE-88BE-603135AA8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11C8A-3993-475D-84E7-6AF851FE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35C39E-3269-4865-ABAC-0EE9E64F8D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7795E7-28F9-4464-AFCC-C804D7BE9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0831E-3ACA-4C64-AB17-F64861DDF756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639EA6-1DF4-4244-83C2-409F088DA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49AD12-0E23-43A5-9893-869B4CB08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44F8E-B76D-4372-99CE-C3B3B6775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421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A7B78-EDF6-4C56-8D3C-70C681CC3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8B01AB-8463-4B6C-9B2D-B7EC884C47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E91333-6B5B-42D5-8791-4784A10798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5336FA-CDB8-4FA7-A0C6-0039486A1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0831E-3ACA-4C64-AB17-F64861DDF756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A009EF-C611-4A41-B517-5ACCC7B9C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D0EF01-01AE-4539-B38A-2F680D30A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44F8E-B76D-4372-99CE-C3B3B6775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63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4128D-056E-486F-ADCE-E58B853BC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1E4F1C-7C29-4B1C-8C37-EDC94CC969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8468C-919D-40AB-BA44-D70080F81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0831E-3ACA-4C64-AB17-F64861DDF756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121C39-1B14-4B03-9A70-6C139ACF5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F41EB-4EF1-4BF9-92A3-F920A23461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44F8E-B76D-4372-99CE-C3B3B6775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43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A60F1E-06B1-4B84-95DC-43F9091F3B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7573E8-3E83-4D14-9252-D79AA0EE1F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86314C-80B5-4FD7-9E25-486524DCF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0831E-3ACA-4C64-AB17-F64861DDF756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BB6638-F0F1-4764-9688-D3630F1BD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9E11B2-13D7-4A9A-BE0A-F757713FB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44F8E-B76D-4372-99CE-C3B3B6775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135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D963BC-8178-4ACB-BF27-F5D44DBCE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D054CD-E147-4C69-8A42-38BA2D73C7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C57C93-FF04-4188-ADA0-8A04125458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0831E-3ACA-4C64-AB17-F64861DDF756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6B57D2-ABF8-43AD-969E-7B4D74A10A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B0F29-2122-4E36-B56F-EB3580EBF6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044F8E-B76D-4372-99CE-C3B3B6775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23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education/2017/jun/20/storm-welsh-only-schools-minority-language" TargetMode="External"/><Relationship Id="rId13" Type="http://schemas.openxmlformats.org/officeDocument/2006/relationships/hyperlink" Target="https://www.s4c.cymru/en/about-us/introducing-s4c/page/17407/s4c-and-its-viewers/" TargetMode="External"/><Relationship Id="rId3" Type="http://schemas.openxmlformats.org/officeDocument/2006/relationships/hyperlink" Target="https://alchetron.com/Sali-Mali" TargetMode="External"/><Relationship Id="rId7" Type="http://schemas.openxmlformats.org/officeDocument/2006/relationships/hyperlink" Target="https://www.abebooks.co.uk/Sali-Mali-Jones-Mary-Vaughan-Cymdeithas/30766208604/bd" TargetMode="External"/><Relationship Id="rId12" Type="http://schemas.openxmlformats.org/officeDocument/2006/relationships/hyperlink" Target="https://www.s4c.cymru/en/about-us/introducing-s4c/page/17280/introducing-s4c/#:~:text=Background,on%20Monday%201%20November%201982.&amp;text=Today%2C%20S4C%20is%20a%20wholly,the%20majority%20of%20its%20programmes" TargetMode="External"/><Relationship Id="rId17" Type="http://schemas.openxmlformats.org/officeDocument/2006/relationships/hyperlink" Target="https://www.s4c.cymru/gwthiorffiniau/pdf/S4C-Review.pdf" TargetMode="External"/><Relationship Id="rId2" Type="http://schemas.openxmlformats.org/officeDocument/2006/relationships/hyperlink" Target="https://alchetron.com/Gwynfor-Evans" TargetMode="External"/><Relationship Id="rId16" Type="http://schemas.openxmlformats.org/officeDocument/2006/relationships/hyperlink" Target="https://www.bbc.co.uk/programmes/p02b508t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ransdiffusion.org/2005/04/01/evans" TargetMode="External"/><Relationship Id="rId11" Type="http://schemas.openxmlformats.org/officeDocument/2006/relationships/hyperlink" Target="https://www.pinterest.com/pin/568157309215111295/" TargetMode="External"/><Relationship Id="rId5" Type="http://schemas.openxmlformats.org/officeDocument/2006/relationships/hyperlink" Target="https://www.facebook.com/eisteddfodurdd/" TargetMode="External"/><Relationship Id="rId15" Type="http://schemas.openxmlformats.org/officeDocument/2006/relationships/hyperlink" Target="https://www.s4c.cymru/en/production/page/26383/childrens-content/" TargetMode="External"/><Relationship Id="rId10" Type="http://schemas.openxmlformats.org/officeDocument/2006/relationships/hyperlink" Target="https://parallel.cymru/dysgu-cymraeg/?lang=en" TargetMode="External"/><Relationship Id="rId4" Type="http://schemas.openxmlformats.org/officeDocument/2006/relationships/hyperlink" Target="https://www.bbc.co.uk/news/uk-wales-48680523" TargetMode="External"/><Relationship Id="rId9" Type="http://schemas.openxmlformats.org/officeDocument/2006/relationships/hyperlink" Target="https://www.linkedin.com/school/rwcmd/" TargetMode="External"/><Relationship Id="rId14" Type="http://schemas.openxmlformats.org/officeDocument/2006/relationships/hyperlink" Target="https://www.s4c.cymru/en/entertainment/noson-lawen/tag/107/noson-lawen-theatr-mwldan-ieuan-rhys/?page=2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econ-radnor.co.uk/article.cfm?id=107554&amp;headline=Thousands%20arrive%20at%20the%20Royal%20Welsh%20Showground%20for%20the%20Urdd%20Eisteddfod&amp;sectionIs=news&amp;searchyear=2018" TargetMode="External"/><Relationship Id="rId3" Type="http://schemas.openxmlformats.org/officeDocument/2006/relationships/hyperlink" Target="https://www.walesonline.co.uk/news/wales-news/history-of-s4c-2117714" TargetMode="External"/><Relationship Id="rId7" Type="http://schemas.openxmlformats.org/officeDocument/2006/relationships/hyperlink" Target="https://www.thebangoraye.com/s4c-screen-wales-next-16-games-live-free/" TargetMode="External"/><Relationship Id="rId12" Type="http://schemas.openxmlformats.org/officeDocument/2006/relationships/hyperlink" Target="https://en.wikipedia.org/wiki/Pobol_y_Cwm" TargetMode="External"/><Relationship Id="rId2" Type="http://schemas.openxmlformats.org/officeDocument/2006/relationships/hyperlink" Target="https://www.s4c.cymru/en/about-us/page/31291/viewing-figur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hparliament.wales/blog/16-reasons-to-visit-the-urdd-eisteddfod" TargetMode="External"/><Relationship Id="rId11" Type="http://schemas.openxmlformats.org/officeDocument/2006/relationships/hyperlink" Target="https://commons.wikimedia.org/wiki/File:S4C_logo_2014.svg" TargetMode="External"/><Relationship Id="rId5" Type="http://schemas.openxmlformats.org/officeDocument/2006/relationships/hyperlink" Target="https://www.sky.com/watch/title/series/bc170db1-2b83-4a8c-80cc-611ce829998d/dechrau-canu-dechrau-canmol-bc170db1-2b83-4a8c-80cc-611ce829998d/episodes/season-0/episode-5" TargetMode="External"/><Relationship Id="rId10" Type="http://schemas.openxmlformats.org/officeDocument/2006/relationships/hyperlink" Target="https://gov.wales/sites/default/files/publications/2018-02/foundation-phase-framework-revised-2015.pdf" TargetMode="External"/><Relationship Id="rId4" Type="http://schemas.openxmlformats.org/officeDocument/2006/relationships/hyperlink" Target="https://www.shropshirestar.com/pictures/2007/07/11/llangollen-eisteddfod-in-photos/" TargetMode="External"/><Relationship Id="rId9" Type="http://schemas.openxmlformats.org/officeDocument/2006/relationships/hyperlink" Target="https://gov.wales/welsh-language-data-annual-population-survey-july-2019-june-20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4120AF0B-42DF-417E-90DF-8D989F30DE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1130"/>
            <a:ext cx="12143028" cy="6273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6FF8944A-80DD-44F3-880B-F98150F72C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21672" cy="381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9B4CC4A-F245-49AF-931B-83AF3C4389DC}"/>
              </a:ext>
            </a:extLst>
          </p:cNvPr>
          <p:cNvSpPr txBox="1"/>
          <p:nvPr/>
        </p:nvSpPr>
        <p:spPr>
          <a:xfrm>
            <a:off x="4591731" y="2598003"/>
            <a:ext cx="75906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Connecting the Welsh Nation.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6DC51D-5DE3-4D73-AC85-CF9DAECF14B1}"/>
              </a:ext>
            </a:extLst>
          </p:cNvPr>
          <p:cNvSpPr txBox="1"/>
          <p:nvPr/>
        </p:nvSpPr>
        <p:spPr>
          <a:xfrm>
            <a:off x="31359" y="4666963"/>
            <a:ext cx="5301672" cy="1421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the launch of a multi-platform Welsh language media service helped a generation re-connect with their language and culture.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0BA244-0778-407E-B305-502FA59A7A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1544" y="3635218"/>
            <a:ext cx="2857500" cy="3219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3CA2BC-7C49-4A99-9801-E1F6F564F7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8691" y="3616294"/>
            <a:ext cx="3893837" cy="32383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E7EEAC-F832-43A8-852D-C96CBE955F06}"/>
              </a:ext>
            </a:extLst>
          </p:cNvPr>
          <p:cNvSpPr txBox="1"/>
          <p:nvPr/>
        </p:nvSpPr>
        <p:spPr>
          <a:xfrm>
            <a:off x="9352528" y="6225767"/>
            <a:ext cx="2857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Gwynfor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Eva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ns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(1912–2005)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(Graham, 2004)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B6CAC3-1662-4B0B-8FB2-2ABBA4E2DCDB}"/>
              </a:ext>
            </a:extLst>
          </p:cNvPr>
          <p:cNvSpPr txBox="1"/>
          <p:nvPr/>
        </p:nvSpPr>
        <p:spPr>
          <a:xfrm>
            <a:off x="7961745" y="810285"/>
            <a:ext cx="19026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Welsh Live Rugby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(The Bangor Aye, 2018)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CBCEC4-D27D-477A-A42D-D13412361304}"/>
              </a:ext>
            </a:extLst>
          </p:cNvPr>
          <p:cNvSpPr txBox="1"/>
          <p:nvPr/>
        </p:nvSpPr>
        <p:spPr>
          <a:xfrm>
            <a:off x="6210201" y="3817876"/>
            <a:ext cx="196398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Urdd National Eisteddfod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(Shropshire Star, 2007)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76AD8E-83DC-4DAD-A96A-8C1EB9E2EDA7}"/>
              </a:ext>
            </a:extLst>
          </p:cNvPr>
          <p:cNvSpPr txBox="1"/>
          <p:nvPr/>
        </p:nvSpPr>
        <p:spPr>
          <a:xfrm>
            <a:off x="234905" y="6318781"/>
            <a:ext cx="2925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Catherine Collings. 11403114</a:t>
            </a:r>
          </a:p>
        </p:txBody>
      </p:sp>
    </p:spTree>
    <p:extLst>
      <p:ext uri="{BB962C8B-B14F-4D97-AF65-F5344CB8AC3E}">
        <p14:creationId xmlns:p14="http://schemas.microsoft.com/office/powerpoint/2010/main" val="1837285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2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31167B8-705C-4542-BDF2-E0B85D4D77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7915" y="545558"/>
            <a:ext cx="6164085" cy="44164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ACA21B-8FFA-4597-9747-C64EEA49AA86}"/>
              </a:ext>
            </a:extLst>
          </p:cNvPr>
          <p:cNvSpPr txBox="1"/>
          <p:nvPr/>
        </p:nvSpPr>
        <p:spPr>
          <a:xfrm>
            <a:off x="517887" y="1574039"/>
            <a:ext cx="5182836" cy="4278094"/>
          </a:xfrm>
          <a:prstGeom prst="rect">
            <a:avLst/>
          </a:prstGeom>
          <a:noFill/>
          <a:ln w="76200"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During the 1970s, Welsh-language activists campaigned for a TV service in their language.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1979 Margaret Thatcher’s manifesto commitment promised the Welsh people a dedicated, Welsh language fourth channel (Graham, 2005).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Conservatives reneged on their promise.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b="0" i="0" dirty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led to acts of civil disobedience.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b="0" i="0" dirty="0">
              <a:solidFill>
                <a:srgbClr val="1414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1980 Gwynfor Evans, the former president of Plaid Cymru, threatened to go on hunger strike </a:t>
            </a:r>
            <a:r>
              <a:rPr lang="en-GB" sz="1600" dirty="0">
                <a:solidFill>
                  <a:srgbClr val="14141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GB" sz="16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ntil death.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14141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channel started broadcasting on November 1st, 1982. (Shipton, 2013).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3745DB9-0DEA-4615-9E52-C16F008753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906285">
            <a:off x="9147389" y="4741801"/>
            <a:ext cx="2797663" cy="17824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D24D609-C46E-4AB0-9295-FBA63380EB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284469">
            <a:off x="6324987" y="2856377"/>
            <a:ext cx="2588298" cy="362984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C9955A6-BBBE-47C1-ABC0-1F31FF68F863}"/>
              </a:ext>
            </a:extLst>
          </p:cNvPr>
          <p:cNvSpPr txBox="1"/>
          <p:nvPr/>
        </p:nvSpPr>
        <p:spPr>
          <a:xfrm rot="21242880">
            <a:off x="7522506" y="6419823"/>
            <a:ext cx="10855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(Graham, 2005)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569857-CD6C-4E96-8B3E-7E94439FCC66}"/>
              </a:ext>
            </a:extLst>
          </p:cNvPr>
          <p:cNvSpPr txBox="1"/>
          <p:nvPr/>
        </p:nvSpPr>
        <p:spPr>
          <a:xfrm rot="897540">
            <a:off x="9756743" y="6474088"/>
            <a:ext cx="108555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(Graham, 2005)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09A3DA-7A06-44D0-B71E-A6705AB64110}"/>
              </a:ext>
            </a:extLst>
          </p:cNvPr>
          <p:cNvSpPr txBox="1"/>
          <p:nvPr/>
        </p:nvSpPr>
        <p:spPr>
          <a:xfrm>
            <a:off x="6027915" y="2092262"/>
            <a:ext cx="13035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Graham, 2005)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B03042B-BED5-409D-B756-737C8479C4CD}"/>
              </a:ext>
            </a:extLst>
          </p:cNvPr>
          <p:cNvSpPr txBox="1"/>
          <p:nvPr/>
        </p:nvSpPr>
        <p:spPr>
          <a:xfrm>
            <a:off x="199402" y="238944"/>
            <a:ext cx="10289996" cy="646331"/>
          </a:xfrm>
          <a:prstGeom prst="rect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3600" b="1" u="sng" dirty="0">
                <a:highlight>
                  <a:srgbClr val="C0C0C0"/>
                </a:highlight>
                <a:latin typeface="Bradley Hand ITC" panose="03070402050302030203" pitchFamily="66" charset="0"/>
              </a:rPr>
              <a:t>The battle for a dedicated Welsh language </a:t>
            </a:r>
            <a:r>
              <a:rPr lang="en-GB" sz="3600" b="1" u="sng" dirty="0">
                <a:latin typeface="Bradley Hand ITC" panose="03070402050302030203" pitchFamily="66" charset="0"/>
              </a:rPr>
              <a:t>channel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A52C657-13F6-49AC-88A1-D15F05B343F5}"/>
              </a:ext>
            </a:extLst>
          </p:cNvPr>
          <p:cNvSpPr txBox="1"/>
          <p:nvPr/>
        </p:nvSpPr>
        <p:spPr>
          <a:xfrm>
            <a:off x="10229216" y="346665"/>
            <a:ext cx="1899751" cy="369332"/>
          </a:xfrm>
          <a:prstGeom prst="rect">
            <a:avLst/>
          </a:prstGeom>
          <a:solidFill>
            <a:schemeClr val="bg2">
              <a:lumMod val="9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Mr Gwynfor Evans</a:t>
            </a:r>
          </a:p>
        </p:txBody>
      </p:sp>
    </p:spTree>
    <p:extLst>
      <p:ext uri="{BB962C8B-B14F-4D97-AF65-F5344CB8AC3E}">
        <p14:creationId xmlns:p14="http://schemas.microsoft.com/office/powerpoint/2010/main" val="2493283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1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3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5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7" name="Title 16">
            <a:extLst>
              <a:ext uri="{FF2B5EF4-FFF2-40B4-BE49-F238E27FC236}">
                <a16:creationId xmlns:a16="http://schemas.microsoft.com/office/drawing/2014/main" id="{86288778-3115-4396-A316-1158BCF9211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47280" y="759805"/>
            <a:ext cx="1030652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The Launching of S4C – a new Welsh TV Channel for Wales.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392644-724F-4900-807D-92E6B84A097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424904" y="2494450"/>
            <a:ext cx="4053545" cy="35631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dirty="0"/>
              <a:t>Following intensive campaigning, S4C was established by the 1980/1981 Broadcasting Acts.</a:t>
            </a:r>
          </a:p>
          <a:p>
            <a:endParaRPr lang="en-US" sz="1700" dirty="0"/>
          </a:p>
          <a:p>
            <a:r>
              <a:rPr lang="en-US" sz="1700" dirty="0"/>
              <a:t>S4C (</a:t>
            </a:r>
            <a:r>
              <a:rPr lang="en-US" sz="1700" dirty="0" err="1"/>
              <a:t>Sianel</a:t>
            </a:r>
            <a:r>
              <a:rPr lang="en-US" sz="1700" dirty="0"/>
              <a:t> </a:t>
            </a:r>
            <a:r>
              <a:rPr lang="en-US" sz="1700" dirty="0" err="1"/>
              <a:t>Pedwar</a:t>
            </a:r>
            <a:r>
              <a:rPr lang="en-US" sz="1700" dirty="0"/>
              <a:t> Cymru - Channel Four Wales) started broadcasting at 18:00 on Monday 1 November 1982 (S4C, 2020). </a:t>
            </a:r>
          </a:p>
          <a:p>
            <a:endParaRPr lang="en-US" sz="1700" dirty="0"/>
          </a:p>
          <a:p>
            <a:r>
              <a:rPr lang="en-US" sz="1700" dirty="0"/>
              <a:t>Today, S4C is a wholly Welsh language channel broadcasting over 115 hours of </a:t>
            </a:r>
            <a:r>
              <a:rPr lang="en-US" sz="1700" dirty="0" err="1"/>
              <a:t>programmes</a:t>
            </a:r>
            <a:r>
              <a:rPr lang="en-US" sz="1700" dirty="0"/>
              <a:t> each week.</a:t>
            </a:r>
          </a:p>
          <a:p>
            <a:endParaRPr lang="en-US" sz="1700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C8B5ECD7-BDE4-46E9-BE7A-4E5D5FB7670E}"/>
              </a:ext>
            </a:extLst>
          </p:cNvPr>
          <p:cNvPicPr>
            <a:picLocks noGrp="1" noChangeAspect="1"/>
          </p:cNvPicPr>
          <p:nvPr>
            <p:ph sz="quarter" idx="4294967295"/>
          </p:nvPr>
        </p:nvPicPr>
        <p:blipFill rotWithShape="1">
          <a:blip r:embed="rId2"/>
          <a:srcRect t="97" r="-1" b="792"/>
          <a:stretch/>
        </p:blipFill>
        <p:spPr>
          <a:xfrm>
            <a:off x="6098892" y="2492376"/>
            <a:ext cx="4802404" cy="3563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274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19">
            <a:extLst>
              <a:ext uri="{FF2B5EF4-FFF2-40B4-BE49-F238E27FC236}">
                <a16:creationId xmlns:a16="http://schemas.microsoft.com/office/drawing/2014/main" id="{B3F59054-3394-4D87-8BD0-A28DCD47F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96547C4-2612-4DEA-B29F-6706076324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82" r="39644"/>
          <a:stretch/>
        </p:blipFill>
        <p:spPr>
          <a:xfrm>
            <a:off x="7381653" y="10"/>
            <a:ext cx="4810347" cy="6857990"/>
          </a:xfrm>
          <a:custGeom>
            <a:avLst/>
            <a:gdLst/>
            <a:ahLst/>
            <a:cxnLst/>
            <a:rect l="l" t="t" r="r" b="b"/>
            <a:pathLst>
              <a:path w="4817171" h="6858000">
                <a:moveTo>
                  <a:pt x="22751" y="0"/>
                </a:moveTo>
                <a:lnTo>
                  <a:pt x="4817171" y="0"/>
                </a:lnTo>
                <a:lnTo>
                  <a:pt x="4817171" y="6858000"/>
                </a:lnTo>
                <a:lnTo>
                  <a:pt x="0" y="6858000"/>
                </a:lnTo>
                <a:lnTo>
                  <a:pt x="6679" y="6845555"/>
                </a:lnTo>
                <a:cubicBezTo>
                  <a:pt x="496584" y="5886487"/>
                  <a:pt x="786702" y="4695963"/>
                  <a:pt x="786702" y="3406233"/>
                </a:cubicBezTo>
                <a:cubicBezTo>
                  <a:pt x="786702" y="2215714"/>
                  <a:pt x="539501" y="1109724"/>
                  <a:pt x="116147" y="192283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921DB4A-5BDC-46DC-9989-F24FBBB1ED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7047"/>
          <a:stretch/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F54B702-5613-4A72-ACD0-2921FEC05E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312" r="2515" b="1"/>
          <a:stretch/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63" name="Freeform: Shape 21">
            <a:extLst>
              <a:ext uri="{FF2B5EF4-FFF2-40B4-BE49-F238E27FC236}">
                <a16:creationId xmlns:a16="http://schemas.microsoft.com/office/drawing/2014/main" id="{2FE0ABA9-CAF1-4816-837D-5F28AAA08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4" name="Freeform: Shape 23">
            <a:extLst>
              <a:ext uri="{FF2B5EF4-FFF2-40B4-BE49-F238E27FC236}">
                <a16:creationId xmlns:a16="http://schemas.microsoft.com/office/drawing/2014/main" id="{BC8B9C14-70F0-4F42-85FF-0DD3D5A58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EC547F1-361D-47F5-93CA-5131DB94F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085" y="400029"/>
            <a:ext cx="3163731" cy="1307723"/>
          </a:xfrm>
        </p:spPr>
        <p:txBody>
          <a:bodyPr>
            <a:normAutofit fontScale="90000"/>
          </a:bodyPr>
          <a:lstStyle/>
          <a:p>
            <a:r>
              <a:rPr lang="en-GB" sz="2800" u="sng" dirty="0">
                <a:latin typeface="Bradley Hand ITC" panose="03070402050302030203" pitchFamily="66" charset="0"/>
              </a:rPr>
              <a:t>Cultural Programmes </a:t>
            </a:r>
            <a:r>
              <a:rPr lang="en-GB" sz="2800" dirty="0">
                <a:latin typeface="Bradley Hand ITC" panose="03070402050302030203" pitchFamily="66" charset="0"/>
              </a:rPr>
              <a:t>– </a:t>
            </a:r>
            <a:r>
              <a:rPr lang="en-GB" sz="2200" dirty="0">
                <a:latin typeface="Bradley Hand ITC" panose="03070402050302030203" pitchFamily="66" charset="0"/>
              </a:rPr>
              <a:t>Bringing Communities Together</a:t>
            </a:r>
          </a:p>
        </p:txBody>
      </p:sp>
      <p:sp>
        <p:nvSpPr>
          <p:cNvPr id="65" name="Rectangle 25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685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Content Placeholder 16">
            <a:extLst>
              <a:ext uri="{FF2B5EF4-FFF2-40B4-BE49-F238E27FC236}">
                <a16:creationId xmlns:a16="http://schemas.microsoft.com/office/drawing/2014/main" id="{1272495E-F9A5-4ACC-A4D3-FBF487387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258568"/>
            <a:ext cx="2807208" cy="3922776"/>
          </a:xfrm>
        </p:spPr>
        <p:txBody>
          <a:bodyPr>
            <a:normAutofit/>
          </a:bodyPr>
          <a:lstStyle/>
          <a:p>
            <a:r>
              <a:rPr lang="en-US" sz="1700" dirty="0"/>
              <a:t>S4C Sport – </a:t>
            </a:r>
            <a:r>
              <a:rPr lang="en-US" sz="1700" dirty="0" err="1"/>
              <a:t>Sgorio</a:t>
            </a:r>
            <a:r>
              <a:rPr lang="en-US" sz="1700" dirty="0"/>
              <a:t> and </a:t>
            </a:r>
            <a:r>
              <a:rPr lang="en-US" sz="1700" dirty="0" err="1"/>
              <a:t>Clyb</a:t>
            </a:r>
            <a:r>
              <a:rPr lang="en-US" sz="1700" dirty="0"/>
              <a:t> </a:t>
            </a:r>
            <a:r>
              <a:rPr lang="en-US" sz="1700" dirty="0" err="1"/>
              <a:t>Rygbi</a:t>
            </a:r>
            <a:r>
              <a:rPr lang="en-US" sz="1700" dirty="0"/>
              <a:t> can attract </a:t>
            </a:r>
            <a:r>
              <a:rPr lang="en-US" sz="1700" dirty="0" err="1"/>
              <a:t>upto</a:t>
            </a:r>
            <a:r>
              <a:rPr lang="en-US" sz="1700" dirty="0"/>
              <a:t> 91,000 views.  </a:t>
            </a:r>
            <a:r>
              <a:rPr lang="en-US" sz="1200" dirty="0"/>
              <a:t>(S4C (C), 2020)</a:t>
            </a:r>
            <a:r>
              <a:rPr lang="en-US" sz="1700" dirty="0"/>
              <a:t>.</a:t>
            </a:r>
          </a:p>
          <a:p>
            <a:r>
              <a:rPr lang="en-US" sz="1700" dirty="0" err="1"/>
              <a:t>Noson</a:t>
            </a:r>
            <a:r>
              <a:rPr lang="en-US" sz="1700" dirty="0"/>
              <a:t> </a:t>
            </a:r>
            <a:r>
              <a:rPr lang="en-US" sz="1700" dirty="0" err="1"/>
              <a:t>Lawen</a:t>
            </a:r>
            <a:r>
              <a:rPr lang="en-US" sz="1700" dirty="0"/>
              <a:t> – (live) Welsh Variety Show.</a:t>
            </a:r>
          </a:p>
          <a:p>
            <a:r>
              <a:rPr lang="en-US" sz="1700" dirty="0" err="1"/>
              <a:t>Dechrau</a:t>
            </a:r>
            <a:r>
              <a:rPr lang="en-US" sz="1700" dirty="0"/>
              <a:t> </a:t>
            </a:r>
            <a:r>
              <a:rPr lang="en-US" sz="1700" dirty="0" err="1"/>
              <a:t>Canu</a:t>
            </a:r>
            <a:r>
              <a:rPr lang="en-US" sz="1700" dirty="0"/>
              <a:t> </a:t>
            </a:r>
            <a:r>
              <a:rPr lang="en-US" sz="1700" dirty="0" err="1"/>
              <a:t>Dechrau</a:t>
            </a:r>
            <a:r>
              <a:rPr lang="en-US" sz="1700" dirty="0"/>
              <a:t> </a:t>
            </a:r>
            <a:r>
              <a:rPr lang="en-US" sz="1700" dirty="0" err="1"/>
              <a:t>Canmol</a:t>
            </a:r>
            <a:r>
              <a:rPr lang="en-US" sz="1700" dirty="0"/>
              <a:t> – Welsh Songs of Praise</a:t>
            </a:r>
          </a:p>
          <a:p>
            <a:endParaRPr lang="en-US" sz="17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6A7AA47-D5EF-4313-9F11-5A94CE6049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9453" y="3545116"/>
            <a:ext cx="1426588" cy="76206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DAE07BE-6525-4762-8BAB-247FCE16F7D8}"/>
              </a:ext>
            </a:extLst>
          </p:cNvPr>
          <p:cNvSpPr txBox="1"/>
          <p:nvPr/>
        </p:nvSpPr>
        <p:spPr>
          <a:xfrm>
            <a:off x="3447816" y="6488658"/>
            <a:ext cx="81785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(S4C, 2020)</a:t>
            </a:r>
            <a:r>
              <a:rPr lang="en-GB" sz="1000" dirty="0"/>
              <a:t>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FA534AC-A1C7-456F-9E65-BBF320168B56}"/>
              </a:ext>
            </a:extLst>
          </p:cNvPr>
          <p:cNvSpPr txBox="1"/>
          <p:nvPr/>
        </p:nvSpPr>
        <p:spPr>
          <a:xfrm>
            <a:off x="5063517" y="0"/>
            <a:ext cx="76014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(Sky, 2020)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A847AF5-A445-421C-8115-301BA09EBA62}"/>
              </a:ext>
            </a:extLst>
          </p:cNvPr>
          <p:cNvSpPr txBox="1"/>
          <p:nvPr/>
        </p:nvSpPr>
        <p:spPr>
          <a:xfrm>
            <a:off x="10253030" y="0"/>
            <a:ext cx="140455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(The Bangor Aye, 2018)</a:t>
            </a:r>
          </a:p>
        </p:txBody>
      </p:sp>
    </p:spTree>
    <p:extLst>
      <p:ext uri="{BB962C8B-B14F-4D97-AF65-F5344CB8AC3E}">
        <p14:creationId xmlns:p14="http://schemas.microsoft.com/office/powerpoint/2010/main" val="3729967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B9381AA-F380-4D5B-8AFD-F70DCAEFFA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968"/>
          <a:stretch/>
        </p:blipFill>
        <p:spPr>
          <a:xfrm>
            <a:off x="20" y="10"/>
            <a:ext cx="9154673" cy="6863475"/>
          </a:xfrm>
          <a:custGeom>
            <a:avLst/>
            <a:gdLst/>
            <a:ahLst/>
            <a:cxnLst/>
            <a:rect l="l" t="t" r="r" b="b"/>
            <a:pathLst>
              <a:path w="9154693" h="6863485">
                <a:moveTo>
                  <a:pt x="0" y="0"/>
                </a:moveTo>
                <a:lnTo>
                  <a:pt x="5976000" y="0"/>
                </a:lnTo>
                <a:lnTo>
                  <a:pt x="9154693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DF074E-9217-472A-87FE-39921FF72F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186" r="3" b="3"/>
          <a:stretch/>
        </p:blipFill>
        <p:spPr>
          <a:xfrm>
            <a:off x="6168189" y="8486"/>
            <a:ext cx="6023811" cy="3346394"/>
          </a:xfrm>
          <a:custGeom>
            <a:avLst/>
            <a:gdLst/>
            <a:ahLst/>
            <a:cxnLst/>
            <a:rect l="l" t="t" r="r" b="b"/>
            <a:pathLst>
              <a:path w="6023811" h="3346404">
                <a:moveTo>
                  <a:pt x="0" y="0"/>
                </a:moveTo>
                <a:lnTo>
                  <a:pt x="6023811" y="0"/>
                </a:lnTo>
                <a:lnTo>
                  <a:pt x="6023811" y="3346404"/>
                </a:lnTo>
                <a:lnTo>
                  <a:pt x="1549824" y="3346404"/>
                </a:lnTo>
                <a:close/>
              </a:path>
            </a:pathLst>
          </a:cu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6D58FD0-242F-4E36-A12F-2724ACA740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100" y="198503"/>
            <a:ext cx="743776" cy="74377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3252D88-BAAD-45AF-93DE-909D57F5CA28}"/>
              </a:ext>
            </a:extLst>
          </p:cNvPr>
          <p:cNvSpPr txBox="1"/>
          <p:nvPr/>
        </p:nvSpPr>
        <p:spPr>
          <a:xfrm>
            <a:off x="211398" y="-16941"/>
            <a:ext cx="88517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</a:t>
            </a:r>
            <a:r>
              <a:rPr lang="en-GB" sz="800" dirty="0" err="1">
                <a:solidFill>
                  <a:schemeClr val="bg1"/>
                </a:solidFill>
              </a:rPr>
              <a:t>facebook</a:t>
            </a:r>
            <a:r>
              <a:rPr lang="en-GB" sz="800" dirty="0">
                <a:solidFill>
                  <a:schemeClr val="bg1"/>
                </a:solidFill>
              </a:rPr>
              <a:t>, 2020)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2C952A5-BA14-42ED-9E6B-1A22AA695391}"/>
              </a:ext>
            </a:extLst>
          </p:cNvPr>
          <p:cNvSpPr txBox="1"/>
          <p:nvPr/>
        </p:nvSpPr>
        <p:spPr>
          <a:xfrm>
            <a:off x="1599236" y="198503"/>
            <a:ext cx="4136994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Bradley Hand ITC" panose="03070402050302030203" pitchFamily="66" charset="0"/>
              </a:rPr>
              <a:t>Urdd National Eisteddfod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344DE75-5F36-483B-BD51-E9ECE8456D69}"/>
              </a:ext>
            </a:extLst>
          </p:cNvPr>
          <p:cNvSpPr txBox="1"/>
          <p:nvPr/>
        </p:nvSpPr>
        <p:spPr>
          <a:xfrm>
            <a:off x="1599236" y="942279"/>
            <a:ext cx="4136994" cy="1374794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radley Hand ITC" panose="03070402050302030203" pitchFamily="66" charset="0"/>
              </a:rPr>
              <a:t>National Urdd Eisteddfod – giving young Welsh talent a stage.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8A21A9F-4B3A-4D54-B3C5-89F738527D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25293" y="3950563"/>
            <a:ext cx="4361139" cy="290742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E294654C-3214-4EF5-AFA5-87AF25D019DB}"/>
              </a:ext>
            </a:extLst>
          </p:cNvPr>
          <p:cNvSpPr txBox="1"/>
          <p:nvPr/>
        </p:nvSpPr>
        <p:spPr>
          <a:xfrm>
            <a:off x="9818703" y="3511597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A7B3B85-D2ED-4CBD-8507-22615454B96B}"/>
              </a:ext>
            </a:extLst>
          </p:cNvPr>
          <p:cNvSpPr txBox="1"/>
          <p:nvPr/>
        </p:nvSpPr>
        <p:spPr>
          <a:xfrm>
            <a:off x="7825292" y="3328275"/>
            <a:ext cx="436670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/>
              <a:t>“Not a Welsh speaker? It doesn't matter! Everyone is welcome at the Eisteddfod” – </a:t>
            </a:r>
          </a:p>
          <a:p>
            <a:pPr algn="just"/>
            <a:r>
              <a:rPr lang="en-GB" sz="1200" dirty="0">
                <a:solidFill>
                  <a:schemeClr val="bg1"/>
                </a:solidFill>
              </a:rPr>
              <a:t>Welsh Youth Parliament, 2020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74A57F8-616A-4EA6-AB2B-53459188112F}"/>
              </a:ext>
            </a:extLst>
          </p:cNvPr>
          <p:cNvSpPr txBox="1"/>
          <p:nvPr/>
        </p:nvSpPr>
        <p:spPr>
          <a:xfrm>
            <a:off x="9451864" y="6558291"/>
            <a:ext cx="93647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(Crump, 2018)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F4029A3-FD59-4F2E-A153-348A3067D7A3}"/>
              </a:ext>
            </a:extLst>
          </p:cNvPr>
          <p:cNvSpPr txBox="1"/>
          <p:nvPr/>
        </p:nvSpPr>
        <p:spPr>
          <a:xfrm>
            <a:off x="4366708" y="6614547"/>
            <a:ext cx="216116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(Team Welsh Youth Parliament, 2019)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E8A707E-DAFC-4E58-8601-867E01F9028F}"/>
              </a:ext>
            </a:extLst>
          </p:cNvPr>
          <p:cNvSpPr txBox="1"/>
          <p:nvPr/>
        </p:nvSpPr>
        <p:spPr>
          <a:xfrm>
            <a:off x="6238889" y="-16941"/>
            <a:ext cx="215155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(The Brecon &amp; Radnor Express, 2018) </a:t>
            </a:r>
          </a:p>
        </p:txBody>
      </p:sp>
    </p:spTree>
    <p:extLst>
      <p:ext uri="{BB962C8B-B14F-4D97-AF65-F5344CB8AC3E}">
        <p14:creationId xmlns:p14="http://schemas.microsoft.com/office/powerpoint/2010/main" val="1416635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FF8C4E0-15BA-4E98-B740-0712DFA64D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419" y="0"/>
            <a:ext cx="12220835" cy="674538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CF39B1E-82A3-47E1-84DA-746D3F1993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62383">
            <a:off x="8739629" y="4676518"/>
            <a:ext cx="3304318" cy="160948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30A567E-09AF-4C92-94AB-35425FCCBFB5}"/>
              </a:ext>
            </a:extLst>
          </p:cNvPr>
          <p:cNvSpPr txBox="1"/>
          <p:nvPr/>
        </p:nvSpPr>
        <p:spPr>
          <a:xfrm>
            <a:off x="1286483" y="1076074"/>
            <a:ext cx="976536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Pobol</a:t>
            </a:r>
            <a:r>
              <a:rPr lang="en-GB" dirty="0"/>
              <a:t> y Cwm was originally transmitted on BBC One Wales in 1974.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transferred to S4C when it opened in November 1982.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Pobol</a:t>
            </a:r>
            <a:r>
              <a:rPr lang="en-GB" dirty="0"/>
              <a:t> y Cwm is consistently the most watched programme of the week on S4C.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Since 2011 the programme has been filmed at the BBC's drama studios at Roath Lock in Cardiff Bay.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Brought Welsh into peoples living rooms.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Watched by Welsh learners.</a:t>
            </a:r>
          </a:p>
        </p:txBody>
      </p:sp>
      <p:sp>
        <p:nvSpPr>
          <p:cNvPr id="17" name="Wave 16">
            <a:extLst>
              <a:ext uri="{FF2B5EF4-FFF2-40B4-BE49-F238E27FC236}">
                <a16:creationId xmlns:a16="http://schemas.microsoft.com/office/drawing/2014/main" id="{E10D6772-91DA-4966-ADA4-7D11C600A3E4}"/>
              </a:ext>
            </a:extLst>
          </p:cNvPr>
          <p:cNvSpPr/>
          <p:nvPr/>
        </p:nvSpPr>
        <p:spPr>
          <a:xfrm>
            <a:off x="10295513" y="3993833"/>
            <a:ext cx="1719572" cy="1058891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72D2C8-D05B-4CB6-932D-865FD459BF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54429">
            <a:off x="287426" y="4666679"/>
            <a:ext cx="3234190" cy="181923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B0AB8E8F-B821-4049-AEAF-39111F099C54}"/>
              </a:ext>
            </a:extLst>
          </p:cNvPr>
          <p:cNvSpPr txBox="1"/>
          <p:nvPr/>
        </p:nvSpPr>
        <p:spPr>
          <a:xfrm>
            <a:off x="10295512" y="4261669"/>
            <a:ext cx="1719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Royal Welsh College</a:t>
            </a:r>
          </a:p>
          <a:p>
            <a:r>
              <a:rPr lang="en-GB" sz="1400" b="1" dirty="0"/>
              <a:t> of Music and Drama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BDEF3D1-B1FB-48B0-AF8C-1F31E0222E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4884" y="4649623"/>
            <a:ext cx="1081398" cy="92667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B3A2E5AB-AA8E-4A68-90E3-FB3590326ADF}"/>
              </a:ext>
            </a:extLst>
          </p:cNvPr>
          <p:cNvSpPr txBox="1"/>
          <p:nvPr/>
        </p:nvSpPr>
        <p:spPr>
          <a:xfrm>
            <a:off x="2237411" y="301957"/>
            <a:ext cx="7717177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3200" b="1" u="sng" dirty="0" err="1">
                <a:latin typeface="Bradley Hand ITC" panose="03070402050302030203" pitchFamily="66" charset="0"/>
              </a:rPr>
              <a:t>Pobol</a:t>
            </a:r>
            <a:r>
              <a:rPr lang="en-GB" sz="3200" b="1" u="sng" dirty="0">
                <a:latin typeface="Bradley Hand ITC" panose="03070402050302030203" pitchFamily="66" charset="0"/>
              </a:rPr>
              <a:t> Y Cwm –  its Impact on Welsh Culture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6E629A-51BB-49BE-B436-074204AE7E06}"/>
              </a:ext>
            </a:extLst>
          </p:cNvPr>
          <p:cNvSpPr txBox="1"/>
          <p:nvPr/>
        </p:nvSpPr>
        <p:spPr>
          <a:xfrm>
            <a:off x="463442" y="4842187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Roath Lock</a:t>
            </a:r>
          </a:p>
          <a:p>
            <a:r>
              <a:rPr lang="en-GB" sz="1400" b="1" dirty="0"/>
              <a:t>Studios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FB6B96-834B-4BC9-BC62-BF08ED7670FB}"/>
              </a:ext>
            </a:extLst>
          </p:cNvPr>
          <p:cNvSpPr txBox="1"/>
          <p:nvPr/>
        </p:nvSpPr>
        <p:spPr>
          <a:xfrm rot="20528298">
            <a:off x="1722268" y="6458963"/>
            <a:ext cx="11625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(Skovbro, 2012}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487E5C2-58A5-4754-9970-468D715B9C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9601" y="5442985"/>
            <a:ext cx="2697986" cy="1154477"/>
          </a:xfrm>
          <a:prstGeom prst="rect">
            <a:avLst/>
          </a:prstGeom>
        </p:spPr>
      </p:pic>
      <p:sp>
        <p:nvSpPr>
          <p:cNvPr id="13" name="Flowchart: Punched Tape 12">
            <a:extLst>
              <a:ext uri="{FF2B5EF4-FFF2-40B4-BE49-F238E27FC236}">
                <a16:creationId xmlns:a16="http://schemas.microsoft.com/office/drawing/2014/main" id="{C4A36FA1-A91E-4096-9151-447D7B63A0DB}"/>
              </a:ext>
            </a:extLst>
          </p:cNvPr>
          <p:cNvSpPr/>
          <p:nvPr/>
        </p:nvSpPr>
        <p:spPr>
          <a:xfrm rot="20751919">
            <a:off x="4375786" y="5195455"/>
            <a:ext cx="1800245" cy="60988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1E23893-316C-4B38-B655-6A90A70D9824}"/>
              </a:ext>
            </a:extLst>
          </p:cNvPr>
          <p:cNvSpPr txBox="1"/>
          <p:nvPr/>
        </p:nvSpPr>
        <p:spPr>
          <a:xfrm rot="20589664">
            <a:off x="4338787" y="5250428"/>
            <a:ext cx="19394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200" b="1" dirty="0" err="1"/>
              <a:t>Pobol</a:t>
            </a:r>
            <a:r>
              <a:rPr lang="en-GB" sz="1200" b="1" dirty="0"/>
              <a:t> Y Cwm –</a:t>
            </a:r>
          </a:p>
          <a:p>
            <a:r>
              <a:rPr lang="en-GB" sz="1200" b="1" dirty="0"/>
              <a:t>watched by Welsh learners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2BF5AEA-6970-4004-BDD3-3155F8445A00}"/>
              </a:ext>
            </a:extLst>
          </p:cNvPr>
          <p:cNvSpPr txBox="1"/>
          <p:nvPr/>
        </p:nvSpPr>
        <p:spPr>
          <a:xfrm>
            <a:off x="5432194" y="6548313"/>
            <a:ext cx="132760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</a:t>
            </a:r>
            <a:r>
              <a:rPr lang="en-GB" sz="1000" dirty="0" err="1"/>
              <a:t>Parallel.cymru</a:t>
            </a:r>
            <a:r>
              <a:rPr lang="en-GB" sz="1000" dirty="0"/>
              <a:t>, 2020)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496587E-B629-4470-B23B-D833586E38D3}"/>
              </a:ext>
            </a:extLst>
          </p:cNvPr>
          <p:cNvSpPr txBox="1"/>
          <p:nvPr/>
        </p:nvSpPr>
        <p:spPr>
          <a:xfrm rot="674759">
            <a:off x="10779742" y="6327164"/>
            <a:ext cx="102463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(linked in, 2020)</a:t>
            </a:r>
          </a:p>
        </p:txBody>
      </p:sp>
    </p:spTree>
    <p:extLst>
      <p:ext uri="{BB962C8B-B14F-4D97-AF65-F5344CB8AC3E}">
        <p14:creationId xmlns:p14="http://schemas.microsoft.com/office/powerpoint/2010/main" val="2216842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B7F7C-0EBA-457E-8B9B-614A001A2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5342" y="57151"/>
            <a:ext cx="8671407" cy="901637"/>
          </a:xfrm>
          <a:solidFill>
            <a:schemeClr val="bg2"/>
          </a:solidFill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GB" sz="3200" b="1" u="sng" dirty="0" err="1">
                <a:latin typeface="Bradley Hand ITC" panose="03070402050302030203" pitchFamily="66" charset="0"/>
              </a:rPr>
              <a:t>Sali</a:t>
            </a:r>
            <a:r>
              <a:rPr lang="en-GB" sz="3200" b="1" u="sng" dirty="0">
                <a:latin typeface="Bradley Hand ITC" panose="03070402050302030203" pitchFamily="66" charset="0"/>
              </a:rPr>
              <a:t> Mali-</a:t>
            </a:r>
            <a:br>
              <a:rPr lang="en-GB" sz="3200" dirty="0">
                <a:latin typeface="Bradley Hand ITC" panose="03070402050302030203" pitchFamily="66" charset="0"/>
              </a:rPr>
            </a:br>
            <a:r>
              <a:rPr lang="en-GB" sz="2800" dirty="0">
                <a:latin typeface="Bradley Hand ITC" panose="03070402050302030203" pitchFamily="66" charset="0"/>
              </a:rPr>
              <a:t>A favourite with children for over 50 years.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EEA0ACAD-34A9-46AF-91BC-5C1B69FB1F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5342" y="1997570"/>
            <a:ext cx="8671407" cy="4877666"/>
          </a:xfr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9066690-4C24-4E85-87DD-A65E5D350F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13953" y="4505789"/>
            <a:ext cx="3853248" cy="250461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662BCAC-51A4-4D7E-AACA-60DDD44643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656"/>
            <a:ext cx="3267075" cy="448613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8CFAFC2-A33E-40F0-BD39-7F645109A320}"/>
              </a:ext>
            </a:extLst>
          </p:cNvPr>
          <p:cNvSpPr txBox="1"/>
          <p:nvPr/>
        </p:nvSpPr>
        <p:spPr>
          <a:xfrm>
            <a:off x="11183423" y="1913659"/>
            <a:ext cx="91332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(BBC, 2019)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4CD889E-0FB4-4B5A-A153-93E53FB2804A}"/>
              </a:ext>
            </a:extLst>
          </p:cNvPr>
          <p:cNvSpPr txBox="1"/>
          <p:nvPr/>
        </p:nvSpPr>
        <p:spPr>
          <a:xfrm>
            <a:off x="3425342" y="958787"/>
            <a:ext cx="8671407" cy="95487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traditional Welsh book beloved of children for generations.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Sali</a:t>
            </a:r>
            <a:r>
              <a:rPr lang="en-GB" dirty="0"/>
              <a:t> Mali has been in schools and people's homes – creating cultural connections.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S4C broadcast in 2000, now available on multi digital platforms and around the world.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D6BAEBA-56AD-41C1-ACE1-2ADBB72501D0}"/>
              </a:ext>
            </a:extLst>
          </p:cNvPr>
          <p:cNvSpPr txBox="1"/>
          <p:nvPr/>
        </p:nvSpPr>
        <p:spPr>
          <a:xfrm>
            <a:off x="1339011" y="6592123"/>
            <a:ext cx="74732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(S4C 2020)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66DC120-F61C-4A70-A19C-7518FDA376C1}"/>
              </a:ext>
            </a:extLst>
          </p:cNvPr>
          <p:cNvSpPr txBox="1"/>
          <p:nvPr/>
        </p:nvSpPr>
        <p:spPr>
          <a:xfrm>
            <a:off x="1070591" y="4422470"/>
            <a:ext cx="101502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(Jones, 1969)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83C7BE5-6EC8-4B1E-B3A2-40F8C742AE47}"/>
              </a:ext>
            </a:extLst>
          </p:cNvPr>
          <p:cNvSpPr txBox="1"/>
          <p:nvPr/>
        </p:nvSpPr>
        <p:spPr>
          <a:xfrm>
            <a:off x="3425341" y="5798572"/>
            <a:ext cx="484305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FFC000"/>
                </a:solidFill>
              </a:rPr>
              <a:t>Schools across Wales celebrated </a:t>
            </a:r>
          </a:p>
          <a:p>
            <a:r>
              <a:rPr lang="en-GB" sz="1600" dirty="0">
                <a:solidFill>
                  <a:srgbClr val="FFC000"/>
                </a:solidFill>
              </a:rPr>
              <a:t>together when the </a:t>
            </a:r>
            <a:r>
              <a:rPr lang="en-GB" sz="1600" dirty="0" err="1">
                <a:solidFill>
                  <a:srgbClr val="FFC000"/>
                </a:solidFill>
              </a:rPr>
              <a:t>Sali</a:t>
            </a:r>
            <a:r>
              <a:rPr lang="en-GB" sz="1600" dirty="0">
                <a:solidFill>
                  <a:srgbClr val="FFC000"/>
                </a:solidFill>
              </a:rPr>
              <a:t> Mali Books turned 50 years old.  </a:t>
            </a:r>
          </a:p>
          <a:p>
            <a:r>
              <a:rPr lang="en-GB" sz="1600" dirty="0">
                <a:solidFill>
                  <a:srgbClr val="FFC000"/>
                </a:solidFill>
              </a:rPr>
              <a:t>S4C’s high quality production of </a:t>
            </a:r>
            <a:r>
              <a:rPr lang="en-GB" sz="1600" dirty="0" err="1">
                <a:solidFill>
                  <a:srgbClr val="FFC000"/>
                </a:solidFill>
              </a:rPr>
              <a:t>Sali</a:t>
            </a:r>
            <a:r>
              <a:rPr lang="en-GB" sz="1600" dirty="0">
                <a:solidFill>
                  <a:srgbClr val="FFC000"/>
                </a:solidFill>
              </a:rPr>
              <a:t> Mali has </a:t>
            </a:r>
          </a:p>
          <a:p>
            <a:r>
              <a:rPr lang="en-GB" sz="1600" dirty="0">
                <a:solidFill>
                  <a:srgbClr val="FFC000"/>
                </a:solidFill>
              </a:rPr>
              <a:t>supported its place in the Welsh culture. </a:t>
            </a:r>
            <a:r>
              <a:rPr lang="en-GB" sz="1200" dirty="0">
                <a:solidFill>
                  <a:srgbClr val="FFC000"/>
                </a:solidFill>
              </a:rPr>
              <a:t>(BBC News, 2019).</a:t>
            </a:r>
          </a:p>
        </p:txBody>
      </p:sp>
    </p:spTree>
    <p:extLst>
      <p:ext uri="{BB962C8B-B14F-4D97-AF65-F5344CB8AC3E}">
        <p14:creationId xmlns:p14="http://schemas.microsoft.com/office/powerpoint/2010/main" val="565344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4D7F9F-028C-405F-BAEA-AB6F83019E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984" r="1" b="19395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6" name="Picture 5" descr="A person looking at a screen&#10;&#10;Description automatically generated">
            <a:extLst>
              <a:ext uri="{FF2B5EF4-FFF2-40B4-BE49-F238E27FC236}">
                <a16:creationId xmlns:a16="http://schemas.microsoft.com/office/drawing/2014/main" id="{EAD66545-445F-4643-9FF6-6D087E54C2A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274" r="-1" b="-1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5DFDC2-2388-488A-951A-BD99D49C7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S4c – Moving into the Digital Age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47D80D-C1BD-4D16-B0BF-2D9CFAE19B3D}"/>
              </a:ext>
            </a:extLst>
          </p:cNvPr>
          <p:cNvSpPr txBox="1"/>
          <p:nvPr/>
        </p:nvSpPr>
        <p:spPr>
          <a:xfrm>
            <a:off x="448056" y="2512611"/>
            <a:ext cx="4832803" cy="36643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Cyw</a:t>
            </a:r>
            <a:r>
              <a:rPr lang="en-US" sz="2000" dirty="0"/>
              <a:t> – for ages </a:t>
            </a:r>
            <a:r>
              <a:rPr lang="en-US" sz="2000" dirty="0" err="1"/>
              <a:t>upto</a:t>
            </a:r>
            <a:r>
              <a:rPr lang="en-US" sz="2000" dirty="0"/>
              <a:t> 6 years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Currently 50% of viewing sessions on the Welsh BBC </a:t>
            </a:r>
            <a:r>
              <a:rPr lang="en-US" sz="2000" dirty="0" err="1"/>
              <a:t>iplayer</a:t>
            </a:r>
            <a:r>
              <a:rPr lang="en-US" sz="2000" dirty="0"/>
              <a:t> are for children’s content.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Children are also very likely to watch on any platform, and watch their favorites several times, internalizing Welsh words.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“Children should listen to a range of stimuli, including audio-visual material and ICT interactive software in Welsh” </a:t>
            </a:r>
            <a:r>
              <a:rPr lang="en-US" sz="1200" dirty="0"/>
              <a:t>(Welsh Government, 2015. p36).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899B4A-BF83-41A2-B756-2021CFE60E5F}"/>
              </a:ext>
            </a:extLst>
          </p:cNvPr>
          <p:cNvSpPr txBox="1"/>
          <p:nvPr/>
        </p:nvSpPr>
        <p:spPr>
          <a:xfrm>
            <a:off x="11336784" y="0"/>
            <a:ext cx="77938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(S4C, 2020)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C57E89-CF27-41C1-AFB0-3F133DE75ADB}"/>
              </a:ext>
            </a:extLst>
          </p:cNvPr>
          <p:cNvSpPr txBox="1"/>
          <p:nvPr/>
        </p:nvSpPr>
        <p:spPr>
          <a:xfrm>
            <a:off x="10706471" y="6521605"/>
            <a:ext cx="77938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(S4C, 2020)</a:t>
            </a:r>
          </a:p>
        </p:txBody>
      </p:sp>
    </p:spTree>
    <p:extLst>
      <p:ext uri="{BB962C8B-B14F-4D97-AF65-F5344CB8AC3E}">
        <p14:creationId xmlns:p14="http://schemas.microsoft.com/office/powerpoint/2010/main" val="535827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A4BAE6F-64E5-4D4F-8E68-CE78D4FF66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1629" b="3371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3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0C24B-DAEE-424E-8240-D97328035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/>
              <a:t>conclusion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C9CBCA-4164-4857-8504-7024364378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The number of Welsh speakers in Wales has risen by more than 10%  since S4C was launched in 1982.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 The language today thrives and is used by nearly three quarters of a million people in Wales and the UK to differing extents in their lives – at home, school, work and leisure. (S4C, 2017).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The way forward……</a:t>
            </a:r>
            <a:endParaRPr lang="en-US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0831EFD-D71C-4EDA-AB05-1DF695B08064}"/>
              </a:ext>
            </a:extLst>
          </p:cNvPr>
          <p:cNvSpPr txBox="1"/>
          <p:nvPr/>
        </p:nvSpPr>
        <p:spPr>
          <a:xfrm>
            <a:off x="11043822" y="6611769"/>
            <a:ext cx="96212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/>
              <a:t>(Legakis, 2020)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5861500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4" name="TextBox 1">
            <a:extLst>
              <a:ext uri="{FF2B5EF4-FFF2-40B4-BE49-F238E27FC236}">
                <a16:creationId xmlns:a16="http://schemas.microsoft.com/office/drawing/2014/main" id="{95C4D49B-CC19-4E1E-B145-88E2674B41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5360260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08406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B0F97-3F8D-4978-A8B0-54D0AC545F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7621"/>
            <a:ext cx="9144000" cy="361774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latin typeface="Arial" panose="020B0604020202020204" pitchFamily="34" charset="0"/>
                <a:ea typeface="Adobe Myungjo Std M" panose="02020600000000000000" pitchFamily="18" charset="-128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B85887-AC34-47F1-AAD0-74A740482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0210" y="881101"/>
            <a:ext cx="11964543" cy="5859277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Alchetron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(2018).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Gwynfor Evans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[image].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https://alchetron.com/Gwynfor-Evans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October 2020).</a:t>
            </a:r>
          </a:p>
          <a:p>
            <a:pPr algn="l"/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Alchetron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(2018).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Sali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Mali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[image].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https://alchetron.com/Sali-Mali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27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October 2020).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BBC News (2019).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Sali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Mali: Children's favourite character turns 50.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[image].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https://www.bbc.co.uk/news/uk-wales-48680523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on 27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October 2020).</a:t>
            </a:r>
          </a:p>
          <a:p>
            <a:pPr algn="l"/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BBC News (2019).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Sali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Mali: Children's favourite character turns 50. Available at: https://www.bbc.co.uk/news/uk-wales-48680523. (Accessed on 27th October 2020).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Crump, E. (2018). Sir Bryn Terfel set for star turn at the National Eisteddfod in Cardiff. [Image]. Available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://www.dailypost.co.uk/news/north-wales-news/sir-bryn-terfel-set-star-14469688. (accessed 30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October 2020).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Facebook (2020)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. Eisteddfod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Urdd.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[Image].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https://www.facebook.com/eisteddfodurdd/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30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October 2020).dd 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Graham, J, R. (2005).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 Tribute to Gwynfor Evans.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[image].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https://www.transdiffusion.org/2005/04/01/evans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24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October 2020).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lvl="0" algn="l"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Graham, J, R. (2005).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Tribute to Gwynfor Evans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Transdiffusion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Broadcasting System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Available at: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https://www.transdiffusion.org/2005/04/01/evans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(Accessed 24</a:t>
            </a:r>
            <a:r>
              <a:rPr kumimoji="0" lang="en-GB" sz="14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October 2020).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lvl="0" algn="l"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Jones, R, W. (196</a:t>
            </a:r>
            <a:r>
              <a:rPr kumimoji="0" lang="en-GB" sz="1400" b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9). </a:t>
            </a:r>
            <a:r>
              <a:rPr kumimoji="0" lang="en-GB" sz="1400" b="0" i="1" u="none" strike="noStrike" kern="1200" cap="none" spc="0" normalizeH="0" baseline="0" noProof="0" dirty="0" err="1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Sali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Mali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 [image]. Available at: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7"/>
              </a:rPr>
              <a:t>https://www.abebooks.co.uk/Sali-Mali-Jones-Mary-Vaughan-Cymdeithas/30766208604/bd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 (Accessed on 27</a:t>
            </a:r>
            <a:r>
              <a:rPr kumimoji="0" lang="en-GB" sz="1400" b="0" i="0" u="none" strike="noStrike" kern="1200" cap="none" spc="0" normalizeH="0" baseline="3000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October 2020).</a:t>
            </a:r>
          </a:p>
          <a:p>
            <a:pPr lvl="0" algn="l"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Legakis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D. (2020).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‘We’re told we’re anti-Welsh bigots and fascists’ – the storm over Welsh-first schooling. </a:t>
            </a:r>
            <a:r>
              <a:rPr kumimoji="0" lang="en-GB" sz="1400" b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[Image]. Available at: </a:t>
            </a:r>
            <a:r>
              <a:rPr kumimoji="0" lang="en-GB" sz="1400" b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8"/>
              </a:rPr>
              <a:t>https://www.theguardian.com/education/2017/jun/20/storm-welsh-only-schools-minority-language</a:t>
            </a:r>
            <a:r>
              <a:rPr kumimoji="0" lang="en-GB" sz="1400" b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 (Accessed 30</a:t>
            </a:r>
            <a:r>
              <a:rPr kumimoji="0" lang="en-GB" sz="1400" b="0" u="none" strike="noStrike" kern="1200" cap="none" spc="0" normalizeH="0" baseline="3000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</a:t>
            </a:r>
            <a:r>
              <a:rPr kumimoji="0" lang="en-GB" sz="1400" b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October 2020).</a:t>
            </a:r>
            <a:endParaRPr kumimoji="0" lang="en-GB" sz="1400" b="0" i="1" u="none" strike="noStrike" kern="1200" cap="none" spc="0" normalizeH="0" baseline="0" noProof="0" dirty="0">
              <a:ln>
                <a:noFill/>
              </a:ln>
              <a:solidFill>
                <a:srgbClr val="20212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0" algn="l">
              <a:defRPr/>
            </a:pPr>
            <a:r>
              <a:rPr lang="en-GB" sz="1400" dirty="0">
                <a:solidFill>
                  <a:srgbClr val="202122"/>
                </a:solidFill>
                <a:latin typeface="Arial" panose="020B0604020202020204" pitchFamily="34" charset="0"/>
              </a:rPr>
              <a:t>Linked In (2020). </a:t>
            </a:r>
            <a:r>
              <a:rPr lang="en-GB" sz="1400" i="1" dirty="0">
                <a:solidFill>
                  <a:srgbClr val="202122"/>
                </a:solidFill>
                <a:latin typeface="Arial" panose="020B0604020202020204" pitchFamily="34" charset="0"/>
              </a:rPr>
              <a:t>Royal Welsh College of Music &amp; Drama. </a:t>
            </a:r>
            <a:r>
              <a:rPr lang="en-GB" sz="1400" dirty="0">
                <a:solidFill>
                  <a:srgbClr val="202122"/>
                </a:solidFill>
                <a:latin typeface="Arial" panose="020B0604020202020204" pitchFamily="34" charset="0"/>
              </a:rPr>
              <a:t>[image]. Available at: </a:t>
            </a:r>
            <a:r>
              <a:rPr lang="en-GB" sz="1400" dirty="0">
                <a:solidFill>
                  <a:srgbClr val="202122"/>
                </a:solidFill>
                <a:latin typeface="Arial" panose="020B0604020202020204" pitchFamily="34" charset="0"/>
                <a:hlinkClick r:id="rId9"/>
              </a:rPr>
              <a:t>https://www.linkedin.com/school/rwcmd/</a:t>
            </a:r>
            <a:r>
              <a:rPr lang="en-GB" sz="1400" dirty="0">
                <a:solidFill>
                  <a:srgbClr val="202122"/>
                </a:solidFill>
                <a:latin typeface="Arial" panose="020B0604020202020204" pitchFamily="34" charset="0"/>
              </a:rPr>
              <a:t>. (Accessed 27</a:t>
            </a:r>
            <a:r>
              <a:rPr lang="en-GB" sz="1400" baseline="30000" dirty="0">
                <a:solidFill>
                  <a:srgbClr val="202122"/>
                </a:solidFill>
                <a:latin typeface="Arial" panose="020B0604020202020204" pitchFamily="34" charset="0"/>
              </a:rPr>
              <a:t>th</a:t>
            </a:r>
            <a:r>
              <a:rPr lang="en-GB" sz="1400" dirty="0">
                <a:solidFill>
                  <a:srgbClr val="202122"/>
                </a:solidFill>
                <a:latin typeface="Arial" panose="020B0604020202020204" pitchFamily="34" charset="0"/>
              </a:rPr>
              <a:t> October 2020).</a:t>
            </a:r>
          </a:p>
          <a:p>
            <a:pPr lvl="0" algn="l">
              <a:defRPr/>
            </a:pPr>
            <a:r>
              <a:rPr lang="en-GB" sz="1400" b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Parallel.cymru</a:t>
            </a:r>
            <a:r>
              <a:rPr lang="en-GB" sz="14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(2020). </a:t>
            </a:r>
            <a:r>
              <a:rPr lang="en-GB" sz="1400" b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Dysgu</a:t>
            </a:r>
            <a:r>
              <a:rPr lang="en-GB" sz="14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Cymraeg Learn Welsh. [Image]. Available at: </a:t>
            </a:r>
            <a:r>
              <a:rPr lang="en-GB" sz="1400" b="0" dirty="0">
                <a:solidFill>
                  <a:srgbClr val="202122"/>
                </a:solidFill>
                <a:effectLst/>
                <a:latin typeface="Arial" panose="020B0604020202020204" pitchFamily="34" charset="0"/>
                <a:hlinkClick r:id="rId10"/>
              </a:rPr>
              <a:t>https://parallel.cymru/dysgu-cymraeg/?lang=en</a:t>
            </a:r>
            <a:r>
              <a:rPr lang="en-GB" sz="14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 (Accessed on 27</a:t>
            </a:r>
            <a:r>
              <a:rPr lang="en-GB" sz="1400" b="0" baseline="3000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th</a:t>
            </a:r>
            <a:r>
              <a:rPr lang="en-GB" sz="14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October 2020).</a:t>
            </a:r>
          </a:p>
          <a:p>
            <a:pPr lvl="0" algn="l">
              <a:defRPr/>
            </a:pPr>
            <a:r>
              <a:rPr lang="en-GB" sz="14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Pinterest (2020). </a:t>
            </a:r>
            <a:r>
              <a:rPr lang="en-GB" sz="1400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Get </a:t>
            </a:r>
            <a:r>
              <a:rPr lang="en-GB" sz="1400" b="0" i="1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Cyw</a:t>
            </a:r>
            <a:r>
              <a:rPr lang="en-GB" sz="1400" b="0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S4C on the App Store. See screenshots and ratings and read customer reviews</a:t>
            </a:r>
            <a:r>
              <a:rPr lang="en-GB" sz="1400" b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400" dirty="0">
                <a:solidFill>
                  <a:srgbClr val="202122"/>
                </a:solidFill>
                <a:latin typeface="Arial" panose="020B0604020202020204" pitchFamily="34" charset="0"/>
              </a:rPr>
              <a:t>[image]. Available at: </a:t>
            </a:r>
            <a:r>
              <a:rPr lang="en-GB" sz="1400" dirty="0">
                <a:solidFill>
                  <a:srgbClr val="202122"/>
                </a:solidFill>
                <a:latin typeface="Arial" panose="020B0604020202020204" pitchFamily="34" charset="0"/>
                <a:hlinkClick r:id="rId11"/>
              </a:rPr>
              <a:t>https://www.pinterest.com/pin/568157309215111295/</a:t>
            </a:r>
            <a:r>
              <a:rPr lang="en-GB" sz="1400" dirty="0">
                <a:solidFill>
                  <a:srgbClr val="202122"/>
                </a:solidFill>
                <a:latin typeface="Arial" panose="020B0604020202020204" pitchFamily="34" charset="0"/>
              </a:rPr>
              <a:t>. (Accessed 27</a:t>
            </a:r>
            <a:r>
              <a:rPr lang="en-GB" sz="1400" baseline="30000" dirty="0">
                <a:solidFill>
                  <a:srgbClr val="202122"/>
                </a:solidFill>
                <a:latin typeface="Arial" panose="020B0604020202020204" pitchFamily="34" charset="0"/>
              </a:rPr>
              <a:t>th</a:t>
            </a:r>
            <a:r>
              <a:rPr lang="en-GB" sz="1400" dirty="0">
                <a:solidFill>
                  <a:srgbClr val="202122"/>
                </a:solidFill>
                <a:latin typeface="Arial" panose="020B0604020202020204" pitchFamily="34" charset="0"/>
              </a:rPr>
              <a:t> October 2020).</a:t>
            </a:r>
            <a:endParaRPr lang="en-GB" sz="1400" b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S4C (A) (2020).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Introducing S4C. Available at: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https://www.s4c.cymru/en/about-us/introducing-s4c/page/17280/introducing-s4c/#:~:text=Background,on%20Monday%201%20November%201982.&amp;text=Today%2C%20S4C%20is%20a%20wholly,the%20majority%20of%20its%20programmes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. (Accessed 25 October 2020).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S4C (B) (2020).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Introducing S4C. S4C and its Viewers.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https://www.s4c.cymru/en/about-us/introducing-s4c/page/17407/s4c-and-its-viewers/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(Accessed on 25 October 2020).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S4C (2020).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Noson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Lawen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[Image].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https://www.s4c.cymru/en/entertainment/noson-lawen/tag/107/noson-lawen-theatr-mwldan-ieuan-rhys/?page=2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25 October 2020).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S4C (2020).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Production.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https://www.s4c.cymru/en/production/page/26383/childrens-content/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27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October 2020). 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S4C (2020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Sali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Mali.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[image].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https://www.bbc.co.uk/programmes/p02b508t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25 October 2020).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S4C (2017).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S4C: PUSHING THE BOUNDARIES MULTI-PLATFORM WELSH LANGUAGE MEDIA SERVICE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https://www.s4c.cymru/gwthiorffiniau/pdf/S4C-Review.pdf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on 29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October 2020).</a:t>
            </a:r>
          </a:p>
          <a:p>
            <a:pPr algn="l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526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1538E-07F6-4045-9DF0-DA971C719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D042B-FFA9-47BE-A0F1-B21DE9461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919" y="1690688"/>
            <a:ext cx="11913833" cy="4486275"/>
          </a:xfrm>
        </p:spPr>
        <p:txBody>
          <a:bodyPr>
            <a:normAutofit fontScale="70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3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S4C (C) (2020),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Viewing Figures. </a:t>
            </a:r>
            <a:r>
              <a:rPr lang="en-GB" sz="1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https://www.s4c.cymru/en/about-us/page/31291/viewing-figures/</a:t>
            </a:r>
            <a:r>
              <a:rPr lang="en-GB" sz="1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(Accessed on 29</a:t>
            </a:r>
            <a:r>
              <a:rPr lang="en-GB" sz="1300" baseline="30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October 2020).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S4C (2020).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Watch This. </a:t>
            </a:r>
            <a:r>
              <a:rPr kumimoji="0" lang="en-GB" sz="13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[Image]. Available </a:t>
            </a:r>
            <a:r>
              <a:rPr kumimoji="0" lang="en-GB" sz="1300" b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at:https</a:t>
            </a:r>
            <a:r>
              <a:rPr kumimoji="0" lang="en-GB" sz="13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://www.s4c.cymru/en/about-us/page/32887/watch-s4c/. (Accessed on 30 October 2020).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Shipton, M. (2013).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History of S4C. During the 1970s, Welsh-language activists campaigned for a TV service in the language.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Walesonline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https://www.walesonline.co.uk/news/wales-news/history-of-s4c-2117714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(Accessed on 24</a:t>
            </a:r>
            <a:r>
              <a:rPr kumimoji="0" lang="en-GB" sz="13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October 2020).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Shropshire Star (2007).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Llangollen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Eisteddfod in photos.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[image]. Available at: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https://www.shropshirestar.com/pictures/2007/07/11/llangollen-eisteddfod-in-photos/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(Accessed 24</a:t>
            </a:r>
            <a:r>
              <a:rPr kumimoji="0" lang="en-GB" sz="13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October 2020).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Skovbro, B. (2012). Roath Lock Studios. BBC. [image]. Available at: https://www.bbc.co.uk/news/uk-wales-17322502. (Accessed 27 October 2020).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Sky (2020). </a:t>
            </a:r>
            <a:r>
              <a:rPr kumimoji="0" lang="en-GB" sz="13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Dechrau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3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Canu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3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Dechrau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3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Canmol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[Image]. Available at: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5"/>
              </a:rPr>
              <a:t>https://www.sky.com/watch/title/series/bc170db1-2b83-4a8c-80cc-611ce829998d/dechrau-canu-dechrau-canmol-bc170db1-2b83-4a8c-80cc-611ce829998d/episodes/season-0/episode-5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(Accessed on 30 October 2020).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Team Welsh Youth Parliament (2019).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16 Reasons to Visit the Urdd Eisteddfod</a:t>
            </a:r>
            <a:r>
              <a:rPr kumimoji="0" lang="en-GB" sz="13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[Image]. Available at: </a:t>
            </a:r>
            <a:r>
              <a:rPr kumimoji="0" lang="en-GB" sz="13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https://www.youthparliament.wales/blog/16-reasons-to-visit-the-urdd-eisteddfod</a:t>
            </a:r>
            <a:r>
              <a:rPr kumimoji="0" lang="en-GB" sz="13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(Accessed 30</a:t>
            </a:r>
            <a:r>
              <a:rPr kumimoji="0" lang="en-GB" sz="1300" b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13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October 2020).</a:t>
            </a:r>
            <a:endParaRPr kumimoji="0" lang="en-GB" sz="13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Bangor Aye, (S4C), (2018).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S4C TO SCREEN WALES’ NEXT 16 GAMES LIVE AND FREE!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[image]. Available at: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/>
              </a:rPr>
              <a:t>https://www.thebangoraye.com/s4c-screen-wales-next-16-games-live-free/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(Accessed 24</a:t>
            </a:r>
            <a:r>
              <a:rPr kumimoji="0" lang="en-GB" sz="13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October 2020).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Brecon &amp; Radnor Express (2018).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Thousands arrive at the Royal Welsh Showground for the Urdd Eisteddfod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 Image. Available at: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8"/>
              </a:rPr>
              <a:t>https://www.brecon-radnor.co.uk/article.cfm?id=107554&amp;headline=Thousands%20arrive%20at%20the%20Royal%20Welsh%20Showground%20for%20the%20Urdd%20Eisteddfod&amp;sectionIs=news&amp;searchyear=2018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 (Accessed 30</a:t>
            </a:r>
            <a:r>
              <a:rPr kumimoji="0" lang="en-GB" sz="1300" b="0" i="0" u="none" strike="noStrike" kern="1200" cap="none" spc="0" normalizeH="0" baseline="3000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300" dirty="0">
                <a:solidFill>
                  <a:srgbClr val="202122"/>
                </a:solidFill>
                <a:latin typeface="Arial" panose="020B0604020202020204" pitchFamily="34" charset="0"/>
              </a:rPr>
              <a:t>Welsh Government (2020). </a:t>
            </a:r>
            <a:r>
              <a:rPr lang="en-GB" sz="1300" i="1" dirty="0">
                <a:solidFill>
                  <a:srgbClr val="202122"/>
                </a:solidFill>
                <a:latin typeface="Arial" panose="020B0604020202020204" pitchFamily="34" charset="0"/>
              </a:rPr>
              <a:t>Welsh language data from the Annual Population Survey: July 2019 to June 2020</a:t>
            </a:r>
            <a:r>
              <a:rPr lang="en-GB" sz="1300" dirty="0">
                <a:solidFill>
                  <a:srgbClr val="202122"/>
                </a:solidFill>
                <a:latin typeface="Arial" panose="020B0604020202020204" pitchFamily="34" charset="0"/>
              </a:rPr>
              <a:t>. Available at: </a:t>
            </a:r>
            <a:r>
              <a:rPr lang="en-GB" sz="1300" dirty="0">
                <a:solidFill>
                  <a:srgbClr val="202122"/>
                </a:solidFill>
                <a:latin typeface="Arial" panose="020B0604020202020204" pitchFamily="34" charset="0"/>
                <a:hlinkClick r:id="rId9"/>
              </a:rPr>
              <a:t>https://gov.wales/welsh-language-data-annual-population-survey-july-2019-june-2020</a:t>
            </a:r>
            <a:r>
              <a:rPr lang="en-GB" sz="1300" dirty="0">
                <a:solidFill>
                  <a:srgbClr val="202122"/>
                </a:solidFill>
                <a:latin typeface="Arial" panose="020B0604020202020204" pitchFamily="34" charset="0"/>
              </a:rPr>
              <a:t>. (Accessed 29</a:t>
            </a:r>
            <a:r>
              <a:rPr lang="en-GB" sz="1300" baseline="30000" dirty="0">
                <a:solidFill>
                  <a:srgbClr val="202122"/>
                </a:solidFill>
                <a:latin typeface="Arial" panose="020B0604020202020204" pitchFamily="34" charset="0"/>
              </a:rPr>
              <a:t>th</a:t>
            </a:r>
            <a:r>
              <a:rPr lang="en-GB" sz="1300" dirty="0">
                <a:solidFill>
                  <a:srgbClr val="202122"/>
                </a:solidFill>
                <a:latin typeface="Arial" panose="020B0604020202020204" pitchFamily="34" charset="0"/>
              </a:rPr>
              <a:t> October 2020).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Welsh Government (2015). </a:t>
            </a:r>
            <a:r>
              <a:rPr lang="en-GB" sz="1300" i="1" dirty="0">
                <a:solidFill>
                  <a:srgbClr val="202122"/>
                </a:solidFill>
                <a:latin typeface="Arial" panose="020B0604020202020204" pitchFamily="34" charset="0"/>
              </a:rPr>
              <a:t>Curriculum for Wales Foundation Phase Framework. </a:t>
            </a:r>
            <a:r>
              <a:rPr lang="en-GB" sz="1300" dirty="0">
                <a:solidFill>
                  <a:srgbClr val="202122"/>
                </a:solidFill>
                <a:latin typeface="Arial" panose="020B0604020202020204" pitchFamily="34" charset="0"/>
              </a:rPr>
              <a:t>Available at</a:t>
            </a:r>
            <a:r>
              <a:rPr lang="en-GB" sz="1300" i="1" dirty="0">
                <a:solidFill>
                  <a:srgbClr val="202122"/>
                </a:solidFill>
                <a:latin typeface="Arial" panose="020B0604020202020204" pitchFamily="34" charset="0"/>
              </a:rPr>
              <a:t>: </a:t>
            </a:r>
            <a:r>
              <a:rPr lang="en-GB" sz="1300" i="1" dirty="0">
                <a:solidFill>
                  <a:srgbClr val="202122"/>
                </a:solidFill>
                <a:latin typeface="Arial" panose="020B0604020202020204" pitchFamily="34" charset="0"/>
                <a:hlinkClick r:id="rId10"/>
              </a:rPr>
              <a:t>https://gov.wales/sites/default/files/publications/2018-02/foundation-phase-framework-revised-2015.pdf</a:t>
            </a:r>
            <a:r>
              <a:rPr lang="en-GB" sz="1300" i="1" dirty="0">
                <a:solidFill>
                  <a:srgbClr val="202122"/>
                </a:solidFill>
                <a:latin typeface="Arial" panose="020B0604020202020204" pitchFamily="34" charset="0"/>
              </a:rPr>
              <a:t>. (accessed 30 October 2020).</a:t>
            </a:r>
            <a:endParaRPr kumimoji="0" lang="en-GB" sz="1300" b="0" i="1" u="none" strike="noStrike" kern="1200" cap="none" spc="0" normalizeH="0" baseline="0" noProof="0" dirty="0">
              <a:ln>
                <a:noFill/>
              </a:ln>
              <a:solidFill>
                <a:srgbClr val="20212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021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Welsh Fourth Channel Authority (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S4C), (2014). </a:t>
            </a:r>
            <a:r>
              <a:rPr kumimoji="0" lang="en-GB" sz="1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S4C logo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[image]. Available at: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1"/>
              </a:rPr>
              <a:t>https://commons.wikimedia.org/wiki/File:S4C_logo_2014.svg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(Accessed 24</a:t>
            </a:r>
            <a:r>
              <a:rPr kumimoji="0" lang="en-GB" sz="13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October 2020).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Wikipedia (2020).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Pobol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Y Cwm. (S4C). [image]. Available at: 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12"/>
              </a:rPr>
              <a:t>https://en.wikipedia.org/wiki/Pobol_y_Cwm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(Accessed 25</a:t>
            </a:r>
            <a:r>
              <a:rPr kumimoji="0" lang="en-GB" sz="13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October 2020).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Youth Parliament (2019). </a:t>
            </a:r>
            <a:r>
              <a:rPr lang="en-GB" sz="13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 Reasons to Visit the Urdd Eisteddfod. [image]. Available at: </a:t>
            </a:r>
            <a:r>
              <a:rPr lang="en-GB" sz="13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https://www.youthparliament.wales/blog/16-reasons-to-visit-the-urdd-eisteddfod</a:t>
            </a:r>
            <a:r>
              <a:rPr lang="en-GB" sz="13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on 30</a:t>
            </a:r>
            <a:r>
              <a:rPr lang="en-GB" sz="1300" baseline="30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3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October 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7305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2141</Words>
  <Application>Microsoft Office PowerPoint</Application>
  <PresentationFormat>Widescreen</PresentationFormat>
  <Paragraphs>125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Bradley Hand ITC</vt:lpstr>
      <vt:lpstr>Calibri</vt:lpstr>
      <vt:lpstr>Calibri Light</vt:lpstr>
      <vt:lpstr>Office Theme</vt:lpstr>
      <vt:lpstr>PowerPoint Presentation</vt:lpstr>
      <vt:lpstr>PowerPoint Presentation</vt:lpstr>
      <vt:lpstr>The Launching of S4C – a new Welsh TV Channel for Wales.</vt:lpstr>
      <vt:lpstr>Cultural Programmes – Bringing Communities Together</vt:lpstr>
      <vt:lpstr>PowerPoint Presentation</vt:lpstr>
      <vt:lpstr>PowerPoint Presentation</vt:lpstr>
      <vt:lpstr>Sali Mali- A favourite with children for over 50 years.</vt:lpstr>
      <vt:lpstr>S4c – Moving into the Digital Age</vt:lpstr>
      <vt:lpstr>conclusion</vt:lpstr>
      <vt:lpstr>PowerPoint Presentation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cathy collings</dc:creator>
  <cp:lastModifiedBy>cathy collings</cp:lastModifiedBy>
  <cp:revision>3</cp:revision>
  <dcterms:created xsi:type="dcterms:W3CDTF">2020-10-30T14:28:50Z</dcterms:created>
  <dcterms:modified xsi:type="dcterms:W3CDTF">2020-10-30T18:36:11Z</dcterms:modified>
</cp:coreProperties>
</file>