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2" r:id="rId2"/>
    <p:sldId id="260" r:id="rId3"/>
  </p:sldIdLst>
  <p:sldSz cx="30275213" cy="21383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B546"/>
    <a:srgbClr val="F69C92"/>
    <a:srgbClr val="FE6858"/>
    <a:srgbClr val="DA2D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27" d="100"/>
          <a:sy n="27" d="100"/>
        </p:scale>
        <p:origin x="131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235343-5883-443F-9677-467747E0992E}"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2324861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235343-5883-443F-9677-467747E0992E}"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144290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235343-5883-443F-9677-467747E0992E}"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4259865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235343-5883-443F-9677-467747E0992E}"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3527409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235343-5883-443F-9677-467747E0992E}" type="datetimeFigureOut">
              <a:rPr lang="en-US" smtClean="0"/>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3045683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235343-5883-443F-9677-467747E0992E}"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232376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235343-5883-443F-9677-467747E0992E}" type="datetimeFigureOut">
              <a:rPr lang="en-US" smtClean="0"/>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2922865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91235343-5883-443F-9677-467747E0992E}"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710954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91235343-5883-443F-9677-467747E0992E}"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3891183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235343-5883-443F-9677-467747E0992E}"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2287571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235343-5883-443F-9677-467747E0992E}"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2E50A27-06E7-4DA8-AAF9-99C13C005D73}" type="slidenum">
              <a:rPr lang="en-US" smtClean="0"/>
              <a:t>‹#›</a:t>
            </a:fld>
            <a:endParaRPr lang="en-US"/>
          </a:p>
        </p:txBody>
      </p:sp>
    </p:spTree>
    <p:extLst>
      <p:ext uri="{BB962C8B-B14F-4D97-AF65-F5344CB8AC3E}">
        <p14:creationId xmlns:p14="http://schemas.microsoft.com/office/powerpoint/2010/main" val="2151379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5">
                <a:lumMod val="20000"/>
                <a:lumOff val="80000"/>
              </a:schemeClr>
            </a:gs>
            <a:gs pos="83000">
              <a:schemeClr val="accent5">
                <a:lumMod val="40000"/>
                <a:lumOff val="60000"/>
              </a:schemeClr>
            </a:gs>
            <a:gs pos="100000">
              <a:schemeClr val="accent5">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91235343-5883-443F-9677-467747E0992E}" type="datetimeFigureOut">
              <a:rPr lang="en-US" smtClean="0"/>
              <a:t>7/4/2026</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92E50A27-06E7-4DA8-AAF9-99C13C005D73}" type="slidenum">
              <a:rPr lang="en-US" smtClean="0"/>
              <a:t>‹#›</a:t>
            </a:fld>
            <a:endParaRPr lang="en-US"/>
          </a:p>
        </p:txBody>
      </p:sp>
    </p:spTree>
    <p:extLst>
      <p:ext uri="{BB962C8B-B14F-4D97-AF65-F5344CB8AC3E}">
        <p14:creationId xmlns:p14="http://schemas.microsoft.com/office/powerpoint/2010/main" val="298081716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who.int/news-room/fact-sheets/detail/antimicrobial-resistance" TargetMode="External"/><Relationship Id="rId3" Type="http://schemas.openxmlformats.org/officeDocument/2006/relationships/image" Target="../media/image2.png"/><Relationship Id="rId7" Type="http://schemas.openxmlformats.org/officeDocument/2006/relationships/hyperlink" Target="https://uvmedico.com/news/amr-infection-by-2050" TargetMode="External"/><Relationship Id="rId2" Type="http://schemas.openxmlformats.org/officeDocument/2006/relationships/hyperlink" Target="https://www.healthdata.org/sites/default/files/2023-09/United_Kingdom.pdf"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uk-5-year-action-plan-for-antimicrobial-resistance-2024-to-2029/confronting-antimicrobial-resistance-2024-to-2029" TargetMode="External"/><Relationship Id="rId5" Type="http://schemas.openxmlformats.org/officeDocument/2006/relationships/hyperlink" Target="https://www.isglobal.org/en/healthisglobal/-/custom-blog-portlet/la-amenaza-de-la-resistencia-antimicrobiana-hacia-una-crisis-de-salud-global-en-2050"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F0D58E16-4550-50EF-F57F-5F588F8C2C65}"/>
              </a:ext>
            </a:extLst>
          </p:cNvPr>
          <p:cNvSpPr/>
          <p:nvPr/>
        </p:nvSpPr>
        <p:spPr>
          <a:xfrm>
            <a:off x="1914525" y="5086351"/>
            <a:ext cx="27303413" cy="1403032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tx1"/>
                </a:solidFill>
                <a:latin typeface="Arial" panose="020B0604020202020204" pitchFamily="34" charset="0"/>
                <a:cs typeface="Arial" panose="020B0604020202020204" pitchFamily="34" charset="0"/>
              </a:rPr>
              <a:t>Student Name</a:t>
            </a:r>
            <a:r>
              <a:rPr lang="en-US" sz="5400" dirty="0">
                <a:solidFill>
                  <a:schemeClr val="tx1"/>
                </a:solidFill>
                <a:latin typeface="Arial" panose="020B0604020202020204" pitchFamily="34" charset="0"/>
                <a:cs typeface="Arial" panose="020B0604020202020204" pitchFamily="34" charset="0"/>
              </a:rPr>
              <a:t>: </a:t>
            </a:r>
            <a:r>
              <a:rPr lang="en-US" sz="5400" dirty="0" err="1">
                <a:solidFill>
                  <a:schemeClr val="tx1"/>
                </a:solidFill>
                <a:latin typeface="Arial" panose="020B0604020202020204" pitchFamily="34" charset="0"/>
                <a:cs typeface="Arial" panose="020B0604020202020204" pitchFamily="34" charset="0"/>
              </a:rPr>
              <a:t>Krinalben</a:t>
            </a:r>
            <a:r>
              <a:rPr lang="en-US" sz="5400" dirty="0">
                <a:solidFill>
                  <a:schemeClr val="tx1"/>
                </a:solidFill>
                <a:latin typeface="Arial" panose="020B0604020202020204" pitchFamily="34" charset="0"/>
                <a:cs typeface="Arial" panose="020B0604020202020204" pitchFamily="34" charset="0"/>
              </a:rPr>
              <a:t> </a:t>
            </a:r>
            <a:r>
              <a:rPr lang="en-US" sz="5400" dirty="0" err="1">
                <a:solidFill>
                  <a:schemeClr val="tx1"/>
                </a:solidFill>
                <a:latin typeface="Arial" panose="020B0604020202020204" pitchFamily="34" charset="0"/>
                <a:cs typeface="Arial" panose="020B0604020202020204" pitchFamily="34" charset="0"/>
              </a:rPr>
              <a:t>Rajeshbhai</a:t>
            </a:r>
            <a:r>
              <a:rPr lang="en-US" sz="5400" dirty="0">
                <a:solidFill>
                  <a:schemeClr val="tx1"/>
                </a:solidFill>
                <a:latin typeface="Arial" panose="020B0604020202020204" pitchFamily="34" charset="0"/>
                <a:cs typeface="Arial" panose="020B0604020202020204" pitchFamily="34" charset="0"/>
              </a:rPr>
              <a:t> Patel </a:t>
            </a:r>
            <a:endParaRPr lang="en-US" sz="5400" dirty="0" smtClean="0">
              <a:solidFill>
                <a:schemeClr val="tx1"/>
              </a:solidFill>
              <a:latin typeface="Arial" panose="020B0604020202020204" pitchFamily="34" charset="0"/>
              <a:cs typeface="Arial" panose="020B0604020202020204" pitchFamily="34" charset="0"/>
            </a:endParaRPr>
          </a:p>
          <a:p>
            <a:pPr algn="ctr"/>
            <a:r>
              <a:rPr lang="en-US" sz="5400" b="1" dirty="0" smtClean="0">
                <a:solidFill>
                  <a:schemeClr val="tx1"/>
                </a:solidFill>
                <a:latin typeface="Arial" panose="020B0604020202020204" pitchFamily="34" charset="0"/>
                <a:cs typeface="Arial" panose="020B0604020202020204" pitchFamily="34" charset="0"/>
              </a:rPr>
              <a:t>Student </a:t>
            </a:r>
            <a:r>
              <a:rPr lang="en-US" sz="5400" b="1" dirty="0">
                <a:solidFill>
                  <a:schemeClr val="tx1"/>
                </a:solidFill>
                <a:latin typeface="Arial" panose="020B0604020202020204" pitchFamily="34" charset="0"/>
                <a:cs typeface="Arial" panose="020B0604020202020204" pitchFamily="34" charset="0"/>
              </a:rPr>
              <a:t>ID: </a:t>
            </a:r>
            <a:r>
              <a:rPr lang="en-US" sz="5400" dirty="0" smtClean="0">
                <a:solidFill>
                  <a:schemeClr val="tx1"/>
                </a:solidFill>
                <a:latin typeface="Arial" panose="020B0604020202020204" pitchFamily="34" charset="0"/>
                <a:cs typeface="Arial" panose="020B0604020202020204" pitchFamily="34" charset="0"/>
              </a:rPr>
              <a:t>2531474</a:t>
            </a:r>
          </a:p>
          <a:p>
            <a:pPr algn="ctr"/>
            <a:r>
              <a:rPr lang="en-US" sz="5400" b="1" dirty="0" smtClean="0">
                <a:solidFill>
                  <a:schemeClr val="tx1"/>
                </a:solidFill>
                <a:latin typeface="Arial" panose="020B0604020202020204" pitchFamily="34" charset="0"/>
                <a:cs typeface="Arial" panose="020B0604020202020204" pitchFamily="34" charset="0"/>
              </a:rPr>
              <a:t>Program</a:t>
            </a:r>
            <a:r>
              <a:rPr lang="en-US" sz="5400" b="1" dirty="0">
                <a:solidFill>
                  <a:schemeClr val="tx1"/>
                </a:solidFill>
                <a:latin typeface="Arial" panose="020B0604020202020204" pitchFamily="34" charset="0"/>
                <a:cs typeface="Arial" panose="020B0604020202020204" pitchFamily="34" charset="0"/>
              </a:rPr>
              <a:t>: </a:t>
            </a:r>
            <a:r>
              <a:rPr lang="en-US" sz="5400" dirty="0">
                <a:solidFill>
                  <a:schemeClr val="tx1"/>
                </a:solidFill>
                <a:latin typeface="Arial" panose="020B0604020202020204" pitchFamily="34" charset="0"/>
                <a:cs typeface="Arial" panose="020B0604020202020204" pitchFamily="34" charset="0"/>
              </a:rPr>
              <a:t>MSc Public Health and Social Care in Practice </a:t>
            </a:r>
            <a:endParaRPr lang="en-US" sz="5400" dirty="0" smtClean="0">
              <a:solidFill>
                <a:schemeClr val="tx1"/>
              </a:solidFill>
              <a:latin typeface="Arial" panose="020B0604020202020204" pitchFamily="34" charset="0"/>
              <a:cs typeface="Arial" panose="020B0604020202020204" pitchFamily="34" charset="0"/>
            </a:endParaRPr>
          </a:p>
          <a:p>
            <a:pPr algn="ctr"/>
            <a:r>
              <a:rPr lang="en-US" sz="5400" b="1" dirty="0" smtClean="0">
                <a:solidFill>
                  <a:schemeClr val="tx1"/>
                </a:solidFill>
                <a:latin typeface="Arial" panose="020B0604020202020204" pitchFamily="34" charset="0"/>
                <a:cs typeface="Arial" panose="020B0604020202020204" pitchFamily="34" charset="0"/>
              </a:rPr>
              <a:t>Module</a:t>
            </a:r>
            <a:r>
              <a:rPr lang="en-US" sz="5400" b="1" dirty="0">
                <a:solidFill>
                  <a:schemeClr val="tx1"/>
                </a:solidFill>
                <a:latin typeface="Arial" panose="020B0604020202020204" pitchFamily="34" charset="0"/>
                <a:cs typeface="Arial" panose="020B0604020202020204" pitchFamily="34" charset="0"/>
              </a:rPr>
              <a:t>: </a:t>
            </a:r>
            <a:r>
              <a:rPr lang="en-US" sz="5400" dirty="0">
                <a:solidFill>
                  <a:schemeClr val="tx1"/>
                </a:solidFill>
                <a:latin typeface="Arial" panose="020B0604020202020204" pitchFamily="34" charset="0"/>
                <a:cs typeface="Arial" panose="020B0604020202020204" pitchFamily="34" charset="0"/>
              </a:rPr>
              <a:t>Practice-Based Research </a:t>
            </a:r>
            <a:endParaRPr lang="en-US" sz="5400" dirty="0" smtClean="0">
              <a:solidFill>
                <a:schemeClr val="tx1"/>
              </a:solidFill>
              <a:latin typeface="Arial" panose="020B0604020202020204" pitchFamily="34" charset="0"/>
              <a:cs typeface="Arial" panose="020B0604020202020204" pitchFamily="34" charset="0"/>
            </a:endParaRPr>
          </a:p>
          <a:p>
            <a:pPr algn="ctr"/>
            <a:r>
              <a:rPr lang="en-US" sz="5400" b="1" dirty="0" smtClean="0">
                <a:solidFill>
                  <a:schemeClr val="tx1"/>
                </a:solidFill>
                <a:latin typeface="Arial" panose="020B0604020202020204" pitchFamily="34" charset="0"/>
                <a:cs typeface="Arial" panose="020B0604020202020204" pitchFamily="34" charset="0"/>
              </a:rPr>
              <a:t>Module </a:t>
            </a:r>
            <a:r>
              <a:rPr lang="en-US" sz="5400" b="1" dirty="0">
                <a:solidFill>
                  <a:schemeClr val="tx1"/>
                </a:solidFill>
                <a:latin typeface="Arial" panose="020B0604020202020204" pitchFamily="34" charset="0"/>
                <a:cs typeface="Arial" panose="020B0604020202020204" pitchFamily="34" charset="0"/>
              </a:rPr>
              <a:t>Code: </a:t>
            </a:r>
            <a:r>
              <a:rPr lang="en-US" sz="5400" dirty="0" smtClean="0">
                <a:solidFill>
                  <a:schemeClr val="tx1"/>
                </a:solidFill>
                <a:latin typeface="Arial" panose="020B0604020202020204" pitchFamily="34" charset="0"/>
                <a:cs typeface="Arial" panose="020B0604020202020204" pitchFamily="34" charset="0"/>
              </a:rPr>
              <a:t>LCHS7008</a:t>
            </a:r>
          </a:p>
          <a:p>
            <a:pPr algn="ctr"/>
            <a:endParaRPr lang="en-US" sz="5400" dirty="0">
              <a:solidFill>
                <a:schemeClr val="tx1"/>
              </a:solidFill>
              <a:latin typeface="Arial" panose="020B0604020202020204" pitchFamily="34" charset="0"/>
              <a:cs typeface="Arial" panose="020B0604020202020204" pitchFamily="34" charset="0"/>
            </a:endParaRPr>
          </a:p>
          <a:p>
            <a:pPr algn="ctr"/>
            <a:r>
              <a:rPr lang="en-US" sz="5400" b="1" dirty="0">
                <a:solidFill>
                  <a:schemeClr val="tx1"/>
                </a:solidFill>
                <a:latin typeface="Arial" panose="020B0604020202020204" pitchFamily="34" charset="0"/>
                <a:cs typeface="Arial" panose="020B0604020202020204" pitchFamily="34" charset="0"/>
              </a:rPr>
              <a:t>Topic: </a:t>
            </a:r>
            <a:r>
              <a:rPr lang="en-US" sz="6000" dirty="0">
                <a:solidFill>
                  <a:schemeClr val="tx1"/>
                </a:solidFill>
                <a:latin typeface="Arial" panose="020B0604020202020204" pitchFamily="34" charset="0"/>
                <a:cs typeface="Arial" panose="020B0604020202020204" pitchFamily="34" charset="0"/>
              </a:rPr>
              <a:t>The Effectiveness of Antimicrobial Stewardship Programmes in Reducing Antibiotic-Resistant Infections among Adult Hospital Patients (Aged 18 Years and above) in the UK Compared with Standard Prescribing Practices: A Systematic Literature Review </a:t>
            </a:r>
            <a:endParaRPr lang="en-US" sz="5400" dirty="0">
              <a:solidFill>
                <a:schemeClr val="tx1"/>
              </a:solidFill>
              <a:latin typeface="Arial" panose="020B0604020202020204" pitchFamily="34" charset="0"/>
              <a:cs typeface="Arial" panose="020B0604020202020204" pitchFamily="34" charset="0"/>
            </a:endParaRPr>
          </a:p>
          <a:p>
            <a:pPr algn="ctr"/>
            <a:endParaRPr lang="en-US" sz="54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0243531" y="1321070"/>
            <a:ext cx="9213387" cy="3337503"/>
          </a:xfrm>
          <a:prstGeom prst="rect">
            <a:avLst/>
          </a:prstGeom>
        </p:spPr>
      </p:pic>
    </p:spTree>
    <p:extLst>
      <p:ext uri="{BB962C8B-B14F-4D97-AF65-F5344CB8AC3E}">
        <p14:creationId xmlns:p14="http://schemas.microsoft.com/office/powerpoint/2010/main" val="2385486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0CEB3564-BDA7-37FA-1C8A-011217D8263C}"/>
            </a:ext>
          </a:extLst>
        </p:cNvPr>
        <p:cNvGrpSpPr/>
        <p:nvPr/>
      </p:nvGrpSpPr>
      <p:grpSpPr>
        <a:xfrm>
          <a:off x="0" y="0"/>
          <a:ext cx="0" cy="0"/>
          <a:chOff x="0" y="0"/>
          <a:chExt cx="0" cy="0"/>
        </a:xfrm>
      </p:grpSpPr>
      <p:sp>
        <p:nvSpPr>
          <p:cNvPr id="2" name="Rectangle 1">
            <a:extLst>
              <a:ext uri="{FF2B5EF4-FFF2-40B4-BE49-F238E27FC236}">
                <a16:creationId xmlns="" xmlns:a16="http://schemas.microsoft.com/office/drawing/2014/main" id="{B6A36065-1757-74E1-37DB-7215DA13345C}"/>
              </a:ext>
            </a:extLst>
          </p:cNvPr>
          <p:cNvSpPr/>
          <p:nvPr/>
        </p:nvSpPr>
        <p:spPr>
          <a:xfrm>
            <a:off x="0" y="-1"/>
            <a:ext cx="30275213" cy="193603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latin typeface="Arial Black" panose="020B0A04020102020204" pitchFamily="34" charset="0"/>
                <a:cs typeface="Times New Roman" panose="02020603050405020304" pitchFamily="18" charset="0"/>
              </a:rPr>
              <a:t>The Effectiveness of Antimicrobial Stewardship Programmes in Reducing Antibiotic-Resistant Infections among Adult Hospital Patients (Aged 18 Years and above) in the UK Compared with Standard Prescribing Practices: A Systematic Literature Review </a:t>
            </a:r>
          </a:p>
        </p:txBody>
      </p:sp>
      <p:sp>
        <p:nvSpPr>
          <p:cNvPr id="3" name="Rectangle 2">
            <a:extLst>
              <a:ext uri="{FF2B5EF4-FFF2-40B4-BE49-F238E27FC236}">
                <a16:creationId xmlns="" xmlns:a16="http://schemas.microsoft.com/office/drawing/2014/main" id="{5CC3844E-95CA-8FB5-5CA1-4AFD39B2ADA3}"/>
              </a:ext>
            </a:extLst>
          </p:cNvPr>
          <p:cNvSpPr/>
          <p:nvPr/>
        </p:nvSpPr>
        <p:spPr>
          <a:xfrm>
            <a:off x="37080" y="5828689"/>
            <a:ext cx="8764020" cy="5055322"/>
          </a:xfrm>
          <a:prstGeom prst="rect">
            <a:avLst/>
          </a:prstGeom>
          <a:solidFill>
            <a:srgbClr val="ECB54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rial" panose="020B0604020202020204" pitchFamily="34" charset="0"/>
                <a:cs typeface="Arial" panose="020B0604020202020204" pitchFamily="34" charset="0"/>
              </a:rPr>
              <a:t>Prevalence</a:t>
            </a:r>
            <a:endParaRPr lang="en-US" sz="2400" b="1" dirty="0">
              <a:solidFill>
                <a:schemeClr val="tx1"/>
              </a:solidFill>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IN" sz="2400" dirty="0" smtClean="0">
                <a:solidFill>
                  <a:schemeClr val="tx1"/>
                </a:solidFill>
                <a:latin typeface="Arial" panose="020B0604020202020204" pitchFamily="34" charset="0"/>
                <a:cs typeface="Arial" panose="020B0604020202020204" pitchFamily="34" charset="0"/>
              </a:rPr>
              <a:t>In </a:t>
            </a:r>
            <a:r>
              <a:rPr lang="en-IN" sz="2400" dirty="0">
                <a:solidFill>
                  <a:schemeClr val="tx1"/>
                </a:solidFill>
                <a:latin typeface="Arial" panose="020B0604020202020204" pitchFamily="34" charset="0"/>
                <a:cs typeface="Arial" panose="020B0604020202020204" pitchFamily="34" charset="0"/>
              </a:rPr>
              <a:t>case of secondary care settings, heavy disease burden can be noticed as Hospital-acquired infection involving resistant strains like MRSA or E. coli, which significantly increases patient stay in hospitals increasing morbidity </a:t>
            </a:r>
            <a:r>
              <a:rPr lang="en-IN" sz="2400" dirty="0" smtClean="0">
                <a:solidFill>
                  <a:schemeClr val="tx1"/>
                </a:solidFill>
                <a:latin typeface="Arial" panose="020B0604020202020204" pitchFamily="34" charset="0"/>
                <a:cs typeface="Arial" panose="020B0604020202020204" pitchFamily="34" charset="0"/>
              </a:rPr>
              <a:t>(</a:t>
            </a:r>
            <a:r>
              <a:rPr lang="en-IN" sz="2400" dirty="0" err="1" smtClean="0">
                <a:solidFill>
                  <a:schemeClr val="tx1"/>
                </a:solidFill>
                <a:latin typeface="Arial" panose="020B0604020202020204" pitchFamily="34" charset="0"/>
                <a:cs typeface="Arial" panose="020B0604020202020204" pitchFamily="34" charset="0"/>
              </a:rPr>
              <a:t>Abban</a:t>
            </a:r>
            <a:r>
              <a:rPr lang="en-IN" sz="2400" dirty="0" smtClean="0">
                <a:solidFill>
                  <a:schemeClr val="tx1"/>
                </a:solidFill>
                <a:latin typeface="Arial" panose="020B0604020202020204" pitchFamily="34" charset="0"/>
                <a:cs typeface="Arial" panose="020B0604020202020204" pitchFamily="34" charset="0"/>
              </a:rPr>
              <a:t> et al. 2023), </a:t>
            </a:r>
          </a:p>
          <a:p>
            <a:pPr marL="457200" lvl="0" indent="-457200">
              <a:buFont typeface="Arial" panose="020B0604020202020204" pitchFamily="34" charset="0"/>
              <a:buChar char="•"/>
            </a:pPr>
            <a:r>
              <a:rPr lang="en-IN" sz="2400" dirty="0" smtClean="0">
                <a:solidFill>
                  <a:schemeClr val="tx1"/>
                </a:solidFill>
                <a:latin typeface="Arial" panose="020B0604020202020204" pitchFamily="34" charset="0"/>
                <a:cs typeface="Arial" panose="020B0604020202020204" pitchFamily="34" charset="0"/>
              </a:rPr>
              <a:t>It leads </a:t>
            </a:r>
            <a:r>
              <a:rPr lang="en-IN" sz="2400" dirty="0">
                <a:solidFill>
                  <a:schemeClr val="tx1"/>
                </a:solidFill>
                <a:latin typeface="Arial" panose="020B0604020202020204" pitchFamily="34" charset="0"/>
                <a:cs typeface="Arial" panose="020B0604020202020204" pitchFamily="34" charset="0"/>
              </a:rPr>
              <a:t>to high death cases each year (Gov.uk 2024). </a:t>
            </a:r>
          </a:p>
          <a:p>
            <a:pPr marL="457200" lvl="0" indent="-457200">
              <a:buFont typeface="Arial" panose="020B0604020202020204" pitchFamily="34" charset="0"/>
              <a:buChar char="•"/>
            </a:pPr>
            <a:r>
              <a:rPr lang="en-IN" sz="2400" dirty="0">
                <a:solidFill>
                  <a:schemeClr val="tx1"/>
                </a:solidFill>
                <a:latin typeface="Arial" panose="020B0604020202020204" pitchFamily="34" charset="0"/>
                <a:cs typeface="Arial" panose="020B0604020202020204" pitchFamily="34" charset="0"/>
              </a:rPr>
              <a:t>According to </a:t>
            </a:r>
            <a:r>
              <a:rPr lang="en-IN" sz="2400" u="sng" dirty="0">
                <a:solidFill>
                  <a:schemeClr val="tx1"/>
                </a:solidFill>
                <a:latin typeface="Arial" panose="020B0604020202020204" pitchFamily="34" charset="0"/>
                <a:cs typeface="Arial" panose="020B0604020202020204" pitchFamily="34" charset="0"/>
                <a:hlinkClick r:id="rId2"/>
              </a:rPr>
              <a:t>Institute for Health Metrics and Evaluation</a:t>
            </a:r>
            <a:r>
              <a:rPr lang="en-IN" sz="2400" dirty="0">
                <a:solidFill>
                  <a:schemeClr val="tx1"/>
                </a:solidFill>
                <a:latin typeface="Arial" panose="020B0604020202020204" pitchFamily="34" charset="0"/>
                <a:cs typeface="Arial" panose="020B0604020202020204" pitchFamily="34" charset="0"/>
              </a:rPr>
              <a:t> and World Health Organization (WHO) data, more than 23,000 annual deaths in UK associated with AMR. </a:t>
            </a:r>
            <a:endParaRPr lang="en-IN" sz="2400" dirty="0" smtClean="0">
              <a:solidFill>
                <a:schemeClr val="tx1"/>
              </a:solidFill>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IN" sz="2400" dirty="0" smtClean="0">
                <a:solidFill>
                  <a:schemeClr val="tx1"/>
                </a:solidFill>
                <a:latin typeface="Arial" panose="020B0604020202020204" pitchFamily="34" charset="0"/>
                <a:cs typeface="Arial" panose="020B0604020202020204" pitchFamily="34" charset="0"/>
              </a:rPr>
              <a:t>Older </a:t>
            </a:r>
            <a:r>
              <a:rPr lang="en-IN" sz="2400" dirty="0">
                <a:solidFill>
                  <a:schemeClr val="tx1"/>
                </a:solidFill>
                <a:latin typeface="Arial" panose="020B0604020202020204" pitchFamily="34" charset="0"/>
                <a:cs typeface="Arial" panose="020B0604020202020204" pitchFamily="34" charset="0"/>
              </a:rPr>
              <a:t>adults aged 70+ are considered most vulnerable groups as this reflects high mortality rate of 252 within 100,000 within this </a:t>
            </a:r>
            <a:r>
              <a:rPr lang="en-IN" sz="2400" dirty="0" smtClean="0">
                <a:solidFill>
                  <a:schemeClr val="tx1"/>
                </a:solidFill>
                <a:latin typeface="Arial" panose="020B0604020202020204" pitchFamily="34" charset="0"/>
                <a:cs typeface="Arial" panose="020B0604020202020204" pitchFamily="34" charset="0"/>
              </a:rPr>
              <a:t>demographic (</a:t>
            </a:r>
            <a:r>
              <a:rPr lang="en-IN" sz="2400" dirty="0" err="1" smtClean="0">
                <a:solidFill>
                  <a:schemeClr val="tx1"/>
                </a:solidFill>
                <a:latin typeface="Arial" panose="020B0604020202020204" pitchFamily="34" charset="0"/>
                <a:cs typeface="Arial" panose="020B0604020202020204" pitchFamily="34" charset="0"/>
              </a:rPr>
              <a:t>Avadhani</a:t>
            </a:r>
            <a:r>
              <a:rPr lang="en-IN" sz="2400" dirty="0" smtClean="0">
                <a:solidFill>
                  <a:schemeClr val="tx1"/>
                </a:solidFill>
                <a:latin typeface="Arial" panose="020B0604020202020204" pitchFamily="34" charset="0"/>
                <a:cs typeface="Arial" panose="020B0604020202020204" pitchFamily="34" charset="0"/>
              </a:rPr>
              <a:t> et al. 2024)</a:t>
            </a:r>
            <a:endParaRPr lang="en-US" sz="1200" dirty="0">
              <a:solidFill>
                <a:schemeClr val="tx1"/>
              </a:solidFill>
            </a:endParaRPr>
          </a:p>
        </p:txBody>
      </p:sp>
      <p:sp>
        <p:nvSpPr>
          <p:cNvPr id="5" name="Rectangle 4">
            <a:extLst>
              <a:ext uri="{FF2B5EF4-FFF2-40B4-BE49-F238E27FC236}">
                <a16:creationId xmlns="" xmlns:a16="http://schemas.microsoft.com/office/drawing/2014/main" id="{82A41357-40D6-E40D-A907-294FFB1D46BF}"/>
              </a:ext>
            </a:extLst>
          </p:cNvPr>
          <p:cNvSpPr/>
          <p:nvPr/>
        </p:nvSpPr>
        <p:spPr>
          <a:xfrm>
            <a:off x="37080" y="10884011"/>
            <a:ext cx="10629900" cy="5913743"/>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IN" sz="2800" b="1" dirty="0">
                <a:solidFill>
                  <a:schemeClr val="tx1"/>
                </a:solidFill>
                <a:latin typeface="Arial" panose="020B0604020202020204" pitchFamily="34" charset="0"/>
                <a:cs typeface="Arial" panose="020B0604020202020204" pitchFamily="34" charset="0"/>
              </a:rPr>
              <a:t>Research Question, Aim, and objectives</a:t>
            </a:r>
            <a:endParaRPr lang="en-IN" sz="2800" dirty="0">
              <a:solidFill>
                <a:schemeClr val="tx1"/>
              </a:solidFill>
              <a:latin typeface="Arial" panose="020B0604020202020204" pitchFamily="34" charset="0"/>
              <a:cs typeface="Arial" panose="020B0604020202020204" pitchFamily="34" charset="0"/>
            </a:endParaRPr>
          </a:p>
          <a:p>
            <a:r>
              <a:rPr lang="en-IN" sz="2000" b="1" dirty="0">
                <a:solidFill>
                  <a:schemeClr val="tx1"/>
                </a:solidFill>
                <a:latin typeface="Arial" panose="020B0604020202020204" pitchFamily="34" charset="0"/>
                <a:cs typeface="Arial" panose="020B0604020202020204" pitchFamily="34" charset="0"/>
              </a:rPr>
              <a:t>Aim</a:t>
            </a:r>
            <a:endParaRPr lang="en-IN" sz="2000" dirty="0">
              <a:solidFill>
                <a:schemeClr val="tx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IN" sz="2000" dirty="0">
                <a:solidFill>
                  <a:schemeClr val="tx1"/>
                </a:solidFill>
                <a:latin typeface="Arial" panose="020B0604020202020204" pitchFamily="34" charset="0"/>
                <a:cs typeface="Arial" panose="020B0604020202020204" pitchFamily="34" charset="0"/>
              </a:rPr>
              <a:t>To systematically review and evaluate the effectiveness of antimicrobial stewardship programmes in reducing antibiotic-resistant infections among adult hospital patients (218 years) in the UK compared with standard prescribing practices (Keenan et al. 2025).</a:t>
            </a:r>
          </a:p>
          <a:p>
            <a:r>
              <a:rPr lang="en-IN" sz="2000" b="1" dirty="0">
                <a:solidFill>
                  <a:schemeClr val="tx1"/>
                </a:solidFill>
                <a:latin typeface="Arial" panose="020B0604020202020204" pitchFamily="34" charset="0"/>
                <a:cs typeface="Arial" panose="020B0604020202020204" pitchFamily="34" charset="0"/>
              </a:rPr>
              <a:t>Objectives</a:t>
            </a:r>
            <a:endParaRPr lang="en-IN" sz="2000" dirty="0">
              <a:solidFill>
                <a:schemeClr val="tx1"/>
              </a:solidFill>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IN" sz="2000" dirty="0">
                <a:solidFill>
                  <a:schemeClr val="tx1"/>
                </a:solidFill>
                <a:latin typeface="Arial" panose="020B0604020202020204" pitchFamily="34" charset="0"/>
                <a:cs typeface="Arial" panose="020B0604020202020204" pitchFamily="34" charset="0"/>
              </a:rPr>
              <a:t>To identify and critically review the antimicrobial stewardship programmes implemented in UK hospital settings for adult patients.</a:t>
            </a:r>
          </a:p>
          <a:p>
            <a:pPr marL="457200" lvl="0" indent="-457200">
              <a:buFont typeface="Arial" panose="020B0604020202020204" pitchFamily="34" charset="0"/>
              <a:buChar char="•"/>
            </a:pPr>
            <a:r>
              <a:rPr lang="en-IN" sz="2000" dirty="0">
                <a:solidFill>
                  <a:schemeClr val="tx1"/>
                </a:solidFill>
                <a:latin typeface="Arial" panose="020B0604020202020204" pitchFamily="34" charset="0"/>
                <a:cs typeface="Arial" panose="020B0604020202020204" pitchFamily="34" charset="0"/>
              </a:rPr>
              <a:t>To evaluate the effectiveness of antimicrobial stewardship programmes in reducing antibiotic-resistant infections among adult hospital patients.</a:t>
            </a:r>
          </a:p>
          <a:p>
            <a:pPr marL="457200" lvl="0" indent="-457200">
              <a:buFont typeface="Arial" panose="020B0604020202020204" pitchFamily="34" charset="0"/>
              <a:buChar char="•"/>
            </a:pPr>
            <a:r>
              <a:rPr lang="en-IN" sz="2000" dirty="0">
                <a:solidFill>
                  <a:schemeClr val="tx1"/>
                </a:solidFill>
                <a:latin typeface="Arial" panose="020B0604020202020204" pitchFamily="34" charset="0"/>
                <a:cs typeface="Arial" panose="020B0604020202020204" pitchFamily="34" charset="0"/>
              </a:rPr>
              <a:t>To compare the outcomes of antimicrobial stewardship programmes with standard prescribing practices in UK hospitals.</a:t>
            </a:r>
          </a:p>
          <a:p>
            <a:pPr marL="457200" lvl="0" indent="-457200">
              <a:buFont typeface="Arial" panose="020B0604020202020204" pitchFamily="34" charset="0"/>
              <a:buChar char="•"/>
            </a:pPr>
            <a:r>
              <a:rPr lang="en-IN" sz="2000" dirty="0">
                <a:solidFill>
                  <a:schemeClr val="tx1"/>
                </a:solidFill>
                <a:latin typeface="Arial" panose="020B0604020202020204" pitchFamily="34" charset="0"/>
                <a:cs typeface="Arial" panose="020B0604020202020204" pitchFamily="34" charset="0"/>
              </a:rPr>
              <a:t>To examine the implications of antimicrobial stewardship programmes for improving antibiotic prescribing and supporting antimicrobial resistance prevention within the UK healthcare system.</a:t>
            </a:r>
          </a:p>
          <a:p>
            <a:pPr marL="457200" indent="-457200">
              <a:buFont typeface="Arial" panose="020B0604020202020204" pitchFamily="34" charset="0"/>
              <a:buChar char="•"/>
            </a:pPr>
            <a:r>
              <a:rPr lang="en-IN" sz="2000" b="1" dirty="0">
                <a:solidFill>
                  <a:schemeClr val="tx1"/>
                </a:solidFill>
                <a:latin typeface="Arial" panose="020B0604020202020204" pitchFamily="34" charset="0"/>
                <a:cs typeface="Arial" panose="020B0604020202020204" pitchFamily="34" charset="0"/>
              </a:rPr>
              <a:t>Research Question</a:t>
            </a:r>
            <a:endParaRPr lang="en-IN" sz="2000" dirty="0">
              <a:solidFill>
                <a:schemeClr val="tx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IN" sz="2000" dirty="0">
                <a:solidFill>
                  <a:schemeClr val="tx1"/>
                </a:solidFill>
                <a:latin typeface="Arial" panose="020B0604020202020204" pitchFamily="34" charset="0"/>
                <a:cs typeface="Arial" panose="020B0604020202020204" pitchFamily="34" charset="0"/>
              </a:rPr>
              <a:t>How effective are antimicrobial stewardship programmes in reducing antibiotic-resistant infections among adult hospital patients (≥ 18 years) in the UK compared with standard prescribing practices?</a:t>
            </a:r>
          </a:p>
        </p:txBody>
      </p:sp>
      <p:sp>
        <p:nvSpPr>
          <p:cNvPr id="6" name="Rectangle 5">
            <a:extLst>
              <a:ext uri="{FF2B5EF4-FFF2-40B4-BE49-F238E27FC236}">
                <a16:creationId xmlns="" xmlns:a16="http://schemas.microsoft.com/office/drawing/2014/main" id="{900C77CA-BD01-5123-5BFE-94282612B137}"/>
              </a:ext>
            </a:extLst>
          </p:cNvPr>
          <p:cNvSpPr/>
          <p:nvPr/>
        </p:nvSpPr>
        <p:spPr>
          <a:xfrm>
            <a:off x="10372725" y="1951720"/>
            <a:ext cx="19902486" cy="3516166"/>
          </a:xfrm>
          <a:prstGeom prst="rect">
            <a:avLst/>
          </a:prstGeom>
          <a:solidFill>
            <a:srgbClr val="ECB54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Rationale</a:t>
            </a:r>
            <a:endParaRPr lang="en-US" sz="2000" b="1" dirty="0">
              <a:solidFill>
                <a:schemeClr val="tx1"/>
              </a:solidFill>
              <a:latin typeface="Arial" panose="020B0604020202020204" pitchFamily="34" charset="0"/>
              <a:cs typeface="Arial" panose="020B0604020202020204" pitchFamily="34" charset="0"/>
            </a:endParaRPr>
          </a:p>
          <a:p>
            <a:pPr algn="just"/>
            <a:r>
              <a:rPr lang="en-US" sz="2000" dirty="0">
                <a:solidFill>
                  <a:schemeClr val="tx1"/>
                </a:solidFill>
                <a:latin typeface="Arial" panose="020B0604020202020204" pitchFamily="34" charset="0"/>
                <a:cs typeface="Arial" panose="020B0604020202020204" pitchFamily="34" charset="0"/>
              </a:rPr>
              <a:t>•	</a:t>
            </a:r>
            <a:r>
              <a:rPr lang="en-US" sz="2400" dirty="0">
                <a:solidFill>
                  <a:schemeClr val="tx1"/>
                </a:solidFill>
                <a:latin typeface="Arial" panose="020B0604020202020204" pitchFamily="34" charset="0"/>
                <a:cs typeface="Arial" panose="020B0604020202020204" pitchFamily="34" charset="0"/>
              </a:rPr>
              <a:t>Main problem identified in this research: Standard prescribing practices are busy in hospital settings which frequently leads to inappropriate use of broad-spectrum antibiotics showing high evolution of ‘superbug’ resistant.</a:t>
            </a:r>
          </a:p>
          <a:p>
            <a:pPr algn="just"/>
            <a:r>
              <a:rPr lang="en-US" sz="2400" dirty="0">
                <a:solidFill>
                  <a:schemeClr val="tx1"/>
                </a:solidFill>
                <a:latin typeface="Arial" panose="020B0604020202020204" pitchFamily="34" charset="0"/>
                <a:cs typeface="Arial" panose="020B0604020202020204" pitchFamily="34" charset="0"/>
              </a:rPr>
              <a:t>•	Due to rising range of new antibiotics, </a:t>
            </a:r>
            <a:r>
              <a:rPr lang="en-US" sz="2400" dirty="0" err="1">
                <a:solidFill>
                  <a:schemeClr val="tx1"/>
                </a:solidFill>
                <a:latin typeface="Arial" panose="020B0604020202020204" pitchFamily="34" charset="0"/>
                <a:cs typeface="Arial" panose="020B0604020202020204" pitchFamily="34" charset="0"/>
              </a:rPr>
              <a:t>optimised</a:t>
            </a:r>
            <a:r>
              <a:rPr lang="en-US" sz="2400" dirty="0">
                <a:solidFill>
                  <a:schemeClr val="tx1"/>
                </a:solidFill>
                <a:latin typeface="Arial" panose="020B0604020202020204" pitchFamily="34" charset="0"/>
                <a:cs typeface="Arial" panose="020B0604020202020204" pitchFamily="34" charset="0"/>
              </a:rPr>
              <a:t> use of existing drugs affect in immediate public health through prevention of post-antibiotic era, where even routine process becomes life-threatening (</a:t>
            </a:r>
            <a:r>
              <a:rPr lang="en-US" sz="2400" dirty="0" err="1">
                <a:solidFill>
                  <a:schemeClr val="tx1"/>
                </a:solidFill>
                <a:latin typeface="Arial" panose="020B0604020202020204" pitchFamily="34" charset="0"/>
                <a:cs typeface="Arial" panose="020B0604020202020204" pitchFamily="34" charset="0"/>
              </a:rPr>
              <a:t>Mogensen</a:t>
            </a:r>
            <a:r>
              <a:rPr lang="en-US" sz="2400" dirty="0">
                <a:solidFill>
                  <a:schemeClr val="tx1"/>
                </a:solidFill>
                <a:latin typeface="Arial" panose="020B0604020202020204" pitchFamily="34" charset="0"/>
                <a:cs typeface="Arial" panose="020B0604020202020204" pitchFamily="34" charset="0"/>
              </a:rPr>
              <a:t>, 2025)</a:t>
            </a:r>
          </a:p>
          <a:p>
            <a:pPr algn="just"/>
            <a:r>
              <a:rPr lang="en-US" sz="2400" dirty="0">
                <a:solidFill>
                  <a:schemeClr val="tx1"/>
                </a:solidFill>
                <a:latin typeface="Arial" panose="020B0604020202020204" pitchFamily="34" charset="0"/>
                <a:cs typeface="Arial" panose="020B0604020202020204" pitchFamily="34" charset="0"/>
              </a:rPr>
              <a:t>•	Most of the researchers show individual clinical trial showing local AMS initiative, which has been present in the literature. However, this research has selected Systematic Literature Review methodology for synthesis of fragmented UK data. Secondary data can be </a:t>
            </a:r>
            <a:r>
              <a:rPr lang="en-US" sz="2400" dirty="0" err="1">
                <a:solidFill>
                  <a:schemeClr val="tx1"/>
                </a:solidFill>
                <a:latin typeface="Arial" panose="020B0604020202020204" pitchFamily="34" charset="0"/>
                <a:cs typeface="Arial" panose="020B0604020202020204" pitchFamily="34" charset="0"/>
              </a:rPr>
              <a:t>utilised</a:t>
            </a:r>
            <a:r>
              <a:rPr lang="en-US" sz="2400" dirty="0">
                <a:solidFill>
                  <a:schemeClr val="tx1"/>
                </a:solidFill>
                <a:latin typeface="Arial" panose="020B0604020202020204" pitchFamily="34" charset="0"/>
                <a:cs typeface="Arial" panose="020B0604020202020204" pitchFamily="34" charset="0"/>
              </a:rPr>
              <a:t> to deliver a measurable and significant reduction in infection rates compared to standard practices</a:t>
            </a:r>
            <a:r>
              <a:rPr lang="en-US" sz="2400" dirty="0" smtClean="0">
                <a:solidFill>
                  <a:schemeClr val="tx1"/>
                </a:solidFill>
                <a:latin typeface="Arial" panose="020B0604020202020204" pitchFamily="34" charset="0"/>
                <a:cs typeface="Arial" panose="020B0604020202020204" pitchFamily="34" charset="0"/>
              </a:rPr>
              <a:t>.</a:t>
            </a:r>
            <a:r>
              <a:rPr lang="en-IN" sz="2400" dirty="0">
                <a:solidFill>
                  <a:srgbClr val="222222"/>
                </a:solidFill>
                <a:latin typeface="Arial" panose="020B0604020202020204" pitchFamily="34" charset="0"/>
              </a:rPr>
              <a:t> </a:t>
            </a:r>
            <a:r>
              <a:rPr lang="en-IN" sz="2400" dirty="0" smtClean="0">
                <a:solidFill>
                  <a:srgbClr val="222222"/>
                </a:solidFill>
                <a:latin typeface="Arial" panose="020B0604020202020204" pitchFamily="34" charset="0"/>
              </a:rPr>
              <a:t>)</a:t>
            </a:r>
            <a:r>
              <a:rPr lang="en-IN" sz="2400" dirty="0" err="1" smtClean="0">
                <a:solidFill>
                  <a:srgbClr val="222222"/>
                </a:solidFill>
                <a:latin typeface="Arial" panose="020B0604020202020204" pitchFamily="34" charset="0"/>
              </a:rPr>
              <a:t>Vicentini</a:t>
            </a:r>
            <a:r>
              <a:rPr lang="en-IN" sz="2400" dirty="0" smtClean="0">
                <a:solidFill>
                  <a:srgbClr val="222222"/>
                </a:solidFill>
                <a:latin typeface="Arial" panose="020B0604020202020204" pitchFamily="34" charset="0"/>
              </a:rPr>
              <a:t> 2022)</a:t>
            </a:r>
            <a:r>
              <a:rPr lang="en-US" sz="2400" dirty="0" smtClean="0">
                <a:solidFill>
                  <a:schemeClr val="tx1"/>
                </a:solidFill>
                <a:latin typeface="Arial" panose="020B0604020202020204" pitchFamily="34" charset="0"/>
                <a:cs typeface="Arial" panose="020B0604020202020204" pitchFamily="34" charset="0"/>
              </a:rPr>
              <a:t> </a:t>
            </a:r>
            <a:endParaRPr lang="en-US" sz="240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 xmlns:a16="http://schemas.microsoft.com/office/drawing/2014/main" id="{9952BDC1-DAEF-B8CE-B1FA-F8125D24529E}"/>
              </a:ext>
            </a:extLst>
          </p:cNvPr>
          <p:cNvSpPr/>
          <p:nvPr/>
        </p:nvSpPr>
        <p:spPr>
          <a:xfrm>
            <a:off x="20831175" y="5551968"/>
            <a:ext cx="9444039" cy="5100166"/>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IN" sz="2800" b="1" dirty="0">
                <a:solidFill>
                  <a:schemeClr val="tx1"/>
                </a:solidFill>
                <a:latin typeface="Arial" panose="020B0604020202020204" pitchFamily="34" charset="0"/>
                <a:cs typeface="Arial" panose="020B0604020202020204" pitchFamily="34" charset="0"/>
              </a:rPr>
              <a:t>Research Impact</a:t>
            </a:r>
          </a:p>
          <a:p>
            <a:pPr marL="457200" lvl="0" indent="-457200">
              <a:buFont typeface="Arial" panose="020B0604020202020204" pitchFamily="34" charset="0"/>
              <a:buChar char="•"/>
            </a:pPr>
            <a:r>
              <a:rPr lang="en-IN" sz="2400" dirty="0" smtClean="0">
                <a:solidFill>
                  <a:schemeClr val="tx1"/>
                </a:solidFill>
                <a:latin typeface="Arial" panose="020B0604020202020204" pitchFamily="34" charset="0"/>
                <a:cs typeface="Arial" panose="020B0604020202020204" pitchFamily="34" charset="0"/>
              </a:rPr>
              <a:t>This research focuses primarily on the Adult Patient Population, which reduces exposures to ineffective treatments showing less hospital admissions and minimised risk of toxic side effects. It can also help improve overall survival rate (WHO, 2023). </a:t>
            </a:r>
          </a:p>
          <a:p>
            <a:pPr marL="457200" lvl="0" indent="-457200">
              <a:buFont typeface="Arial" panose="020B0604020202020204" pitchFamily="34" charset="0"/>
              <a:buChar char="•"/>
            </a:pPr>
            <a:r>
              <a:rPr lang="en-IN" sz="2400" dirty="0" smtClean="0">
                <a:solidFill>
                  <a:schemeClr val="tx1"/>
                </a:solidFill>
                <a:latin typeface="Arial" panose="020B0604020202020204" pitchFamily="34" charset="0"/>
                <a:cs typeface="Arial" panose="020B0604020202020204" pitchFamily="34" charset="0"/>
              </a:rPr>
              <a:t>Reducing </a:t>
            </a:r>
            <a:r>
              <a:rPr lang="en-IN" sz="2400" dirty="0">
                <a:solidFill>
                  <a:schemeClr val="tx1"/>
                </a:solidFill>
                <a:latin typeface="Arial" panose="020B0604020202020204" pitchFamily="34" charset="0"/>
                <a:cs typeface="Arial" panose="020B0604020202020204" pitchFamily="34" charset="0"/>
              </a:rPr>
              <a:t>financial burden due to long term hospitalisation and isolation can be improved through resistant infections and vacating spaces of NHS beds and resources.</a:t>
            </a:r>
          </a:p>
          <a:p>
            <a:pPr marL="457200" lvl="0" indent="-457200">
              <a:buFont typeface="Arial" panose="020B0604020202020204" pitchFamily="34" charset="0"/>
              <a:buChar char="•"/>
            </a:pPr>
            <a:r>
              <a:rPr lang="en-IN" sz="2400" dirty="0">
                <a:solidFill>
                  <a:schemeClr val="tx1"/>
                </a:solidFill>
                <a:latin typeface="Arial" panose="020B0604020202020204" pitchFamily="34" charset="0"/>
                <a:cs typeface="Arial" panose="020B0604020202020204" pitchFamily="34" charset="0"/>
              </a:rPr>
              <a:t>HSC Professionals help obtain clear, evidence based data for validation of strict prescribing protocols and equipment of clinical pharmacist and doctors for leveraging stewardship guidelines.</a:t>
            </a:r>
          </a:p>
          <a:p>
            <a:pPr marL="457200" lvl="0" indent="-457200">
              <a:buFont typeface="Arial" panose="020B0604020202020204" pitchFamily="34" charset="0"/>
              <a:buChar char="•"/>
            </a:pPr>
            <a:r>
              <a:rPr lang="en-IN" sz="2400" dirty="0">
                <a:solidFill>
                  <a:schemeClr val="tx1"/>
                </a:solidFill>
                <a:latin typeface="Arial" panose="020B0604020202020204" pitchFamily="34" charset="0"/>
                <a:cs typeface="Arial" panose="020B0604020202020204" pitchFamily="34" charset="0"/>
              </a:rPr>
              <a:t>This research can help with robust synthesis of UK data and maintaining NICE guideline for determination and strengthening of future AMS frameworks.</a:t>
            </a:r>
          </a:p>
        </p:txBody>
      </p:sp>
      <p:pic>
        <p:nvPicPr>
          <p:cNvPr id="21" name="Picture 20"/>
          <p:cNvPicPr>
            <a:picLocks noChangeAspect="1"/>
          </p:cNvPicPr>
          <p:nvPr/>
        </p:nvPicPr>
        <p:blipFill>
          <a:blip r:embed="rId3"/>
          <a:stretch>
            <a:fillRect/>
          </a:stretch>
        </p:blipFill>
        <p:spPr>
          <a:xfrm>
            <a:off x="8838182" y="5527927"/>
            <a:ext cx="5537762" cy="5124207"/>
          </a:xfrm>
          <a:prstGeom prst="rect">
            <a:avLst/>
          </a:prstGeom>
        </p:spPr>
      </p:pic>
      <p:sp>
        <p:nvSpPr>
          <p:cNvPr id="23" name="Rectangle 22"/>
          <p:cNvSpPr/>
          <p:nvPr/>
        </p:nvSpPr>
        <p:spPr>
          <a:xfrm>
            <a:off x="37080" y="16797754"/>
            <a:ext cx="10629900" cy="4585871"/>
          </a:xfrm>
          <a:prstGeom prst="rect">
            <a:avLst/>
          </a:prstGeom>
          <a:solidFill>
            <a:srgbClr val="ECB546"/>
          </a:solidFill>
        </p:spPr>
        <p:txBody>
          <a:bodyPr wrap="square">
            <a:spAutoFit/>
          </a:bodyPr>
          <a:lstStyle/>
          <a:p>
            <a:pPr algn="just"/>
            <a:r>
              <a:rPr lang="en-IN" sz="2800" b="1" dirty="0">
                <a:latin typeface="Arial" panose="020B0604020202020204" pitchFamily="34" charset="0"/>
                <a:ea typeface="Calibri" panose="020F0502020204030204" pitchFamily="34" charset="0"/>
                <a:cs typeface="Arial" panose="020B0604020202020204" pitchFamily="34" charset="0"/>
              </a:rPr>
              <a:t>Expected Outcomes</a:t>
            </a:r>
            <a:endParaRPr lang="en-IN" sz="2400" dirty="0">
              <a:latin typeface="Arial" panose="020B0604020202020204" pitchFamily="34" charset="0"/>
              <a:ea typeface="Calibri" panose="020F0502020204030204" pitchFamily="34" charset="0"/>
              <a:cs typeface="Arial" panose="020B0604020202020204" pitchFamily="34" charset="0"/>
            </a:endParaRPr>
          </a:p>
          <a:p>
            <a:pPr marL="180000" lvl="0" algn="just">
              <a:buFont typeface="Arial" panose="020B0604020202020204" pitchFamily="34" charset="0"/>
              <a:buChar char="•"/>
            </a:pPr>
            <a:r>
              <a:rPr lang="en-IN" sz="2400" dirty="0">
                <a:latin typeface="Arial" panose="020B0604020202020204" pitchFamily="34" charset="0"/>
                <a:ea typeface="Calibri" panose="020F0502020204030204" pitchFamily="34" charset="0"/>
                <a:cs typeface="Arial" panose="020B0604020202020204" pitchFamily="34" charset="0"/>
              </a:rPr>
              <a:t>Achievement of a meaningful reduction in AMR (Antimicrobial Resistance) has become a global health priority. WHO has targeted % reduction in global AMR associated deaths by 2030, which aligns with this research outcome as well (</a:t>
            </a:r>
            <a:r>
              <a:rPr lang="en-IN" sz="2400" dirty="0" smtClean="0">
                <a:latin typeface="Arial" panose="020B0604020202020204" pitchFamily="34" charset="0"/>
                <a:ea typeface="Calibri" panose="020F0502020204030204" pitchFamily="34" charset="0"/>
                <a:cs typeface="Arial" panose="020B0604020202020204" pitchFamily="34" charset="0"/>
              </a:rPr>
              <a:t>Nguyen et al. 2022).</a:t>
            </a:r>
            <a:endParaRPr lang="en-IN" sz="2400" dirty="0">
              <a:latin typeface="Arial" panose="020B0604020202020204" pitchFamily="34" charset="0"/>
              <a:ea typeface="Calibri" panose="020F0502020204030204" pitchFamily="34" charset="0"/>
              <a:cs typeface="Arial" panose="020B0604020202020204" pitchFamily="34" charset="0"/>
            </a:endParaRPr>
          </a:p>
          <a:p>
            <a:pPr marL="180000" lvl="0" algn="just">
              <a:buFont typeface="Arial" panose="020B0604020202020204" pitchFamily="34" charset="0"/>
              <a:buChar char="•"/>
            </a:pPr>
            <a:r>
              <a:rPr lang="en-US" sz="2400" dirty="0">
                <a:latin typeface="Arial" panose="020B0604020202020204" pitchFamily="34" charset="0"/>
                <a:ea typeface="Calibri" panose="020F0502020204030204" pitchFamily="34" charset="0"/>
                <a:cs typeface="Arial" panose="020B0604020202020204" pitchFamily="34" charset="0"/>
              </a:rPr>
              <a:t>This research can also contribute towards isolation of specific stewardship interventions like restrictive pre-</a:t>
            </a:r>
            <a:r>
              <a:rPr lang="en-US" sz="2400" dirty="0" err="1">
                <a:latin typeface="Arial" panose="020B0604020202020204" pitchFamily="34" charset="0"/>
                <a:ea typeface="Calibri" panose="020F0502020204030204" pitchFamily="34" charset="0"/>
                <a:cs typeface="Arial" panose="020B0604020202020204" pitchFamily="34" charset="0"/>
              </a:rPr>
              <a:t>authorisation</a:t>
            </a:r>
            <a:r>
              <a:rPr lang="en-US" sz="2400" dirty="0">
                <a:latin typeface="Arial" panose="020B0604020202020204" pitchFamily="34" charset="0"/>
                <a:ea typeface="Calibri" panose="020F0502020204030204" pitchFamily="34" charset="0"/>
                <a:cs typeface="Arial" panose="020B0604020202020204" pitchFamily="34" charset="0"/>
              </a:rPr>
              <a:t>, post-prescription review, or rapid diagnostic-led prescribing yielding high efficacy in secondary </a:t>
            </a:r>
            <a:r>
              <a:rPr lang="en-US" sz="2400" dirty="0" smtClean="0">
                <a:latin typeface="Arial" panose="020B0604020202020204" pitchFamily="34" charset="0"/>
                <a:ea typeface="Calibri" panose="020F0502020204030204" pitchFamily="34" charset="0"/>
                <a:cs typeface="Arial" panose="020B0604020202020204" pitchFamily="34" charset="0"/>
              </a:rPr>
              <a:t>care (</a:t>
            </a:r>
            <a:r>
              <a:rPr lang="en-IN" sz="2400" dirty="0" err="1" smtClean="0">
                <a:solidFill>
                  <a:srgbClr val="222222"/>
                </a:solidFill>
                <a:latin typeface="Arial" panose="020B0604020202020204" pitchFamily="34" charset="0"/>
              </a:rPr>
              <a:t>Thandar</a:t>
            </a:r>
            <a:r>
              <a:rPr lang="en-IN" sz="2400" dirty="0" smtClean="0">
                <a:solidFill>
                  <a:srgbClr val="222222"/>
                </a:solidFill>
                <a:latin typeface="Arial" panose="020B0604020202020204" pitchFamily="34" charset="0"/>
              </a:rPr>
              <a:t> et al. 2022)</a:t>
            </a:r>
            <a:endParaRPr lang="en-US" sz="2400" dirty="0">
              <a:latin typeface="Arial" panose="020B0604020202020204" pitchFamily="34" charset="0"/>
              <a:ea typeface="Calibri" panose="020F0502020204030204" pitchFamily="34" charset="0"/>
              <a:cs typeface="Arial" panose="020B0604020202020204" pitchFamily="34" charset="0"/>
            </a:endParaRPr>
          </a:p>
          <a:p>
            <a:pPr marL="180000" lvl="0" algn="just">
              <a:buFont typeface="Arial" panose="020B0604020202020204" pitchFamily="34" charset="0"/>
              <a:buChar char="•"/>
            </a:pPr>
            <a:r>
              <a:rPr lang="en-US" sz="2400" dirty="0">
                <a:latin typeface="Arial" panose="020B0604020202020204" pitchFamily="34" charset="0"/>
                <a:ea typeface="Calibri" panose="020F0502020204030204" pitchFamily="34" charset="0"/>
                <a:cs typeface="Arial" panose="020B0604020202020204" pitchFamily="34" charset="0"/>
              </a:rPr>
              <a:t>This research outcome shows a measurable shift in clinical behavior and reduction of inappropriate broad spectrum of antibiotics, which can direct towards NHS trust prescribing </a:t>
            </a:r>
            <a:r>
              <a:rPr lang="en-US" sz="2400" dirty="0" smtClean="0">
                <a:latin typeface="Arial" panose="020B0604020202020204" pitchFamily="34" charset="0"/>
                <a:ea typeface="Calibri" panose="020F0502020204030204" pitchFamily="34" charset="0"/>
                <a:cs typeface="Arial" panose="020B0604020202020204" pitchFamily="34" charset="0"/>
              </a:rPr>
              <a:t>guidelines (</a:t>
            </a:r>
            <a:r>
              <a:rPr lang="en-US" sz="2400" dirty="0" smtClean="0">
                <a:solidFill>
                  <a:srgbClr val="222222"/>
                </a:solidFill>
                <a:latin typeface="Arial" panose="020B0604020202020204" pitchFamily="34" charset="0"/>
              </a:rPr>
              <a:t>Taylor et al. 2023)</a:t>
            </a:r>
            <a:endParaRPr lang="en-US" sz="2400" dirty="0">
              <a:latin typeface="Arial" panose="020B0604020202020204" pitchFamily="34" charset="0"/>
              <a:ea typeface="Calibri" panose="020F0502020204030204" pitchFamily="34" charset="0"/>
              <a:cs typeface="Arial" panose="020B0604020202020204" pitchFamily="34" charset="0"/>
            </a:endParaRPr>
          </a:p>
        </p:txBody>
      </p:sp>
      <p:pic>
        <p:nvPicPr>
          <p:cNvPr id="26" name="Picture 25"/>
          <p:cNvPicPr/>
          <p:nvPr/>
        </p:nvPicPr>
        <p:blipFill>
          <a:blip r:embed="rId4"/>
          <a:stretch>
            <a:fillRect/>
          </a:stretch>
        </p:blipFill>
        <p:spPr>
          <a:xfrm>
            <a:off x="14630400" y="5483575"/>
            <a:ext cx="6200775" cy="4958712"/>
          </a:xfrm>
          <a:prstGeom prst="rect">
            <a:avLst/>
          </a:prstGeom>
        </p:spPr>
      </p:pic>
      <p:sp>
        <p:nvSpPr>
          <p:cNvPr id="4" name="Rectangle 3"/>
          <p:cNvSpPr/>
          <p:nvPr/>
        </p:nvSpPr>
        <p:spPr>
          <a:xfrm>
            <a:off x="37082" y="1856617"/>
            <a:ext cx="10081187" cy="3847207"/>
          </a:xfrm>
          <a:prstGeom prst="rect">
            <a:avLst/>
          </a:prstGeom>
          <a:solidFill>
            <a:schemeClr val="accent5">
              <a:lumMod val="20000"/>
              <a:lumOff val="80000"/>
            </a:schemeClr>
          </a:solidFill>
        </p:spPr>
        <p:txBody>
          <a:bodyPr wrap="square">
            <a:spAutoFit/>
          </a:bodyPr>
          <a:lstStyle/>
          <a:p>
            <a:pPr lvl="0" algn="ctr"/>
            <a:r>
              <a:rPr lang="en-IN" sz="2800" b="1" dirty="0" smtClean="0">
                <a:latin typeface="Arial" panose="020B0604020202020204" pitchFamily="34" charset="0"/>
                <a:cs typeface="Arial" panose="020B0604020202020204" pitchFamily="34" charset="0"/>
              </a:rPr>
              <a:t>Introduction</a:t>
            </a:r>
          </a:p>
          <a:p>
            <a:pPr marL="457200" lvl="0" indent="-457200">
              <a:buFont typeface="Arial" panose="020B0604020202020204" pitchFamily="34" charset="0"/>
              <a:buChar char="•"/>
            </a:pPr>
            <a:r>
              <a:rPr lang="en-IN" sz="2400" dirty="0" smtClean="0">
                <a:latin typeface="Arial" panose="020B0604020202020204" pitchFamily="34" charset="0"/>
                <a:cs typeface="Arial" panose="020B0604020202020204" pitchFamily="34" charset="0"/>
              </a:rPr>
              <a:t>In this presentation, Stewardship programmes in reduction of Antibiotic-Resistant Infection among adult patients is going to be discussed focusing on Antimicrobial resistance (AMR) (</a:t>
            </a:r>
            <a:r>
              <a:rPr lang="en-IN" sz="2400" dirty="0" err="1" smtClean="0">
                <a:latin typeface="Arial" panose="020B0604020202020204" pitchFamily="34" charset="0"/>
                <a:cs typeface="Arial" panose="020B0604020202020204" pitchFamily="34" charset="0"/>
              </a:rPr>
              <a:t>Khadse</a:t>
            </a:r>
            <a:r>
              <a:rPr lang="en-IN" sz="2400" dirty="0" smtClean="0">
                <a:latin typeface="Arial" panose="020B0604020202020204" pitchFamily="34" charset="0"/>
                <a:cs typeface="Arial" panose="020B0604020202020204" pitchFamily="34" charset="0"/>
              </a:rPr>
              <a:t> et al.2023)</a:t>
            </a:r>
          </a:p>
          <a:p>
            <a:pPr marL="457200" lvl="0" indent="-457200">
              <a:buFont typeface="Arial" panose="020B0604020202020204" pitchFamily="34" charset="0"/>
              <a:buChar char="•"/>
            </a:pPr>
            <a:r>
              <a:rPr lang="en-IN" sz="2400" dirty="0" smtClean="0">
                <a:latin typeface="Arial" panose="020B0604020202020204" pitchFamily="34" charset="0"/>
                <a:cs typeface="Arial" panose="020B0604020202020204" pitchFamily="34" charset="0"/>
              </a:rPr>
              <a:t>AMR is currently one of the </a:t>
            </a:r>
            <a:r>
              <a:rPr lang="en-IN" sz="2400" dirty="0">
                <a:latin typeface="Arial" panose="020B0604020202020204" pitchFamily="34" charset="0"/>
                <a:cs typeface="Arial" panose="020B0604020202020204" pitchFamily="34" charset="0"/>
              </a:rPr>
              <a:t>leading public health threat </a:t>
            </a:r>
            <a:r>
              <a:rPr lang="en-IN" sz="2400" dirty="0" smtClean="0">
                <a:latin typeface="Arial" panose="020B0604020202020204" pitchFamily="34" charset="0"/>
                <a:cs typeface="Arial" panose="020B0604020202020204" pitchFamily="34" charset="0"/>
              </a:rPr>
              <a:t>globally and its effect is prevalent in UK as well (Ng et al. 2022)</a:t>
            </a:r>
          </a:p>
          <a:p>
            <a:pPr marL="457200" lvl="0" indent="-457200">
              <a:buFont typeface="Arial" panose="020B0604020202020204" pitchFamily="34" charset="0"/>
              <a:buChar char="•"/>
            </a:pPr>
            <a:r>
              <a:rPr lang="en-IN" sz="2400" dirty="0" smtClean="0">
                <a:latin typeface="Arial" panose="020B0604020202020204" pitchFamily="34" charset="0"/>
                <a:cs typeface="Arial" panose="020B0604020202020204" pitchFamily="34" charset="0"/>
              </a:rPr>
              <a:t>In </a:t>
            </a:r>
            <a:r>
              <a:rPr lang="en-IN" sz="2400" dirty="0">
                <a:latin typeface="Arial" panose="020B0604020202020204" pitchFamily="34" charset="0"/>
                <a:cs typeface="Arial" panose="020B0604020202020204" pitchFamily="34" charset="0"/>
              </a:rPr>
              <a:t>case of UK, </a:t>
            </a:r>
            <a:r>
              <a:rPr lang="en-IN" sz="2400" dirty="0" smtClean="0">
                <a:latin typeface="Arial" panose="020B0604020202020204" pitchFamily="34" charset="0"/>
                <a:cs typeface="Arial" panose="020B0604020202020204" pitchFamily="34" charset="0"/>
              </a:rPr>
              <a:t>reports by UK </a:t>
            </a:r>
            <a:r>
              <a:rPr lang="en-IN" sz="2400" dirty="0">
                <a:latin typeface="Arial" panose="020B0604020202020204" pitchFamily="34" charset="0"/>
                <a:cs typeface="Arial" panose="020B0604020202020204" pitchFamily="34" charset="0"/>
              </a:rPr>
              <a:t>Health Security Agency (UKHSA) shows that annually tens of thousands of antibiotic-resistant infections can be seen (</a:t>
            </a:r>
            <a:r>
              <a:rPr lang="en-IN" sz="2400" dirty="0" err="1">
                <a:latin typeface="Arial" panose="020B0604020202020204" pitchFamily="34" charset="0"/>
                <a:cs typeface="Arial" panose="020B0604020202020204" pitchFamily="34" charset="0"/>
              </a:rPr>
              <a:t>Ballen</a:t>
            </a:r>
            <a:r>
              <a:rPr lang="en-IN" sz="2400" dirty="0">
                <a:latin typeface="Arial" panose="020B0604020202020204" pitchFamily="34" charset="0"/>
                <a:cs typeface="Arial" panose="020B0604020202020204" pitchFamily="34" charset="0"/>
              </a:rPr>
              <a:t>, 2024).</a:t>
            </a:r>
          </a:p>
        </p:txBody>
      </p:sp>
      <p:sp>
        <p:nvSpPr>
          <p:cNvPr id="7" name="Rectangle 6"/>
          <p:cNvSpPr/>
          <p:nvPr/>
        </p:nvSpPr>
        <p:spPr>
          <a:xfrm>
            <a:off x="10666980" y="10510680"/>
            <a:ext cx="19608231" cy="11079956"/>
          </a:xfrm>
          <a:prstGeom prst="rect">
            <a:avLst/>
          </a:prstGeom>
        </p:spPr>
        <p:txBody>
          <a:bodyPr wrap="square">
            <a:spAutoFit/>
          </a:bodyPr>
          <a:lstStyle/>
          <a:p>
            <a:pPr algn="just">
              <a:lnSpc>
                <a:spcPct val="150000"/>
              </a:lnSpc>
            </a:pPr>
            <a:r>
              <a:rPr lang="en-IN" sz="2800" b="1" dirty="0">
                <a:latin typeface="Times New Roman" panose="02020603050405020304" pitchFamily="18" charset="0"/>
                <a:ea typeface="Calibri" panose="020F0502020204030204" pitchFamily="34" charset="0"/>
                <a:cs typeface="Times New Roman" panose="02020603050405020304" pitchFamily="18" charset="0"/>
              </a:rPr>
              <a:t>Reference</a:t>
            </a:r>
            <a:endParaRPr lang="en-IN"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2000" dirty="0" err="1">
                <a:latin typeface="Times New Roman" panose="02020603050405020304" pitchFamily="18" charset="0"/>
                <a:ea typeface="Calibri" panose="020F0502020204030204" pitchFamily="34" charset="0"/>
                <a:cs typeface="Times New Roman" panose="02020603050405020304" pitchFamily="18" charset="0"/>
              </a:rPr>
              <a:t>Ballen</a:t>
            </a:r>
            <a:r>
              <a:rPr lang="en-IN" sz="2000" dirty="0">
                <a:latin typeface="Times New Roman" panose="02020603050405020304" pitchFamily="18" charset="0"/>
                <a:ea typeface="Calibri" panose="020F0502020204030204" pitchFamily="34" charset="0"/>
                <a:cs typeface="Times New Roman" panose="02020603050405020304" pitchFamily="18" charset="0"/>
              </a:rPr>
              <a:t>, V, (2024). The Threat of Antimicrobial Resistance: Towards a Global Health Crisis by 2050. Available at: </a:t>
            </a:r>
            <a:r>
              <a:rPr lang="en-IN"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https://www.isglobal.org/en/healthisglobal/-/custom-blog-portlet/la-amenaza-de-la-resistencia-antimicrobiana-hacia-una-crisis-de-salud-global-en-2050</a:t>
            </a:r>
            <a:r>
              <a:rPr lang="en-IN" sz="2000" dirty="0">
                <a:latin typeface="Times New Roman" panose="02020603050405020304" pitchFamily="18" charset="0"/>
                <a:ea typeface="Calibri" panose="020F0502020204030204" pitchFamily="34" charset="0"/>
                <a:cs typeface="Times New Roman" panose="02020603050405020304" pitchFamily="18" charset="0"/>
              </a:rPr>
              <a:t> [Accessed on 26 June 2026]</a:t>
            </a:r>
            <a:endParaRPr lang="en-IN"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2000" dirty="0">
                <a:latin typeface="Times New Roman" panose="02020603050405020304" pitchFamily="18" charset="0"/>
                <a:ea typeface="Calibri" panose="020F0502020204030204" pitchFamily="34" charset="0"/>
                <a:cs typeface="Times New Roman" panose="02020603050405020304" pitchFamily="18" charset="0"/>
              </a:rPr>
              <a:t>Gov.uk (2024). Confronting antimicrobial resistance 2024 to 2029. Available at: </a:t>
            </a:r>
            <a:r>
              <a:rPr lang="en-IN"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https://www.gov.uk/government/publications/uk-5-year-action-plan-for-antimicrobial-resistance-2024-to-2029/confronting-antimicrobial-resistance-2024-to-2029</a:t>
            </a:r>
            <a:r>
              <a:rPr lang="en-IN" sz="2000" dirty="0">
                <a:latin typeface="Times New Roman" panose="02020603050405020304" pitchFamily="18" charset="0"/>
                <a:ea typeface="Calibri" panose="020F0502020204030204" pitchFamily="34" charset="0"/>
                <a:cs typeface="Times New Roman" panose="02020603050405020304" pitchFamily="18" charset="0"/>
              </a:rPr>
              <a:t> [Accessed on 20 June 2026]</a:t>
            </a:r>
            <a:endParaRPr lang="en-IN"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2000" dirty="0">
                <a:latin typeface="Times New Roman" panose="02020603050405020304" pitchFamily="18" charset="0"/>
                <a:ea typeface="Calibri" panose="020F0502020204030204" pitchFamily="34" charset="0"/>
                <a:cs typeface="Times New Roman" panose="02020603050405020304" pitchFamily="18" charset="0"/>
              </a:rPr>
              <a:t>healthdata.org (2023). The burden of antimicrobial resistance (AMR) in the United Kingdom.  Available at: </a:t>
            </a:r>
            <a:r>
              <a:rPr lang="en-IN"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https://www.healthdata.org/sites/default/files/2023-09/United_Kingdom.pdf</a:t>
            </a:r>
            <a:r>
              <a:rPr lang="en-IN" sz="2000" dirty="0">
                <a:latin typeface="Times New Roman" panose="02020603050405020304" pitchFamily="18" charset="0"/>
                <a:ea typeface="Calibri" panose="020F0502020204030204" pitchFamily="34" charset="0"/>
                <a:cs typeface="Times New Roman" panose="02020603050405020304" pitchFamily="18" charset="0"/>
              </a:rPr>
              <a:t> [Accessed on 19 June 2026]</a:t>
            </a:r>
            <a:endParaRPr lang="en-IN"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2000" dirty="0">
                <a:latin typeface="Times New Roman" panose="02020603050405020304" pitchFamily="18" charset="0"/>
                <a:ea typeface="Calibri" panose="020F0502020204030204" pitchFamily="34" charset="0"/>
                <a:cs typeface="Times New Roman" panose="02020603050405020304" pitchFamily="18" charset="0"/>
              </a:rPr>
              <a:t>Keenan, K., Silva </a:t>
            </a:r>
            <a:r>
              <a:rPr lang="en-IN" sz="2000" dirty="0" err="1">
                <a:latin typeface="Times New Roman" panose="02020603050405020304" pitchFamily="18" charset="0"/>
                <a:ea typeface="Calibri" panose="020F0502020204030204" pitchFamily="34" charset="0"/>
                <a:cs typeface="Times New Roman" panose="02020603050405020304" pitchFamily="18" charset="0"/>
              </a:rPr>
              <a:t>Corrêa</a:t>
            </a:r>
            <a:r>
              <a:rPr lang="en-IN" sz="2000" dirty="0">
                <a:latin typeface="Times New Roman" panose="02020603050405020304" pitchFamily="18" charset="0"/>
                <a:ea typeface="Calibri" panose="020F0502020204030204" pitchFamily="34" charset="0"/>
                <a:cs typeface="Times New Roman" panose="02020603050405020304" pitchFamily="18" charset="0"/>
              </a:rPr>
              <a:t>, J., </a:t>
            </a:r>
            <a:r>
              <a:rPr lang="en-IN" sz="2000" dirty="0" err="1">
                <a:latin typeface="Times New Roman" panose="02020603050405020304" pitchFamily="18" charset="0"/>
                <a:ea typeface="Calibri" panose="020F0502020204030204" pitchFamily="34" charset="0"/>
                <a:cs typeface="Times New Roman" panose="02020603050405020304" pitchFamily="18" charset="0"/>
              </a:rPr>
              <a:t>Sringernyuang</a:t>
            </a:r>
            <a:r>
              <a:rPr lang="en-IN" sz="2000" dirty="0">
                <a:latin typeface="Times New Roman" panose="02020603050405020304" pitchFamily="18" charset="0"/>
                <a:ea typeface="Calibri" panose="020F0502020204030204" pitchFamily="34" charset="0"/>
                <a:cs typeface="Times New Roman" panose="02020603050405020304" pitchFamily="18" charset="0"/>
              </a:rPr>
              <a:t>, L., </a:t>
            </a:r>
            <a:r>
              <a:rPr lang="en-IN" sz="2000" dirty="0" err="1">
                <a:latin typeface="Times New Roman" panose="02020603050405020304" pitchFamily="18" charset="0"/>
                <a:ea typeface="Calibri" panose="020F0502020204030204" pitchFamily="34" charset="0"/>
                <a:cs typeface="Times New Roman" panose="02020603050405020304" pitchFamily="18" charset="0"/>
              </a:rPr>
              <a:t>Nayiga</a:t>
            </a:r>
            <a:r>
              <a:rPr lang="en-IN" sz="2000" dirty="0">
                <a:latin typeface="Times New Roman" panose="02020603050405020304" pitchFamily="18" charset="0"/>
                <a:ea typeface="Calibri" panose="020F0502020204030204" pitchFamily="34" charset="0"/>
                <a:cs typeface="Times New Roman" panose="02020603050405020304" pitchFamily="18" charset="0"/>
              </a:rPr>
              <a:t>, S. and Chandler, C.I., 2025. The social burden of antimicrobial resistance: what is it, how can we measure it, and why does it matter?. </a:t>
            </a:r>
            <a:r>
              <a:rPr lang="en-IN" sz="2000" i="1" dirty="0">
                <a:latin typeface="Times New Roman" panose="02020603050405020304" pitchFamily="18" charset="0"/>
                <a:ea typeface="Calibri" panose="020F0502020204030204" pitchFamily="34" charset="0"/>
                <a:cs typeface="Times New Roman" panose="02020603050405020304" pitchFamily="18" charset="0"/>
              </a:rPr>
              <a:t>JAC-antimicrobial resistance</a:t>
            </a:r>
            <a:r>
              <a:rPr lang="en-IN" sz="2000" dirty="0">
                <a:latin typeface="Times New Roman" panose="02020603050405020304" pitchFamily="18" charset="0"/>
                <a:ea typeface="Calibri" panose="020F0502020204030204" pitchFamily="34" charset="0"/>
                <a:cs typeface="Times New Roman" panose="02020603050405020304" pitchFamily="18" charset="0"/>
              </a:rPr>
              <a:t>, </a:t>
            </a:r>
            <a:r>
              <a:rPr lang="en-IN" sz="2000" i="1" dirty="0">
                <a:latin typeface="Times New Roman" panose="02020603050405020304" pitchFamily="18" charset="0"/>
                <a:ea typeface="Calibri" panose="020F0502020204030204" pitchFamily="34" charset="0"/>
                <a:cs typeface="Times New Roman" panose="02020603050405020304" pitchFamily="18" charset="0"/>
              </a:rPr>
              <a:t>7</a:t>
            </a:r>
            <a:r>
              <a:rPr lang="en-IN" sz="2000" dirty="0">
                <a:latin typeface="Times New Roman" panose="02020603050405020304" pitchFamily="18" charset="0"/>
                <a:ea typeface="Calibri" panose="020F0502020204030204" pitchFamily="34" charset="0"/>
                <a:cs typeface="Times New Roman" panose="02020603050405020304" pitchFamily="18" charset="0"/>
              </a:rPr>
              <a:t>(2), p.dlae208.</a:t>
            </a:r>
            <a:endParaRPr lang="en-IN"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2000" dirty="0" err="1">
                <a:latin typeface="Times New Roman" panose="02020603050405020304" pitchFamily="18" charset="0"/>
                <a:ea typeface="Calibri" panose="020F0502020204030204" pitchFamily="34" charset="0"/>
                <a:cs typeface="Times New Roman" panose="02020603050405020304" pitchFamily="18" charset="0"/>
              </a:rPr>
              <a:t>Mogensen</a:t>
            </a:r>
            <a:r>
              <a:rPr lang="en-IN" sz="2000" dirty="0">
                <a:latin typeface="Times New Roman" panose="02020603050405020304" pitchFamily="18" charset="0"/>
                <a:ea typeface="Calibri" panose="020F0502020204030204" pitchFamily="34" charset="0"/>
                <a:cs typeface="Times New Roman" panose="02020603050405020304" pitchFamily="18" charset="0"/>
              </a:rPr>
              <a:t>, E, H (2025). Antimicrobial Resistance by 2050: Can Far-UVC in Infection Control. Available at: </a:t>
            </a:r>
            <a:r>
              <a:rPr lang="en-IN"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https://uvmedico.com/news/amr-infection-by-2050</a:t>
            </a:r>
            <a:r>
              <a:rPr lang="en-IN" sz="2000" dirty="0">
                <a:latin typeface="Times New Roman" panose="02020603050405020304" pitchFamily="18" charset="0"/>
                <a:ea typeface="Calibri" panose="020F0502020204030204" pitchFamily="34" charset="0"/>
                <a:cs typeface="Times New Roman" panose="02020603050405020304" pitchFamily="18" charset="0"/>
              </a:rPr>
              <a:t> [Accessed on 27 June 2026]</a:t>
            </a:r>
            <a:endParaRPr lang="en-IN"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IN" sz="2000" dirty="0">
                <a:latin typeface="Times New Roman" panose="02020603050405020304" pitchFamily="18" charset="0"/>
                <a:ea typeface="Calibri" panose="020F0502020204030204" pitchFamily="34" charset="0"/>
                <a:cs typeface="Times New Roman" panose="02020603050405020304" pitchFamily="18" charset="0"/>
              </a:rPr>
              <a:t>WHO (2023). </a:t>
            </a:r>
            <a:r>
              <a:rPr lang="en-IN" sz="2000" i="1" dirty="0">
                <a:latin typeface="Times New Roman" panose="02020603050405020304" pitchFamily="18" charset="0"/>
                <a:ea typeface="Calibri" panose="020F0502020204030204" pitchFamily="34" charset="0"/>
                <a:cs typeface="Times New Roman" panose="02020603050405020304" pitchFamily="18" charset="0"/>
              </a:rPr>
              <a:t>Antimicrobial resistance.</a:t>
            </a:r>
            <a:r>
              <a:rPr lang="en-IN" sz="20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IN"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https://www.who.int/news-room/fact-sheets/detail/antimicrobial-resistance</a:t>
            </a:r>
            <a:r>
              <a:rPr lang="en-IN" sz="2000" dirty="0">
                <a:latin typeface="Times New Roman" panose="02020603050405020304" pitchFamily="18" charset="0"/>
                <a:ea typeface="Calibri" panose="020F0502020204030204" pitchFamily="34" charset="0"/>
                <a:cs typeface="Times New Roman" panose="02020603050405020304" pitchFamily="18" charset="0"/>
              </a:rPr>
              <a:t> [Accessed on 22 June 2026]</a:t>
            </a:r>
          </a:p>
          <a:p>
            <a:pPr algn="just">
              <a:lnSpc>
                <a:spcPct val="150000"/>
              </a:lnSpc>
            </a:pPr>
            <a:r>
              <a:rPr lang="en-IN" sz="2000" dirty="0" err="1">
                <a:solidFill>
                  <a:srgbClr val="222222"/>
                </a:solidFill>
                <a:latin typeface="Arial" panose="020B0604020202020204" pitchFamily="34" charset="0"/>
              </a:rPr>
              <a:t>Khadse</a:t>
            </a:r>
            <a:r>
              <a:rPr lang="en-IN" sz="2000" dirty="0">
                <a:solidFill>
                  <a:srgbClr val="222222"/>
                </a:solidFill>
                <a:latin typeface="Arial" panose="020B0604020202020204" pitchFamily="34" charset="0"/>
              </a:rPr>
              <a:t>, S.N., </a:t>
            </a:r>
            <a:r>
              <a:rPr lang="en-IN" sz="2000" dirty="0" err="1">
                <a:solidFill>
                  <a:srgbClr val="222222"/>
                </a:solidFill>
                <a:latin typeface="Arial" panose="020B0604020202020204" pitchFamily="34" charset="0"/>
              </a:rPr>
              <a:t>Ugemuge</a:t>
            </a:r>
            <a:r>
              <a:rPr lang="en-IN" sz="2000" dirty="0">
                <a:solidFill>
                  <a:srgbClr val="222222"/>
                </a:solidFill>
                <a:latin typeface="Arial" panose="020B0604020202020204" pitchFamily="34" charset="0"/>
              </a:rPr>
              <a:t>, S. and Singh, C., 2023. Impact of antimicrobial stewardship on reducing antimicrobial resistance. </a:t>
            </a:r>
            <a:r>
              <a:rPr lang="en-IN" sz="2000" i="1" dirty="0" err="1">
                <a:solidFill>
                  <a:srgbClr val="222222"/>
                </a:solidFill>
                <a:latin typeface="Arial" panose="020B0604020202020204" pitchFamily="34" charset="0"/>
              </a:rPr>
              <a:t>Cureus</a:t>
            </a:r>
            <a:r>
              <a:rPr lang="en-IN" sz="2000" dirty="0">
                <a:solidFill>
                  <a:srgbClr val="222222"/>
                </a:solidFill>
                <a:latin typeface="Arial" panose="020B0604020202020204" pitchFamily="34" charset="0"/>
              </a:rPr>
              <a:t>, </a:t>
            </a:r>
            <a:r>
              <a:rPr lang="en-IN" sz="2000" i="1" dirty="0">
                <a:solidFill>
                  <a:srgbClr val="222222"/>
                </a:solidFill>
                <a:latin typeface="Arial" panose="020B0604020202020204" pitchFamily="34" charset="0"/>
              </a:rPr>
              <a:t>15</a:t>
            </a:r>
            <a:r>
              <a:rPr lang="en-IN" sz="2000" dirty="0">
                <a:solidFill>
                  <a:srgbClr val="222222"/>
                </a:solidFill>
                <a:latin typeface="Arial" panose="020B0604020202020204" pitchFamily="34" charset="0"/>
              </a:rPr>
              <a:t>(12).</a:t>
            </a:r>
          </a:p>
          <a:p>
            <a:pPr algn="just">
              <a:lnSpc>
                <a:spcPct val="150000"/>
              </a:lnSpc>
            </a:pPr>
            <a:r>
              <a:rPr lang="en-IN" sz="2000" dirty="0">
                <a:solidFill>
                  <a:srgbClr val="222222"/>
                </a:solidFill>
                <a:latin typeface="Arial" panose="020B0604020202020204" pitchFamily="34" charset="0"/>
              </a:rPr>
              <a:t>Ng, T.M., </a:t>
            </a:r>
            <a:r>
              <a:rPr lang="en-IN" sz="2000" dirty="0" err="1">
                <a:solidFill>
                  <a:srgbClr val="222222"/>
                </a:solidFill>
                <a:latin typeface="Arial" panose="020B0604020202020204" pitchFamily="34" charset="0"/>
              </a:rPr>
              <a:t>Heng</a:t>
            </a:r>
            <a:r>
              <a:rPr lang="en-IN" sz="2000" dirty="0">
                <a:solidFill>
                  <a:srgbClr val="222222"/>
                </a:solidFill>
                <a:latin typeface="Arial" panose="020B0604020202020204" pitchFamily="34" charset="0"/>
              </a:rPr>
              <a:t>, S.T., Chua, B.H., </a:t>
            </a:r>
            <a:r>
              <a:rPr lang="en-IN" sz="2000" dirty="0" err="1">
                <a:solidFill>
                  <a:srgbClr val="222222"/>
                </a:solidFill>
                <a:latin typeface="Arial" panose="020B0604020202020204" pitchFamily="34" charset="0"/>
              </a:rPr>
              <a:t>Ang</a:t>
            </a:r>
            <a:r>
              <a:rPr lang="en-IN" sz="2000" dirty="0">
                <a:solidFill>
                  <a:srgbClr val="222222"/>
                </a:solidFill>
                <a:latin typeface="Arial" panose="020B0604020202020204" pitchFamily="34" charset="0"/>
              </a:rPr>
              <a:t>, L.W., Tan, S.H., </a:t>
            </a:r>
            <a:r>
              <a:rPr lang="en-IN" sz="2000" dirty="0" err="1">
                <a:solidFill>
                  <a:srgbClr val="222222"/>
                </a:solidFill>
                <a:latin typeface="Arial" panose="020B0604020202020204" pitchFamily="34" charset="0"/>
              </a:rPr>
              <a:t>Tay</a:t>
            </a:r>
            <a:r>
              <a:rPr lang="en-IN" sz="2000" dirty="0">
                <a:solidFill>
                  <a:srgbClr val="222222"/>
                </a:solidFill>
                <a:latin typeface="Arial" panose="020B0604020202020204" pitchFamily="34" charset="0"/>
              </a:rPr>
              <a:t>, H.L., Yap, M.Y., </a:t>
            </a:r>
            <a:r>
              <a:rPr lang="en-IN" sz="2000" dirty="0" err="1">
                <a:solidFill>
                  <a:srgbClr val="222222"/>
                </a:solidFill>
                <a:latin typeface="Arial" panose="020B0604020202020204" pitchFamily="34" charset="0"/>
              </a:rPr>
              <a:t>Quek</a:t>
            </a:r>
            <a:r>
              <a:rPr lang="en-IN" sz="2000" dirty="0">
                <a:solidFill>
                  <a:srgbClr val="222222"/>
                </a:solidFill>
                <a:latin typeface="Arial" panose="020B0604020202020204" pitchFamily="34" charset="0"/>
              </a:rPr>
              <a:t>, J., </a:t>
            </a:r>
            <a:r>
              <a:rPr lang="en-IN" sz="2000" dirty="0" err="1">
                <a:solidFill>
                  <a:srgbClr val="222222"/>
                </a:solidFill>
                <a:latin typeface="Arial" panose="020B0604020202020204" pitchFamily="34" charset="0"/>
              </a:rPr>
              <a:t>Teng</a:t>
            </a:r>
            <a:r>
              <a:rPr lang="en-IN" sz="2000" dirty="0">
                <a:solidFill>
                  <a:srgbClr val="222222"/>
                </a:solidFill>
                <a:latin typeface="Arial" panose="020B0604020202020204" pitchFamily="34" charset="0"/>
              </a:rPr>
              <a:t>, C.B., Young, B.E. and Lin, R., 2022. Sustaining antimicrobial stewardship in a high–antibiotic resistance setting. </a:t>
            </a:r>
            <a:r>
              <a:rPr lang="en-IN" sz="2000" i="1" dirty="0">
                <a:solidFill>
                  <a:srgbClr val="222222"/>
                </a:solidFill>
                <a:latin typeface="Arial" panose="020B0604020202020204" pitchFamily="34" charset="0"/>
              </a:rPr>
              <a:t>JAMA Network Open</a:t>
            </a:r>
            <a:r>
              <a:rPr lang="en-IN" sz="2000" dirty="0">
                <a:solidFill>
                  <a:srgbClr val="222222"/>
                </a:solidFill>
                <a:latin typeface="Arial" panose="020B0604020202020204" pitchFamily="34" charset="0"/>
              </a:rPr>
              <a:t>, </a:t>
            </a:r>
            <a:r>
              <a:rPr lang="en-IN" sz="2000" i="1" dirty="0">
                <a:solidFill>
                  <a:srgbClr val="222222"/>
                </a:solidFill>
                <a:latin typeface="Arial" panose="020B0604020202020204" pitchFamily="34" charset="0"/>
              </a:rPr>
              <a:t>5</a:t>
            </a:r>
            <a:r>
              <a:rPr lang="en-IN" sz="2000" dirty="0">
                <a:solidFill>
                  <a:srgbClr val="222222"/>
                </a:solidFill>
                <a:latin typeface="Arial" panose="020B0604020202020204" pitchFamily="34" charset="0"/>
              </a:rPr>
              <a:t>(5), p.e2210180.</a:t>
            </a:r>
          </a:p>
          <a:p>
            <a:pPr algn="just">
              <a:lnSpc>
                <a:spcPct val="150000"/>
              </a:lnSpc>
            </a:pPr>
            <a:r>
              <a:rPr lang="en-US" sz="2000" dirty="0" err="1">
                <a:solidFill>
                  <a:srgbClr val="222222"/>
                </a:solidFill>
                <a:latin typeface="Arial" panose="020B0604020202020204" pitchFamily="34" charset="0"/>
              </a:rPr>
              <a:t>Abban</a:t>
            </a:r>
            <a:r>
              <a:rPr lang="en-US" sz="2000" dirty="0">
                <a:solidFill>
                  <a:srgbClr val="222222"/>
                </a:solidFill>
                <a:latin typeface="Arial" panose="020B0604020202020204" pitchFamily="34" charset="0"/>
              </a:rPr>
              <a:t>, M.K., </a:t>
            </a:r>
            <a:r>
              <a:rPr lang="en-US" sz="2000" dirty="0" err="1">
                <a:solidFill>
                  <a:srgbClr val="222222"/>
                </a:solidFill>
                <a:latin typeface="Arial" panose="020B0604020202020204" pitchFamily="34" charset="0"/>
              </a:rPr>
              <a:t>Ayerakwa</a:t>
            </a:r>
            <a:r>
              <a:rPr lang="en-US" sz="2000" dirty="0">
                <a:solidFill>
                  <a:srgbClr val="222222"/>
                </a:solidFill>
                <a:latin typeface="Arial" panose="020B0604020202020204" pitchFamily="34" charset="0"/>
              </a:rPr>
              <a:t>, E.A., </a:t>
            </a:r>
            <a:r>
              <a:rPr lang="en-US" sz="2000" dirty="0" err="1">
                <a:solidFill>
                  <a:srgbClr val="222222"/>
                </a:solidFill>
                <a:latin typeface="Arial" panose="020B0604020202020204" pitchFamily="34" charset="0"/>
              </a:rPr>
              <a:t>Mosi</a:t>
            </a:r>
            <a:r>
              <a:rPr lang="en-US" sz="2000" dirty="0">
                <a:solidFill>
                  <a:srgbClr val="222222"/>
                </a:solidFill>
                <a:latin typeface="Arial" panose="020B0604020202020204" pitchFamily="34" charset="0"/>
              </a:rPr>
              <a:t>, L. and </a:t>
            </a:r>
            <a:r>
              <a:rPr lang="en-US" sz="2000" dirty="0" err="1">
                <a:solidFill>
                  <a:srgbClr val="222222"/>
                </a:solidFill>
                <a:latin typeface="Arial" panose="020B0604020202020204" pitchFamily="34" charset="0"/>
              </a:rPr>
              <a:t>Isawumi</a:t>
            </a:r>
            <a:r>
              <a:rPr lang="en-US" sz="2000" dirty="0">
                <a:solidFill>
                  <a:srgbClr val="222222"/>
                </a:solidFill>
                <a:latin typeface="Arial" panose="020B0604020202020204" pitchFamily="34" charset="0"/>
              </a:rPr>
              <a:t>, A., 2023. The burden of hospital acquired infections and antimicrobial resistance. </a:t>
            </a:r>
            <a:r>
              <a:rPr lang="en-US" sz="2000" i="1" dirty="0" err="1">
                <a:solidFill>
                  <a:srgbClr val="222222"/>
                </a:solidFill>
                <a:latin typeface="Arial" panose="020B0604020202020204" pitchFamily="34" charset="0"/>
              </a:rPr>
              <a:t>Heliyon</a:t>
            </a:r>
            <a:r>
              <a:rPr lang="en-US" sz="2000" dirty="0">
                <a:solidFill>
                  <a:srgbClr val="222222"/>
                </a:solidFill>
                <a:latin typeface="Arial" panose="020B0604020202020204" pitchFamily="34" charset="0"/>
              </a:rPr>
              <a:t>, </a:t>
            </a:r>
            <a:r>
              <a:rPr lang="en-US" sz="2000" i="1" dirty="0">
                <a:solidFill>
                  <a:srgbClr val="222222"/>
                </a:solidFill>
                <a:latin typeface="Arial" panose="020B0604020202020204" pitchFamily="34" charset="0"/>
              </a:rPr>
              <a:t>9</a:t>
            </a:r>
            <a:r>
              <a:rPr lang="en-US" sz="2000" dirty="0">
                <a:solidFill>
                  <a:srgbClr val="222222"/>
                </a:solidFill>
                <a:latin typeface="Arial" panose="020B0604020202020204" pitchFamily="34" charset="0"/>
              </a:rPr>
              <a:t>(10).</a:t>
            </a:r>
          </a:p>
          <a:p>
            <a:pPr algn="just">
              <a:lnSpc>
                <a:spcPct val="150000"/>
              </a:lnSpc>
            </a:pPr>
            <a:r>
              <a:rPr lang="en-US" sz="2000" dirty="0" err="1">
                <a:solidFill>
                  <a:srgbClr val="222222"/>
                </a:solidFill>
                <a:latin typeface="Arial" panose="020B0604020202020204" pitchFamily="34" charset="0"/>
              </a:rPr>
              <a:t>Avadhani</a:t>
            </a:r>
            <a:r>
              <a:rPr lang="en-US" sz="2000" dirty="0">
                <a:solidFill>
                  <a:srgbClr val="222222"/>
                </a:solidFill>
                <a:latin typeface="Arial" panose="020B0604020202020204" pitchFamily="34" charset="0"/>
              </a:rPr>
              <a:t>, A., Hargraves, J.D., McIntosh, M. and </a:t>
            </a:r>
            <a:r>
              <a:rPr lang="en-US" sz="2000" dirty="0" err="1">
                <a:solidFill>
                  <a:srgbClr val="222222"/>
                </a:solidFill>
                <a:latin typeface="Arial" panose="020B0604020202020204" pitchFamily="34" charset="0"/>
              </a:rPr>
              <a:t>Sheeron</a:t>
            </a:r>
            <a:r>
              <a:rPr lang="en-US" sz="2000" dirty="0">
                <a:solidFill>
                  <a:srgbClr val="222222"/>
                </a:solidFill>
                <a:latin typeface="Arial" panose="020B0604020202020204" pitchFamily="34" charset="0"/>
              </a:rPr>
              <a:t>, B., 2024. Hospital-acquired infections in the elderly: prevention strategies. </a:t>
            </a:r>
            <a:r>
              <a:rPr lang="en-US" sz="2000" i="1" dirty="0">
                <a:solidFill>
                  <a:srgbClr val="222222"/>
                </a:solidFill>
                <a:latin typeface="Arial" panose="020B0604020202020204" pitchFamily="34" charset="0"/>
              </a:rPr>
              <a:t>Nursing Clinics</a:t>
            </a:r>
            <a:r>
              <a:rPr lang="en-US" sz="2000" dirty="0">
                <a:solidFill>
                  <a:srgbClr val="222222"/>
                </a:solidFill>
                <a:latin typeface="Arial" panose="020B0604020202020204" pitchFamily="34" charset="0"/>
              </a:rPr>
              <a:t>.</a:t>
            </a:r>
            <a:endParaRPr lang="en-IN" sz="20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IN" dirty="0">
                <a:solidFill>
                  <a:srgbClr val="222222"/>
                </a:solidFill>
                <a:latin typeface="Arial" panose="020B0604020202020204" pitchFamily="34" charset="0"/>
              </a:rPr>
              <a:t>Nguyen, H.Q., Nguyen-</a:t>
            </a:r>
            <a:r>
              <a:rPr lang="en-IN" dirty="0" err="1">
                <a:solidFill>
                  <a:srgbClr val="222222"/>
                </a:solidFill>
                <a:latin typeface="Arial" panose="020B0604020202020204" pitchFamily="34" charset="0"/>
              </a:rPr>
              <a:t>Thi</a:t>
            </a:r>
            <a:r>
              <a:rPr lang="en-IN" dirty="0">
                <a:solidFill>
                  <a:srgbClr val="222222"/>
                </a:solidFill>
                <a:latin typeface="Arial" panose="020B0604020202020204" pitchFamily="34" charset="0"/>
              </a:rPr>
              <a:t>, H.Y., Huynh, P.T., Le, N.D.T., Nguyen, N.Q. and Hsia, Y., 2022. Effectiveness of an enhanced antibiotic stewardship programme among paediatric patients in a tertiary hospital in Vietnam. </a:t>
            </a:r>
            <a:r>
              <a:rPr lang="en-IN" i="1" dirty="0">
                <a:solidFill>
                  <a:srgbClr val="222222"/>
                </a:solidFill>
                <a:latin typeface="Arial" panose="020B0604020202020204" pitchFamily="34" charset="0"/>
              </a:rPr>
              <a:t>Journal of Hospital Infection</a:t>
            </a:r>
            <a:r>
              <a:rPr lang="en-IN" dirty="0">
                <a:solidFill>
                  <a:srgbClr val="222222"/>
                </a:solidFill>
                <a:latin typeface="Arial" panose="020B0604020202020204" pitchFamily="34" charset="0"/>
              </a:rPr>
              <a:t>, </a:t>
            </a:r>
            <a:r>
              <a:rPr lang="en-IN" i="1" dirty="0">
                <a:solidFill>
                  <a:srgbClr val="222222"/>
                </a:solidFill>
                <a:latin typeface="Arial" panose="020B0604020202020204" pitchFamily="34" charset="0"/>
              </a:rPr>
              <a:t>127</a:t>
            </a:r>
            <a:r>
              <a:rPr lang="en-IN" dirty="0">
                <a:solidFill>
                  <a:srgbClr val="222222"/>
                </a:solidFill>
                <a:latin typeface="Arial" panose="020B0604020202020204" pitchFamily="34" charset="0"/>
              </a:rPr>
              <a:t>, pp.121-128.</a:t>
            </a:r>
          </a:p>
          <a:p>
            <a:pPr algn="just">
              <a:lnSpc>
                <a:spcPct val="150000"/>
              </a:lnSpc>
            </a:pPr>
            <a:r>
              <a:rPr lang="en-IN" dirty="0" err="1">
                <a:solidFill>
                  <a:srgbClr val="222222"/>
                </a:solidFill>
                <a:latin typeface="Arial" panose="020B0604020202020204" pitchFamily="34" charset="0"/>
              </a:rPr>
              <a:t>Thandar</a:t>
            </a:r>
            <a:r>
              <a:rPr lang="en-IN" dirty="0">
                <a:solidFill>
                  <a:srgbClr val="222222"/>
                </a:solidFill>
                <a:latin typeface="Arial" panose="020B0604020202020204" pitchFamily="34" charset="0"/>
              </a:rPr>
              <a:t>, M.M., Rahman, M.O., </a:t>
            </a:r>
            <a:r>
              <a:rPr lang="en-IN" dirty="0" err="1">
                <a:solidFill>
                  <a:srgbClr val="222222"/>
                </a:solidFill>
                <a:latin typeface="Arial" panose="020B0604020202020204" pitchFamily="34" charset="0"/>
              </a:rPr>
              <a:t>Haruyama</a:t>
            </a:r>
            <a:r>
              <a:rPr lang="en-IN" dirty="0">
                <a:solidFill>
                  <a:srgbClr val="222222"/>
                </a:solidFill>
                <a:latin typeface="Arial" panose="020B0604020202020204" pitchFamily="34" charset="0"/>
              </a:rPr>
              <a:t>, R., Matsuoka, S., Okawa, S., Moriyama, J., </a:t>
            </a:r>
            <a:r>
              <a:rPr lang="en-IN" dirty="0" err="1">
                <a:solidFill>
                  <a:srgbClr val="222222"/>
                </a:solidFill>
                <a:latin typeface="Arial" panose="020B0604020202020204" pitchFamily="34" charset="0"/>
              </a:rPr>
              <a:t>Yokobori</a:t>
            </a:r>
            <a:r>
              <a:rPr lang="en-IN" dirty="0">
                <a:solidFill>
                  <a:srgbClr val="222222"/>
                </a:solidFill>
                <a:latin typeface="Arial" panose="020B0604020202020204" pitchFamily="34" charset="0"/>
              </a:rPr>
              <a:t>, Y., Matsubara, C., Nagai, M., Ota, E. and Baba, T., 2022. Effectiveness of infection control teams in reducing healthcare-associated infections: a systematic review and meta-analysis. </a:t>
            </a:r>
            <a:r>
              <a:rPr lang="en-IN" i="1" dirty="0">
                <a:solidFill>
                  <a:srgbClr val="222222"/>
                </a:solidFill>
                <a:latin typeface="Arial" panose="020B0604020202020204" pitchFamily="34" charset="0"/>
              </a:rPr>
              <a:t>International journal of environmental research and public health</a:t>
            </a:r>
            <a:r>
              <a:rPr lang="en-IN" dirty="0">
                <a:solidFill>
                  <a:srgbClr val="222222"/>
                </a:solidFill>
                <a:latin typeface="Arial" panose="020B0604020202020204" pitchFamily="34" charset="0"/>
              </a:rPr>
              <a:t>, </a:t>
            </a:r>
            <a:r>
              <a:rPr lang="en-IN" i="1" dirty="0">
                <a:solidFill>
                  <a:srgbClr val="222222"/>
                </a:solidFill>
                <a:latin typeface="Arial" panose="020B0604020202020204" pitchFamily="34" charset="0"/>
              </a:rPr>
              <a:t>19</a:t>
            </a:r>
            <a:r>
              <a:rPr lang="en-IN" dirty="0">
                <a:solidFill>
                  <a:srgbClr val="222222"/>
                </a:solidFill>
                <a:latin typeface="Arial" panose="020B0604020202020204" pitchFamily="34" charset="0"/>
              </a:rPr>
              <a:t>(24), p.17075.</a:t>
            </a:r>
          </a:p>
          <a:p>
            <a:pPr algn="just">
              <a:lnSpc>
                <a:spcPct val="150000"/>
              </a:lnSpc>
            </a:pPr>
            <a:r>
              <a:rPr lang="en-US" dirty="0">
                <a:solidFill>
                  <a:srgbClr val="222222"/>
                </a:solidFill>
                <a:latin typeface="Arial" panose="020B0604020202020204" pitchFamily="34" charset="0"/>
              </a:rPr>
              <a:t>Taylor, M.M., Fernandez, C.S., Dave, G., </a:t>
            </a:r>
            <a:r>
              <a:rPr lang="en-US" dirty="0" err="1">
                <a:solidFill>
                  <a:srgbClr val="222222"/>
                </a:solidFill>
                <a:latin typeface="Arial" panose="020B0604020202020204" pitchFamily="34" charset="0"/>
              </a:rPr>
              <a:t>Brandert</a:t>
            </a:r>
            <a:r>
              <a:rPr lang="en-US" dirty="0">
                <a:solidFill>
                  <a:srgbClr val="222222"/>
                </a:solidFill>
                <a:latin typeface="Arial" panose="020B0604020202020204" pitchFamily="34" charset="0"/>
              </a:rPr>
              <a:t>, K., Larkin, S., </a:t>
            </a:r>
            <a:r>
              <a:rPr lang="en-US" dirty="0" err="1">
                <a:solidFill>
                  <a:srgbClr val="222222"/>
                </a:solidFill>
                <a:latin typeface="Arial" panose="020B0604020202020204" pitchFamily="34" charset="0"/>
              </a:rPr>
              <a:t>Mollenkopf</a:t>
            </a:r>
            <a:r>
              <a:rPr lang="en-US" dirty="0">
                <a:solidFill>
                  <a:srgbClr val="222222"/>
                </a:solidFill>
                <a:latin typeface="Arial" panose="020B0604020202020204" pitchFamily="34" charset="0"/>
              </a:rPr>
              <a:t>, K. and </a:t>
            </a:r>
            <a:r>
              <a:rPr lang="en-US" dirty="0" err="1">
                <a:solidFill>
                  <a:srgbClr val="222222"/>
                </a:solidFill>
                <a:latin typeface="Arial" panose="020B0604020202020204" pitchFamily="34" charset="0"/>
              </a:rPr>
              <a:t>Corbie</a:t>
            </a:r>
            <a:r>
              <a:rPr lang="en-US" dirty="0">
                <a:solidFill>
                  <a:srgbClr val="222222"/>
                </a:solidFill>
                <a:latin typeface="Arial" panose="020B0604020202020204" pitchFamily="34" charset="0"/>
              </a:rPr>
              <a:t>, G., 2023. Implementing measurable goals for diversity, equity, and inclusion in Clinical and Translational Science Awards leadership. </a:t>
            </a:r>
            <a:r>
              <a:rPr lang="en-US" i="1" dirty="0">
                <a:solidFill>
                  <a:srgbClr val="222222"/>
                </a:solidFill>
                <a:latin typeface="Arial" panose="020B0604020202020204" pitchFamily="34" charset="0"/>
              </a:rPr>
              <a:t>Equity in Education &amp; Society</a:t>
            </a:r>
            <a:r>
              <a:rPr lang="en-US" dirty="0">
                <a:solidFill>
                  <a:srgbClr val="222222"/>
                </a:solidFill>
                <a:latin typeface="Arial" panose="020B0604020202020204" pitchFamily="34" charset="0"/>
              </a:rPr>
              <a:t>, </a:t>
            </a:r>
            <a:r>
              <a:rPr lang="en-US" i="1" dirty="0">
                <a:solidFill>
                  <a:srgbClr val="222222"/>
                </a:solidFill>
                <a:latin typeface="Arial" panose="020B0604020202020204" pitchFamily="34" charset="0"/>
              </a:rPr>
              <a:t>2</a:t>
            </a:r>
            <a:r>
              <a:rPr lang="en-US" dirty="0">
                <a:solidFill>
                  <a:srgbClr val="222222"/>
                </a:solidFill>
                <a:latin typeface="Arial" panose="020B0604020202020204" pitchFamily="34" charset="0"/>
              </a:rPr>
              <a:t>(2), pp.198-205.</a:t>
            </a:r>
          </a:p>
          <a:p>
            <a:pPr algn="just">
              <a:lnSpc>
                <a:spcPct val="150000"/>
              </a:lnSpc>
            </a:pPr>
            <a:r>
              <a:rPr lang="en-US" dirty="0">
                <a:solidFill>
                  <a:srgbClr val="222222"/>
                </a:solidFill>
                <a:latin typeface="Arial" panose="020B0604020202020204" pitchFamily="34" charset="0"/>
                <a:ea typeface="Calibri" panose="020F0502020204030204" pitchFamily="34" charset="0"/>
                <a:cs typeface="Times New Roman" panose="02020603050405020304" pitchFamily="18" charset="0"/>
              </a:rPr>
              <a:t> </a:t>
            </a:r>
            <a:r>
              <a:rPr lang="en-IN" dirty="0" err="1">
                <a:solidFill>
                  <a:srgbClr val="222222"/>
                </a:solidFill>
                <a:latin typeface="Arial" panose="020B0604020202020204" pitchFamily="34" charset="0"/>
              </a:rPr>
              <a:t>Vicentini</a:t>
            </a:r>
            <a:r>
              <a:rPr lang="en-IN" dirty="0">
                <a:solidFill>
                  <a:srgbClr val="222222"/>
                </a:solidFill>
                <a:latin typeface="Arial" panose="020B0604020202020204" pitchFamily="34" charset="0"/>
              </a:rPr>
              <a:t>, C., </a:t>
            </a:r>
            <a:r>
              <a:rPr lang="en-IN" dirty="0" err="1">
                <a:solidFill>
                  <a:srgbClr val="222222"/>
                </a:solidFill>
                <a:latin typeface="Arial" panose="020B0604020202020204" pitchFamily="34" charset="0"/>
              </a:rPr>
              <a:t>Blengini</a:t>
            </a:r>
            <a:r>
              <a:rPr lang="en-IN" dirty="0">
                <a:solidFill>
                  <a:srgbClr val="222222"/>
                </a:solidFill>
                <a:latin typeface="Arial" panose="020B0604020202020204" pitchFamily="34" charset="0"/>
              </a:rPr>
              <a:t>, V., Libero, G., </a:t>
            </a:r>
            <a:r>
              <a:rPr lang="en-IN" dirty="0" err="1">
                <a:solidFill>
                  <a:srgbClr val="222222"/>
                </a:solidFill>
                <a:latin typeface="Arial" panose="020B0604020202020204" pitchFamily="34" charset="0"/>
              </a:rPr>
              <a:t>Martella</a:t>
            </a:r>
            <a:r>
              <a:rPr lang="en-IN" dirty="0">
                <a:solidFill>
                  <a:srgbClr val="222222"/>
                </a:solidFill>
                <a:latin typeface="Arial" panose="020B0604020202020204" pitchFamily="34" charset="0"/>
              </a:rPr>
              <a:t>, M. and </a:t>
            </a:r>
            <a:r>
              <a:rPr lang="en-IN" dirty="0" err="1">
                <a:solidFill>
                  <a:srgbClr val="222222"/>
                </a:solidFill>
                <a:latin typeface="Arial" panose="020B0604020202020204" pitchFamily="34" charset="0"/>
              </a:rPr>
              <a:t>Zotti</a:t>
            </a:r>
            <a:r>
              <a:rPr lang="en-IN" dirty="0">
                <a:solidFill>
                  <a:srgbClr val="222222"/>
                </a:solidFill>
                <a:latin typeface="Arial" panose="020B0604020202020204" pitchFamily="34" charset="0"/>
              </a:rPr>
              <a:t>, C.M., 2022. Tailoring antimicrobial stewardship (AMS) interventions to the cultural context: an investigation of AMS programs operating in Northern Italian acute-care hospitals. </a:t>
            </a:r>
            <a:r>
              <a:rPr lang="en-IN" i="1" dirty="0">
                <a:solidFill>
                  <a:srgbClr val="222222"/>
                </a:solidFill>
                <a:latin typeface="Arial" panose="020B0604020202020204" pitchFamily="34" charset="0"/>
              </a:rPr>
              <a:t>Antibiotics</a:t>
            </a:r>
            <a:r>
              <a:rPr lang="en-IN" dirty="0">
                <a:solidFill>
                  <a:srgbClr val="222222"/>
                </a:solidFill>
                <a:latin typeface="Arial" panose="020B0604020202020204" pitchFamily="34" charset="0"/>
              </a:rPr>
              <a:t>, </a:t>
            </a:r>
            <a:r>
              <a:rPr lang="en-IN" i="1" dirty="0">
                <a:solidFill>
                  <a:srgbClr val="222222"/>
                </a:solidFill>
                <a:latin typeface="Arial" panose="020B0604020202020204" pitchFamily="34" charset="0"/>
              </a:rPr>
              <a:t>11</a:t>
            </a:r>
            <a:r>
              <a:rPr lang="en-IN" dirty="0">
                <a:solidFill>
                  <a:srgbClr val="222222"/>
                </a:solidFill>
                <a:latin typeface="Arial" panose="020B0604020202020204" pitchFamily="34" charset="0"/>
              </a:rPr>
              <a:t>(9), p.1257.</a:t>
            </a:r>
            <a:endParaRPr lang="en-IN"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020487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290</TotalTime>
  <Words>827</Words>
  <Application>Microsoft Office PowerPoint</Application>
  <PresentationFormat>Custom</PresentationFormat>
  <Paragraphs>55</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Aptos Display</vt:lpstr>
      <vt:lpstr>Arial</vt:lpstr>
      <vt:lpstr>Arial Black</vt:lpstr>
      <vt:lpstr>Calibri</vt:lpstr>
      <vt:lpstr>Times New Roman</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Kella .</dc:creator>
  <cp:lastModifiedBy>Microsoft account</cp:lastModifiedBy>
  <cp:revision>35</cp:revision>
  <dcterms:created xsi:type="dcterms:W3CDTF">2026-01-31T06:08:06Z</dcterms:created>
  <dcterms:modified xsi:type="dcterms:W3CDTF">2026-07-04T17:43:58Z</dcterms:modified>
</cp:coreProperties>
</file>