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31"/>
  </p:notesMasterIdLst>
  <p:sldIdLst>
    <p:sldId id="257" r:id="rId2"/>
    <p:sldId id="271" r:id="rId3"/>
    <p:sldId id="306" r:id="rId4"/>
    <p:sldId id="307" r:id="rId5"/>
    <p:sldId id="308" r:id="rId6"/>
    <p:sldId id="309" r:id="rId7"/>
    <p:sldId id="310" r:id="rId8"/>
    <p:sldId id="279" r:id="rId9"/>
    <p:sldId id="281" r:id="rId10"/>
    <p:sldId id="283" r:id="rId11"/>
    <p:sldId id="286" r:id="rId12"/>
    <p:sldId id="287" r:id="rId13"/>
    <p:sldId id="288" r:id="rId14"/>
    <p:sldId id="289" r:id="rId15"/>
    <p:sldId id="290" r:id="rId16"/>
    <p:sldId id="291" r:id="rId17"/>
    <p:sldId id="296" r:id="rId18"/>
    <p:sldId id="261" r:id="rId19"/>
    <p:sldId id="295" r:id="rId20"/>
    <p:sldId id="262" r:id="rId21"/>
    <p:sldId id="266" r:id="rId22"/>
    <p:sldId id="297" r:id="rId23"/>
    <p:sldId id="298" r:id="rId24"/>
    <p:sldId id="299" r:id="rId25"/>
    <p:sldId id="300" r:id="rId26"/>
    <p:sldId id="301" r:id="rId27"/>
    <p:sldId id="302" r:id="rId28"/>
    <p:sldId id="303" r:id="rId29"/>
    <p:sldId id="30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1476" y="4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4471C1-6DAE-4C3C-8E77-CAC54019581C}" type="datetimeFigureOut">
              <a:rPr lang="en-GB" smtClean="0"/>
              <a:t>15/11/2016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7BAB8-8287-4899-8F98-AD578223B67E}" type="slidenum">
              <a:rPr lang="en-GB" smtClean="0"/>
              <a:t>‹#›</a:t>
            </a:fld>
            <a:endParaRPr lang="en-GB"/>
          </a:p>
        </p:txBody>
      </p:sp>
    </p:spTree>
    <p:extLst>
      <p:ext uri="{BB962C8B-B14F-4D97-AF65-F5344CB8AC3E}">
        <p14:creationId xmlns:p14="http://schemas.microsoft.com/office/powerpoint/2010/main" val="128365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B64910-9E1F-4D0D-A732-FA8F1DD64199}" type="slidenum">
              <a:rPr lang="en-GB" smtClean="0"/>
              <a:t>3</a:t>
            </a:fld>
            <a:endParaRPr lang="en-GB"/>
          </a:p>
        </p:txBody>
      </p:sp>
    </p:spTree>
    <p:extLst>
      <p:ext uri="{BB962C8B-B14F-4D97-AF65-F5344CB8AC3E}">
        <p14:creationId xmlns:p14="http://schemas.microsoft.com/office/powerpoint/2010/main" val="530160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5573DC8-4058-4363-9AA0-40175142BE3D}" type="datetimeFigureOut">
              <a:rPr lang="en-GB" smtClean="0"/>
              <a:t>14/11/2016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2962248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5573DC8-4058-4363-9AA0-40175142BE3D}" type="datetimeFigureOut">
              <a:rPr lang="en-GB" smtClean="0"/>
              <a:t>14/11/2016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1772651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573DC8-4058-4363-9AA0-40175142BE3D}" type="datetimeFigureOut">
              <a:rPr lang="en-GB" smtClean="0"/>
              <a:t>14/11/2016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4137890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5573DC8-4058-4363-9AA0-40175142BE3D}" type="datetimeFigureOut">
              <a:rPr lang="en-GB" smtClean="0"/>
              <a:t>14/11/2016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2695555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5573DC8-4058-4363-9AA0-40175142BE3D}" type="datetimeFigureOut">
              <a:rPr lang="en-GB" smtClean="0"/>
              <a:t>14/11/2016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3240513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5573DC8-4058-4363-9AA0-40175142BE3D}" type="datetimeFigureOut">
              <a:rPr lang="en-GB" smtClean="0"/>
              <a:t>14/11/2016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2936255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573DC8-4058-4363-9AA0-40175142BE3D}" type="datetimeFigureOut">
              <a:rPr lang="en-GB" smtClean="0"/>
              <a:t>14/11/2016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3840205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573DC8-4058-4363-9AA0-40175142BE3D}" type="datetimeFigureOut">
              <a:rPr lang="en-GB" smtClean="0"/>
              <a:t>14/11/2016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3244401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573DC8-4058-4363-9AA0-40175142BE3D}" type="datetimeFigureOut">
              <a:rPr lang="en-GB" smtClean="0"/>
              <a:t>14/11/2016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3704121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573DC8-4058-4363-9AA0-40175142BE3D}" type="datetimeFigureOut">
              <a:rPr lang="en-GB" smtClean="0"/>
              <a:t>14/11/2016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685646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573DC8-4058-4363-9AA0-40175142BE3D}" type="datetimeFigureOut">
              <a:rPr lang="en-GB" smtClean="0"/>
              <a:t>14/11/2016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B05F7EA-17B0-4BED-9E20-30A4ABD8B229}"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644831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5573DC8-4058-4363-9AA0-40175142BE3D}" type="datetimeFigureOut">
              <a:rPr lang="en-GB" smtClean="0"/>
              <a:t>14/11/2016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759764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5573DC8-4058-4363-9AA0-40175142BE3D}" type="datetimeFigureOut">
              <a:rPr lang="en-GB" smtClean="0"/>
              <a:t>14/11/2016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B05F7EA-17B0-4BED-9E20-30A4ABD8B229}"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688233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5573DC8-4058-4363-9AA0-40175142BE3D}" type="datetimeFigureOut">
              <a:rPr lang="en-GB" smtClean="0"/>
              <a:t>14/11/2016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3841596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5573DC8-4058-4363-9AA0-40175142BE3D}" type="datetimeFigureOut">
              <a:rPr lang="en-GB" smtClean="0"/>
              <a:t>14/11/2016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5330786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5573DC8-4058-4363-9AA0-40175142BE3D}" type="datetimeFigureOut">
              <a:rPr lang="en-GB" smtClean="0"/>
              <a:t>14/11/2016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B05F7EA-17B0-4BED-9E20-30A4ABD8B229}" type="slidenum">
              <a:rPr lang="en-GB" smtClean="0"/>
              <a:t>‹#›</a:t>
            </a:fld>
            <a:endParaRPr lang="en-GB"/>
          </a:p>
        </p:txBody>
      </p:sp>
    </p:spTree>
    <p:extLst>
      <p:ext uri="{BB962C8B-B14F-4D97-AF65-F5344CB8AC3E}">
        <p14:creationId xmlns:p14="http://schemas.microsoft.com/office/powerpoint/2010/main" val="2091387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457200"/>
            <a:fld id="{945AE7CF-A567-4E77-B539-0AFFC64E7472}" type="datetimeFigureOut">
              <a:rPr lang="en-GB" smtClean="0">
                <a:solidFill>
                  <a:prstClr val="white">
                    <a:tint val="75000"/>
                    <a:alpha val="60000"/>
                  </a:prstClr>
                </a:solidFill>
              </a:rPr>
              <a:pPr defTabSz="457200"/>
              <a:t>14/11/2016</a:t>
            </a:fld>
            <a:endParaRPr lang="en-GB">
              <a:solidFill>
                <a:prstClr val="white">
                  <a:tint val="75000"/>
                  <a:alpha val="60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457200"/>
            <a:endParaRPr lang="en-GB">
              <a:solidFill>
                <a:prstClr val="white">
                  <a:tint val="75000"/>
                  <a:alpha val="60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pPr defTabSz="457200"/>
            <a:fld id="{D4056331-7018-4DF3-A77E-EDE573AB97FD}" type="slidenum">
              <a:rPr lang="en-GB" smtClean="0">
                <a:solidFill>
                  <a:prstClr val="white">
                    <a:tint val="75000"/>
                  </a:prstClr>
                </a:solidFill>
              </a:rPr>
              <a:pPr defTabSz="457200"/>
              <a:t>‹#›</a:t>
            </a:fld>
            <a:endParaRPr lang="en-GB">
              <a:solidFill>
                <a:prstClr val="white">
                  <a:tint val="75000"/>
                </a:prstClr>
              </a:solidFill>
            </a:endParaRPr>
          </a:p>
        </p:txBody>
      </p:sp>
    </p:spTree>
    <p:extLst>
      <p:ext uri="{BB962C8B-B14F-4D97-AF65-F5344CB8AC3E}">
        <p14:creationId xmlns:p14="http://schemas.microsoft.com/office/powerpoint/2010/main" val="2407546990"/>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i="1" u="sng" dirty="0" smtClean="0"/>
              <a:t>Social Media Recruitment</a:t>
            </a:r>
            <a:endParaRPr lang="en-GB" b="1" i="1" u="sng" dirty="0"/>
          </a:p>
        </p:txBody>
      </p:sp>
      <p:sp>
        <p:nvSpPr>
          <p:cNvPr id="3" name="Subtitle 2"/>
          <p:cNvSpPr>
            <a:spLocks noGrp="1"/>
          </p:cNvSpPr>
          <p:nvPr>
            <p:ph type="subTitle" idx="1"/>
          </p:nvPr>
        </p:nvSpPr>
        <p:spPr/>
        <p:txBody>
          <a:bodyPr/>
          <a:lstStyle/>
          <a:p>
            <a:r>
              <a:rPr lang="en-GB" sz="3200" dirty="0" smtClean="0">
                <a:solidFill>
                  <a:schemeClr val="accent2">
                    <a:lumMod val="50000"/>
                  </a:schemeClr>
                </a:solidFill>
              </a:rPr>
              <a:t>Presented by: ‘The Way’</a:t>
            </a:r>
          </a:p>
          <a:p>
            <a:r>
              <a:rPr lang="en-GB" dirty="0" smtClean="0"/>
              <a:t>Saeed, </a:t>
            </a:r>
            <a:r>
              <a:rPr lang="en-GB" dirty="0" err="1" smtClean="0"/>
              <a:t>Nathaneal</a:t>
            </a:r>
            <a:r>
              <a:rPr lang="en-GB" dirty="0" smtClean="0"/>
              <a:t>, </a:t>
            </a:r>
            <a:r>
              <a:rPr lang="en-GB" dirty="0" err="1" smtClean="0"/>
              <a:t>Mr.khan</a:t>
            </a:r>
            <a:r>
              <a:rPr lang="en-GB" dirty="0" smtClean="0"/>
              <a:t>, </a:t>
            </a:r>
            <a:r>
              <a:rPr lang="en-GB" dirty="0" err="1" smtClean="0"/>
              <a:t>Vinolia</a:t>
            </a:r>
            <a:r>
              <a:rPr lang="en-GB" dirty="0" smtClean="0"/>
              <a:t>, Dipika</a:t>
            </a:r>
            <a:endParaRPr lang="en-GB" dirty="0"/>
          </a:p>
        </p:txBody>
      </p:sp>
    </p:spTree>
    <p:extLst>
      <p:ext uri="{BB962C8B-B14F-4D97-AF65-F5344CB8AC3E}">
        <p14:creationId xmlns:p14="http://schemas.microsoft.com/office/powerpoint/2010/main" val="1451287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52636" y="0"/>
            <a:ext cx="10139363" cy="6857999"/>
          </a:xfrm>
          <a:prstGeom prst="rect">
            <a:avLst/>
          </a:prstGeom>
        </p:spPr>
      </p:pic>
    </p:spTree>
    <p:extLst>
      <p:ext uri="{BB962C8B-B14F-4D97-AF65-F5344CB8AC3E}">
        <p14:creationId xmlns:p14="http://schemas.microsoft.com/office/powerpoint/2010/main" val="746208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0"/>
            <a:ext cx="9752011" cy="1905000"/>
          </a:xfrm>
        </p:spPr>
        <p:txBody>
          <a:bodyPr/>
          <a:lstStyle/>
          <a:p>
            <a:r>
              <a:rPr lang="en-GB" dirty="0" smtClean="0"/>
              <a:t>Recruitment</a:t>
            </a:r>
            <a:endParaRPr lang="en-GB" dirty="0"/>
          </a:p>
        </p:txBody>
      </p:sp>
      <p:sp>
        <p:nvSpPr>
          <p:cNvPr id="3" name="Content Placeholder 2"/>
          <p:cNvSpPr>
            <a:spLocks noGrp="1"/>
          </p:cNvSpPr>
          <p:nvPr>
            <p:ph sz="half" idx="1"/>
          </p:nvPr>
        </p:nvSpPr>
        <p:spPr>
          <a:xfrm>
            <a:off x="2438400" y="2514601"/>
            <a:ext cx="4038600" cy="4525963"/>
          </a:xfrm>
        </p:spPr>
        <p:txBody>
          <a:bodyPr>
            <a:normAutofit/>
          </a:bodyPr>
          <a:lstStyle/>
          <a:p>
            <a:pPr marL="0" indent="0">
              <a:buNone/>
            </a:pPr>
            <a:r>
              <a:rPr lang="en-GB" dirty="0" smtClean="0"/>
              <a:t>.</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2123770" y="1752600"/>
            <a:ext cx="10068230" cy="4572000"/>
          </a:xfrm>
        </p:spPr>
      </p:pic>
      <p:sp>
        <p:nvSpPr>
          <p:cNvPr id="6" name="Rectangle 5"/>
          <p:cNvSpPr/>
          <p:nvPr/>
        </p:nvSpPr>
        <p:spPr>
          <a:xfrm>
            <a:off x="1752600" y="629334"/>
            <a:ext cx="9218611" cy="1384995"/>
          </a:xfrm>
          <a:prstGeom prst="rect">
            <a:avLst/>
          </a:prstGeom>
          <a:noFill/>
        </p:spPr>
        <p:txBody>
          <a:bodyPr wrap="square" lIns="91440" tIns="45720" rIns="91440" bIns="45720">
            <a:spAutoFit/>
          </a:bodyPr>
          <a:lstStyle/>
          <a:p>
            <a:r>
              <a:rPr lang="en-GB" sz="2800" b="1" dirty="0"/>
              <a:t>Recruitment </a:t>
            </a:r>
            <a:r>
              <a:rPr lang="en-GB" sz="2800" b="1" dirty="0"/>
              <a:t>is the process of generating a pool of capable people to apply for employment to an organisation</a:t>
            </a:r>
            <a:endParaRPr lang="en-US" sz="2800" b="1"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7" name="Rectangle 6"/>
          <p:cNvSpPr/>
          <p:nvPr/>
        </p:nvSpPr>
        <p:spPr>
          <a:xfrm>
            <a:off x="7848600" y="6324600"/>
            <a:ext cx="2438400" cy="523220"/>
          </a:xfrm>
          <a:prstGeom prst="rect">
            <a:avLst/>
          </a:prstGeom>
          <a:noFill/>
        </p:spPr>
        <p:txBody>
          <a:bodyPr wrap="square" lIns="91440" tIns="45720" rIns="91440" bIns="45720">
            <a:spAutoFit/>
          </a:bodyPr>
          <a:lstStyle/>
          <a:p>
            <a:pPr algn="ctr"/>
            <a:r>
              <a:rPr lang="en-GB" sz="1400" dirty="0"/>
              <a:t>(O’Meara </a:t>
            </a:r>
            <a:r>
              <a:rPr lang="en-GB" sz="1400" dirty="0"/>
              <a:t>and </a:t>
            </a:r>
            <a:r>
              <a:rPr lang="en-GB" sz="1400" dirty="0" err="1"/>
              <a:t>Petzall</a:t>
            </a:r>
            <a:r>
              <a:rPr lang="en-GB" sz="1400" dirty="0"/>
              <a:t>, </a:t>
            </a:r>
            <a:r>
              <a:rPr lang="en-GB" sz="1400" dirty="0"/>
              <a:t>2013)</a:t>
            </a:r>
            <a:endParaRPr lang="en-US" sz="14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Tree>
    <p:extLst>
      <p:ext uri="{BB962C8B-B14F-4D97-AF65-F5344CB8AC3E}">
        <p14:creationId xmlns:p14="http://schemas.microsoft.com/office/powerpoint/2010/main" val="1066730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wipe(down)">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7750" y="0"/>
            <a:ext cx="10456861" cy="533400"/>
          </a:xfrm>
        </p:spPr>
        <p:txBody>
          <a:bodyPr>
            <a:normAutofit fontScale="90000"/>
          </a:bodyPr>
          <a:lstStyle/>
          <a:p>
            <a:endParaRPr lang="en-GB" dirty="0"/>
          </a:p>
        </p:txBody>
      </p:sp>
      <p:sp>
        <p:nvSpPr>
          <p:cNvPr id="3" name="Content Placeholder 2"/>
          <p:cNvSpPr>
            <a:spLocks noGrp="1"/>
          </p:cNvSpPr>
          <p:nvPr>
            <p:ph sz="half" idx="1"/>
          </p:nvPr>
        </p:nvSpPr>
        <p:spPr>
          <a:xfrm>
            <a:off x="1047750" y="1504950"/>
            <a:ext cx="5855326" cy="4406272"/>
          </a:xfrm>
        </p:spPr>
        <p:txBody>
          <a:bodyPr>
            <a:normAutofit lnSpcReduction="10000"/>
          </a:bodyPr>
          <a:lstStyle/>
          <a:p>
            <a:r>
              <a:rPr lang="en-GB" sz="2800" dirty="0"/>
              <a:t>It refers to an organisation’s ability to: </a:t>
            </a:r>
          </a:p>
          <a:p>
            <a:r>
              <a:rPr lang="en-GB" sz="2800" dirty="0" smtClean="0"/>
              <a:t>Attract a suitably qualified pool of applicants for a vacancy</a:t>
            </a:r>
          </a:p>
          <a:p>
            <a:r>
              <a:rPr lang="en-GB" sz="2800" dirty="0" smtClean="0"/>
              <a:t>Attract </a:t>
            </a:r>
            <a:r>
              <a:rPr lang="en-GB" sz="2800" dirty="0"/>
              <a:t>staff in a cost effective manner </a:t>
            </a:r>
          </a:p>
          <a:p>
            <a:r>
              <a:rPr lang="en-GB" sz="2800" dirty="0"/>
              <a:t>Attract staff in a timely manner so that appointments are made quickly </a:t>
            </a:r>
          </a:p>
          <a:p>
            <a:endParaRPr lang="en-GB" dirty="0"/>
          </a:p>
        </p:txBody>
      </p:sp>
      <p:pic>
        <p:nvPicPr>
          <p:cNvPr id="5" name="Content Placeholder 7"/>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330079" y="1504950"/>
            <a:ext cx="4035829" cy="3719340"/>
          </a:xfrm>
        </p:spPr>
      </p:pic>
    </p:spTree>
    <p:extLst>
      <p:ext uri="{BB962C8B-B14F-4D97-AF65-F5344CB8AC3E}">
        <p14:creationId xmlns:p14="http://schemas.microsoft.com/office/powerpoint/2010/main" val="1490453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1066800" y="1295400"/>
            <a:ext cx="4476750" cy="4615822"/>
          </a:xfrm>
        </p:spPr>
        <p:txBody>
          <a:bodyPr/>
          <a:lstStyle/>
          <a:p>
            <a:r>
              <a:rPr lang="en-GB" sz="2400" b="1" dirty="0"/>
              <a:t>Classical Management 	</a:t>
            </a:r>
            <a:endParaRPr lang="en-GB" sz="2400" b="1" dirty="0" smtClean="0"/>
          </a:p>
          <a:p>
            <a:endParaRPr lang="en-GB" dirty="0"/>
          </a:p>
        </p:txBody>
      </p:sp>
      <p:sp>
        <p:nvSpPr>
          <p:cNvPr id="4" name="Content Placeholder 3"/>
          <p:cNvSpPr>
            <a:spLocks noGrp="1"/>
          </p:cNvSpPr>
          <p:nvPr>
            <p:ph sz="half" idx="2"/>
          </p:nvPr>
        </p:nvSpPr>
        <p:spPr>
          <a:xfrm>
            <a:off x="6324600" y="1295400"/>
            <a:ext cx="5180011" cy="4608444"/>
          </a:xfrm>
        </p:spPr>
        <p:txBody>
          <a:bodyPr/>
          <a:lstStyle/>
          <a:p>
            <a:r>
              <a:rPr lang="en-GB" sz="2400" b="1" dirty="0"/>
              <a:t>Human relations</a:t>
            </a:r>
          </a:p>
          <a:p>
            <a:endParaRPr lang="en-GB" dirty="0"/>
          </a:p>
        </p:txBody>
      </p:sp>
      <p:pic>
        <p:nvPicPr>
          <p:cNvPr id="5" name="Content Placeholder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6800" y="2343150"/>
            <a:ext cx="4287838" cy="3938928"/>
          </a:xfrm>
          <a:prstGeom prst="rect">
            <a:avLst/>
          </a:prstGeom>
        </p:spPr>
      </p:pic>
      <p:pic>
        <p:nvPicPr>
          <p:cNvPr id="6" name="Content Placeholder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24600" y="2343150"/>
            <a:ext cx="4041775" cy="3938928"/>
          </a:xfrm>
          <a:prstGeom prst="rect">
            <a:avLst/>
          </a:prstGeom>
        </p:spPr>
      </p:pic>
    </p:spTree>
    <p:extLst>
      <p:ext uri="{BB962C8B-B14F-4D97-AF65-F5344CB8AC3E}">
        <p14:creationId xmlns:p14="http://schemas.microsoft.com/office/powerpoint/2010/main" val="3574506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wipe(down)">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down)">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28751" y="171450"/>
            <a:ext cx="10075862" cy="990600"/>
          </a:xfrm>
        </p:spPr>
        <p:txBody>
          <a:bodyPr/>
          <a:lstStyle/>
          <a:p>
            <a:r>
              <a:rPr lang="en-GB" dirty="0"/>
              <a:t>People are asset!</a:t>
            </a:r>
          </a:p>
        </p:txBody>
      </p:sp>
      <p:sp>
        <p:nvSpPr>
          <p:cNvPr id="6" name="Content Placeholder 5"/>
          <p:cNvSpPr>
            <a:spLocks noGrp="1"/>
          </p:cNvSpPr>
          <p:nvPr>
            <p:ph idx="1"/>
          </p:nvPr>
        </p:nvSpPr>
        <p:spPr>
          <a:xfrm>
            <a:off x="2457450" y="4610100"/>
            <a:ext cx="9047162" cy="1301122"/>
          </a:xfrm>
        </p:spPr>
        <p:txBody>
          <a:bodyPr>
            <a:noAutofit/>
          </a:bodyPr>
          <a:lstStyle/>
          <a:p>
            <a:pPr marL="285750" indent="-285750">
              <a:buFont typeface="Arial" panose="020B0604020202020204" pitchFamily="34" charset="0"/>
              <a:buChar char="•"/>
            </a:pPr>
            <a:r>
              <a:rPr lang="en-GB" sz="3200" dirty="0"/>
              <a:t>Add Value</a:t>
            </a:r>
          </a:p>
          <a:p>
            <a:pPr marL="285750" indent="-285750">
              <a:buFont typeface="Arial" panose="020B0604020202020204" pitchFamily="34" charset="0"/>
              <a:buChar char="•"/>
            </a:pPr>
            <a:r>
              <a:rPr lang="en-GB" sz="3200" dirty="0"/>
              <a:t>Lead organisations in uncertain events</a:t>
            </a:r>
          </a:p>
          <a:p>
            <a:pPr marL="285750" indent="-285750">
              <a:buFont typeface="Arial" panose="020B0604020202020204" pitchFamily="34" charset="0"/>
              <a:buChar char="•"/>
            </a:pPr>
            <a:r>
              <a:rPr lang="en-GB" sz="3200" dirty="0"/>
              <a:t>Congruent with organisational objective</a:t>
            </a:r>
            <a:endParaRPr lang="en-GB" sz="3200" dirty="0"/>
          </a:p>
        </p:txBody>
      </p:sp>
      <p:pic>
        <p:nvPicPr>
          <p:cNvPr id="7" name="Picture 6"/>
          <p:cNvPicPr>
            <a:picLocks noChangeAspect="1"/>
          </p:cNvPicPr>
          <p:nvPr/>
        </p:nvPicPr>
        <p:blipFill>
          <a:blip r:embed="rId2"/>
          <a:stretch>
            <a:fillRect/>
          </a:stretch>
        </p:blipFill>
        <p:spPr>
          <a:xfrm>
            <a:off x="857250" y="1742976"/>
            <a:ext cx="10477500" cy="2286198"/>
          </a:xfrm>
          <a:prstGeom prst="rect">
            <a:avLst/>
          </a:prstGeom>
        </p:spPr>
      </p:pic>
    </p:spTree>
    <p:extLst>
      <p:ext uri="{BB962C8B-B14F-4D97-AF65-F5344CB8AC3E}">
        <p14:creationId xmlns:p14="http://schemas.microsoft.com/office/powerpoint/2010/main" val="2116293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wipe(down)">
                                      <p:cBhvr>
                                        <p:cTn id="17" dur="500"/>
                                        <p:tgtEl>
                                          <p:spTgt spid="6">
                                            <p:txEl>
                                              <p:pRg st="0" end="0"/>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wipe(down)">
                                      <p:cBhvr>
                                        <p:cTn id="20" dur="500"/>
                                        <p:tgtEl>
                                          <p:spTgt spid="6">
                                            <p:txEl>
                                              <p:pRg st="1" end="1"/>
                                            </p:txEl>
                                          </p:spTgt>
                                        </p:tgtEl>
                                      </p:cBhvr>
                                    </p:animEffect>
                                  </p:childTnLst>
                                </p:cTn>
                              </p:par>
                              <p:par>
                                <p:cTn id="21" presetID="22" presetClass="entr" presetSubtype="4" fill="hold" nodeType="with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animEffect transition="in" filter="wipe(down)">
                                      <p:cBhvr>
                                        <p:cTn id="23"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flipV="1">
            <a:off x="2592925" y="514350"/>
            <a:ext cx="8911687" cy="109760"/>
          </a:xfrm>
        </p:spPr>
        <p:txBody>
          <a:bodyPr>
            <a:normAutofit fontScale="90000"/>
          </a:bodyPr>
          <a:lstStyle/>
          <a:p>
            <a:endParaRPr lang="en-GB" dirty="0"/>
          </a:p>
        </p:txBody>
      </p:sp>
      <p:sp>
        <p:nvSpPr>
          <p:cNvPr id="6" name="Content Placeholder 5"/>
          <p:cNvSpPr>
            <a:spLocks noGrp="1"/>
          </p:cNvSpPr>
          <p:nvPr>
            <p:ph idx="1"/>
          </p:nvPr>
        </p:nvSpPr>
        <p:spPr>
          <a:xfrm>
            <a:off x="2589212" y="990600"/>
            <a:ext cx="8915400" cy="4920622"/>
          </a:xfrm>
        </p:spPr>
        <p:txBody>
          <a:bodyPr>
            <a:normAutofit/>
          </a:bodyPr>
          <a:lstStyle/>
          <a:p>
            <a:r>
              <a:rPr lang="en-GB" sz="3200" dirty="0"/>
              <a:t>Recruitment along with selection forms a core part of the central activities underlying human resource </a:t>
            </a:r>
            <a:r>
              <a:rPr lang="en-GB" sz="3200" dirty="0" smtClean="0"/>
              <a:t>management</a:t>
            </a:r>
          </a:p>
          <a:p>
            <a:endParaRPr lang="en-GB" sz="3200" dirty="0"/>
          </a:p>
          <a:p>
            <a:pPr marL="0" indent="0">
              <a:buNone/>
            </a:pPr>
            <a:endParaRPr lang="en-GB" sz="3200" dirty="0"/>
          </a:p>
          <a:p>
            <a:r>
              <a:rPr lang="en-GB" sz="3200" dirty="0"/>
              <a:t>Right way of recruitment ensures that right person is employed on the right place!</a:t>
            </a:r>
            <a:endParaRPr lang="en-GB" sz="3200" dirty="0"/>
          </a:p>
        </p:txBody>
      </p:sp>
    </p:spTree>
    <p:extLst>
      <p:ext uri="{BB962C8B-B14F-4D97-AF65-F5344CB8AC3E}">
        <p14:creationId xmlns:p14="http://schemas.microsoft.com/office/powerpoint/2010/main" val="3385829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down)">
                                      <p:cBhvr>
                                        <p:cTn id="7" dur="500"/>
                                        <p:tgtEl>
                                          <p:spTgt spid="6">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6">
                                            <p:txEl>
                                              <p:pRg st="3" end="3"/>
                                            </p:txEl>
                                          </p:spTgt>
                                        </p:tgtEl>
                                        <p:attrNameLst>
                                          <p:attrName>style.visibility</p:attrName>
                                        </p:attrNameLst>
                                      </p:cBhvr>
                                      <p:to>
                                        <p:strVal val="visible"/>
                                      </p:to>
                                    </p:set>
                                    <p:animEffect transition="in" filter="wipe(down)">
                                      <p:cBhvr>
                                        <p:cTn id="10"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dirty="0">
                <a:latin typeface="Arial Black" panose="020B0A04020102020204" pitchFamily="34" charset="0"/>
              </a:rPr>
              <a:t>Goals and Objectives</a:t>
            </a:r>
          </a:p>
        </p:txBody>
      </p:sp>
      <p:sp>
        <p:nvSpPr>
          <p:cNvPr id="3" name="Content Placeholder 2"/>
          <p:cNvSpPr>
            <a:spLocks noGrp="1"/>
          </p:cNvSpPr>
          <p:nvPr>
            <p:ph idx="1"/>
          </p:nvPr>
        </p:nvSpPr>
        <p:spPr/>
        <p:txBody>
          <a:bodyPr/>
          <a:lstStyle/>
          <a:p>
            <a:pPr>
              <a:lnSpc>
                <a:spcPct val="300000"/>
              </a:lnSpc>
            </a:pPr>
            <a:r>
              <a:rPr lang="en-GB" sz="2400" dirty="0">
                <a:latin typeface="Arial" panose="020B0604020202020204" pitchFamily="34" charset="0"/>
                <a:cs typeface="Arial" panose="020B0604020202020204" pitchFamily="34" charset="0"/>
              </a:rPr>
              <a:t>Recruitment Definition </a:t>
            </a:r>
          </a:p>
          <a:p>
            <a:pPr>
              <a:lnSpc>
                <a:spcPct val="300000"/>
              </a:lnSpc>
            </a:pPr>
            <a:r>
              <a:rPr lang="en-GB" sz="2400" dirty="0">
                <a:latin typeface="Arial" panose="020B0604020202020204" pitchFamily="34" charset="0"/>
                <a:cs typeface="Arial" panose="020B0604020202020204" pitchFamily="34" charset="0"/>
              </a:rPr>
              <a:t>Importance  of Recruitment within Workforce </a:t>
            </a:r>
          </a:p>
          <a:p>
            <a:pPr marL="0" indent="0">
              <a:buNone/>
            </a:pPr>
            <a:endParaRPr lang="en-GB" dirty="0"/>
          </a:p>
        </p:txBody>
      </p:sp>
    </p:spTree>
    <p:extLst>
      <p:ext uri="{BB962C8B-B14F-4D97-AF65-F5344CB8AC3E}">
        <p14:creationId xmlns:p14="http://schemas.microsoft.com/office/powerpoint/2010/main" val="137822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dirty="0">
                <a:latin typeface="Arial Black" panose="020B0A04020102020204" pitchFamily="34" charset="0"/>
              </a:rPr>
              <a:t>Recruitment Definition </a:t>
            </a:r>
          </a:p>
        </p:txBody>
      </p:sp>
      <p:sp>
        <p:nvSpPr>
          <p:cNvPr id="3" name="Content Placeholder 2"/>
          <p:cNvSpPr>
            <a:spLocks noGrp="1"/>
          </p:cNvSpPr>
          <p:nvPr>
            <p:ph idx="1"/>
          </p:nvPr>
        </p:nvSpPr>
        <p:spPr/>
        <p:txBody>
          <a:bodyPr/>
          <a:lstStyle/>
          <a:p>
            <a:r>
              <a:rPr lang="en-GB" sz="2400" dirty="0">
                <a:latin typeface="Arial" panose="020B0604020202020204" pitchFamily="34" charset="0"/>
                <a:cs typeface="Arial" panose="020B0604020202020204" pitchFamily="34" charset="0"/>
              </a:rPr>
              <a:t>The Process of:</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Attracting 		          Identifying				       Selecting </a:t>
            </a:r>
          </a:p>
          <a:p>
            <a:pPr marL="0" indent="0">
              <a:buNone/>
            </a:pPr>
            <a:endParaRPr lang="en-GB" dirty="0">
              <a:latin typeface="Arial" panose="020B0604020202020204" pitchFamily="34" charset="0"/>
              <a:cs typeface="Arial" panose="020B0604020202020204" pitchFamily="34" charset="0"/>
            </a:endParaRPr>
          </a:p>
        </p:txBody>
      </p:sp>
      <p:pic>
        <p:nvPicPr>
          <p:cNvPr id="6" name="Picture 5" descr="Image result for recruitment and selection process"/>
          <p:cNvPicPr/>
          <p:nvPr/>
        </p:nvPicPr>
        <p:blipFill>
          <a:blip r:embed="rId2">
            <a:extLst>
              <a:ext uri="{28A0092B-C50C-407E-A947-70E740481C1C}">
                <a14:useLocalDpi xmlns:a14="http://schemas.microsoft.com/office/drawing/2010/main" val="0"/>
              </a:ext>
            </a:extLst>
          </a:blip>
          <a:srcRect/>
          <a:stretch>
            <a:fillRect/>
          </a:stretch>
        </p:blipFill>
        <p:spPr bwMode="auto">
          <a:xfrm>
            <a:off x="4185151" y="3643533"/>
            <a:ext cx="2820560" cy="2604866"/>
          </a:xfrm>
          <a:prstGeom prst="rect">
            <a:avLst/>
          </a:prstGeom>
          <a:noFill/>
          <a:ln>
            <a:noFill/>
          </a:ln>
        </p:spPr>
      </p:pic>
      <p:pic>
        <p:nvPicPr>
          <p:cNvPr id="7" name="Picture 6" descr="Image result for recruitment process of attracting"/>
          <p:cNvPicPr/>
          <p:nvPr/>
        </p:nvPicPr>
        <p:blipFill>
          <a:blip r:embed="rId3">
            <a:extLst>
              <a:ext uri="{28A0092B-C50C-407E-A947-70E740481C1C}">
                <a14:useLocalDpi xmlns:a14="http://schemas.microsoft.com/office/drawing/2010/main" val="0"/>
              </a:ext>
            </a:extLst>
          </a:blip>
          <a:srcRect/>
          <a:stretch>
            <a:fillRect/>
          </a:stretch>
        </p:blipFill>
        <p:spPr bwMode="auto">
          <a:xfrm>
            <a:off x="1103312" y="3643532"/>
            <a:ext cx="2723098" cy="2604867"/>
          </a:xfrm>
          <a:prstGeom prst="rect">
            <a:avLst/>
          </a:prstGeom>
          <a:noFill/>
          <a:ln>
            <a:noFill/>
          </a:ln>
        </p:spPr>
      </p:pic>
      <p:pic>
        <p:nvPicPr>
          <p:cNvPr id="8" name="Picture 7" descr="Image result for recruitment and selection process"/>
          <p:cNvPicPr/>
          <p:nvPr/>
        </p:nvPicPr>
        <p:blipFill>
          <a:blip r:embed="rId4">
            <a:extLst>
              <a:ext uri="{28A0092B-C50C-407E-A947-70E740481C1C}">
                <a14:useLocalDpi xmlns:a14="http://schemas.microsoft.com/office/drawing/2010/main" val="0"/>
              </a:ext>
            </a:extLst>
          </a:blip>
          <a:srcRect/>
          <a:stretch>
            <a:fillRect/>
          </a:stretch>
        </p:blipFill>
        <p:spPr bwMode="auto">
          <a:xfrm>
            <a:off x="7357402" y="3643533"/>
            <a:ext cx="2799471" cy="2604866"/>
          </a:xfrm>
          <a:prstGeom prst="rect">
            <a:avLst/>
          </a:prstGeom>
          <a:noFill/>
          <a:ln>
            <a:noFill/>
          </a:ln>
        </p:spPr>
      </p:pic>
    </p:spTree>
    <p:extLst>
      <p:ext uri="{BB962C8B-B14F-4D97-AF65-F5344CB8AC3E}">
        <p14:creationId xmlns:p14="http://schemas.microsoft.com/office/powerpoint/2010/main" val="1216956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down)">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ipe(down)">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ipe(down)">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dirty="0">
                <a:latin typeface="Arial Black" panose="020B0A04020102020204" pitchFamily="34" charset="0"/>
              </a:rPr>
              <a:t>Importance of Recruitment</a:t>
            </a:r>
          </a:p>
        </p:txBody>
      </p:sp>
      <p:sp>
        <p:nvSpPr>
          <p:cNvPr id="3" name="Content Placeholder 2"/>
          <p:cNvSpPr>
            <a:spLocks noGrp="1"/>
          </p:cNvSpPr>
          <p:nvPr>
            <p:ph idx="1"/>
          </p:nvPr>
        </p:nvSpPr>
        <p:spPr>
          <a:xfrm>
            <a:off x="1103312" y="2052918"/>
            <a:ext cx="9398808" cy="4195481"/>
          </a:xfrm>
        </p:spPr>
        <p:txBody>
          <a:bodyPr>
            <a:normAutofit/>
          </a:bodyPr>
          <a:lstStyle/>
          <a:p>
            <a:r>
              <a:rPr lang="en-GB" sz="2400" dirty="0">
                <a:latin typeface="Arial" panose="020B0604020202020204" pitchFamily="34" charset="0"/>
                <a:cs typeface="Arial" panose="020B0604020202020204" pitchFamily="34" charset="0"/>
              </a:rPr>
              <a:t>It help:</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1) Create				 	 2) Minimize 			         3) Innovate</a:t>
            </a:r>
          </a:p>
          <a:p>
            <a:pPr marL="0" indent="0">
              <a:buNone/>
            </a:pPr>
            <a:r>
              <a:rPr lang="en-GB" sz="2400" dirty="0">
                <a:latin typeface="Arial" panose="020B0604020202020204" pitchFamily="34" charset="0"/>
                <a:cs typeface="Arial" panose="020B0604020202020204" pitchFamily="34" charset="0"/>
              </a:rPr>
              <a:t> </a:t>
            </a:r>
          </a:p>
        </p:txBody>
      </p:sp>
      <p:pic>
        <p:nvPicPr>
          <p:cNvPr id="4" name="Picture 3" descr="Image result for recruitment and selection process"/>
          <p:cNvPicPr/>
          <p:nvPr/>
        </p:nvPicPr>
        <p:blipFill>
          <a:blip r:embed="rId2">
            <a:extLst>
              <a:ext uri="{28A0092B-C50C-407E-A947-70E740481C1C}">
                <a14:useLocalDpi xmlns:a14="http://schemas.microsoft.com/office/drawing/2010/main" val="0"/>
              </a:ext>
            </a:extLst>
          </a:blip>
          <a:srcRect/>
          <a:stretch>
            <a:fillRect/>
          </a:stretch>
        </p:blipFill>
        <p:spPr bwMode="auto">
          <a:xfrm>
            <a:off x="791052" y="3854956"/>
            <a:ext cx="2743201" cy="2205306"/>
          </a:xfrm>
          <a:prstGeom prst="rect">
            <a:avLst/>
          </a:prstGeom>
          <a:noFill/>
          <a:ln>
            <a:noFill/>
          </a:ln>
        </p:spPr>
      </p:pic>
      <p:pic>
        <p:nvPicPr>
          <p:cNvPr id="5" name="Picture 4" descr="Image result for minimize costs"/>
          <p:cNvPicPr/>
          <p:nvPr/>
        </p:nvPicPr>
        <p:blipFill>
          <a:blip r:embed="rId3">
            <a:extLst>
              <a:ext uri="{28A0092B-C50C-407E-A947-70E740481C1C}">
                <a14:useLocalDpi xmlns:a14="http://schemas.microsoft.com/office/drawing/2010/main" val="0"/>
              </a:ext>
            </a:extLst>
          </a:blip>
          <a:srcRect/>
          <a:stretch>
            <a:fillRect/>
          </a:stretch>
        </p:blipFill>
        <p:spPr bwMode="auto">
          <a:xfrm>
            <a:off x="4289054" y="3854956"/>
            <a:ext cx="2729132" cy="2205306"/>
          </a:xfrm>
          <a:prstGeom prst="rect">
            <a:avLst/>
          </a:prstGeom>
          <a:noFill/>
          <a:ln>
            <a:noFill/>
          </a:ln>
        </p:spPr>
      </p:pic>
      <p:pic>
        <p:nvPicPr>
          <p:cNvPr id="6" name="Picture 5" descr="Image result for innovation"/>
          <p:cNvPicPr/>
          <p:nvPr/>
        </p:nvPicPr>
        <p:blipFill>
          <a:blip r:embed="rId4">
            <a:extLst>
              <a:ext uri="{28A0092B-C50C-407E-A947-70E740481C1C}">
                <a14:useLocalDpi xmlns:a14="http://schemas.microsoft.com/office/drawing/2010/main" val="0"/>
              </a:ext>
            </a:extLst>
          </a:blip>
          <a:srcRect/>
          <a:stretch>
            <a:fillRect/>
          </a:stretch>
        </p:blipFill>
        <p:spPr bwMode="auto">
          <a:xfrm>
            <a:off x="7772987" y="3854956"/>
            <a:ext cx="2825092" cy="2205306"/>
          </a:xfrm>
          <a:prstGeom prst="rect">
            <a:avLst/>
          </a:prstGeom>
          <a:noFill/>
          <a:ln>
            <a:noFill/>
          </a:ln>
        </p:spPr>
      </p:pic>
    </p:spTree>
    <p:extLst>
      <p:ext uri="{BB962C8B-B14F-4D97-AF65-F5344CB8AC3E}">
        <p14:creationId xmlns:p14="http://schemas.microsoft.com/office/powerpoint/2010/main" val="177217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wipe(down)">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wipe(down)">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wipe(down)">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96571" y="159657"/>
            <a:ext cx="10406743" cy="6698343"/>
          </a:xfrm>
          <a:prstGeom prst="rect">
            <a:avLst/>
          </a:prstGeom>
        </p:spPr>
      </p:pic>
    </p:spTree>
    <p:extLst>
      <p:ext uri="{BB962C8B-B14F-4D97-AF65-F5344CB8AC3E}">
        <p14:creationId xmlns:p14="http://schemas.microsoft.com/office/powerpoint/2010/main" val="2816408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1087" y="0"/>
            <a:ext cx="9893526" cy="827314"/>
          </a:xfrm>
        </p:spPr>
        <p:txBody>
          <a:bodyPr>
            <a:normAutofit fontScale="90000"/>
          </a:bodyPr>
          <a:lstStyle/>
          <a:p>
            <a:r>
              <a:rPr lang="en-GB" b="1" dirty="0"/>
              <a:t>What is social media?</a:t>
            </a:r>
            <a:r>
              <a:rPr lang="en-GB" dirty="0"/>
              <a:t/>
            </a:r>
            <a:br>
              <a:rPr lang="en-GB" dirty="0"/>
            </a:br>
            <a:endParaRPr lang="en-GB" dirty="0"/>
          </a:p>
        </p:txBody>
      </p:sp>
      <p:sp>
        <p:nvSpPr>
          <p:cNvPr id="3" name="Content Placeholder 2"/>
          <p:cNvSpPr>
            <a:spLocks noGrp="1"/>
          </p:cNvSpPr>
          <p:nvPr>
            <p:ph idx="1"/>
          </p:nvPr>
        </p:nvSpPr>
        <p:spPr>
          <a:xfrm>
            <a:off x="1611087" y="827314"/>
            <a:ext cx="9893525" cy="6030686"/>
          </a:xfrm>
        </p:spPr>
        <p:txBody>
          <a:bodyPr>
            <a:normAutofit/>
          </a:bodyPr>
          <a:lstStyle/>
          <a:p>
            <a:pPr lvl="0"/>
            <a:r>
              <a:rPr lang="en-GB" sz="2400" dirty="0"/>
              <a:t>Social media acts a medium for people to socialise by means of sharing their personal details, professional information conversational media, pictures and videos. </a:t>
            </a:r>
          </a:p>
          <a:p>
            <a:pPr lvl="0"/>
            <a:r>
              <a:rPr lang="en-GB" sz="2400" dirty="0"/>
              <a:t>Interactive presence, which allows people to participate in discussions. It includes popular sites such as Facebook, Twitter, LinkedIn, WhatsApp and Instagram</a:t>
            </a:r>
          </a:p>
          <a:p>
            <a:pPr lvl="0"/>
            <a:r>
              <a:rPr lang="en-GB" sz="2400" dirty="0"/>
              <a:t>Today Social media is gradually becoming the space where professional life happens and changes the business strategy as well as job markets.</a:t>
            </a:r>
          </a:p>
          <a:p>
            <a:pPr lvl="0"/>
            <a:r>
              <a:rPr lang="en-GB" sz="2400" dirty="0"/>
              <a:t>Now organisations deals sales, marketing, retention and recruitment over social media, as it reaches bigger audiences.</a:t>
            </a:r>
          </a:p>
          <a:p>
            <a:pPr lvl="0"/>
            <a:r>
              <a:rPr lang="en-GB" sz="2400" dirty="0"/>
              <a:t>Social media acts a major role in evaluating an individual and cannot be ignored anymore by organisations</a:t>
            </a:r>
          </a:p>
          <a:p>
            <a:pPr marL="0" indent="0">
              <a:buNone/>
            </a:pPr>
            <a:endParaRPr lang="en-GB" dirty="0"/>
          </a:p>
        </p:txBody>
      </p:sp>
    </p:spTree>
    <p:extLst>
      <p:ext uri="{BB962C8B-B14F-4D97-AF65-F5344CB8AC3E}">
        <p14:creationId xmlns:p14="http://schemas.microsoft.com/office/powerpoint/2010/main" val="2598023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6915" y="0"/>
            <a:ext cx="10067698" cy="769257"/>
          </a:xfrm>
        </p:spPr>
        <p:txBody>
          <a:bodyPr>
            <a:normAutofit fontScale="90000"/>
          </a:bodyPr>
          <a:lstStyle/>
          <a:p>
            <a:r>
              <a:rPr lang="en-GB" b="1" dirty="0"/>
              <a:t>Social Media recruiting </a:t>
            </a:r>
            <a:r>
              <a:rPr lang="en-GB" b="1" dirty="0" smtClean="0"/>
              <a:t>:</a:t>
            </a:r>
            <a:r>
              <a:rPr lang="en-GB" dirty="0"/>
              <a:t/>
            </a:r>
            <a:br>
              <a:rPr lang="en-GB" dirty="0"/>
            </a:br>
            <a:endParaRPr lang="en-GB" dirty="0"/>
          </a:p>
        </p:txBody>
      </p:sp>
      <p:sp>
        <p:nvSpPr>
          <p:cNvPr id="3" name="Content Placeholder 2"/>
          <p:cNvSpPr>
            <a:spLocks noGrp="1"/>
          </p:cNvSpPr>
          <p:nvPr>
            <p:ph idx="1"/>
          </p:nvPr>
        </p:nvSpPr>
        <p:spPr>
          <a:xfrm>
            <a:off x="1625600" y="1161143"/>
            <a:ext cx="9879012" cy="5529943"/>
          </a:xfrm>
        </p:spPr>
        <p:txBody>
          <a:bodyPr>
            <a:normAutofit/>
          </a:bodyPr>
          <a:lstStyle/>
          <a:p>
            <a:pPr lvl="0"/>
            <a:r>
              <a:rPr lang="en-GB" sz="2000" dirty="0"/>
              <a:t>Social media can provide new talented candidates and also boast the company or brand.</a:t>
            </a:r>
          </a:p>
          <a:p>
            <a:pPr lvl="0"/>
            <a:r>
              <a:rPr lang="en-GB" sz="2000" dirty="0"/>
              <a:t>With social media recruiting, HR professionals are challenged to develop new recruitment strategy in association with marketing, resource sharing and customer relations to results in top hires.</a:t>
            </a:r>
          </a:p>
          <a:p>
            <a:pPr lvl="0"/>
            <a:r>
              <a:rPr lang="en-GB" sz="2000" dirty="0"/>
              <a:t>As per the survey of </a:t>
            </a:r>
            <a:r>
              <a:rPr lang="en-GB" sz="2000" dirty="0" err="1"/>
              <a:t>Jobvite</a:t>
            </a:r>
            <a:r>
              <a:rPr lang="en-GB" sz="2000" dirty="0"/>
              <a:t>, LinkedIn as top choice foe recruitment and leading source for successful hires. Although LinkedIn toped in the survey, Facebook and Twitter were also choice for recruitment.</a:t>
            </a:r>
          </a:p>
          <a:p>
            <a:pPr lvl="0"/>
            <a:r>
              <a:rPr lang="en-GB" sz="2000" dirty="0"/>
              <a:t>In wide range of Social media platform, talented candidates are everywhere, which makes the hiring manager and recruiters to be more proactive while engaging in the recruitment process.</a:t>
            </a:r>
          </a:p>
          <a:p>
            <a:pPr lvl="0"/>
            <a:r>
              <a:rPr lang="en-GB" sz="2000" dirty="0"/>
              <a:t>It is cost-effective hiring solution and job posted in quicker way and in control of recruiter. For example, job can be tweeted in twitter and retweeted with just few clicks.</a:t>
            </a:r>
          </a:p>
        </p:txBody>
      </p:sp>
    </p:spTree>
    <p:extLst>
      <p:ext uri="{BB962C8B-B14F-4D97-AF65-F5344CB8AC3E}">
        <p14:creationId xmlns:p14="http://schemas.microsoft.com/office/powerpoint/2010/main" val="2730114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44856" y="0"/>
            <a:ext cx="10031029" cy="6796641"/>
          </a:xfrm>
          <a:prstGeom prst="rect">
            <a:avLst/>
          </a:prstGeom>
        </p:spPr>
      </p:pic>
    </p:spTree>
    <p:extLst>
      <p:ext uri="{BB962C8B-B14F-4D97-AF65-F5344CB8AC3E}">
        <p14:creationId xmlns:p14="http://schemas.microsoft.com/office/powerpoint/2010/main" val="2831312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596234" y="0"/>
            <a:ext cx="10595766" cy="6669602"/>
          </a:xfrm>
          <a:prstGeom prst="rect">
            <a:avLst/>
          </a:prstGeom>
        </p:spPr>
      </p:pic>
    </p:spTree>
    <p:extLst>
      <p:ext uri="{BB962C8B-B14F-4D97-AF65-F5344CB8AC3E}">
        <p14:creationId xmlns:p14="http://schemas.microsoft.com/office/powerpoint/2010/main" val="1311844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7" y="0"/>
            <a:ext cx="10125755" cy="754743"/>
          </a:xfrm>
        </p:spPr>
        <p:txBody>
          <a:bodyPr>
            <a:normAutofit fontScale="90000"/>
          </a:bodyPr>
          <a:lstStyle/>
          <a:p>
            <a:r>
              <a:rPr lang="en-GB" b="1" dirty="0"/>
              <a:t>Recruitment </a:t>
            </a:r>
            <a:r>
              <a:rPr lang="en-GB" b="1" dirty="0" smtClean="0"/>
              <a:t>Strategy using Social media:</a:t>
            </a:r>
            <a:r>
              <a:rPr lang="en-GB" dirty="0"/>
              <a:t/>
            </a:r>
            <a:br>
              <a:rPr lang="en-GB" dirty="0"/>
            </a:br>
            <a:endParaRPr lang="en-GB" dirty="0"/>
          </a:p>
        </p:txBody>
      </p:sp>
      <p:sp>
        <p:nvSpPr>
          <p:cNvPr id="3" name="Content Placeholder 2"/>
          <p:cNvSpPr>
            <a:spLocks noGrp="1"/>
          </p:cNvSpPr>
          <p:nvPr>
            <p:ph idx="1"/>
          </p:nvPr>
        </p:nvSpPr>
        <p:spPr>
          <a:xfrm>
            <a:off x="1596571" y="1132114"/>
            <a:ext cx="9908041" cy="5573486"/>
          </a:xfrm>
        </p:spPr>
        <p:txBody>
          <a:bodyPr/>
          <a:lstStyle/>
          <a:p>
            <a:pPr lvl="0"/>
            <a:r>
              <a:rPr lang="en-GB" sz="2000" dirty="0"/>
              <a:t>Branding in social media plays a vital role in attract the candidates, therefore, HR have to work together with marketers to deliver the right message or branding out the company online.</a:t>
            </a:r>
          </a:p>
          <a:p>
            <a:pPr lvl="0"/>
            <a:r>
              <a:rPr lang="en-GB" sz="2000" dirty="0"/>
              <a:t>Branding message should be crisp and clean. Highlights the company’s value, culture and vision in online via social media.</a:t>
            </a:r>
          </a:p>
          <a:p>
            <a:pPr lvl="0"/>
            <a:r>
              <a:rPr lang="en-GB" sz="2000" dirty="0"/>
              <a:t>With social media, employees can examine their employers more than ever before. Therefore, ensuring employee retention is the major part in recruitment strategy.</a:t>
            </a:r>
          </a:p>
          <a:p>
            <a:pPr lvl="0"/>
            <a:r>
              <a:rPr lang="en-GB" sz="2000" dirty="0"/>
              <a:t>Organisation can create their own profile in LinkedIn, Facebook and Twitter to reach out the potential pool of candidates. LinkedIn has updated with new features in company pages, where allows candidates to recommend their company to their followers.</a:t>
            </a:r>
          </a:p>
          <a:p>
            <a:pPr lvl="0"/>
            <a:r>
              <a:rPr lang="en-GB" sz="2000" dirty="0"/>
              <a:t>With Social media sites, credentials of the candidate can be checked from their profiles.</a:t>
            </a:r>
          </a:p>
          <a:p>
            <a:pPr marL="0" indent="0">
              <a:buNone/>
            </a:pPr>
            <a:endParaRPr lang="en-GB" dirty="0"/>
          </a:p>
        </p:txBody>
      </p:sp>
    </p:spTree>
    <p:extLst>
      <p:ext uri="{BB962C8B-B14F-4D97-AF65-F5344CB8AC3E}">
        <p14:creationId xmlns:p14="http://schemas.microsoft.com/office/powerpoint/2010/main" val="3724474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4971" y="957943"/>
            <a:ext cx="10009641" cy="1611086"/>
          </a:xfrm>
        </p:spPr>
        <p:txBody>
          <a:bodyPr>
            <a:normAutofit/>
          </a:bodyPr>
          <a:lstStyle/>
          <a:p>
            <a:r>
              <a:rPr lang="en-GB" dirty="0" smtClean="0"/>
              <a:t>Social media tools and Net workings sites used in Recruitment process:</a:t>
            </a:r>
            <a:endParaRPr lang="en-GB" dirty="0"/>
          </a:p>
        </p:txBody>
      </p:sp>
      <p:sp>
        <p:nvSpPr>
          <p:cNvPr id="3" name="Content Placeholder 2"/>
          <p:cNvSpPr>
            <a:spLocks noGrp="1"/>
          </p:cNvSpPr>
          <p:nvPr>
            <p:ph idx="1"/>
          </p:nvPr>
        </p:nvSpPr>
        <p:spPr>
          <a:xfrm>
            <a:off x="1393371" y="2844800"/>
            <a:ext cx="10111241" cy="3066422"/>
          </a:xfrm>
        </p:spPr>
        <p:txBody>
          <a:bodyPr>
            <a:normAutofit/>
          </a:bodyPr>
          <a:lstStyle/>
          <a:p>
            <a:r>
              <a:rPr lang="en-GB" sz="2800" dirty="0"/>
              <a:t>Evernote, </a:t>
            </a:r>
            <a:r>
              <a:rPr lang="en-GB" sz="2800" dirty="0" err="1"/>
              <a:t>Jobvite</a:t>
            </a:r>
            <a:r>
              <a:rPr lang="en-GB" sz="2800" dirty="0"/>
              <a:t>, </a:t>
            </a:r>
            <a:r>
              <a:rPr lang="en-GB" sz="2800" dirty="0" err="1"/>
              <a:t>TalentXRay</a:t>
            </a:r>
            <a:r>
              <a:rPr lang="en-GB" sz="2800" dirty="0"/>
              <a:t>, </a:t>
            </a:r>
            <a:r>
              <a:rPr lang="en-GB" sz="2800" dirty="0" smtClean="0"/>
              <a:t>Myspace, </a:t>
            </a:r>
            <a:r>
              <a:rPr lang="en-GB" sz="2800" dirty="0"/>
              <a:t>WhatsApp, WeChat, Google+, Skype, Instagram, Tumbler, </a:t>
            </a:r>
            <a:r>
              <a:rPr lang="en-GB" sz="2800" dirty="0" smtClean="0"/>
              <a:t>Viber, Glassdoor</a:t>
            </a:r>
            <a:r>
              <a:rPr lang="en-GB" sz="2800" dirty="0"/>
              <a:t>, </a:t>
            </a:r>
            <a:r>
              <a:rPr lang="en-GB" sz="2800" dirty="0" err="1"/>
              <a:t>Linkedin</a:t>
            </a:r>
            <a:r>
              <a:rPr lang="en-GB" sz="2800" dirty="0"/>
              <a:t>, Twitter, Facebook Market place, Instagram, You Tube and many </a:t>
            </a:r>
            <a:r>
              <a:rPr lang="en-GB" sz="2800" dirty="0" smtClean="0"/>
              <a:t>more…..</a:t>
            </a:r>
            <a:endParaRPr lang="en-GB" sz="2800" dirty="0"/>
          </a:p>
        </p:txBody>
      </p:sp>
    </p:spTree>
    <p:extLst>
      <p:ext uri="{BB962C8B-B14F-4D97-AF65-F5344CB8AC3E}">
        <p14:creationId xmlns:p14="http://schemas.microsoft.com/office/powerpoint/2010/main" val="4076713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35314" y="0"/>
            <a:ext cx="10169297" cy="870857"/>
          </a:xfrm>
        </p:spPr>
        <p:txBody>
          <a:bodyPr>
            <a:normAutofit fontScale="90000"/>
          </a:bodyPr>
          <a:lstStyle/>
          <a:p>
            <a:r>
              <a:rPr lang="en-GB" dirty="0" smtClean="0"/>
              <a:t>Lets see some examples how these tools are used:</a:t>
            </a:r>
            <a:endParaRPr lang="en-GB" dirty="0"/>
          </a:p>
        </p:txBody>
      </p:sp>
      <p:pic>
        <p:nvPicPr>
          <p:cNvPr id="7" name="Content Placeholder 6"/>
          <p:cNvPicPr>
            <a:picLocks noGrp="1" noChangeAspect="1"/>
          </p:cNvPicPr>
          <p:nvPr>
            <p:ph sz="half" idx="1"/>
          </p:nvPr>
        </p:nvPicPr>
        <p:blipFill>
          <a:blip r:embed="rId2"/>
          <a:stretch>
            <a:fillRect/>
          </a:stretch>
        </p:blipFill>
        <p:spPr>
          <a:xfrm>
            <a:off x="536575" y="1161142"/>
            <a:ext cx="5384800" cy="4742701"/>
          </a:xfrm>
          <a:prstGeom prst="rect">
            <a:avLst/>
          </a:prstGeom>
        </p:spPr>
      </p:pic>
      <p:pic>
        <p:nvPicPr>
          <p:cNvPr id="8" name="Content Placeholder 7"/>
          <p:cNvPicPr>
            <a:picLocks noGrp="1" noChangeAspect="1"/>
          </p:cNvPicPr>
          <p:nvPr>
            <p:ph sz="half" idx="2"/>
          </p:nvPr>
        </p:nvPicPr>
        <p:blipFill>
          <a:blip r:embed="rId3"/>
          <a:stretch>
            <a:fillRect/>
          </a:stretch>
        </p:blipFill>
        <p:spPr>
          <a:xfrm>
            <a:off x="6342063" y="1161142"/>
            <a:ext cx="5705475" cy="4742701"/>
          </a:xfrm>
          <a:prstGeom prst="rect">
            <a:avLst/>
          </a:prstGeom>
        </p:spPr>
      </p:pic>
    </p:spTree>
    <p:extLst>
      <p:ext uri="{BB962C8B-B14F-4D97-AF65-F5344CB8AC3E}">
        <p14:creationId xmlns:p14="http://schemas.microsoft.com/office/powerpoint/2010/main" val="2682809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914" y="203201"/>
            <a:ext cx="11083697" cy="217714"/>
          </a:xfrm>
        </p:spPr>
        <p:txBody>
          <a:bodyPr>
            <a:normAutofit fontScale="90000"/>
          </a:bodyPr>
          <a:lstStyle/>
          <a:p>
            <a:endParaRPr lang="en-GB" dirty="0"/>
          </a:p>
        </p:txBody>
      </p:sp>
      <p:pic>
        <p:nvPicPr>
          <p:cNvPr id="6" name="Content Placeholder 5"/>
          <p:cNvPicPr>
            <a:picLocks noGrp="1" noChangeAspect="1"/>
          </p:cNvPicPr>
          <p:nvPr>
            <p:ph sz="half" idx="1"/>
          </p:nvPr>
        </p:nvPicPr>
        <p:blipFill>
          <a:blip r:embed="rId2"/>
          <a:stretch>
            <a:fillRect/>
          </a:stretch>
        </p:blipFill>
        <p:spPr>
          <a:xfrm>
            <a:off x="914400" y="1640113"/>
            <a:ext cx="5384800" cy="5109030"/>
          </a:xfrm>
          <a:prstGeom prst="rect">
            <a:avLst/>
          </a:prstGeom>
        </p:spPr>
      </p:pic>
      <p:pic>
        <p:nvPicPr>
          <p:cNvPr id="8" name="Content Placeholder 7"/>
          <p:cNvPicPr>
            <a:picLocks noGrp="1" noChangeAspect="1"/>
          </p:cNvPicPr>
          <p:nvPr>
            <p:ph sz="half" idx="2"/>
          </p:nvPr>
        </p:nvPicPr>
        <p:blipFill>
          <a:blip r:embed="rId3"/>
          <a:stretch>
            <a:fillRect/>
          </a:stretch>
        </p:blipFill>
        <p:spPr>
          <a:xfrm>
            <a:off x="6458858" y="1640113"/>
            <a:ext cx="5326742" cy="5109029"/>
          </a:xfrm>
          <a:prstGeom prst="rect">
            <a:avLst/>
          </a:prstGeom>
        </p:spPr>
      </p:pic>
    </p:spTree>
    <p:extLst>
      <p:ext uri="{BB962C8B-B14F-4D97-AF65-F5344CB8AC3E}">
        <p14:creationId xmlns:p14="http://schemas.microsoft.com/office/powerpoint/2010/main" val="3089044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359209" y="29024"/>
            <a:ext cx="8911687" cy="159662"/>
          </a:xfrm>
        </p:spPr>
        <p:txBody>
          <a:bodyPr>
            <a:normAutofit fontScale="90000"/>
          </a:bodyPr>
          <a:lstStyle/>
          <a:p>
            <a:endParaRPr lang="en-GB" dirty="0"/>
          </a:p>
        </p:txBody>
      </p:sp>
      <p:pic>
        <p:nvPicPr>
          <p:cNvPr id="9" name="Content Placeholder 8"/>
          <p:cNvPicPr>
            <a:picLocks noGrp="1" noChangeAspect="1"/>
          </p:cNvPicPr>
          <p:nvPr>
            <p:ph sz="half" idx="1"/>
          </p:nvPr>
        </p:nvPicPr>
        <p:blipFill>
          <a:blip r:embed="rId2"/>
          <a:stretch>
            <a:fillRect/>
          </a:stretch>
        </p:blipFill>
        <p:spPr>
          <a:xfrm>
            <a:off x="333828" y="43936"/>
            <a:ext cx="4267200" cy="1514252"/>
          </a:xfrm>
          <a:prstGeom prst="rect">
            <a:avLst/>
          </a:prstGeom>
        </p:spPr>
      </p:pic>
      <p:pic>
        <p:nvPicPr>
          <p:cNvPr id="11" name="Content Placeholder 10"/>
          <p:cNvPicPr>
            <a:picLocks noGrp="1" noChangeAspect="1"/>
          </p:cNvPicPr>
          <p:nvPr>
            <p:ph sz="half" idx="2"/>
          </p:nvPr>
        </p:nvPicPr>
        <p:blipFill>
          <a:blip r:embed="rId3"/>
          <a:stretch>
            <a:fillRect/>
          </a:stretch>
        </p:blipFill>
        <p:spPr>
          <a:xfrm>
            <a:off x="5268686" y="188687"/>
            <a:ext cx="3367314" cy="735068"/>
          </a:xfrm>
          <a:prstGeom prst="rect">
            <a:avLst/>
          </a:prstGeom>
        </p:spPr>
      </p:pic>
      <p:sp>
        <p:nvSpPr>
          <p:cNvPr id="10" name="TextBox 9"/>
          <p:cNvSpPr txBox="1"/>
          <p:nvPr/>
        </p:nvSpPr>
        <p:spPr>
          <a:xfrm>
            <a:off x="449943" y="1732361"/>
            <a:ext cx="3860800" cy="4431983"/>
          </a:xfrm>
          <a:prstGeom prst="rect">
            <a:avLst/>
          </a:prstGeom>
          <a:noFill/>
        </p:spPr>
        <p:txBody>
          <a:bodyPr wrap="square" rtlCol="0">
            <a:spAutoFit/>
          </a:bodyPr>
          <a:lstStyle/>
          <a:p>
            <a:pPr algn="just"/>
            <a:r>
              <a:rPr lang="en-GB" sz="2400" dirty="0"/>
              <a:t>Evernote (Freemium) is a cloud-based </a:t>
            </a:r>
            <a:r>
              <a:rPr lang="en-GB" sz="2400" dirty="0" smtClean="0"/>
              <a:t>note taking </a:t>
            </a:r>
            <a:r>
              <a:rPr lang="en-GB" sz="2400" dirty="0"/>
              <a:t>framework that permits users to get </a:t>
            </a:r>
            <a:r>
              <a:rPr lang="en-GB" sz="2400" dirty="0" smtClean="0"/>
              <a:t>to notes </a:t>
            </a:r>
            <a:r>
              <a:rPr lang="en-GB" sz="2400" dirty="0"/>
              <a:t>on the go from any gadget. </a:t>
            </a:r>
            <a:endParaRPr lang="en-GB" sz="2400" dirty="0" smtClean="0"/>
          </a:p>
          <a:p>
            <a:pPr algn="just"/>
            <a:r>
              <a:rPr lang="en-GB" sz="2400" dirty="0" smtClean="0"/>
              <a:t>Social spotters </a:t>
            </a:r>
            <a:r>
              <a:rPr lang="en-GB" sz="2400" dirty="0"/>
              <a:t>are versatile; working </a:t>
            </a:r>
            <a:r>
              <a:rPr lang="en-GB" sz="2400" dirty="0" smtClean="0"/>
              <a:t>between workplaces</a:t>
            </a:r>
            <a:r>
              <a:rPr lang="en-GB" sz="2400" dirty="0"/>
              <a:t>, gatherings, and </a:t>
            </a:r>
            <a:r>
              <a:rPr lang="en-GB" sz="2400" dirty="0" smtClean="0"/>
              <a:t>systems administration </a:t>
            </a:r>
            <a:r>
              <a:rPr lang="en-GB" sz="2400" dirty="0"/>
              <a:t>occasions</a:t>
            </a:r>
            <a:r>
              <a:rPr lang="en-GB" sz="2400" dirty="0" smtClean="0"/>
              <a:t>.</a:t>
            </a:r>
          </a:p>
          <a:p>
            <a:endParaRPr lang="en-GB" dirty="0"/>
          </a:p>
        </p:txBody>
      </p:sp>
      <p:sp>
        <p:nvSpPr>
          <p:cNvPr id="13" name="TextBox 12"/>
          <p:cNvSpPr txBox="1"/>
          <p:nvPr/>
        </p:nvSpPr>
        <p:spPr>
          <a:xfrm>
            <a:off x="4978400" y="1097927"/>
            <a:ext cx="24540532" cy="2677656"/>
          </a:xfrm>
          <a:prstGeom prst="rect">
            <a:avLst/>
          </a:prstGeom>
          <a:noFill/>
        </p:spPr>
        <p:txBody>
          <a:bodyPr wrap="square" rtlCol="0">
            <a:spAutoFit/>
          </a:bodyPr>
          <a:lstStyle/>
          <a:p>
            <a:r>
              <a:rPr lang="en-GB" sz="2400" dirty="0" err="1" smtClean="0"/>
              <a:t>Jobvite</a:t>
            </a:r>
            <a:r>
              <a:rPr lang="en-GB" sz="2400" dirty="0" smtClean="0"/>
              <a:t> </a:t>
            </a:r>
            <a:r>
              <a:rPr lang="en-GB" sz="2400" dirty="0"/>
              <a:t>Inc. is a software and </a:t>
            </a:r>
            <a:r>
              <a:rPr lang="en-GB" sz="2400" dirty="0" smtClean="0"/>
              <a:t>recruiting</a:t>
            </a:r>
          </a:p>
          <a:p>
            <a:r>
              <a:rPr lang="en-GB" sz="2400" dirty="0"/>
              <a:t> corporation, </a:t>
            </a:r>
            <a:r>
              <a:rPr lang="en-GB" sz="2400" dirty="0" smtClean="0"/>
              <a:t>based in</a:t>
            </a:r>
            <a:r>
              <a:rPr lang="en-GB" sz="2400" dirty="0"/>
              <a:t> San Mateo, California</a:t>
            </a:r>
            <a:r>
              <a:rPr lang="en-GB" sz="2400" dirty="0" smtClean="0"/>
              <a:t>.</a:t>
            </a:r>
          </a:p>
          <a:p>
            <a:r>
              <a:rPr lang="en-GB" sz="2400" dirty="0" smtClean="0"/>
              <a:t> </a:t>
            </a:r>
            <a:r>
              <a:rPr lang="en-GB" sz="2400" dirty="0"/>
              <a:t>The firm, which operates globally</a:t>
            </a:r>
            <a:r>
              <a:rPr lang="en-GB" sz="2400" dirty="0" smtClean="0"/>
              <a:t>, </a:t>
            </a:r>
            <a:r>
              <a:rPr lang="en-GB" sz="2400" dirty="0"/>
              <a:t>is involved </a:t>
            </a:r>
            <a:endParaRPr lang="en-GB" sz="2400" dirty="0" smtClean="0"/>
          </a:p>
          <a:p>
            <a:r>
              <a:rPr lang="en-GB" sz="2400" dirty="0" smtClean="0"/>
              <a:t>with </a:t>
            </a:r>
            <a:r>
              <a:rPr lang="en-GB" sz="2400" dirty="0"/>
              <a:t>the provision of a Software as a Service </a:t>
            </a:r>
            <a:endParaRPr lang="en-GB" sz="2400" dirty="0" smtClean="0"/>
          </a:p>
          <a:p>
            <a:r>
              <a:rPr lang="en-GB" sz="2400" dirty="0" smtClean="0"/>
              <a:t>(</a:t>
            </a:r>
            <a:r>
              <a:rPr lang="en-GB" sz="2400" dirty="0"/>
              <a:t>SaaS) social recruiting </a:t>
            </a:r>
            <a:r>
              <a:rPr lang="en-GB" sz="2400" dirty="0" smtClean="0"/>
              <a:t>platform, enabling </a:t>
            </a:r>
          </a:p>
          <a:p>
            <a:r>
              <a:rPr lang="en-GB" sz="2400" dirty="0" smtClean="0"/>
              <a:t>companies </a:t>
            </a:r>
            <a:r>
              <a:rPr lang="en-GB" sz="2400" dirty="0"/>
              <a:t>to </a:t>
            </a:r>
            <a:r>
              <a:rPr lang="en-GB" sz="2400" dirty="0" smtClean="0"/>
              <a:t>advertise </a:t>
            </a:r>
            <a:r>
              <a:rPr lang="en-GB" sz="2400" dirty="0"/>
              <a:t>jobs and </a:t>
            </a:r>
            <a:r>
              <a:rPr lang="en-GB" sz="2400" dirty="0" smtClean="0"/>
              <a:t>manage</a:t>
            </a:r>
          </a:p>
          <a:p>
            <a:r>
              <a:rPr lang="en-GB" sz="2400" dirty="0" smtClean="0"/>
              <a:t> </a:t>
            </a:r>
            <a:r>
              <a:rPr lang="en-GB" sz="2400" dirty="0"/>
              <a:t>the recruitment process.</a:t>
            </a:r>
          </a:p>
        </p:txBody>
      </p:sp>
      <p:pic>
        <p:nvPicPr>
          <p:cNvPr id="14" name="Picture 13"/>
          <p:cNvPicPr>
            <a:picLocks noChangeAspect="1"/>
          </p:cNvPicPr>
          <p:nvPr/>
        </p:nvPicPr>
        <p:blipFill>
          <a:blip r:embed="rId4"/>
          <a:stretch>
            <a:fillRect/>
          </a:stretch>
        </p:blipFill>
        <p:spPr>
          <a:xfrm>
            <a:off x="449943" y="5888574"/>
            <a:ext cx="4818743" cy="899886"/>
          </a:xfrm>
          <a:prstGeom prst="rect">
            <a:avLst/>
          </a:prstGeom>
        </p:spPr>
      </p:pic>
      <p:sp>
        <p:nvSpPr>
          <p:cNvPr id="15" name="TextBox 14"/>
          <p:cNvSpPr txBox="1"/>
          <p:nvPr/>
        </p:nvSpPr>
        <p:spPr>
          <a:xfrm>
            <a:off x="5167086" y="4519072"/>
            <a:ext cx="14968389" cy="1477328"/>
          </a:xfrm>
          <a:prstGeom prst="rect">
            <a:avLst/>
          </a:prstGeom>
          <a:noFill/>
        </p:spPr>
        <p:txBody>
          <a:bodyPr wrap="square" rtlCol="0">
            <a:spAutoFit/>
          </a:bodyPr>
          <a:lstStyle/>
          <a:p>
            <a:r>
              <a:rPr lang="en-GB" sz="2400" dirty="0" smtClean="0"/>
              <a:t>Glassdoor is a website where employees and</a:t>
            </a:r>
          </a:p>
          <a:p>
            <a:r>
              <a:rPr lang="en-GB" sz="2400" dirty="0" smtClean="0"/>
              <a:t> former employees anonymously review </a:t>
            </a:r>
          </a:p>
          <a:p>
            <a:r>
              <a:rPr lang="en-GB" sz="2400" dirty="0" smtClean="0"/>
              <a:t>companies and their management.</a:t>
            </a:r>
          </a:p>
          <a:p>
            <a:endParaRPr lang="en-GB" dirty="0"/>
          </a:p>
        </p:txBody>
      </p:sp>
    </p:spTree>
    <p:extLst>
      <p:ext uri="{BB962C8B-B14F-4D97-AF65-F5344CB8AC3E}">
        <p14:creationId xmlns:p14="http://schemas.microsoft.com/office/powerpoint/2010/main" val="3677935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down)">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down)">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5">
                                            <p:txEl>
                                              <p:pRg st="0" end="0"/>
                                            </p:txEl>
                                          </p:spTgt>
                                        </p:tgtEl>
                                        <p:attrNameLst>
                                          <p:attrName>style.visibility</p:attrName>
                                        </p:attrNameLst>
                                      </p:cBhvr>
                                      <p:to>
                                        <p:strVal val="visible"/>
                                      </p:to>
                                    </p:set>
                                    <p:animEffect transition="in" filter="wipe(down)">
                                      <p:cBhvr>
                                        <p:cTn id="32" dur="500"/>
                                        <p:tgtEl>
                                          <p:spTgt spid="15">
                                            <p:txEl>
                                              <p:pRg st="0" end="0"/>
                                            </p:txEl>
                                          </p:spTgt>
                                        </p:tgtEl>
                                      </p:cBhvr>
                                    </p:animEffect>
                                  </p:childTnLst>
                                </p:cTn>
                              </p:par>
                              <p:par>
                                <p:cTn id="33" presetID="22" presetClass="entr" presetSubtype="4" fill="hold" nodeType="withEffect">
                                  <p:stCondLst>
                                    <p:cond delay="0"/>
                                  </p:stCondLst>
                                  <p:childTnLst>
                                    <p:set>
                                      <p:cBhvr>
                                        <p:cTn id="34" dur="1" fill="hold">
                                          <p:stCondLst>
                                            <p:cond delay="0"/>
                                          </p:stCondLst>
                                        </p:cTn>
                                        <p:tgtEl>
                                          <p:spTgt spid="15">
                                            <p:txEl>
                                              <p:pRg st="1" end="1"/>
                                            </p:txEl>
                                          </p:spTgt>
                                        </p:tgtEl>
                                        <p:attrNameLst>
                                          <p:attrName>style.visibility</p:attrName>
                                        </p:attrNameLst>
                                      </p:cBhvr>
                                      <p:to>
                                        <p:strVal val="visible"/>
                                      </p:to>
                                    </p:set>
                                    <p:animEffect transition="in" filter="wipe(down)">
                                      <p:cBhvr>
                                        <p:cTn id="35" dur="500"/>
                                        <p:tgtEl>
                                          <p:spTgt spid="15">
                                            <p:txEl>
                                              <p:pRg st="1" end="1"/>
                                            </p:txEl>
                                          </p:spTgt>
                                        </p:tgtEl>
                                      </p:cBhvr>
                                    </p:animEffect>
                                  </p:childTnLst>
                                </p:cTn>
                              </p:par>
                              <p:par>
                                <p:cTn id="36" presetID="22" presetClass="entr" presetSubtype="4" fill="hold" nodeType="withEffect">
                                  <p:stCondLst>
                                    <p:cond delay="0"/>
                                  </p:stCondLst>
                                  <p:childTnLst>
                                    <p:set>
                                      <p:cBhvr>
                                        <p:cTn id="37" dur="1" fill="hold">
                                          <p:stCondLst>
                                            <p:cond delay="0"/>
                                          </p:stCondLst>
                                        </p:cTn>
                                        <p:tgtEl>
                                          <p:spTgt spid="15">
                                            <p:txEl>
                                              <p:pRg st="2" end="2"/>
                                            </p:txEl>
                                          </p:spTgt>
                                        </p:tgtEl>
                                        <p:attrNameLst>
                                          <p:attrName>style.visibility</p:attrName>
                                        </p:attrNameLst>
                                      </p:cBhvr>
                                      <p:to>
                                        <p:strVal val="visible"/>
                                      </p:to>
                                    </p:set>
                                    <p:animEffect transition="in" filter="wipe(down)">
                                      <p:cBhvr>
                                        <p:cTn id="38" dur="500"/>
                                        <p:tgtEl>
                                          <p:spTgt spid="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553028" y="261257"/>
            <a:ext cx="10334171" cy="6473372"/>
          </a:xfrm>
          <a:prstGeom prst="rect">
            <a:avLst/>
          </a:prstGeom>
        </p:spPr>
      </p:pic>
    </p:spTree>
    <p:extLst>
      <p:ext uri="{BB962C8B-B14F-4D97-AF65-F5344CB8AC3E}">
        <p14:creationId xmlns:p14="http://schemas.microsoft.com/office/powerpoint/2010/main" val="2351346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94970" y="135937"/>
            <a:ext cx="10377715" cy="6586125"/>
          </a:xfrm>
          <a:prstGeom prst="rect">
            <a:avLst/>
          </a:prstGeom>
        </p:spPr>
      </p:pic>
    </p:spTree>
    <p:extLst>
      <p:ext uri="{BB962C8B-B14F-4D97-AF65-F5344CB8AC3E}">
        <p14:creationId xmlns:p14="http://schemas.microsoft.com/office/powerpoint/2010/main" val="3225912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46628" y="159657"/>
            <a:ext cx="10726057" cy="6516913"/>
          </a:xfrm>
          <a:prstGeom prst="rect">
            <a:avLst/>
          </a:prstGeom>
        </p:spPr>
      </p:pic>
    </p:spTree>
    <p:extLst>
      <p:ext uri="{BB962C8B-B14F-4D97-AF65-F5344CB8AC3E}">
        <p14:creationId xmlns:p14="http://schemas.microsoft.com/office/powerpoint/2010/main" val="3231365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6571" y="624110"/>
            <a:ext cx="9908041" cy="798290"/>
          </a:xfrm>
        </p:spPr>
        <p:txBody>
          <a:bodyPr/>
          <a:lstStyle/>
          <a:p>
            <a:r>
              <a:rPr lang="en-GB" dirty="0"/>
              <a:t>Social Media – Impact on working relations</a:t>
            </a:r>
          </a:p>
        </p:txBody>
      </p:sp>
      <p:sp>
        <p:nvSpPr>
          <p:cNvPr id="3" name="Content Placeholder 2"/>
          <p:cNvSpPr>
            <a:spLocks noGrp="1"/>
          </p:cNvSpPr>
          <p:nvPr>
            <p:ph idx="1"/>
          </p:nvPr>
        </p:nvSpPr>
        <p:spPr>
          <a:xfrm>
            <a:off x="1378857" y="1640114"/>
            <a:ext cx="10125755" cy="4271108"/>
          </a:xfrm>
        </p:spPr>
        <p:txBody>
          <a:bodyPr>
            <a:normAutofit lnSpcReduction="10000"/>
          </a:bodyPr>
          <a:lstStyle/>
          <a:p>
            <a:r>
              <a:rPr lang="en-GB" sz="2400" dirty="0"/>
              <a:t>Social media have revolutionised the way we interact with each other</a:t>
            </a:r>
          </a:p>
          <a:p>
            <a:r>
              <a:rPr lang="en-GB" sz="2400" dirty="0"/>
              <a:t>Employers and job seekers are turning to social media both for attracting the best talent and finding the best roles</a:t>
            </a:r>
          </a:p>
          <a:p>
            <a:r>
              <a:rPr lang="en-GB" sz="2400" dirty="0"/>
              <a:t>A survey carried out by </a:t>
            </a:r>
            <a:r>
              <a:rPr lang="en-GB" sz="2400" dirty="0" err="1"/>
              <a:t>Potentialpark</a:t>
            </a:r>
            <a:r>
              <a:rPr lang="en-GB" sz="2400" dirty="0"/>
              <a:t> in 2011 of over 30,000 graduates, students and early career professionals worldwide found that in Europe, almost 100 per cent of survey participants would like to interact with employers online</a:t>
            </a:r>
          </a:p>
          <a:p>
            <a:r>
              <a:rPr lang="en-GB" sz="2400" dirty="0"/>
              <a:t>Social media can work as a double-edged sword both for employers and job seekers due to the various ethical, legal and personal issues attached</a:t>
            </a:r>
          </a:p>
          <a:p>
            <a:endParaRPr lang="en-GB" dirty="0"/>
          </a:p>
        </p:txBody>
      </p:sp>
    </p:spTree>
    <p:extLst>
      <p:ext uri="{BB962C8B-B14F-4D97-AF65-F5344CB8AC3E}">
        <p14:creationId xmlns:p14="http://schemas.microsoft.com/office/powerpoint/2010/main" val="3048279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2401" y="188686"/>
            <a:ext cx="10082212" cy="856343"/>
          </a:xfrm>
        </p:spPr>
        <p:txBody>
          <a:bodyPr/>
          <a:lstStyle/>
          <a:p>
            <a:r>
              <a:rPr lang="en-GB" dirty="0"/>
              <a:t>Social Media – Issues in recruitment</a:t>
            </a:r>
          </a:p>
        </p:txBody>
      </p:sp>
      <p:sp>
        <p:nvSpPr>
          <p:cNvPr id="3" name="Content Placeholder 2"/>
          <p:cNvSpPr>
            <a:spLocks noGrp="1"/>
          </p:cNvSpPr>
          <p:nvPr>
            <p:ph idx="1"/>
          </p:nvPr>
        </p:nvSpPr>
        <p:spPr>
          <a:xfrm>
            <a:off x="1088571" y="1582057"/>
            <a:ext cx="10416041" cy="4329165"/>
          </a:xfrm>
        </p:spPr>
        <p:txBody>
          <a:bodyPr>
            <a:normAutofit lnSpcReduction="10000"/>
          </a:bodyPr>
          <a:lstStyle/>
          <a:p>
            <a:r>
              <a:rPr lang="en-GB" sz="2400" dirty="0"/>
              <a:t>Ethical – Availability and use of personal information during the hiring process can cause a major ethical concern for employers and job seekers</a:t>
            </a:r>
          </a:p>
          <a:p>
            <a:r>
              <a:rPr lang="en-GB" sz="2400" dirty="0"/>
              <a:t>Discrimination – Exposure to unwarranted personal information can potentially lead to cases of discrimination during the hiring process</a:t>
            </a:r>
          </a:p>
          <a:p>
            <a:r>
              <a:rPr lang="en-GB" sz="2400" dirty="0"/>
              <a:t>Authenticity – Although access to job seekers can be quicker and potentially cost-effective, authenticity of the social profiles can not always be easily verified</a:t>
            </a:r>
          </a:p>
          <a:p>
            <a:r>
              <a:rPr lang="en-GB" sz="2400" dirty="0"/>
              <a:t>The case study found that the most popular social media tools used by organisations in their recruitment activities tend to be LinkedIn, Twitter, YouTube and Facebook</a:t>
            </a:r>
          </a:p>
          <a:p>
            <a:endParaRPr lang="en-GB" dirty="0"/>
          </a:p>
        </p:txBody>
      </p:sp>
    </p:spTree>
    <p:extLst>
      <p:ext uri="{BB962C8B-B14F-4D97-AF65-F5344CB8AC3E}">
        <p14:creationId xmlns:p14="http://schemas.microsoft.com/office/powerpoint/2010/main" val="3007087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5943" y="174172"/>
            <a:ext cx="10038669" cy="1074058"/>
          </a:xfrm>
        </p:spPr>
        <p:txBody>
          <a:bodyPr/>
          <a:lstStyle/>
          <a:p>
            <a:r>
              <a:rPr lang="en-GB" dirty="0"/>
              <a:t>Social Media – Benefits for recruitment</a:t>
            </a:r>
          </a:p>
        </p:txBody>
      </p:sp>
      <p:sp>
        <p:nvSpPr>
          <p:cNvPr id="3" name="Content Placeholder 2"/>
          <p:cNvSpPr>
            <a:spLocks noGrp="1"/>
          </p:cNvSpPr>
          <p:nvPr>
            <p:ph idx="1"/>
          </p:nvPr>
        </p:nvSpPr>
        <p:spPr>
          <a:xfrm>
            <a:off x="957943" y="1698171"/>
            <a:ext cx="10546669" cy="4213051"/>
          </a:xfrm>
        </p:spPr>
        <p:txBody>
          <a:bodyPr>
            <a:noAutofit/>
          </a:bodyPr>
          <a:lstStyle/>
          <a:p>
            <a:r>
              <a:rPr lang="en-GB" sz="2800" dirty="0"/>
              <a:t>Cost-effectiveness</a:t>
            </a:r>
          </a:p>
          <a:p>
            <a:r>
              <a:rPr lang="en-GB" sz="2800" dirty="0"/>
              <a:t>Initial screening of candidates</a:t>
            </a:r>
          </a:p>
          <a:p>
            <a:r>
              <a:rPr lang="en-GB" sz="2800" dirty="0"/>
              <a:t>Ability to build brand value and conduciveness for potential job-seekers</a:t>
            </a:r>
          </a:p>
          <a:p>
            <a:r>
              <a:rPr lang="en-GB" sz="2800" dirty="0"/>
              <a:t>Improving external communication with potential job-seekers</a:t>
            </a:r>
          </a:p>
          <a:p>
            <a:r>
              <a:rPr lang="en-GB" sz="2800" dirty="0"/>
              <a:t>Wider/global reach beyond the local/traditional markets</a:t>
            </a:r>
          </a:p>
          <a:p>
            <a:r>
              <a:rPr lang="en-GB" sz="2800" dirty="0"/>
              <a:t>Access to greater quality of job-seekers and “active” candidates</a:t>
            </a:r>
            <a:endParaRPr lang="en-GB" sz="2800" dirty="0"/>
          </a:p>
        </p:txBody>
      </p:sp>
    </p:spTree>
    <p:extLst>
      <p:ext uri="{BB962C8B-B14F-4D97-AF65-F5344CB8AC3E}">
        <p14:creationId xmlns:p14="http://schemas.microsoft.com/office/powerpoint/2010/main" val="4096731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0457" y="290286"/>
            <a:ext cx="10024155" cy="1614714"/>
          </a:xfrm>
        </p:spPr>
        <p:txBody>
          <a:bodyPr/>
          <a:lstStyle/>
          <a:p>
            <a:r>
              <a:rPr lang="en-GB" dirty="0"/>
              <a:t>Social Media – Recommendations for recruiters</a:t>
            </a:r>
          </a:p>
        </p:txBody>
      </p:sp>
      <p:sp>
        <p:nvSpPr>
          <p:cNvPr id="3" name="Content Placeholder 2"/>
          <p:cNvSpPr>
            <a:spLocks noGrp="1"/>
          </p:cNvSpPr>
          <p:nvPr>
            <p:ph idx="1"/>
          </p:nvPr>
        </p:nvSpPr>
        <p:spPr>
          <a:xfrm>
            <a:off x="1262743" y="1611086"/>
            <a:ext cx="10241869" cy="4300136"/>
          </a:xfrm>
        </p:spPr>
        <p:txBody>
          <a:bodyPr>
            <a:normAutofit lnSpcReduction="10000"/>
          </a:bodyPr>
          <a:lstStyle/>
          <a:p>
            <a:r>
              <a:rPr lang="en-GB" sz="2400" dirty="0"/>
              <a:t>Consider the potential issues surrounding the use of social media</a:t>
            </a:r>
          </a:p>
          <a:p>
            <a:r>
              <a:rPr lang="en-GB" sz="2400" dirty="0"/>
              <a:t>Seek to verify information on applicants’ Social Networking Sites (SNSs) through other means</a:t>
            </a:r>
          </a:p>
          <a:p>
            <a:r>
              <a:rPr lang="en-GB" sz="2400" dirty="0"/>
              <a:t>Do not over-invest in social media tools</a:t>
            </a:r>
          </a:p>
          <a:p>
            <a:r>
              <a:rPr lang="en-GB" sz="2400" dirty="0"/>
              <a:t>Use social media tools as part of a wider recruitment strategy</a:t>
            </a:r>
          </a:p>
          <a:p>
            <a:r>
              <a:rPr lang="en-GB" sz="2400" dirty="0"/>
              <a:t>SMEs should consider building some presence on Social Networking Sites</a:t>
            </a:r>
          </a:p>
          <a:p>
            <a:r>
              <a:rPr lang="en-GB" sz="2400" dirty="0"/>
              <a:t>Keep SNSs activity for recruitment simple and secure </a:t>
            </a:r>
          </a:p>
          <a:p>
            <a:r>
              <a:rPr lang="en-GB" sz="2400" dirty="0"/>
              <a:t>Do not lose control of the security of SNSs</a:t>
            </a:r>
          </a:p>
          <a:p>
            <a:r>
              <a:rPr lang="en-GB" sz="2400" dirty="0"/>
              <a:t>Have a relaxed and flexible attitude</a:t>
            </a:r>
          </a:p>
          <a:p>
            <a:endParaRPr lang="en-GB" dirty="0"/>
          </a:p>
        </p:txBody>
      </p:sp>
    </p:spTree>
    <p:extLst>
      <p:ext uri="{BB962C8B-B14F-4D97-AF65-F5344CB8AC3E}">
        <p14:creationId xmlns:p14="http://schemas.microsoft.com/office/powerpoint/2010/main" val="2269378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wipe(down)">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wipe(down)">
                                      <p:cBhvr>
                                        <p:cTn id="4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any ques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2375" y="628650"/>
            <a:ext cx="10969625" cy="579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6750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wipe(down)">
                                      <p:cBhvr>
                                        <p:cTn id="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286000" y="1762124"/>
            <a:ext cx="9334500" cy="4352925"/>
          </a:xfrm>
          <a:prstGeom prst="rect">
            <a:avLst/>
          </a:prstGeom>
        </p:spPr>
      </p:pic>
    </p:spTree>
    <p:extLst>
      <p:ext uri="{BB962C8B-B14F-4D97-AF65-F5344CB8AC3E}">
        <p14:creationId xmlns:p14="http://schemas.microsoft.com/office/powerpoint/2010/main" val="2451810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289</TotalTime>
  <Words>1006</Words>
  <Application>Microsoft Office PowerPoint</Application>
  <PresentationFormat>Widescreen</PresentationFormat>
  <Paragraphs>93</Paragraphs>
  <Slides>29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Arial Black</vt:lpstr>
      <vt:lpstr>Calibri</vt:lpstr>
      <vt:lpstr>Century Gothic</vt:lpstr>
      <vt:lpstr>Wingdings 3</vt:lpstr>
      <vt:lpstr>Wisp</vt:lpstr>
      <vt:lpstr>Social Media Recruitment</vt:lpstr>
      <vt:lpstr>PowerPoint Presentation</vt:lpstr>
      <vt:lpstr>Recruitment</vt:lpstr>
      <vt:lpstr>PowerPoint Presentation</vt:lpstr>
      <vt:lpstr>PowerPoint Presentation</vt:lpstr>
      <vt:lpstr>People are asset!</vt:lpstr>
      <vt:lpstr>PowerPoint Presentation</vt:lpstr>
      <vt:lpstr>Goals and Objectives</vt:lpstr>
      <vt:lpstr>Recruitment Definition </vt:lpstr>
      <vt:lpstr>Importance of Recruitment</vt:lpstr>
      <vt:lpstr>PowerPoint Presentation</vt:lpstr>
      <vt:lpstr>What is social media? </vt:lpstr>
      <vt:lpstr>Social Media recruiting : </vt:lpstr>
      <vt:lpstr>PowerPoint Presentation</vt:lpstr>
      <vt:lpstr>PowerPoint Presentation</vt:lpstr>
      <vt:lpstr>Recruitment Strategy using Social media: </vt:lpstr>
      <vt:lpstr>Social media tools and Net workings sites used in Recruitment process:</vt:lpstr>
      <vt:lpstr>Lets see some examples how these tools are used:</vt:lpstr>
      <vt:lpstr>PowerPoint Presentation</vt:lpstr>
      <vt:lpstr>PowerPoint Presentation</vt:lpstr>
      <vt:lpstr>PowerPoint Presentation</vt:lpstr>
      <vt:lpstr>PowerPoint Presentation</vt:lpstr>
      <vt:lpstr>PowerPoint Presentation</vt:lpstr>
      <vt:lpstr>Social Media – Impact on working relations</vt:lpstr>
      <vt:lpstr>Social Media – Issues in recruitment</vt:lpstr>
      <vt:lpstr>Social Media – Benefits for recruitment</vt:lpstr>
      <vt:lpstr>Social Media – Recommendations for recruiters</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Media Recruitment</dc:title>
  <dc:creator>Dipika rana</dc:creator>
  <cp:lastModifiedBy>Dipika rana</cp:lastModifiedBy>
  <cp:revision>25</cp:revision>
  <dcterms:created xsi:type="dcterms:W3CDTF">2016-11-14T20:11:14Z</dcterms:created>
  <dcterms:modified xsi:type="dcterms:W3CDTF">2016-11-15T01:00:38Z</dcterms:modified>
</cp:coreProperties>
</file>