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9" r:id="rId1"/>
  </p:sldMasterIdLst>
  <p:notesMasterIdLst>
    <p:notesMasterId r:id="rId24"/>
  </p:notesMasterIdLst>
  <p:sldIdLst>
    <p:sldId id="257" r:id="rId2"/>
    <p:sldId id="259" r:id="rId3"/>
    <p:sldId id="260" r:id="rId4"/>
    <p:sldId id="263" r:id="rId5"/>
    <p:sldId id="261" r:id="rId6"/>
    <p:sldId id="262" r:id="rId7"/>
    <p:sldId id="264" r:id="rId8"/>
    <p:sldId id="265" r:id="rId9"/>
    <p:sldId id="266" r:id="rId10"/>
    <p:sldId id="267" r:id="rId11"/>
    <p:sldId id="268" r:id="rId12"/>
    <p:sldId id="269" r:id="rId13"/>
    <p:sldId id="270" r:id="rId14"/>
    <p:sldId id="271" r:id="rId15"/>
    <p:sldId id="272" r:id="rId16"/>
    <p:sldId id="273" r:id="rId17"/>
    <p:sldId id="274" r:id="rId18"/>
    <p:sldId id="276" r:id="rId19"/>
    <p:sldId id="275" r:id="rId20"/>
    <p:sldId id="277" r:id="rId21"/>
    <p:sldId id="278" r:id="rId22"/>
    <p:sldId id="279" r:id="rId23"/>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4660"/>
  </p:normalViewPr>
  <p:slideViewPr>
    <p:cSldViewPr snapToGrid="0">
      <p:cViewPr varScale="1">
        <p:scale>
          <a:sx n="86" d="100"/>
          <a:sy n="86" d="100"/>
        </p:scale>
        <p:origin x="1291"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91A1F9-9FC7-4471-950D-57623789F740}" type="datetimeFigureOut">
              <a:rPr lang="en-GB" smtClean="0"/>
              <a:t>10/01/2020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B3F23F7-F672-44B8-955B-393A5A13AAD8}" type="slidenum">
              <a:rPr lang="en-GB" smtClean="0"/>
              <a:t>‹#›</a:t>
            </a:fld>
            <a:endParaRPr lang="en-GB"/>
          </a:p>
        </p:txBody>
      </p:sp>
    </p:spTree>
    <p:extLst>
      <p:ext uri="{BB962C8B-B14F-4D97-AF65-F5344CB8AC3E}">
        <p14:creationId xmlns:p14="http://schemas.microsoft.com/office/powerpoint/2010/main" val="13555455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1/10/2020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dirty="0"/>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6243189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344652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2AC24A9-CCB6-4F8D-B8DB-C2F3692CFA5A}" type="datetimeFigureOut">
              <a:rPr lang="en-US" smtClean="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405025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2AC24A9-CCB6-4F8D-B8DB-C2F3692CFA5A}" type="datetimeFigureOut">
              <a:rPr lang="en-US" smtClean="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8851103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AC24A9-CCB6-4F8D-B8DB-C2F3692CFA5A}" type="datetimeFigureOut">
              <a:rPr lang="en-US" smtClean="0"/>
              <a:t>1/10/2020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12023414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2AC24A9-CCB6-4F8D-B8DB-C2F3692CFA5A}" type="datetimeFigureOut">
              <a:rPr lang="en-US" smtClean="0"/>
              <a:t>1/10/2020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5528335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02AC24A9-CCB6-4F8D-B8DB-C2F3692CFA5A}" type="datetimeFigureOut">
              <a:rPr lang="en-US" smtClean="0"/>
              <a:t>1/10/2020</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0504056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02AC24A9-CCB6-4F8D-B8DB-C2F3692CFA5A}" type="datetimeFigureOut">
              <a:rPr lang="en-US" smtClean="0"/>
              <a:t>1/10/2020</a:t>
            </a:fld>
            <a:endParaRPr lang="en-US" dirty="0"/>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B2DC25EE-239B-4C5F-AAD1-255A7D5F1EE2}" type="slidenum">
              <a:rPr lang="en-US" smtClean="0"/>
              <a:t>‹#›</a:t>
            </a:fld>
            <a:endParaRPr lang="en-US"/>
          </a:p>
        </p:txBody>
      </p:sp>
    </p:spTree>
    <p:extLst>
      <p:ext uri="{BB962C8B-B14F-4D97-AF65-F5344CB8AC3E}">
        <p14:creationId xmlns:p14="http://schemas.microsoft.com/office/powerpoint/2010/main" val="13336603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2AC24A9-CCB6-4F8D-B8DB-C2F3692CFA5A}" type="datetimeFigureOut">
              <a:rPr lang="en-US" smtClean="0"/>
              <a:t>1/10/2020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5543602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2185717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1619"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2AC24A9-CCB6-4F8D-B8DB-C2F3692CFA5A}" type="datetimeFigureOut">
              <a:rPr lang="en-US" smtClean="0"/>
              <a:t>1/10/2020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2DC25EE-239B-4C5F-AAD1-255A7D5F1EE2}" type="slidenum">
              <a:rPr lang="en-US" smtClean="0"/>
              <a:t>‹#›</a:t>
            </a:fld>
            <a:endParaRPr lang="en-US"/>
          </a:p>
        </p:txBody>
      </p:sp>
    </p:spTree>
    <p:extLst>
      <p:ext uri="{BB962C8B-B14F-4D97-AF65-F5344CB8AC3E}">
        <p14:creationId xmlns:p14="http://schemas.microsoft.com/office/powerpoint/2010/main" val="33551271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02AC24A9-CCB6-4F8D-B8DB-C2F3692CFA5A}" type="datetimeFigureOut">
              <a:rPr lang="en-US" smtClean="0"/>
              <a:t>1/10/2020</a:t>
            </a:fld>
            <a:endParaRPr lang="en-US"/>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B2DC25EE-239B-4C5F-AAD1-255A7D5F1EE2}" type="slidenum">
              <a:rPr lang="en-US" smtClean="0"/>
              <a:t>‹#›</a:t>
            </a:fld>
            <a:endParaRPr lang="en-US"/>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59697742"/>
      </p:ext>
    </p:extLst>
  </p:cSld>
  <p:clrMap bg1="lt1" tx1="dk1" bg2="lt2" tx2="dk2" accent1="accent1" accent2="accent2" accent3="accent3" accent4="accent4" accent5="accent5" accent6="accent6" hlink="hlink" folHlink="folHlink"/>
  <p:sldLayoutIdLst>
    <p:sldLayoutId id="2147483740" r:id="rId1"/>
    <p:sldLayoutId id="2147483741" r:id="rId2"/>
    <p:sldLayoutId id="2147483742" r:id="rId3"/>
    <p:sldLayoutId id="2147483743" r:id="rId4"/>
    <p:sldLayoutId id="2147483744" r:id="rId5"/>
    <p:sldLayoutId id="2147483745" r:id="rId6"/>
    <p:sldLayoutId id="2147483746" r:id="rId7"/>
    <p:sldLayoutId id="2147483747" r:id="rId8"/>
    <p:sldLayoutId id="2147483748" r:id="rId9"/>
    <p:sldLayoutId id="2147483749" r:id="rId10"/>
    <p:sldLayoutId id="2147483750"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92D151A-6542-4465-90A2-F31AA08D557F}"/>
              </a:ext>
            </a:extLst>
          </p:cNvPr>
          <p:cNvSpPr>
            <a:spLocks noGrp="1"/>
          </p:cNvSpPr>
          <p:nvPr>
            <p:ph type="title"/>
          </p:nvPr>
        </p:nvSpPr>
        <p:spPr>
          <a:xfrm>
            <a:off x="1725930" y="5429284"/>
            <a:ext cx="5688926" cy="617220"/>
          </a:xfrm>
        </p:spPr>
        <p:txBody>
          <a:bodyPr/>
          <a:lstStyle/>
          <a:p>
            <a:r>
              <a:rPr lang="en-GB" dirty="0"/>
              <a:t>Reading the Bible Ecologically: Some Key Texts </a:t>
            </a:r>
          </a:p>
        </p:txBody>
      </p:sp>
      <p:pic>
        <p:nvPicPr>
          <p:cNvPr id="8" name="Picture Placeholder 7">
            <a:extLst>
              <a:ext uri="{FF2B5EF4-FFF2-40B4-BE49-F238E27FC236}">
                <a16:creationId xmlns:a16="http://schemas.microsoft.com/office/drawing/2014/main" id="{EB7ACB5B-F8B3-4225-AE9E-E4354BBB12A4}"/>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1093" b="21093"/>
          <a:stretch>
            <a:fillRect/>
          </a:stretch>
        </p:blipFill>
        <p:spPr/>
      </p:pic>
      <p:sp>
        <p:nvSpPr>
          <p:cNvPr id="6" name="Text Placeholder 5">
            <a:extLst>
              <a:ext uri="{FF2B5EF4-FFF2-40B4-BE49-F238E27FC236}">
                <a16:creationId xmlns:a16="http://schemas.microsoft.com/office/drawing/2014/main" id="{B5431B0B-4997-4130-B670-D5BC72F8E06D}"/>
              </a:ext>
            </a:extLst>
          </p:cNvPr>
          <p:cNvSpPr>
            <a:spLocks noGrp="1"/>
          </p:cNvSpPr>
          <p:nvPr>
            <p:ph type="body" sz="half" idx="2"/>
          </p:nvPr>
        </p:nvSpPr>
        <p:spPr>
          <a:xfrm>
            <a:off x="1725930" y="6158932"/>
            <a:ext cx="5692140" cy="445770"/>
          </a:xfrm>
        </p:spPr>
        <p:txBody>
          <a:bodyPr>
            <a:normAutofit/>
          </a:bodyPr>
          <a:lstStyle/>
          <a:p>
            <a:r>
              <a:rPr lang="en-GB" sz="2000" dirty="0"/>
              <a:t>HPRS5009/C &amp; HPRS6009/C</a:t>
            </a:r>
          </a:p>
        </p:txBody>
      </p:sp>
    </p:spTree>
    <p:extLst>
      <p:ext uri="{BB962C8B-B14F-4D97-AF65-F5344CB8AC3E}">
        <p14:creationId xmlns:p14="http://schemas.microsoft.com/office/powerpoint/2010/main" val="11062204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05563-F9FE-42B4-BC06-A1919F3785B0}"/>
              </a:ext>
            </a:extLst>
          </p:cNvPr>
          <p:cNvSpPr>
            <a:spLocks noGrp="1"/>
          </p:cNvSpPr>
          <p:nvPr>
            <p:ph type="title"/>
          </p:nvPr>
        </p:nvSpPr>
        <p:spPr>
          <a:xfrm>
            <a:off x="482280" y="251094"/>
            <a:ext cx="7930421" cy="1450757"/>
          </a:xfrm>
        </p:spPr>
        <p:txBody>
          <a:bodyPr>
            <a:normAutofit/>
          </a:bodyPr>
          <a:lstStyle/>
          <a:p>
            <a:r>
              <a:rPr lang="en-GB" sz="4400" dirty="0"/>
              <a:t>Approaches to Reading the Bible Ecologically</a:t>
            </a:r>
          </a:p>
        </p:txBody>
      </p:sp>
      <p:sp>
        <p:nvSpPr>
          <p:cNvPr id="3" name="Content Placeholder 2">
            <a:extLst>
              <a:ext uri="{FF2B5EF4-FFF2-40B4-BE49-F238E27FC236}">
                <a16:creationId xmlns:a16="http://schemas.microsoft.com/office/drawing/2014/main" id="{561FB705-9FBC-4D18-8498-F6E2CBACD078}"/>
              </a:ext>
            </a:extLst>
          </p:cNvPr>
          <p:cNvSpPr>
            <a:spLocks noGrp="1"/>
          </p:cNvSpPr>
          <p:nvPr>
            <p:ph idx="1"/>
          </p:nvPr>
        </p:nvSpPr>
        <p:spPr>
          <a:xfrm>
            <a:off x="560847" y="2192784"/>
            <a:ext cx="8022305" cy="3968319"/>
          </a:xfrm>
        </p:spPr>
        <p:txBody>
          <a:bodyPr>
            <a:normAutofit/>
          </a:bodyPr>
          <a:lstStyle/>
          <a:p>
            <a:pPr marL="457200" indent="-457200" algn="just">
              <a:lnSpc>
                <a:spcPct val="100000"/>
              </a:lnSpc>
              <a:buFont typeface="+mj-lt"/>
              <a:buAutoNum type="arabicParenR"/>
            </a:pPr>
            <a:r>
              <a:rPr lang="en-GB" sz="2400" dirty="0"/>
              <a:t>‘Recovery’: an apologetic approach which upholds the Bible as a source of ecological wisdom. </a:t>
            </a:r>
          </a:p>
          <a:p>
            <a:pPr marL="457200" indent="-457200" algn="just">
              <a:lnSpc>
                <a:spcPct val="100000"/>
              </a:lnSpc>
              <a:buFont typeface="+mj-lt"/>
              <a:buAutoNum type="arabicParenR"/>
            </a:pPr>
            <a:r>
              <a:rPr lang="en-GB" sz="2400" dirty="0"/>
              <a:t>‘Resistance’ (Type A): seeks to expose the ideology of anthropocentrism in the texts and to read in solidarity with Earth. </a:t>
            </a:r>
          </a:p>
          <a:p>
            <a:pPr marL="457200" indent="-457200" algn="just">
              <a:lnSpc>
                <a:spcPct val="100000"/>
              </a:lnSpc>
              <a:buFont typeface="+mj-lt"/>
              <a:buAutoNum type="arabicParenR"/>
            </a:pPr>
            <a:r>
              <a:rPr lang="en-GB" sz="2400" dirty="0"/>
              <a:t>‘Resistance’ (Type B): rejects the modern environmental movement on perceived biblical grounds. </a:t>
            </a:r>
          </a:p>
        </p:txBody>
      </p:sp>
    </p:spTree>
    <p:extLst>
      <p:ext uri="{BB962C8B-B14F-4D97-AF65-F5344CB8AC3E}">
        <p14:creationId xmlns:p14="http://schemas.microsoft.com/office/powerpoint/2010/main" val="38614751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30C9F-9DBC-42FE-9EFB-2E0C63F0BCB3}"/>
              </a:ext>
            </a:extLst>
          </p:cNvPr>
          <p:cNvSpPr>
            <a:spLocks noGrp="1"/>
          </p:cNvSpPr>
          <p:nvPr>
            <p:ph type="title"/>
          </p:nvPr>
        </p:nvSpPr>
        <p:spPr/>
        <p:txBody>
          <a:bodyPr>
            <a:normAutofit/>
          </a:bodyPr>
          <a:lstStyle/>
          <a:p>
            <a:r>
              <a:rPr lang="en-GB" sz="4400" dirty="0"/>
              <a:t>Today’s Session</a:t>
            </a:r>
          </a:p>
        </p:txBody>
      </p:sp>
      <p:sp>
        <p:nvSpPr>
          <p:cNvPr id="3" name="Content Placeholder 2">
            <a:extLst>
              <a:ext uri="{FF2B5EF4-FFF2-40B4-BE49-F238E27FC236}">
                <a16:creationId xmlns:a16="http://schemas.microsoft.com/office/drawing/2014/main" id="{9B20DD0F-EBD5-4841-964F-AD0F8B801D1F}"/>
              </a:ext>
            </a:extLst>
          </p:cNvPr>
          <p:cNvSpPr>
            <a:spLocks noGrp="1"/>
          </p:cNvSpPr>
          <p:nvPr>
            <p:ph idx="1"/>
          </p:nvPr>
        </p:nvSpPr>
        <p:spPr>
          <a:xfrm>
            <a:off x="822960" y="2147575"/>
            <a:ext cx="7543801" cy="4023360"/>
          </a:xfrm>
        </p:spPr>
        <p:txBody>
          <a:bodyPr>
            <a:normAutofit/>
          </a:bodyPr>
          <a:lstStyle/>
          <a:p>
            <a:pPr marL="0" indent="0" algn="just">
              <a:buNone/>
            </a:pPr>
            <a:r>
              <a:rPr lang="en-GB" sz="2400" dirty="0"/>
              <a:t>The purpose of this session is to apply the different reading strategies to a range of biblical texts. These are: </a:t>
            </a:r>
          </a:p>
          <a:p>
            <a:pPr marL="0" indent="0" algn="just">
              <a:buNone/>
            </a:pPr>
            <a:endParaRPr lang="en-GB" sz="2400" dirty="0"/>
          </a:p>
          <a:p>
            <a:pPr algn="just">
              <a:buFont typeface="Wingdings" panose="05000000000000000000" pitchFamily="2" charset="2"/>
              <a:buChar char="v"/>
            </a:pPr>
            <a:r>
              <a:rPr lang="en-GB" sz="2400" dirty="0"/>
              <a:t> Gen. 6-9 (The Story of the Flood)</a:t>
            </a:r>
          </a:p>
          <a:p>
            <a:pPr algn="just">
              <a:buFont typeface="Wingdings" panose="05000000000000000000" pitchFamily="2" charset="2"/>
              <a:buChar char="v"/>
            </a:pPr>
            <a:r>
              <a:rPr lang="en-GB" sz="2400" dirty="0"/>
              <a:t> Rom. 8:18-23 (The Groaning and Liberation of Creation)</a:t>
            </a:r>
          </a:p>
          <a:p>
            <a:pPr algn="just">
              <a:buFont typeface="Wingdings" panose="05000000000000000000" pitchFamily="2" charset="2"/>
              <a:buChar char="v"/>
            </a:pPr>
            <a:r>
              <a:rPr lang="en-GB" sz="2400" dirty="0"/>
              <a:t> 2 Pet. 3 (The Cosmic Conflagration)</a:t>
            </a:r>
          </a:p>
          <a:p>
            <a:pPr algn="just">
              <a:buFont typeface="Wingdings" panose="05000000000000000000" pitchFamily="2" charset="2"/>
              <a:buChar char="v"/>
            </a:pPr>
            <a:r>
              <a:rPr lang="en-GB" sz="2400" dirty="0"/>
              <a:t> Rev. 21-22 (The New Heaven and New Earth)</a:t>
            </a:r>
          </a:p>
          <a:p>
            <a:endParaRPr lang="en-GB" dirty="0"/>
          </a:p>
        </p:txBody>
      </p:sp>
    </p:spTree>
    <p:extLst>
      <p:ext uri="{BB962C8B-B14F-4D97-AF65-F5344CB8AC3E}">
        <p14:creationId xmlns:p14="http://schemas.microsoft.com/office/powerpoint/2010/main" val="1133263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8BA2F417-A582-4979-A9F2-3E81AA91FCDB}"/>
              </a:ext>
            </a:extLst>
          </p:cNvPr>
          <p:cNvPicPr>
            <a:picLocks noChangeAspect="1"/>
          </p:cNvPicPr>
          <p:nvPr/>
        </p:nvPicPr>
        <p:blipFill>
          <a:blip r:embed="rId2"/>
          <a:stretch>
            <a:fillRect/>
          </a:stretch>
        </p:blipFill>
        <p:spPr>
          <a:xfrm>
            <a:off x="1535409" y="337351"/>
            <a:ext cx="6073181" cy="5663953"/>
          </a:xfrm>
          <a:prstGeom prst="rect">
            <a:avLst/>
          </a:prstGeom>
        </p:spPr>
      </p:pic>
    </p:spTree>
    <p:extLst>
      <p:ext uri="{BB962C8B-B14F-4D97-AF65-F5344CB8AC3E}">
        <p14:creationId xmlns:p14="http://schemas.microsoft.com/office/powerpoint/2010/main" val="12408921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32DD74-D4F2-4510-B5C1-7C985CC22681}"/>
              </a:ext>
            </a:extLst>
          </p:cNvPr>
          <p:cNvSpPr>
            <a:spLocks noGrp="1"/>
          </p:cNvSpPr>
          <p:nvPr>
            <p:ph type="title"/>
          </p:nvPr>
        </p:nvSpPr>
        <p:spPr/>
        <p:txBody>
          <a:bodyPr>
            <a:normAutofit/>
          </a:bodyPr>
          <a:lstStyle/>
          <a:p>
            <a:r>
              <a:rPr lang="en-GB" sz="4400" i="1" dirty="0"/>
              <a:t>Task</a:t>
            </a:r>
          </a:p>
        </p:txBody>
      </p:sp>
      <p:sp>
        <p:nvSpPr>
          <p:cNvPr id="3" name="Content Placeholder 2">
            <a:extLst>
              <a:ext uri="{FF2B5EF4-FFF2-40B4-BE49-F238E27FC236}">
                <a16:creationId xmlns:a16="http://schemas.microsoft.com/office/drawing/2014/main" id="{48F2E180-A5C2-4C11-9536-86B7F9590C35}"/>
              </a:ext>
            </a:extLst>
          </p:cNvPr>
          <p:cNvSpPr>
            <a:spLocks noGrp="1"/>
          </p:cNvSpPr>
          <p:nvPr>
            <p:ph idx="1"/>
          </p:nvPr>
        </p:nvSpPr>
        <p:spPr>
          <a:xfrm>
            <a:off x="822960" y="2041043"/>
            <a:ext cx="7543801" cy="4023360"/>
          </a:xfrm>
        </p:spPr>
        <p:txBody>
          <a:bodyPr>
            <a:normAutofit/>
          </a:bodyPr>
          <a:lstStyle/>
          <a:p>
            <a:pPr algn="just">
              <a:buFont typeface="Arial" panose="020B0604020202020204" pitchFamily="34" charset="0"/>
              <a:buChar char="•"/>
            </a:pPr>
            <a:r>
              <a:rPr lang="en-GB" sz="2400" dirty="0"/>
              <a:t> Read Gen. 6-9. </a:t>
            </a:r>
          </a:p>
          <a:p>
            <a:pPr algn="just">
              <a:buFont typeface="Arial" panose="020B0604020202020204" pitchFamily="34" charset="0"/>
              <a:buChar char="•"/>
            </a:pPr>
            <a:r>
              <a:rPr lang="en-GB" sz="2400" dirty="0"/>
              <a:t> In your group (or with your partner), discuss the ecological credentials of the Genesis Flood narrative. What are your reactions to this story from an environmental perspective? </a:t>
            </a:r>
          </a:p>
        </p:txBody>
      </p:sp>
    </p:spTree>
    <p:extLst>
      <p:ext uri="{BB962C8B-B14F-4D97-AF65-F5344CB8AC3E}">
        <p14:creationId xmlns:p14="http://schemas.microsoft.com/office/powerpoint/2010/main" val="847611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8A5D-D95C-451F-82C8-5E74C4B78328}"/>
              </a:ext>
            </a:extLst>
          </p:cNvPr>
          <p:cNvSpPr>
            <a:spLocks noGrp="1"/>
          </p:cNvSpPr>
          <p:nvPr>
            <p:ph type="title"/>
          </p:nvPr>
        </p:nvSpPr>
        <p:spPr/>
        <p:txBody>
          <a:bodyPr>
            <a:normAutofit/>
          </a:bodyPr>
          <a:lstStyle/>
          <a:p>
            <a:r>
              <a:rPr lang="en-GB" sz="4400" dirty="0"/>
              <a:t>Gen. 6-9 (The Story of the Flood)</a:t>
            </a:r>
          </a:p>
        </p:txBody>
      </p:sp>
      <p:sp>
        <p:nvSpPr>
          <p:cNvPr id="3" name="Content Placeholder 2">
            <a:extLst>
              <a:ext uri="{FF2B5EF4-FFF2-40B4-BE49-F238E27FC236}">
                <a16:creationId xmlns:a16="http://schemas.microsoft.com/office/drawing/2014/main" id="{C827E525-F503-4814-AE84-576DF4248E9A}"/>
              </a:ext>
            </a:extLst>
          </p:cNvPr>
          <p:cNvSpPr>
            <a:spLocks noGrp="1"/>
          </p:cNvSpPr>
          <p:nvPr>
            <p:ph idx="1"/>
          </p:nvPr>
        </p:nvSpPr>
        <p:spPr>
          <a:xfrm>
            <a:off x="800099" y="1916754"/>
            <a:ext cx="7543801" cy="4413023"/>
          </a:xfrm>
        </p:spPr>
        <p:txBody>
          <a:bodyPr>
            <a:normAutofit lnSpcReduction="10000"/>
          </a:bodyPr>
          <a:lstStyle/>
          <a:p>
            <a:pPr marL="0" indent="0" algn="just">
              <a:buNone/>
            </a:pPr>
            <a:r>
              <a:rPr lang="en-GB" dirty="0"/>
              <a:t>‘The Lord saw that the wickedness of humankind was great in the earth, and that every inclination of the thoughts of their hearts was only evil continually. And the Lord was sorry that he had made humankind on the earth, and it grieved him to his heart. So the Lord said, “I will blot out from the earth the human beings I have created – people together with animals and creeping things and birds of the air, for I am sorry that I have made them.” But Noah found favour in the sight of the Lord…Now the earth was corrupt in God’s sight, and the earth was filled with violence. And God saw that the earth was corrupt; for all flesh had corrupted its ways upon the earth. And God said to Noah, “I have determined to make an end of all flesh, for the earth is filled with violence because of them; now I am going to destroy them along with the earth. Make yourself an ark of cypress wood…For my part, I am going to bring a flood of waters on the earth, to destroy from under heaven all flesh in which is the breath of life; everything that is on the earth shall die…And of every living thing, of all flesh, you shall bring two of every kind into the ark, to keep them alive with you”’.</a:t>
            </a:r>
          </a:p>
        </p:txBody>
      </p:sp>
    </p:spTree>
    <p:extLst>
      <p:ext uri="{BB962C8B-B14F-4D97-AF65-F5344CB8AC3E}">
        <p14:creationId xmlns:p14="http://schemas.microsoft.com/office/powerpoint/2010/main" val="2077263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68A5D-D95C-451F-82C8-5E74C4B78328}"/>
              </a:ext>
            </a:extLst>
          </p:cNvPr>
          <p:cNvSpPr>
            <a:spLocks noGrp="1"/>
          </p:cNvSpPr>
          <p:nvPr>
            <p:ph type="title"/>
          </p:nvPr>
        </p:nvSpPr>
        <p:spPr/>
        <p:txBody>
          <a:bodyPr>
            <a:normAutofit/>
          </a:bodyPr>
          <a:lstStyle/>
          <a:p>
            <a:r>
              <a:rPr lang="en-GB" sz="4400" dirty="0"/>
              <a:t>Gen. 6-9 (The Story of the Flood)</a:t>
            </a:r>
          </a:p>
        </p:txBody>
      </p:sp>
      <p:sp>
        <p:nvSpPr>
          <p:cNvPr id="3" name="Content Placeholder 2">
            <a:extLst>
              <a:ext uri="{FF2B5EF4-FFF2-40B4-BE49-F238E27FC236}">
                <a16:creationId xmlns:a16="http://schemas.microsoft.com/office/drawing/2014/main" id="{C827E525-F503-4814-AE84-576DF4248E9A}"/>
              </a:ext>
            </a:extLst>
          </p:cNvPr>
          <p:cNvSpPr>
            <a:spLocks noGrp="1"/>
          </p:cNvSpPr>
          <p:nvPr>
            <p:ph idx="1"/>
          </p:nvPr>
        </p:nvSpPr>
        <p:spPr>
          <a:xfrm>
            <a:off x="800099" y="2049919"/>
            <a:ext cx="7543801" cy="4413023"/>
          </a:xfrm>
        </p:spPr>
        <p:txBody>
          <a:bodyPr>
            <a:normAutofit lnSpcReduction="10000"/>
          </a:bodyPr>
          <a:lstStyle/>
          <a:p>
            <a:pPr marL="0" indent="0" algn="just">
              <a:buNone/>
            </a:pPr>
            <a:r>
              <a:rPr lang="en-GB" dirty="0"/>
              <a:t>‘But God remembered Noah and all the wild animals and all the domestic animals that were with him in the ark…God blessed Noah and his sons, and said to them, “Be fruitful and multiply, and fill the earth. The fear and dread of you shall rest on every animal of the earth, and on every bird of the air, on everything that creeps on the ground, and on all the fish of the sea; into your hand they are delivered. Every moving thing that lives shall be food for you; and just as I gave you the green plants, I give you everything”…Then God said to Noah and to his sons with him, “As for me, I am establishing my covenant with you and your descendants after you…and with every living creature that is with you…I establish my covenant with you, that never again shall all flesh be cut off by the waters of a flood, and never again shall there be a flood to destroy the earth…This is the sign of the covenant that I make between me and you and every living creature that is with you, for all future generations. I have set my bow in the clouds, and it shall be a sign of the covenant between me and the earth”’. </a:t>
            </a:r>
          </a:p>
        </p:txBody>
      </p:sp>
    </p:spTree>
    <p:extLst>
      <p:ext uri="{BB962C8B-B14F-4D97-AF65-F5344CB8AC3E}">
        <p14:creationId xmlns:p14="http://schemas.microsoft.com/office/powerpoint/2010/main" val="38110363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630748-EFB1-486B-B137-18BA49D1DBEE}"/>
              </a:ext>
            </a:extLst>
          </p:cNvPr>
          <p:cNvSpPr>
            <a:spLocks noGrp="1"/>
          </p:cNvSpPr>
          <p:nvPr>
            <p:ph type="title"/>
          </p:nvPr>
        </p:nvSpPr>
        <p:spPr/>
        <p:txBody>
          <a:bodyPr>
            <a:normAutofit/>
          </a:bodyPr>
          <a:lstStyle/>
          <a:p>
            <a:r>
              <a:rPr lang="en-GB" sz="4400" dirty="0"/>
              <a:t>The Story of the Flood: ‘Recovery’</a:t>
            </a:r>
          </a:p>
        </p:txBody>
      </p:sp>
      <p:sp>
        <p:nvSpPr>
          <p:cNvPr id="3" name="Content Placeholder 2">
            <a:extLst>
              <a:ext uri="{FF2B5EF4-FFF2-40B4-BE49-F238E27FC236}">
                <a16:creationId xmlns:a16="http://schemas.microsoft.com/office/drawing/2014/main" id="{7F9C2694-043F-4D87-A91D-C2338B9154D7}"/>
              </a:ext>
            </a:extLst>
          </p:cNvPr>
          <p:cNvSpPr>
            <a:spLocks noGrp="1"/>
          </p:cNvSpPr>
          <p:nvPr>
            <p:ph idx="1"/>
          </p:nvPr>
        </p:nvSpPr>
        <p:spPr>
          <a:xfrm>
            <a:off x="822959" y="2058798"/>
            <a:ext cx="7543801" cy="4023360"/>
          </a:xfrm>
        </p:spPr>
        <p:txBody>
          <a:bodyPr>
            <a:normAutofit/>
          </a:bodyPr>
          <a:lstStyle/>
          <a:p>
            <a:pPr algn="just">
              <a:buFont typeface="Arial" panose="020B0604020202020204" pitchFamily="34" charset="0"/>
              <a:buChar char="•"/>
            </a:pPr>
            <a:r>
              <a:rPr lang="en-GB" sz="2400" dirty="0"/>
              <a:t> The notion of universal corruption underscores the </a:t>
            </a:r>
            <a:r>
              <a:rPr lang="en-GB" sz="2400" i="1" dirty="0"/>
              <a:t>interconnectedness</a:t>
            </a:r>
            <a:r>
              <a:rPr lang="en-GB" sz="2400" dirty="0"/>
              <a:t> of humanity and the rest of creation.</a:t>
            </a:r>
          </a:p>
          <a:p>
            <a:pPr algn="just">
              <a:buFont typeface="Arial" panose="020B0604020202020204" pitchFamily="34" charset="0"/>
              <a:buChar char="•"/>
            </a:pPr>
            <a:r>
              <a:rPr lang="en-GB" sz="2400" dirty="0"/>
              <a:t> Permission given in 9:3 for humans to eat ‘every moving thing that lives’ (cf. 1:29-30) – an indication that the situation is less than ideal (</a:t>
            </a:r>
            <a:r>
              <a:rPr lang="en-GB" sz="2400" u="sng" dirty="0"/>
              <a:t>permission</a:t>
            </a:r>
            <a:r>
              <a:rPr lang="en-GB" sz="2400" dirty="0"/>
              <a:t> rather than an express command). An accommodation to human sinfulness?</a:t>
            </a:r>
          </a:p>
          <a:p>
            <a:pPr algn="just">
              <a:buFont typeface="Arial" panose="020B0604020202020204" pitchFamily="34" charset="0"/>
              <a:buChar char="•"/>
            </a:pPr>
            <a:r>
              <a:rPr lang="en-GB" sz="2400" dirty="0"/>
              <a:t> The covenant made in </a:t>
            </a:r>
            <a:r>
              <a:rPr lang="en-GB" sz="2400" dirty="0" err="1"/>
              <a:t>ch.</a:t>
            </a:r>
            <a:r>
              <a:rPr lang="en-GB" sz="2400" dirty="0"/>
              <a:t> 9 is with the </a:t>
            </a:r>
            <a:r>
              <a:rPr lang="en-GB" sz="2400" i="1" dirty="0"/>
              <a:t>whole earth</a:t>
            </a:r>
            <a:r>
              <a:rPr lang="en-GB" sz="2400" dirty="0"/>
              <a:t>, not just with Noah and his family. </a:t>
            </a:r>
          </a:p>
        </p:txBody>
      </p:sp>
    </p:spTree>
    <p:extLst>
      <p:ext uri="{BB962C8B-B14F-4D97-AF65-F5344CB8AC3E}">
        <p14:creationId xmlns:p14="http://schemas.microsoft.com/office/powerpoint/2010/main" val="15502840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6D567-676A-4C14-9393-46D5CC1FB641}"/>
              </a:ext>
            </a:extLst>
          </p:cNvPr>
          <p:cNvSpPr>
            <a:spLocks noGrp="1"/>
          </p:cNvSpPr>
          <p:nvPr>
            <p:ph type="title"/>
          </p:nvPr>
        </p:nvSpPr>
        <p:spPr/>
        <p:txBody>
          <a:bodyPr>
            <a:normAutofit/>
          </a:bodyPr>
          <a:lstStyle/>
          <a:p>
            <a:r>
              <a:rPr lang="en-GB" sz="4400" dirty="0"/>
              <a:t>The Story of the Flood: ‘Resistance’ (Type A)</a:t>
            </a:r>
          </a:p>
        </p:txBody>
      </p:sp>
      <p:sp>
        <p:nvSpPr>
          <p:cNvPr id="3" name="Content Placeholder 2">
            <a:extLst>
              <a:ext uri="{FF2B5EF4-FFF2-40B4-BE49-F238E27FC236}">
                <a16:creationId xmlns:a16="http://schemas.microsoft.com/office/drawing/2014/main" id="{4D00EDF3-0DB7-4733-9F23-D0DE691A6F46}"/>
              </a:ext>
            </a:extLst>
          </p:cNvPr>
          <p:cNvSpPr>
            <a:spLocks noGrp="1"/>
          </p:cNvSpPr>
          <p:nvPr>
            <p:ph idx="1"/>
          </p:nvPr>
        </p:nvSpPr>
        <p:spPr>
          <a:xfrm>
            <a:off x="822959" y="2058798"/>
            <a:ext cx="7543801" cy="4023360"/>
          </a:xfrm>
        </p:spPr>
        <p:txBody>
          <a:bodyPr>
            <a:normAutofit fontScale="92500" lnSpcReduction="10000"/>
          </a:bodyPr>
          <a:lstStyle/>
          <a:p>
            <a:pPr algn="just">
              <a:buFont typeface="Arial" panose="020B0604020202020204" pitchFamily="34" charset="0"/>
              <a:buChar char="•"/>
            </a:pPr>
            <a:r>
              <a:rPr lang="en-GB" sz="2200" dirty="0"/>
              <a:t> Rather than simply punish humankind for its wickedness, God decides to obliterate the entire earthly creation – how is this fair? Earth made a victim at the hands of both human beings and God! </a:t>
            </a:r>
          </a:p>
          <a:p>
            <a:pPr algn="just">
              <a:buFont typeface="Arial" panose="020B0604020202020204" pitchFamily="34" charset="0"/>
              <a:buChar char="•"/>
            </a:pPr>
            <a:r>
              <a:rPr lang="en-GB" sz="2200" dirty="0"/>
              <a:t> ‘Earth seems to have no intrinsic value; it can be annihilated willy-nilly along with the rest of life, as this grey text confirms’ (</a:t>
            </a:r>
            <a:r>
              <a:rPr lang="en-GB" sz="2200" dirty="0" err="1"/>
              <a:t>Habel</a:t>
            </a:r>
            <a:r>
              <a:rPr lang="en-GB" sz="2200" dirty="0"/>
              <a:t>, </a:t>
            </a:r>
            <a:r>
              <a:rPr lang="en-GB" sz="2200" i="1" dirty="0"/>
              <a:t>An Inconvenient Text</a:t>
            </a:r>
            <a:r>
              <a:rPr lang="en-GB" sz="2200" dirty="0"/>
              <a:t>, p. 13). </a:t>
            </a:r>
          </a:p>
          <a:p>
            <a:pPr algn="just">
              <a:buFont typeface="Arial" panose="020B0604020202020204" pitchFamily="34" charset="0"/>
              <a:buChar char="•"/>
            </a:pPr>
            <a:r>
              <a:rPr lang="en-GB" sz="2200" dirty="0"/>
              <a:t> The only compensation for Earth is a promise that God will never again destroy Earth. Does God intend to honour this promise?</a:t>
            </a:r>
          </a:p>
          <a:p>
            <a:pPr algn="just">
              <a:buFont typeface="Arial" panose="020B0604020202020204" pitchFamily="34" charset="0"/>
              <a:buChar char="•"/>
            </a:pPr>
            <a:r>
              <a:rPr lang="en-GB" sz="2200" dirty="0"/>
              <a:t> ‘</a:t>
            </a:r>
            <a:r>
              <a:rPr lang="en-GB" sz="2200" i="1" dirty="0"/>
              <a:t>Where is the justice in God ‘corrupting’ me because humans are corrupt…Where is the justice in drowning me in the waters of death when alternative means of restoring life are at God’s disposal? I hear God saying sorry. I pray God will keep his promise and never corrupt me – or any of my domains – because of human wrongdoing</a:t>
            </a:r>
            <a:r>
              <a:rPr lang="en-GB" sz="2200" dirty="0"/>
              <a:t>’ (</a:t>
            </a:r>
            <a:r>
              <a:rPr lang="en-GB" sz="2200" dirty="0" err="1"/>
              <a:t>Habel</a:t>
            </a:r>
            <a:r>
              <a:rPr lang="en-GB" sz="2200" dirty="0"/>
              <a:t>, p. 83). </a:t>
            </a:r>
          </a:p>
          <a:p>
            <a:pPr marL="0" indent="0">
              <a:buNone/>
            </a:pPr>
            <a:endParaRPr lang="en-GB" dirty="0"/>
          </a:p>
        </p:txBody>
      </p:sp>
    </p:spTree>
    <p:extLst>
      <p:ext uri="{BB962C8B-B14F-4D97-AF65-F5344CB8AC3E}">
        <p14:creationId xmlns:p14="http://schemas.microsoft.com/office/powerpoint/2010/main" val="34220976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C1595B-C38E-4DA5-9C4D-2DDEE927B51F}"/>
              </a:ext>
            </a:extLst>
          </p:cNvPr>
          <p:cNvSpPr>
            <a:spLocks noGrp="1"/>
          </p:cNvSpPr>
          <p:nvPr>
            <p:ph type="title"/>
          </p:nvPr>
        </p:nvSpPr>
        <p:spPr/>
        <p:txBody>
          <a:bodyPr>
            <a:normAutofit/>
          </a:bodyPr>
          <a:lstStyle/>
          <a:p>
            <a:r>
              <a:rPr lang="en-GB" sz="4400" dirty="0"/>
              <a:t>The Groaning and Liberation of Creation (Rom. 8:18-23)</a:t>
            </a:r>
          </a:p>
        </p:txBody>
      </p:sp>
      <p:sp>
        <p:nvSpPr>
          <p:cNvPr id="3" name="Content Placeholder 2">
            <a:extLst>
              <a:ext uri="{FF2B5EF4-FFF2-40B4-BE49-F238E27FC236}">
                <a16:creationId xmlns:a16="http://schemas.microsoft.com/office/drawing/2014/main" id="{009CC271-B5E4-49D2-90B0-56A508DE6761}"/>
              </a:ext>
            </a:extLst>
          </p:cNvPr>
          <p:cNvSpPr>
            <a:spLocks noGrp="1"/>
          </p:cNvSpPr>
          <p:nvPr>
            <p:ph idx="1"/>
          </p:nvPr>
        </p:nvSpPr>
        <p:spPr>
          <a:xfrm>
            <a:off x="822960" y="1943389"/>
            <a:ext cx="7543801" cy="4023360"/>
          </a:xfrm>
        </p:spPr>
        <p:txBody>
          <a:bodyPr>
            <a:noAutofit/>
          </a:bodyPr>
          <a:lstStyle/>
          <a:p>
            <a:pPr marL="0" indent="0" algn="just">
              <a:buNone/>
            </a:pPr>
            <a:r>
              <a:rPr lang="en-GB" sz="2400" dirty="0"/>
              <a:t>‘I consider that the sufferings of this present time are not worth comparing with the glory about to be revealed to us. For the creation waits with eager longing for the revealing of the children of God; for the creation was subjected to futility, not of its own will but by the will of the one who subjected it, in hope that the creation itself will be set free from its bondage to decay and will obtain the freedom of the glory of the children of God. We know that the whole creation has been groaning in labour pains until now; and not only the creation, but we ourselves, who have the first fruits of the Spirit, groan inwardly while we wait for adoption, the redemption of our bodies’. </a:t>
            </a:r>
          </a:p>
        </p:txBody>
      </p:sp>
    </p:spTree>
    <p:extLst>
      <p:ext uri="{BB962C8B-B14F-4D97-AF65-F5344CB8AC3E}">
        <p14:creationId xmlns:p14="http://schemas.microsoft.com/office/powerpoint/2010/main" val="8553741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F1104-3E3E-4498-9109-F1C1C2DA8A5C}"/>
              </a:ext>
            </a:extLst>
          </p:cNvPr>
          <p:cNvSpPr>
            <a:spLocks noGrp="1"/>
          </p:cNvSpPr>
          <p:nvPr>
            <p:ph type="title"/>
          </p:nvPr>
        </p:nvSpPr>
        <p:spPr/>
        <p:txBody>
          <a:bodyPr>
            <a:normAutofit/>
          </a:bodyPr>
          <a:lstStyle/>
          <a:p>
            <a:r>
              <a:rPr lang="en-GB" sz="4400" dirty="0"/>
              <a:t>The Groaning and Liberation of Creation: ‘Recovery’</a:t>
            </a:r>
          </a:p>
        </p:txBody>
      </p:sp>
      <p:sp>
        <p:nvSpPr>
          <p:cNvPr id="3" name="Content Placeholder 2">
            <a:extLst>
              <a:ext uri="{FF2B5EF4-FFF2-40B4-BE49-F238E27FC236}">
                <a16:creationId xmlns:a16="http://schemas.microsoft.com/office/drawing/2014/main" id="{9891D725-FC65-4986-A42E-F8A53CE8B1B1}"/>
              </a:ext>
            </a:extLst>
          </p:cNvPr>
          <p:cNvSpPr>
            <a:spLocks noGrp="1"/>
          </p:cNvSpPr>
          <p:nvPr>
            <p:ph idx="1"/>
          </p:nvPr>
        </p:nvSpPr>
        <p:spPr>
          <a:xfrm>
            <a:off x="800100" y="2032166"/>
            <a:ext cx="7543800" cy="4120060"/>
          </a:xfrm>
        </p:spPr>
        <p:txBody>
          <a:bodyPr>
            <a:normAutofit lnSpcReduction="10000"/>
          </a:bodyPr>
          <a:lstStyle/>
          <a:p>
            <a:pPr algn="just">
              <a:buFont typeface="Arial" panose="020B0604020202020204" pitchFamily="34" charset="0"/>
              <a:buChar char="•"/>
            </a:pPr>
            <a:r>
              <a:rPr lang="en-GB" dirty="0"/>
              <a:t> Rom. 8:18-23 is one of the most widely cited texts in eco-theological writing and scholarship. </a:t>
            </a:r>
          </a:p>
          <a:p>
            <a:pPr algn="just">
              <a:buFont typeface="Arial" panose="020B0604020202020204" pitchFamily="34" charset="0"/>
              <a:buChar char="•"/>
            </a:pPr>
            <a:r>
              <a:rPr lang="en-GB" dirty="0"/>
              <a:t> Often considered to affirm that God’s saving purposes do not only include human beings but creation </a:t>
            </a:r>
            <a:r>
              <a:rPr lang="en-GB" i="1" dirty="0"/>
              <a:t>as a whole</a:t>
            </a:r>
            <a:r>
              <a:rPr lang="en-GB" dirty="0"/>
              <a:t>. </a:t>
            </a:r>
          </a:p>
          <a:p>
            <a:pPr algn="just">
              <a:buFont typeface="Arial" panose="020B0604020202020204" pitchFamily="34" charset="0"/>
              <a:buChar char="•"/>
            </a:pPr>
            <a:r>
              <a:rPr lang="en-GB" dirty="0"/>
              <a:t> ‘Romans 8:19-22, in final analysis, is tantalizingly vague about just what the future of creation will look like. But it does make two final points. First, this creation does, indeed, have a future…As in the Old Testament, the New Testament reveals that God’s redemptive plan encompasses the whole of reality…Second, Romans 8:19-22 also makes clear that it is God who will transform creation and that he will do it at the culmination of redemptive history…Creation’s ultimate hope lies in something only God can do. On the one hand, this truth should encourage us: there is, indeed, hope for creation!’ (Douglas and Jonathan Moo, </a:t>
            </a:r>
            <a:r>
              <a:rPr lang="en-GB" i="1" dirty="0"/>
              <a:t>Creation Care</a:t>
            </a:r>
            <a:r>
              <a:rPr lang="en-GB" dirty="0"/>
              <a:t>, p. 152). </a:t>
            </a:r>
          </a:p>
          <a:p>
            <a:pPr algn="just"/>
            <a:endParaRPr lang="en-GB" dirty="0"/>
          </a:p>
        </p:txBody>
      </p:sp>
    </p:spTree>
    <p:extLst>
      <p:ext uri="{BB962C8B-B14F-4D97-AF65-F5344CB8AC3E}">
        <p14:creationId xmlns:p14="http://schemas.microsoft.com/office/powerpoint/2010/main" val="25793759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2A323-1A8E-4996-8711-9B7C1FE6004E}"/>
              </a:ext>
            </a:extLst>
          </p:cNvPr>
          <p:cNvSpPr>
            <a:spLocks noGrp="1"/>
          </p:cNvSpPr>
          <p:nvPr>
            <p:ph type="title"/>
          </p:nvPr>
        </p:nvSpPr>
        <p:spPr/>
        <p:txBody>
          <a:bodyPr>
            <a:normAutofit/>
          </a:bodyPr>
          <a:lstStyle/>
          <a:p>
            <a:r>
              <a:rPr lang="en-GB" sz="4400" dirty="0"/>
              <a:t>The Groaning and Liberation of Creation: ‘Resistance’ (Type A)</a:t>
            </a:r>
          </a:p>
        </p:txBody>
      </p:sp>
      <p:sp>
        <p:nvSpPr>
          <p:cNvPr id="3" name="Content Placeholder 2">
            <a:extLst>
              <a:ext uri="{FF2B5EF4-FFF2-40B4-BE49-F238E27FC236}">
                <a16:creationId xmlns:a16="http://schemas.microsoft.com/office/drawing/2014/main" id="{02E8DD1F-8A6F-4B4F-A38D-C1450CB40398}"/>
              </a:ext>
            </a:extLst>
          </p:cNvPr>
          <p:cNvSpPr>
            <a:spLocks noGrp="1"/>
          </p:cNvSpPr>
          <p:nvPr>
            <p:ph idx="1"/>
          </p:nvPr>
        </p:nvSpPr>
        <p:spPr>
          <a:xfrm>
            <a:off x="822959" y="2041043"/>
            <a:ext cx="7543801" cy="4023360"/>
          </a:xfrm>
        </p:spPr>
        <p:txBody>
          <a:bodyPr>
            <a:normAutofit/>
          </a:bodyPr>
          <a:lstStyle/>
          <a:p>
            <a:pPr algn="just">
              <a:buFont typeface="Arial" panose="020B0604020202020204" pitchFamily="34" charset="0"/>
              <a:buChar char="•"/>
            </a:pPr>
            <a:r>
              <a:rPr lang="en-GB" sz="2400" dirty="0"/>
              <a:t> The decision to subject creation to futility was God’s – God bears primary responsibility for the groaning of creation. </a:t>
            </a:r>
          </a:p>
          <a:p>
            <a:pPr algn="just">
              <a:buFont typeface="Arial" panose="020B0604020202020204" pitchFamily="34" charset="0"/>
              <a:buChar char="•"/>
            </a:pPr>
            <a:r>
              <a:rPr lang="en-GB" sz="2400" dirty="0"/>
              <a:t> The liberation which is hoped for is something to be brought about by the action of God – no role for human beings in this. </a:t>
            </a:r>
          </a:p>
          <a:p>
            <a:pPr algn="just">
              <a:buFont typeface="Arial" panose="020B0604020202020204" pitchFamily="34" charset="0"/>
              <a:buChar char="•"/>
            </a:pPr>
            <a:r>
              <a:rPr lang="en-GB" sz="2400" dirty="0"/>
              <a:t> What creation really longs to see is the revealing of the sons of God and to share in the freedom of the glory of the children of God – reveals its anthropocentric bias. </a:t>
            </a:r>
          </a:p>
          <a:p>
            <a:pPr algn="just">
              <a:buFont typeface="Arial" panose="020B0604020202020204" pitchFamily="34" charset="0"/>
              <a:buChar char="•"/>
            </a:pPr>
            <a:r>
              <a:rPr lang="en-GB" sz="2400" dirty="0"/>
              <a:t> </a:t>
            </a:r>
            <a:r>
              <a:rPr lang="en-GB" sz="2400" i="1" dirty="0"/>
              <a:t>How might one reconstruct the voice of Earth/non-human creation in this passage?</a:t>
            </a:r>
          </a:p>
        </p:txBody>
      </p:sp>
    </p:spTree>
    <p:extLst>
      <p:ext uri="{BB962C8B-B14F-4D97-AF65-F5344CB8AC3E}">
        <p14:creationId xmlns:p14="http://schemas.microsoft.com/office/powerpoint/2010/main" val="1706086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B6826AD5-A8B9-4E89-8D58-F16C2D327671}"/>
              </a:ext>
            </a:extLst>
          </p:cNvPr>
          <p:cNvPicPr>
            <a:picLocks noChangeAspect="1"/>
          </p:cNvPicPr>
          <p:nvPr/>
        </p:nvPicPr>
        <p:blipFill>
          <a:blip r:embed="rId2"/>
          <a:stretch>
            <a:fillRect/>
          </a:stretch>
        </p:blipFill>
        <p:spPr>
          <a:xfrm>
            <a:off x="656947" y="782691"/>
            <a:ext cx="7972148" cy="4722701"/>
          </a:xfrm>
          <a:prstGeom prst="rect">
            <a:avLst/>
          </a:prstGeom>
        </p:spPr>
      </p:pic>
    </p:spTree>
    <p:extLst>
      <p:ext uri="{BB962C8B-B14F-4D97-AF65-F5344CB8AC3E}">
        <p14:creationId xmlns:p14="http://schemas.microsoft.com/office/powerpoint/2010/main" val="26144290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8D7387-88D4-45EA-B69A-F0944A722503}"/>
              </a:ext>
            </a:extLst>
          </p:cNvPr>
          <p:cNvSpPr>
            <a:spLocks noGrp="1"/>
          </p:cNvSpPr>
          <p:nvPr>
            <p:ph type="title"/>
          </p:nvPr>
        </p:nvSpPr>
        <p:spPr/>
        <p:txBody>
          <a:bodyPr>
            <a:normAutofit/>
          </a:bodyPr>
          <a:lstStyle/>
          <a:p>
            <a:r>
              <a:rPr lang="en-GB" sz="4400" dirty="0"/>
              <a:t>The Cosmic Conflagration (2 Peter)</a:t>
            </a:r>
          </a:p>
        </p:txBody>
      </p:sp>
      <p:sp>
        <p:nvSpPr>
          <p:cNvPr id="3" name="Content Placeholder 2">
            <a:extLst>
              <a:ext uri="{FF2B5EF4-FFF2-40B4-BE49-F238E27FC236}">
                <a16:creationId xmlns:a16="http://schemas.microsoft.com/office/drawing/2014/main" id="{C5D70236-8DF5-40EB-8DB0-666991956085}"/>
              </a:ext>
            </a:extLst>
          </p:cNvPr>
          <p:cNvSpPr>
            <a:spLocks noGrp="1"/>
          </p:cNvSpPr>
          <p:nvPr>
            <p:ph idx="1"/>
          </p:nvPr>
        </p:nvSpPr>
        <p:spPr>
          <a:xfrm>
            <a:off x="822960" y="2014408"/>
            <a:ext cx="7388886" cy="4359757"/>
          </a:xfrm>
        </p:spPr>
        <p:txBody>
          <a:bodyPr>
            <a:normAutofit/>
          </a:bodyPr>
          <a:lstStyle/>
          <a:p>
            <a:pPr marL="0" indent="0" algn="just">
              <a:buNone/>
            </a:pPr>
            <a:r>
              <a:rPr lang="en-GB" dirty="0"/>
              <a:t>‘But by [the word of God] the present heavens and earth have been reserved for fire, being kept until the day of judgement and destruction of the godless…But the day of the Lord will come like a thief, and then the heavens will pass away with a loud noise, and the elements will be dissolved with fire, and the earth and everything that is done on it will be </a:t>
            </a:r>
            <a:r>
              <a:rPr lang="en-GB" b="1" dirty="0"/>
              <a:t>disclosed</a:t>
            </a:r>
            <a:r>
              <a:rPr lang="en-GB" dirty="0"/>
              <a:t>. Since all these things are to be dissolved in this way, what sort of people ought you to be in leading lives of holiness and godliness, waiting for and </a:t>
            </a:r>
            <a:r>
              <a:rPr lang="en-GB" b="1" dirty="0"/>
              <a:t>hastening</a:t>
            </a:r>
            <a:r>
              <a:rPr lang="en-GB" dirty="0"/>
              <a:t> the coming of the day of God, because of which the heavens will be set ablaze and dissolved, and the elements will melt with fire? But, in accordance with his promise, we wait for new heavens and a new earth, where righteousness is at home’ (2 Pet. 3:7-13). </a:t>
            </a:r>
          </a:p>
        </p:txBody>
      </p:sp>
    </p:spTree>
    <p:extLst>
      <p:ext uri="{BB962C8B-B14F-4D97-AF65-F5344CB8AC3E}">
        <p14:creationId xmlns:p14="http://schemas.microsoft.com/office/powerpoint/2010/main" val="14077733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F9A868-970D-423B-A4DF-4F847E02B951}"/>
              </a:ext>
            </a:extLst>
          </p:cNvPr>
          <p:cNvSpPr>
            <a:spLocks noGrp="1"/>
          </p:cNvSpPr>
          <p:nvPr>
            <p:ph type="title"/>
          </p:nvPr>
        </p:nvSpPr>
        <p:spPr>
          <a:xfrm>
            <a:off x="822960" y="277727"/>
            <a:ext cx="7543800" cy="1450757"/>
          </a:xfrm>
        </p:spPr>
        <p:txBody>
          <a:bodyPr>
            <a:normAutofit/>
          </a:bodyPr>
          <a:lstStyle/>
          <a:p>
            <a:r>
              <a:rPr lang="en-GB" sz="4400" dirty="0"/>
              <a:t>The Cosmic Conflagration: ‘Recovery’</a:t>
            </a:r>
          </a:p>
        </p:txBody>
      </p:sp>
      <p:sp>
        <p:nvSpPr>
          <p:cNvPr id="3" name="Content Placeholder 2">
            <a:extLst>
              <a:ext uri="{FF2B5EF4-FFF2-40B4-BE49-F238E27FC236}">
                <a16:creationId xmlns:a16="http://schemas.microsoft.com/office/drawing/2014/main" id="{8E2F9C8A-83DD-4049-B24B-1C7C94D64B5D}"/>
              </a:ext>
            </a:extLst>
          </p:cNvPr>
          <p:cNvSpPr>
            <a:spLocks noGrp="1"/>
          </p:cNvSpPr>
          <p:nvPr>
            <p:ph idx="1"/>
          </p:nvPr>
        </p:nvSpPr>
        <p:spPr>
          <a:xfrm>
            <a:off x="822960" y="2049920"/>
            <a:ext cx="7459906" cy="4023360"/>
          </a:xfrm>
        </p:spPr>
        <p:txBody>
          <a:bodyPr>
            <a:normAutofit lnSpcReduction="10000"/>
          </a:bodyPr>
          <a:lstStyle/>
          <a:p>
            <a:pPr algn="just">
              <a:buFont typeface="Arial" panose="020B0604020202020204" pitchFamily="34" charset="0"/>
              <a:buChar char="•"/>
            </a:pPr>
            <a:r>
              <a:rPr lang="en-GB" sz="2400" dirty="0"/>
              <a:t> The earth and everything on it will be ‘disclosed’ or ‘laid bare’ – this phrase has significant bearing on the meaning of the passage. </a:t>
            </a:r>
          </a:p>
          <a:p>
            <a:pPr algn="just">
              <a:buFont typeface="Arial" panose="020B0604020202020204" pitchFamily="34" charset="0"/>
              <a:buChar char="•"/>
            </a:pPr>
            <a:r>
              <a:rPr lang="en-GB" sz="2400" dirty="0"/>
              <a:t> Fire a potent symbol in the HB for God’s judgement. These verses should therefore be understood as pointing </a:t>
            </a:r>
            <a:r>
              <a:rPr lang="en-GB" sz="2400" u="sng" dirty="0"/>
              <a:t>metaphorically</a:t>
            </a:r>
            <a:r>
              <a:rPr lang="en-GB" sz="2400" dirty="0"/>
              <a:t> to future judgement. No actual destruction in mind. </a:t>
            </a:r>
          </a:p>
          <a:p>
            <a:pPr algn="just">
              <a:buFont typeface="Arial" panose="020B0604020202020204" pitchFamily="34" charset="0"/>
              <a:buChar char="•"/>
            </a:pPr>
            <a:r>
              <a:rPr lang="en-GB" sz="2400" dirty="0"/>
              <a:t> Use of the adjective </a:t>
            </a:r>
            <a:r>
              <a:rPr lang="en-GB" sz="2400" i="1" dirty="0" err="1"/>
              <a:t>kainos</a:t>
            </a:r>
            <a:r>
              <a:rPr lang="en-GB" sz="2400" dirty="0"/>
              <a:t> (new in quality) rather than </a:t>
            </a:r>
            <a:r>
              <a:rPr lang="en-GB" sz="2400" i="1" dirty="0" err="1"/>
              <a:t>neos</a:t>
            </a:r>
            <a:r>
              <a:rPr lang="en-GB" sz="2400" dirty="0"/>
              <a:t> (new in the sense of previously non-existent) in 3:13 points to </a:t>
            </a:r>
            <a:r>
              <a:rPr lang="en-GB" sz="2400" i="1" dirty="0"/>
              <a:t>renewal through transformation </a:t>
            </a:r>
            <a:r>
              <a:rPr lang="en-GB" sz="2400" dirty="0"/>
              <a:t>or </a:t>
            </a:r>
            <a:r>
              <a:rPr lang="en-GB" sz="2400" i="1" dirty="0"/>
              <a:t>renovation rather than replacement</a:t>
            </a:r>
            <a:r>
              <a:rPr lang="en-GB" sz="2400" dirty="0"/>
              <a:t>. </a:t>
            </a:r>
          </a:p>
          <a:p>
            <a:endParaRPr lang="en-GB" dirty="0"/>
          </a:p>
          <a:p>
            <a:pPr marL="0" indent="0">
              <a:buNone/>
            </a:pPr>
            <a:endParaRPr lang="en-GB" dirty="0"/>
          </a:p>
        </p:txBody>
      </p:sp>
    </p:spTree>
    <p:extLst>
      <p:ext uri="{BB962C8B-B14F-4D97-AF65-F5344CB8AC3E}">
        <p14:creationId xmlns:p14="http://schemas.microsoft.com/office/powerpoint/2010/main" val="422035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2E78D-69FD-47FE-B0AB-260262E37FCC}"/>
              </a:ext>
            </a:extLst>
          </p:cNvPr>
          <p:cNvSpPr>
            <a:spLocks noGrp="1"/>
          </p:cNvSpPr>
          <p:nvPr>
            <p:ph type="title"/>
          </p:nvPr>
        </p:nvSpPr>
        <p:spPr/>
        <p:txBody>
          <a:bodyPr>
            <a:normAutofit/>
          </a:bodyPr>
          <a:lstStyle/>
          <a:p>
            <a:r>
              <a:rPr lang="en-GB" sz="4400" dirty="0"/>
              <a:t>The Cosmic Conflagration: ‘Resistance’ (Type A)</a:t>
            </a:r>
          </a:p>
        </p:txBody>
      </p:sp>
      <p:sp>
        <p:nvSpPr>
          <p:cNvPr id="3" name="Content Placeholder 2">
            <a:extLst>
              <a:ext uri="{FF2B5EF4-FFF2-40B4-BE49-F238E27FC236}">
                <a16:creationId xmlns:a16="http://schemas.microsoft.com/office/drawing/2014/main" id="{80E4FC12-AEF1-4A23-B499-36C40391EE62}"/>
              </a:ext>
            </a:extLst>
          </p:cNvPr>
          <p:cNvSpPr>
            <a:spLocks noGrp="1"/>
          </p:cNvSpPr>
          <p:nvPr>
            <p:ph idx="1"/>
          </p:nvPr>
        </p:nvSpPr>
        <p:spPr>
          <a:xfrm>
            <a:off x="822959" y="2005531"/>
            <a:ext cx="7543801" cy="4155571"/>
          </a:xfrm>
        </p:spPr>
        <p:txBody>
          <a:bodyPr>
            <a:normAutofit/>
          </a:bodyPr>
          <a:lstStyle/>
          <a:p>
            <a:pPr algn="just">
              <a:buFont typeface="Arial" panose="020B0604020202020204" pitchFamily="34" charset="0"/>
              <a:buChar char="•"/>
            </a:pPr>
            <a:r>
              <a:rPr lang="en-GB" sz="2400" dirty="0"/>
              <a:t> On closer inspection, the case for a non-destructionist reading of 2 Pet. 3 is not particularly strong, particularly given the analogy with the Flood and the appeal to Stoic cosmology. </a:t>
            </a:r>
          </a:p>
          <a:p>
            <a:pPr algn="just">
              <a:buFont typeface="Arial" panose="020B0604020202020204" pitchFamily="34" charset="0"/>
              <a:buChar char="•"/>
            </a:pPr>
            <a:r>
              <a:rPr lang="en-GB" sz="2400" dirty="0"/>
              <a:t> Barbara </a:t>
            </a:r>
            <a:r>
              <a:rPr lang="en-GB" sz="2400" dirty="0" err="1"/>
              <a:t>Rossing</a:t>
            </a:r>
            <a:r>
              <a:rPr lang="en-GB" sz="2400" dirty="0"/>
              <a:t>: 2 Pet. 3 is ‘the most ecologically problematic chapter in the entire New Testament’. The exhortation of v. 12 to wait for and ‘hasten’ the coming of the day of God, and with it the dissolution of the elements, is especially troubling. (‘Hastening the Day when the Earth Will Burn?’, p. 89).</a:t>
            </a:r>
          </a:p>
          <a:p>
            <a:pPr algn="just">
              <a:buFont typeface="Arial" panose="020B0604020202020204" pitchFamily="34" charset="0"/>
              <a:buChar char="•"/>
            </a:pPr>
            <a:r>
              <a:rPr lang="en-GB" sz="2400" dirty="0"/>
              <a:t> Where is the regard for Earth? </a:t>
            </a:r>
          </a:p>
        </p:txBody>
      </p:sp>
    </p:spTree>
    <p:extLst>
      <p:ext uri="{BB962C8B-B14F-4D97-AF65-F5344CB8AC3E}">
        <p14:creationId xmlns:p14="http://schemas.microsoft.com/office/powerpoint/2010/main" val="27462456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8358A-6E55-498D-8028-7773B3D974E2}"/>
              </a:ext>
            </a:extLst>
          </p:cNvPr>
          <p:cNvSpPr>
            <a:spLocks noGrp="1"/>
          </p:cNvSpPr>
          <p:nvPr>
            <p:ph type="title"/>
          </p:nvPr>
        </p:nvSpPr>
        <p:spPr/>
        <p:txBody>
          <a:bodyPr>
            <a:normAutofit/>
          </a:bodyPr>
          <a:lstStyle/>
          <a:p>
            <a:r>
              <a:rPr lang="en-GB" sz="4400" dirty="0"/>
              <a:t>The New Heaven and New Earth (Rev. 21-22)</a:t>
            </a:r>
          </a:p>
        </p:txBody>
      </p:sp>
      <p:sp>
        <p:nvSpPr>
          <p:cNvPr id="3" name="Content Placeholder 2">
            <a:extLst>
              <a:ext uri="{FF2B5EF4-FFF2-40B4-BE49-F238E27FC236}">
                <a16:creationId xmlns:a16="http://schemas.microsoft.com/office/drawing/2014/main" id="{BF129C94-77CA-495B-B279-164A4E0592E4}"/>
              </a:ext>
            </a:extLst>
          </p:cNvPr>
          <p:cNvSpPr>
            <a:spLocks noGrp="1"/>
          </p:cNvSpPr>
          <p:nvPr>
            <p:ph idx="1"/>
          </p:nvPr>
        </p:nvSpPr>
        <p:spPr>
          <a:xfrm>
            <a:off x="822960" y="2023287"/>
            <a:ext cx="7543801" cy="4023360"/>
          </a:xfrm>
        </p:spPr>
        <p:txBody>
          <a:bodyPr>
            <a:normAutofit/>
          </a:bodyPr>
          <a:lstStyle/>
          <a:p>
            <a:pPr marL="0" indent="0" algn="just">
              <a:buNone/>
            </a:pPr>
            <a:r>
              <a:rPr lang="en-GB" sz="2400" dirty="0"/>
              <a:t>‘Then I saw a new heaven and a new earth; for the first heaven and the first earth had passed away, and the sea was no more. And I saw the holy city, the new Jerusalem, coming down out of heaven from God, prepared as a bride adorned for her husband. And I heard a loud voice from the throne saying, “See, the home of God is among mortals. He will dwell with them; they will be his peoples, and God himself will be with them; he will wipe every tear from their eyes. Death will be no more; mourning and crying and pain will be no more, for the first things have passed away’ (Rev. 21:1-4).</a:t>
            </a:r>
          </a:p>
        </p:txBody>
      </p:sp>
    </p:spTree>
    <p:extLst>
      <p:ext uri="{BB962C8B-B14F-4D97-AF65-F5344CB8AC3E}">
        <p14:creationId xmlns:p14="http://schemas.microsoft.com/office/powerpoint/2010/main" val="21036074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8358A-6E55-498D-8028-7773B3D974E2}"/>
              </a:ext>
            </a:extLst>
          </p:cNvPr>
          <p:cNvSpPr>
            <a:spLocks noGrp="1"/>
          </p:cNvSpPr>
          <p:nvPr>
            <p:ph type="title"/>
          </p:nvPr>
        </p:nvSpPr>
        <p:spPr/>
        <p:txBody>
          <a:bodyPr>
            <a:normAutofit/>
          </a:bodyPr>
          <a:lstStyle/>
          <a:p>
            <a:r>
              <a:rPr lang="en-GB" sz="4400" dirty="0"/>
              <a:t>The New Heaven and New Earth: ‘Recovery’</a:t>
            </a:r>
          </a:p>
        </p:txBody>
      </p:sp>
      <p:sp>
        <p:nvSpPr>
          <p:cNvPr id="3" name="Content Placeholder 2">
            <a:extLst>
              <a:ext uri="{FF2B5EF4-FFF2-40B4-BE49-F238E27FC236}">
                <a16:creationId xmlns:a16="http://schemas.microsoft.com/office/drawing/2014/main" id="{BF129C94-77CA-495B-B279-164A4E0592E4}"/>
              </a:ext>
            </a:extLst>
          </p:cNvPr>
          <p:cNvSpPr>
            <a:spLocks noGrp="1"/>
          </p:cNvSpPr>
          <p:nvPr>
            <p:ph idx="1"/>
          </p:nvPr>
        </p:nvSpPr>
        <p:spPr>
          <a:xfrm>
            <a:off x="822960" y="2245229"/>
            <a:ext cx="7543801" cy="4023360"/>
          </a:xfrm>
        </p:spPr>
        <p:txBody>
          <a:bodyPr>
            <a:normAutofit/>
          </a:bodyPr>
          <a:lstStyle/>
          <a:p>
            <a:pPr algn="just">
              <a:buFont typeface="Arial" panose="020B0604020202020204" pitchFamily="34" charset="0"/>
              <a:buChar char="•"/>
            </a:pPr>
            <a:r>
              <a:rPr lang="en-GB" sz="2400" dirty="0"/>
              <a:t> Renovation rather than replacement. In Rev 21:5, God proclaims, ‘I am making everything new!’ He does not proclaim ‘I am making new things’. Suggests miraculous transformation rather than destruction/recreation. </a:t>
            </a:r>
          </a:p>
          <a:p>
            <a:pPr algn="just">
              <a:buFont typeface="Arial" panose="020B0604020202020204" pitchFamily="34" charset="0"/>
              <a:buChar char="•"/>
            </a:pPr>
            <a:r>
              <a:rPr lang="en-GB" sz="2400" dirty="0"/>
              <a:t> The presentation of the New Jerusalem an ‘earth-</a:t>
            </a:r>
            <a:r>
              <a:rPr lang="en-GB" sz="2400" dirty="0" err="1"/>
              <a:t>centered</a:t>
            </a:r>
            <a:r>
              <a:rPr lang="en-GB" sz="2400" dirty="0"/>
              <a:t>’ vision of humanity’s future with God.</a:t>
            </a:r>
          </a:p>
          <a:p>
            <a:pPr algn="just">
              <a:buFont typeface="Arial" panose="020B0604020202020204" pitchFamily="34" charset="0"/>
              <a:buChar char="•"/>
            </a:pPr>
            <a:r>
              <a:rPr lang="en-GB" sz="2400" dirty="0"/>
              <a:t> John’s vision of the New Jerusalem reaffirms the inherent value of the natural world. </a:t>
            </a:r>
          </a:p>
          <a:p>
            <a:pPr algn="just">
              <a:buFont typeface="Arial" panose="020B0604020202020204" pitchFamily="34" charset="0"/>
              <a:buChar char="•"/>
            </a:pPr>
            <a:endParaRPr lang="en-GB" sz="2400" dirty="0"/>
          </a:p>
          <a:p>
            <a:pPr marL="0" indent="0" algn="just">
              <a:buNone/>
            </a:pPr>
            <a:endParaRPr lang="en-GB" sz="2400" dirty="0"/>
          </a:p>
        </p:txBody>
      </p:sp>
    </p:spTree>
    <p:extLst>
      <p:ext uri="{BB962C8B-B14F-4D97-AF65-F5344CB8AC3E}">
        <p14:creationId xmlns:p14="http://schemas.microsoft.com/office/powerpoint/2010/main" val="15512134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1E34D-DB89-443B-ADF6-FCBA253B46CA}"/>
              </a:ext>
            </a:extLst>
          </p:cNvPr>
          <p:cNvSpPr>
            <a:spLocks noGrp="1"/>
          </p:cNvSpPr>
          <p:nvPr>
            <p:ph type="title"/>
          </p:nvPr>
        </p:nvSpPr>
        <p:spPr/>
        <p:txBody>
          <a:bodyPr/>
          <a:lstStyle/>
          <a:p>
            <a:r>
              <a:rPr lang="en-GB" dirty="0"/>
              <a:t>The New Heaven and New Earth: ‘Resistance’ (Type A)</a:t>
            </a:r>
          </a:p>
        </p:txBody>
      </p:sp>
      <p:sp>
        <p:nvSpPr>
          <p:cNvPr id="3" name="Content Placeholder 2">
            <a:extLst>
              <a:ext uri="{FF2B5EF4-FFF2-40B4-BE49-F238E27FC236}">
                <a16:creationId xmlns:a16="http://schemas.microsoft.com/office/drawing/2014/main" id="{5D0D519C-EEB8-41A2-B9A5-9020C11FCFC8}"/>
              </a:ext>
            </a:extLst>
          </p:cNvPr>
          <p:cNvSpPr>
            <a:spLocks noGrp="1"/>
          </p:cNvSpPr>
          <p:nvPr>
            <p:ph idx="1"/>
          </p:nvPr>
        </p:nvSpPr>
        <p:spPr>
          <a:xfrm>
            <a:off x="822960" y="2156453"/>
            <a:ext cx="7543801" cy="4023360"/>
          </a:xfrm>
        </p:spPr>
        <p:txBody>
          <a:bodyPr>
            <a:normAutofit/>
          </a:bodyPr>
          <a:lstStyle/>
          <a:p>
            <a:pPr algn="just">
              <a:buFont typeface="Arial" panose="020B0604020202020204" pitchFamily="34" charset="0"/>
              <a:buChar char="•"/>
            </a:pPr>
            <a:r>
              <a:rPr lang="en-GB" dirty="0"/>
              <a:t> Radically different appearance of the new earth, particularly when considered alongside the statement that the first earth had ‘passed away’ (21:1), suggests a completely separate entity. </a:t>
            </a:r>
          </a:p>
          <a:p>
            <a:pPr algn="just">
              <a:buFont typeface="Arial" panose="020B0604020202020204" pitchFamily="34" charset="0"/>
              <a:buChar char="•"/>
            </a:pPr>
            <a:r>
              <a:rPr lang="en-GB" dirty="0"/>
              <a:t> Setting of John’s final vision overwhelmingly urban – not much representation for non-human creation. </a:t>
            </a:r>
          </a:p>
          <a:p>
            <a:pPr algn="just">
              <a:buFont typeface="Arial" panose="020B0604020202020204" pitchFamily="34" charset="0"/>
              <a:buChar char="•"/>
            </a:pPr>
            <a:r>
              <a:rPr lang="en-GB" dirty="0"/>
              <a:t> What possible motivation to environmental care can there be for the believer if the current earth is destined for the proverbial scrapheap, ready to be replaced by a superior model? Why paint the rooms of a house that is about to be demolished?!</a:t>
            </a:r>
          </a:p>
          <a:p>
            <a:endParaRPr lang="en-GB" dirty="0"/>
          </a:p>
        </p:txBody>
      </p:sp>
    </p:spTree>
    <p:extLst>
      <p:ext uri="{BB962C8B-B14F-4D97-AF65-F5344CB8AC3E}">
        <p14:creationId xmlns:p14="http://schemas.microsoft.com/office/powerpoint/2010/main" val="1487806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23DC5-B678-4671-965C-584455BA183A}"/>
              </a:ext>
            </a:extLst>
          </p:cNvPr>
          <p:cNvSpPr>
            <a:spLocks noGrp="1"/>
          </p:cNvSpPr>
          <p:nvPr>
            <p:ph type="title"/>
          </p:nvPr>
        </p:nvSpPr>
        <p:spPr/>
        <p:txBody>
          <a:bodyPr>
            <a:normAutofit/>
          </a:bodyPr>
          <a:lstStyle/>
          <a:p>
            <a:r>
              <a:rPr lang="en-GB" sz="4400" dirty="0"/>
              <a:t>2 Pet. 3 and Rev. 21-22 (‘Resistance’ Type B)</a:t>
            </a:r>
          </a:p>
        </p:txBody>
      </p:sp>
      <p:sp>
        <p:nvSpPr>
          <p:cNvPr id="3" name="Content Placeholder 2">
            <a:extLst>
              <a:ext uri="{FF2B5EF4-FFF2-40B4-BE49-F238E27FC236}">
                <a16:creationId xmlns:a16="http://schemas.microsoft.com/office/drawing/2014/main" id="{F7583832-11A5-4ED7-812A-AFB35C7CB997}"/>
              </a:ext>
            </a:extLst>
          </p:cNvPr>
          <p:cNvSpPr>
            <a:spLocks noGrp="1"/>
          </p:cNvSpPr>
          <p:nvPr>
            <p:ph idx="1"/>
          </p:nvPr>
        </p:nvSpPr>
        <p:spPr>
          <a:xfrm>
            <a:off x="893981" y="2138697"/>
            <a:ext cx="7543801" cy="4023360"/>
          </a:xfrm>
        </p:spPr>
        <p:txBody>
          <a:bodyPr/>
          <a:lstStyle/>
          <a:p>
            <a:pPr algn="just">
              <a:buFont typeface="Arial" panose="020B0604020202020204" pitchFamily="34" charset="0"/>
              <a:buChar char="•"/>
            </a:pPr>
            <a:r>
              <a:rPr lang="en-GB" sz="2400" dirty="0"/>
              <a:t> The way in which these eschatological texts have been received and understood by some fundamentalist Christians poses significant problems for articulating a positive biblical environmental ethic.</a:t>
            </a:r>
          </a:p>
          <a:p>
            <a:pPr algn="just">
              <a:buFont typeface="Arial" panose="020B0604020202020204" pitchFamily="34" charset="0"/>
              <a:buChar char="•"/>
            </a:pPr>
            <a:r>
              <a:rPr lang="en-GB" sz="2400" dirty="0"/>
              <a:t> There are many millions of Christians around the world who subscribe to the notion of an imminent final judgement and for whom ecological degradation and environmental catastrophe are little more than ‘signs of the times’ of a not-too-distant end.</a:t>
            </a:r>
          </a:p>
          <a:p>
            <a:endParaRPr lang="en-GB" dirty="0"/>
          </a:p>
        </p:txBody>
      </p:sp>
    </p:spTree>
    <p:extLst>
      <p:ext uri="{BB962C8B-B14F-4D97-AF65-F5344CB8AC3E}">
        <p14:creationId xmlns:p14="http://schemas.microsoft.com/office/powerpoint/2010/main" val="21750661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8CAA2-EF31-48D3-AF2E-834223D8660A}"/>
              </a:ext>
            </a:extLst>
          </p:cNvPr>
          <p:cNvSpPr>
            <a:spLocks noGrp="1"/>
          </p:cNvSpPr>
          <p:nvPr>
            <p:ph type="title"/>
          </p:nvPr>
        </p:nvSpPr>
        <p:spPr/>
        <p:txBody>
          <a:bodyPr>
            <a:normAutofit/>
          </a:bodyPr>
          <a:lstStyle/>
          <a:p>
            <a:r>
              <a:rPr lang="en-GB" sz="4400" dirty="0"/>
              <a:t>2 Pet. 3 and Rev. 21-22 (‘Resistance’ Type B)</a:t>
            </a:r>
          </a:p>
        </p:txBody>
      </p:sp>
      <p:sp>
        <p:nvSpPr>
          <p:cNvPr id="3" name="Content Placeholder 2">
            <a:extLst>
              <a:ext uri="{FF2B5EF4-FFF2-40B4-BE49-F238E27FC236}">
                <a16:creationId xmlns:a16="http://schemas.microsoft.com/office/drawing/2014/main" id="{2CD950CB-D92B-4418-958D-A576F2EA8AB7}"/>
              </a:ext>
            </a:extLst>
          </p:cNvPr>
          <p:cNvSpPr>
            <a:spLocks noGrp="1"/>
          </p:cNvSpPr>
          <p:nvPr>
            <p:ph idx="1"/>
          </p:nvPr>
        </p:nvSpPr>
        <p:spPr>
          <a:xfrm>
            <a:off x="822960" y="2147574"/>
            <a:ext cx="7543801" cy="4023360"/>
          </a:xfrm>
        </p:spPr>
        <p:txBody>
          <a:bodyPr>
            <a:normAutofit/>
          </a:bodyPr>
          <a:lstStyle/>
          <a:p>
            <a:pPr marL="0" indent="0" algn="just">
              <a:buNone/>
            </a:pPr>
            <a:r>
              <a:rPr lang="en-GB" sz="2400" dirty="0"/>
              <a:t>‘While it is true that we are all stewards of the earth and should thus take care of it, we should also be aware of the fact that the “heavens and earth which are now” are being prevented from being destroyed by the Word of God (2 Pet. 3:7). God will one day destroy the earth with the fire of judgment, and this is the warning that Christians must take to those who are lost, in order that they might be saved through the obedience of the Gospel’</a:t>
            </a:r>
          </a:p>
          <a:p>
            <a:pPr algn="just"/>
            <a:r>
              <a:rPr lang="en-GB" sz="2400" dirty="0"/>
              <a:t>– Spencer Strickland, American preacher</a:t>
            </a:r>
          </a:p>
        </p:txBody>
      </p:sp>
    </p:spTree>
    <p:extLst>
      <p:ext uri="{BB962C8B-B14F-4D97-AF65-F5344CB8AC3E}">
        <p14:creationId xmlns:p14="http://schemas.microsoft.com/office/powerpoint/2010/main" val="337992454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20EDE-3EF5-4C1F-A616-050256B15C87}"/>
              </a:ext>
            </a:extLst>
          </p:cNvPr>
          <p:cNvSpPr>
            <a:spLocks noGrp="1"/>
          </p:cNvSpPr>
          <p:nvPr>
            <p:ph type="title"/>
          </p:nvPr>
        </p:nvSpPr>
        <p:spPr/>
        <p:txBody>
          <a:bodyPr>
            <a:normAutofit/>
          </a:bodyPr>
          <a:lstStyle/>
          <a:p>
            <a:r>
              <a:rPr lang="en-GB" sz="4400" dirty="0"/>
              <a:t>The Ecological Legacy of the Bible’s Eschatological Texts</a:t>
            </a:r>
          </a:p>
        </p:txBody>
      </p:sp>
      <p:sp>
        <p:nvSpPr>
          <p:cNvPr id="3" name="Content Placeholder 2">
            <a:extLst>
              <a:ext uri="{FF2B5EF4-FFF2-40B4-BE49-F238E27FC236}">
                <a16:creationId xmlns:a16="http://schemas.microsoft.com/office/drawing/2014/main" id="{98CCEB17-0C72-4E64-84D7-FDF824458B9C}"/>
              </a:ext>
            </a:extLst>
          </p:cNvPr>
          <p:cNvSpPr>
            <a:spLocks noGrp="1"/>
          </p:cNvSpPr>
          <p:nvPr>
            <p:ph idx="1"/>
          </p:nvPr>
        </p:nvSpPr>
        <p:spPr>
          <a:xfrm>
            <a:off x="822960" y="2174208"/>
            <a:ext cx="7543801" cy="4023360"/>
          </a:xfrm>
        </p:spPr>
        <p:txBody>
          <a:bodyPr/>
          <a:lstStyle/>
          <a:p>
            <a:pPr algn="just">
              <a:buFont typeface="Arial" panose="020B0604020202020204" pitchFamily="34" charset="0"/>
              <a:buChar char="•"/>
            </a:pPr>
            <a:r>
              <a:rPr lang="en-GB" sz="2400" dirty="0"/>
              <a:t> None of the biblical writers sees their expectation of an imminent cosmic catastrophe as reason to devalue the current material world. </a:t>
            </a:r>
          </a:p>
          <a:p>
            <a:pPr algn="just">
              <a:buFont typeface="Arial" panose="020B0604020202020204" pitchFamily="34" charset="0"/>
              <a:buChar char="•"/>
            </a:pPr>
            <a:r>
              <a:rPr lang="en-GB" sz="2400" dirty="0"/>
              <a:t> However, there are major difficulties in reading the Bible’s eschatological texts from an ecological perspective. </a:t>
            </a:r>
          </a:p>
          <a:p>
            <a:pPr algn="just">
              <a:buFont typeface="Arial" panose="020B0604020202020204" pitchFamily="34" charset="0"/>
              <a:buChar char="•"/>
            </a:pPr>
            <a:r>
              <a:rPr lang="en-GB" sz="2400" dirty="0"/>
              <a:t> ‘It seems, then, that the biblical texts leave us with an uncertain and ambivalent legacy when it comes to the possible contribution of their future visions to theological and ethical views of the environment’ (David </a:t>
            </a:r>
            <a:r>
              <a:rPr lang="en-GB" sz="2400" dirty="0" err="1"/>
              <a:t>Horrell</a:t>
            </a:r>
            <a:r>
              <a:rPr lang="en-GB" sz="2400" dirty="0"/>
              <a:t>, </a:t>
            </a:r>
            <a:r>
              <a:rPr lang="en-GB" sz="2400" i="1" dirty="0"/>
              <a:t>The Bible and the Environment</a:t>
            </a:r>
            <a:r>
              <a:rPr lang="en-GB" sz="2400" dirty="0"/>
              <a:t>, p. 113). </a:t>
            </a:r>
          </a:p>
          <a:p>
            <a:endParaRPr lang="en-GB" dirty="0"/>
          </a:p>
        </p:txBody>
      </p:sp>
    </p:spTree>
    <p:extLst>
      <p:ext uri="{BB962C8B-B14F-4D97-AF65-F5344CB8AC3E}">
        <p14:creationId xmlns:p14="http://schemas.microsoft.com/office/powerpoint/2010/main" val="216166225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399</TotalTime>
  <Words>2502</Words>
  <Application>Microsoft Office PowerPoint</Application>
  <PresentationFormat>On-screen Show (4:3)</PresentationFormat>
  <Paragraphs>70</Paragraphs>
  <Slides>22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22</vt:i4>
      </vt:variant>
    </vt:vector>
  </HeadingPairs>
  <TitlesOfParts>
    <vt:vector size="27" baseType="lpstr">
      <vt:lpstr>Arial</vt:lpstr>
      <vt:lpstr>Calibri</vt:lpstr>
      <vt:lpstr>Calibri Light</vt:lpstr>
      <vt:lpstr>Wingdings</vt:lpstr>
      <vt:lpstr>Retrospect</vt:lpstr>
      <vt:lpstr>Reading the Bible Ecologically: Some Key Texts </vt:lpstr>
      <vt:lpstr>Approaches to Reading the Bible Ecologically</vt:lpstr>
      <vt:lpstr>Today’s Session</vt:lpstr>
      <vt:lpstr>PowerPoint Presentation</vt:lpstr>
      <vt:lpstr>Task</vt:lpstr>
      <vt:lpstr>Gen. 6-9 (The Story of the Flood)</vt:lpstr>
      <vt:lpstr>Gen. 6-9 (The Story of the Flood)</vt:lpstr>
      <vt:lpstr>The Story of the Flood: ‘Recovery’</vt:lpstr>
      <vt:lpstr>The Story of the Flood: ‘Resistance’ (Type A)</vt:lpstr>
      <vt:lpstr>The Groaning and Liberation of Creation (Rom. 8:18-23)</vt:lpstr>
      <vt:lpstr>The Groaning and Liberation of Creation: ‘Recovery’</vt:lpstr>
      <vt:lpstr>The Groaning and Liberation of Creation: ‘Resistance’ (Type A)</vt:lpstr>
      <vt:lpstr>PowerPoint Presentation</vt:lpstr>
      <vt:lpstr>The Cosmic Conflagration (2 Peter)</vt:lpstr>
      <vt:lpstr>The Cosmic Conflagration: ‘Recovery’</vt:lpstr>
      <vt:lpstr>The Cosmic Conflagration: ‘Resistance’ (Type A)</vt:lpstr>
      <vt:lpstr>The New Heaven and New Earth (Rev. 21-22)</vt:lpstr>
      <vt:lpstr>The New Heaven and New Earth: ‘Recovery’</vt:lpstr>
      <vt:lpstr>The New Heaven and New Earth: ‘Resistance’ (Type A)</vt:lpstr>
      <vt:lpstr>2 Pet. 3 and Rev. 21-22 (‘Resistance’ Type B)</vt:lpstr>
      <vt:lpstr>2 Pet. 3 and Rev. 21-22 (‘Resistance’ Type B)</vt:lpstr>
      <vt:lpstr>The Ecological Legacy of the Bible’s Eschatological Texts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Reading the Bible Ecologically: The Influence of Lynn White</dc:title>
  <dc:creator>Rhodri Thomas</dc:creator>
  <cp:lastModifiedBy>Rhodri Thomas</cp:lastModifiedBy>
  <cp:revision>47</cp:revision>
  <dcterms:created xsi:type="dcterms:W3CDTF">2020-01-05T19:48:07Z</dcterms:created>
  <dcterms:modified xsi:type="dcterms:W3CDTF">2020-01-10T11:08:46Z</dcterms:modified>
</cp:coreProperties>
</file>