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87407" autoAdjust="0"/>
  </p:normalViewPr>
  <p:slideViewPr>
    <p:cSldViewPr snapToGrid="0">
      <p:cViewPr varScale="1">
        <p:scale>
          <a:sx n="65" d="100"/>
          <a:sy n="65" d="100"/>
        </p:scale>
        <p:origin x="85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35BD53-63D8-4B66-AEAF-B82F94F689C3}" type="datetimeFigureOut">
              <a:rPr lang="en-US" smtClean="0"/>
              <a:t>10/31/2022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D83FD-1E0B-40F2-94F5-0718C7111F69}" type="slidenum">
              <a:rPr lang="en-US" smtClean="0"/>
              <a:t>‹#›</a:t>
            </a:fld>
            <a:endParaRPr lang="en-US"/>
          </a:p>
        </p:txBody>
      </p:sp>
    </p:spTree>
    <p:extLst>
      <p:ext uri="{BB962C8B-B14F-4D97-AF65-F5344CB8AC3E}">
        <p14:creationId xmlns:p14="http://schemas.microsoft.com/office/powerpoint/2010/main" val="1224520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Covid-19 has brought numerous retail businesses to a standstill since most of them go bust due to their failure to raise revenue to manage the business's costs. The declining profitability of most retail stores is justified by the supply chain issues, where transportation and shipping fees are raised to the maximum (Barman et al., 2022). The higher demand for wages and the increase in consumer goods and energy prices outlines the adverse effects of rising inflation. Hence, most retail business organizations need to devise a conclusive approach to addressing the problem by focusing on the purchase intentions and the behavior of their targeted customers</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2</a:t>
            </a:fld>
            <a:endParaRPr lang="en-US"/>
          </a:p>
        </p:txBody>
      </p:sp>
    </p:spTree>
    <p:extLst>
      <p:ext uri="{BB962C8B-B14F-4D97-AF65-F5344CB8AC3E}">
        <p14:creationId xmlns:p14="http://schemas.microsoft.com/office/powerpoint/2010/main" val="1252356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The cases of declining profitability and insolvency issues are the key challenges that make most organizations go out of business. TM Lewin is a significant example that went bust and was owned by Torque Brands. The company has encountered numerous challenges stemming from the high cost of living that has been propelled by the existence of Covid-19, where most professionals would not go for formal wear due to the work-from-home initiatives (Wen et al., 2019). The rising inflation and the supply chain management issues that cause a rising trend in shipping and transportation costs outline the need for the firm to consider restructuring its business strategies to stay relevant in the marketplace.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3</a:t>
            </a:fld>
            <a:endParaRPr lang="en-US"/>
          </a:p>
        </p:txBody>
      </p:sp>
    </p:spTree>
    <p:extLst>
      <p:ext uri="{BB962C8B-B14F-4D97-AF65-F5344CB8AC3E}">
        <p14:creationId xmlns:p14="http://schemas.microsoft.com/office/powerpoint/2010/main" val="1557742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A significant percentage of retail businesses stand a chance to bust due to the rising inflation that makes it impossible for consumers to purchase products that are regarded as a luxury in the midst of the pandemic. The covid-19 explains the current challenges posed by the supply chain management to raise prices on commodities and the cost of transportation (Shahed et al., 2021). Therefore, most retail store businesses are obligated to devise an approach to managing the challenges by focusing on the current consumers' behavior and what suits their budget when essential commodities, such as men's and formalwear, are deemed irrelevant when professionals work from home.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4</a:t>
            </a:fld>
            <a:endParaRPr lang="en-US"/>
          </a:p>
        </p:txBody>
      </p:sp>
    </p:spTree>
    <p:extLst>
      <p:ext uri="{BB962C8B-B14F-4D97-AF65-F5344CB8AC3E}">
        <p14:creationId xmlns:p14="http://schemas.microsoft.com/office/powerpoint/2010/main" val="1464147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The impact of declining profitability on for-profit organizations is diverse and multifaceted. For instance, TM Lewin faces the challenge of an economic downturn due to the concern of underperformance caused by the existence of covid-19. The targeted customers are reluctant to make purchases of formal wear due to covid restrictions, which poses a threat to generating a consistent revenue collection (</a:t>
            </a:r>
            <a:r>
              <a:rPr lang="en-US" sz="1800" dirty="0" err="1">
                <a:effectLst/>
                <a:latin typeface="Arial" panose="020B0604020202020204" pitchFamily="34" charset="0"/>
                <a:ea typeface="Calibri" panose="020F0502020204030204" pitchFamily="34" charset="0"/>
                <a:cs typeface="Arial" panose="020B0604020202020204" pitchFamily="34" charset="0"/>
              </a:rPr>
              <a:t>Modak</a:t>
            </a:r>
            <a:r>
              <a:rPr lang="en-US" sz="1800" dirty="0">
                <a:effectLst/>
                <a:latin typeface="Arial" panose="020B0604020202020204" pitchFamily="34" charset="0"/>
                <a:ea typeface="Calibri" panose="020F0502020204030204" pitchFamily="34" charset="0"/>
                <a:cs typeface="Arial" panose="020B0604020202020204" pitchFamily="34" charset="0"/>
              </a:rPr>
              <a:t> &amp; Kelle, 2019). The possibility that employees whose mindsets were streamlined to work under supervision could show a higher level of reluctance to undertake their duties is detrimental to the success or performance of the organization. Customers' priority in purchasing decisions due to the rising inflation indicates declining profitability for the retail organization.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5</a:t>
            </a:fld>
            <a:endParaRPr lang="en-US"/>
          </a:p>
        </p:txBody>
      </p:sp>
    </p:spTree>
    <p:extLst>
      <p:ext uri="{BB962C8B-B14F-4D97-AF65-F5344CB8AC3E}">
        <p14:creationId xmlns:p14="http://schemas.microsoft.com/office/powerpoint/2010/main" val="21904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The key challenges associated with rising inflation are the reduction of employee earnings and the possibility of layoffs. The organization is restricted to cutting overhead costs by laying off workers or reducing its net income to manage its expenditure on the high costs of transportation and energy during the pandemic (Garg et al., 2020). Employees definitely express circumstances of fatigue or reduced morale in cases where their earnings and reduced to suit the set objectives by their organizations. The context of free-rider problems stems from the concern that discrepancies tend to demotivate the employees, particularly based on the intent to serve the interests of shareholders at their expense.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6</a:t>
            </a:fld>
            <a:endParaRPr lang="en-US"/>
          </a:p>
        </p:txBody>
      </p:sp>
    </p:spTree>
    <p:extLst>
      <p:ext uri="{BB962C8B-B14F-4D97-AF65-F5344CB8AC3E}">
        <p14:creationId xmlns:p14="http://schemas.microsoft.com/office/powerpoint/2010/main" val="2879165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nature of restrictions made by the government to enforce lockdowns and restrict the movement of customers is a key problem faced by retail organizations such as TM Lewin. The business is obligated to devise an efficient approach to contain concerns of high corporate taxation during the covid-19 skirmishes. Rising inflation and higher interest rates imposed on consumable products are major challenges to the performance of an organization, particularly based on the failure to infiltrate the market (Ye et al., 2018). The social factors, such as a change in lifestyle trends, are justified by opting out of formal wear since professionals are obligated to work from home. The concern of meeting the cost of automation via digital platforms and managing data security risk hinders the company from maintaining high financial performance in the market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Modak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&amp; Kelle, 2019). Concerns of insolvency and going bust affect organizations' credit rating and their chances to acquire grants to propel their business agendas.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7</a:t>
            </a:fld>
            <a:endParaRPr lang="en-US"/>
          </a:p>
        </p:txBody>
      </p:sp>
    </p:spTree>
    <p:extLst>
      <p:ext uri="{BB962C8B-B14F-4D97-AF65-F5344CB8AC3E}">
        <p14:creationId xmlns:p14="http://schemas.microsoft.com/office/powerpoint/2010/main" val="3936183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The focus on the effects of declining profitability on employee performance is attributed to reduced or low morale that leads to instances of unproductivity. The need to implement and install a strong technological architecture is a major problem contributing to most retail businesses' collapse during covid (</a:t>
            </a:r>
            <a:r>
              <a:rPr lang="en-US" sz="1800" dirty="0" err="1">
                <a:effectLst/>
                <a:latin typeface="Arial" panose="020B0604020202020204" pitchFamily="34" charset="0"/>
                <a:ea typeface="Calibri" panose="020F0502020204030204" pitchFamily="34" charset="0"/>
                <a:cs typeface="Arial" panose="020B0604020202020204" pitchFamily="34" charset="0"/>
              </a:rPr>
              <a:t>Modak</a:t>
            </a:r>
            <a:r>
              <a:rPr lang="en-US" sz="1800" dirty="0">
                <a:effectLst/>
                <a:latin typeface="Arial" panose="020B0604020202020204" pitchFamily="34" charset="0"/>
                <a:ea typeface="Calibri" panose="020F0502020204030204" pitchFamily="34" charset="0"/>
                <a:cs typeface="Arial" panose="020B0604020202020204" pitchFamily="34" charset="0"/>
              </a:rPr>
              <a:t> &amp; Kelle, 2019). Managing cyber security issues requires a solid internet infrastructure and a strong firewall to protect consumers privacy, which is deemed costly. Changes in work conditions during Covid-19 outline the need to conduct a risk assessment regarding employees becoming unproductive and reluctant to respond to clients and organizational inquiries. The focus on the measurement and mother nature as key segments of the cause-effect interpretation of TM Lewin case reflects on the need to manage logistics inconsistencies in the storage and supply of the company's products.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8</a:t>
            </a:fld>
            <a:endParaRPr lang="en-US"/>
          </a:p>
        </p:txBody>
      </p:sp>
    </p:spTree>
    <p:extLst>
      <p:ext uri="{BB962C8B-B14F-4D97-AF65-F5344CB8AC3E}">
        <p14:creationId xmlns:p14="http://schemas.microsoft.com/office/powerpoint/2010/main" val="1877789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Given the TM Lewin case study context, it is imperative for retail firms to invest more in identifying a complex problem to fight declining profitability. For instance, rising inflation and the impact of covid as the cause of declining profitability require the company to devise a new business strategy and focus on diversification to manage the problem (</a:t>
            </a:r>
            <a:r>
              <a:rPr lang="en-US" sz="1800" dirty="0" err="1">
                <a:effectLst/>
                <a:latin typeface="Arial" panose="020B0604020202020204" pitchFamily="34" charset="0"/>
                <a:ea typeface="Calibri" panose="020F0502020204030204" pitchFamily="34" charset="0"/>
                <a:cs typeface="Arial" panose="020B0604020202020204" pitchFamily="34" charset="0"/>
              </a:rPr>
              <a:t>Delasay</a:t>
            </a:r>
            <a:r>
              <a:rPr lang="en-US" sz="1800" dirty="0">
                <a:effectLst/>
                <a:latin typeface="Arial" panose="020B0604020202020204" pitchFamily="34" charset="0"/>
                <a:ea typeface="Calibri" panose="020F0502020204030204" pitchFamily="34" charset="0"/>
                <a:cs typeface="Arial" panose="020B0604020202020204" pitchFamily="34" charset="0"/>
              </a:rPr>
              <a:t> et al., 2022). The company could consider producing sweatshirts and sportswear other than shirts to meet the expectations of customers during a pandemic. The essence of connecting with prospective consumers via the digital market can enable the firm to visualize consumer behavior and build a product that meets their preferences.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9</a:t>
            </a:fld>
            <a:endParaRPr lang="en-US"/>
          </a:p>
        </p:txBody>
      </p:sp>
    </p:spTree>
    <p:extLst>
      <p:ext uri="{BB962C8B-B14F-4D97-AF65-F5344CB8AC3E}">
        <p14:creationId xmlns:p14="http://schemas.microsoft.com/office/powerpoint/2010/main" val="423243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The covid-19 has placed TM Lewin or the current Torque Brands in a position of facing insolvency. A practical approach to containing declining profitability is introducing a new strategy, which entails diversification and experimentation. The company is obligated to develop and produce new products consistent with the customers' preferences during Covid (Barman et al., 2022). For instance, the concern about the rising demand for sportswear and sweatshirts during covid could be used by the company as a window to retaining its loyal clients. By embracing the diversification strategy, the company stands a better chance of retaining its employees and recording an improved financial performance.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10</a:t>
            </a:fld>
            <a:endParaRPr lang="en-US"/>
          </a:p>
        </p:txBody>
      </p:sp>
    </p:spTree>
    <p:extLst>
      <p:ext uri="{BB962C8B-B14F-4D97-AF65-F5344CB8AC3E}">
        <p14:creationId xmlns:p14="http://schemas.microsoft.com/office/powerpoint/2010/main" val="515372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Declining profitability is a major complex problem that leads to cases of insolvency and retail businesses going bust in the market. The covid-19 restrictions and lockdowns have made it difficult for companies like TM Lewin to generate revenues and manage internal issues, such as employee retention. Therefore, a practical approach should be devised to enable the firm to survive during turbulent times characterized by high inflation rates. Focusing on a diversification strategy by introducing a new product in the market will be an accurate approach to resolving the problem since it retains loyal customers and helps the firm maintain its base for revenue collection. </a:t>
            </a:r>
          </a:p>
          <a:p>
            <a:endParaRPr lang="en-US" dirty="0"/>
          </a:p>
        </p:txBody>
      </p:sp>
      <p:sp>
        <p:nvSpPr>
          <p:cNvPr id="4" name="Slide Number Placeholder 3"/>
          <p:cNvSpPr>
            <a:spLocks noGrp="1"/>
          </p:cNvSpPr>
          <p:nvPr>
            <p:ph type="sldNum" sz="quarter" idx="5"/>
          </p:nvPr>
        </p:nvSpPr>
        <p:spPr/>
        <p:txBody>
          <a:bodyPr/>
          <a:lstStyle/>
          <a:p>
            <a:fld id="{8F1D83FD-1E0B-40F2-94F5-0718C7111F69}" type="slidenum">
              <a:rPr lang="en-US" smtClean="0"/>
              <a:t>11</a:t>
            </a:fld>
            <a:endParaRPr lang="en-US"/>
          </a:p>
        </p:txBody>
      </p:sp>
    </p:spTree>
    <p:extLst>
      <p:ext uri="{BB962C8B-B14F-4D97-AF65-F5344CB8AC3E}">
        <p14:creationId xmlns:p14="http://schemas.microsoft.com/office/powerpoint/2010/main" val="3890509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4221691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3993624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740917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24F26-DFEB-45B1-9FE0-C8840A4DF2B8}" type="datetimeFigureOut">
              <a:rPr lang="en-US" smtClean="0"/>
              <a:t>10/31/2022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1541920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24F26-DFEB-45B1-9FE0-C8840A4DF2B8}" type="datetimeFigureOut">
              <a:rPr lang="en-US" smtClean="0"/>
              <a:t>10/31/2022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2510253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24F26-DFEB-45B1-9FE0-C8840A4DF2B8}" type="datetimeFigureOut">
              <a:rPr lang="en-US" smtClean="0"/>
              <a:t>10/31/2022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2522997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24F26-DFEB-45B1-9FE0-C8840A4DF2B8}" type="datetimeFigureOut">
              <a:rPr lang="en-US" smtClean="0"/>
              <a:t>10/31/2022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3055575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24F26-DFEB-45B1-9FE0-C8840A4DF2B8}" type="datetimeFigureOut">
              <a:rPr lang="en-US" smtClean="0"/>
              <a:t>10/31/2022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125756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24F26-DFEB-45B1-9FE0-C8840A4DF2B8}" type="datetimeFigureOut">
              <a:rPr lang="en-US" smtClean="0"/>
              <a:t>10/31/2022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1442137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24F26-DFEB-45B1-9FE0-C8840A4DF2B8}" type="datetimeFigureOut">
              <a:rPr lang="en-US" smtClean="0"/>
              <a:t>10/31/2022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9425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590642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3005961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1689174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2969157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2929236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12185475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24F26-DFEB-45B1-9FE0-C8840A4DF2B8}" type="datetimeFigureOut">
              <a:rPr lang="en-US" smtClean="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151C19-127C-4988-9131-3AAE4EA50DCC}" type="slidenum">
              <a:rPr lang="en-US" smtClean="0"/>
              <a:t>‹#›</a:t>
            </a:fld>
            <a:endParaRPr lang="en-US"/>
          </a:p>
        </p:txBody>
      </p:sp>
    </p:spTree>
    <p:extLst>
      <p:ext uri="{BB962C8B-B14F-4D97-AF65-F5344CB8AC3E}">
        <p14:creationId xmlns:p14="http://schemas.microsoft.com/office/powerpoint/2010/main" val="1932986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024F26-DFEB-45B1-9FE0-C8840A4DF2B8}" type="datetimeFigureOut">
              <a:rPr lang="en-US" smtClean="0"/>
              <a:t>10/31/2022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151C19-127C-4988-9131-3AAE4EA50DCC}" type="slidenum">
              <a:rPr lang="en-US" smtClean="0"/>
              <a:t>‹#›</a:t>
            </a:fld>
            <a:endParaRPr lang="en-US"/>
          </a:p>
        </p:txBody>
      </p:sp>
    </p:spTree>
    <p:extLst>
      <p:ext uri="{BB962C8B-B14F-4D97-AF65-F5344CB8AC3E}">
        <p14:creationId xmlns:p14="http://schemas.microsoft.com/office/powerpoint/2010/main" val="35663611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1E90C4-2DED-68CD-76F6-656B5AD74E5A}"/>
              </a:ext>
            </a:extLst>
          </p:cNvPr>
          <p:cNvSpPr>
            <a:spLocks noGrp="1"/>
          </p:cNvSpPr>
          <p:nvPr>
            <p:ph type="ctrTitle"/>
          </p:nvPr>
        </p:nvSpPr>
        <p:spPr>
          <a:xfrm>
            <a:off x="1465007" y="1328840"/>
            <a:ext cx="9144000" cy="1437957"/>
          </a:xfrm>
        </p:spPr>
        <p:txBody>
          <a:bodyPr>
            <a:noAutofit/>
          </a:bodyPr>
          <a:lstStyle/>
          <a:p>
            <a:pPr algn="ctr"/>
            <a:r>
              <a:rPr lang="en-US" sz="2800" b="1" dirty="0">
                <a:effectLst/>
                <a:latin typeface="Arial" panose="020B0604020202020204" pitchFamily="34" charset="0"/>
                <a:ea typeface="Calibri" panose="020F0502020204030204" pitchFamily="34" charset="0"/>
                <a:cs typeface="Arial" panose="020B0604020202020204" pitchFamily="34" charset="0"/>
              </a:rPr>
              <a:t>Firm Marketing Strategy Analysis</a:t>
            </a:r>
            <a:r>
              <a:rPr lang="en-US" sz="2800" dirty="0">
                <a:effectLst/>
                <a:latin typeface="Arial" panose="020B0604020202020204" pitchFamily="34" charset="0"/>
                <a:ea typeface="Calibri" panose="020F0502020204030204" pitchFamily="34" charset="0"/>
                <a:cs typeface="Arial" panose="020B0604020202020204" pitchFamily="34" charset="0"/>
              </a:rPr>
              <a:t/>
            </a:r>
            <a:br>
              <a:rPr lang="en-US" sz="2800" dirty="0">
                <a:effectLst/>
                <a:latin typeface="Arial" panose="020B0604020202020204" pitchFamily="34" charset="0"/>
                <a:ea typeface="Calibri" panose="020F0502020204030204" pitchFamily="34" charset="0"/>
                <a:cs typeface="Arial" panose="020B0604020202020204" pitchFamily="34" charset="0"/>
              </a:rPr>
            </a:br>
            <a:endParaRPr lang="en-US" sz="8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335A27B9-97F1-B156-300F-A1D99CAF9D03}"/>
              </a:ext>
            </a:extLst>
          </p:cNvPr>
          <p:cNvSpPr>
            <a:spLocks noGrp="1"/>
          </p:cNvSpPr>
          <p:nvPr>
            <p:ph type="subTitle" idx="1"/>
          </p:nvPr>
        </p:nvSpPr>
        <p:spPr>
          <a:xfrm>
            <a:off x="-997974" y="2368591"/>
            <a:ext cx="9144000" cy="2374751"/>
          </a:xfrm>
        </p:spPr>
        <p:txBody>
          <a:bodyPr>
            <a:normAutofit/>
          </a:bodyPr>
          <a:lstStyle/>
          <a:p>
            <a:r>
              <a:rPr lang="lv-LV" sz="4800" dirty="0" err="1" smtClean="0"/>
              <a:t>Kristine</a:t>
            </a:r>
            <a:r>
              <a:rPr lang="lv-LV" sz="4800" dirty="0" smtClean="0"/>
              <a:t> </a:t>
            </a:r>
            <a:r>
              <a:rPr lang="lv-LV" sz="4800" dirty="0" err="1" smtClean="0"/>
              <a:t>didzus</a:t>
            </a:r>
            <a:endParaRPr lang="lv-LV" sz="4800" dirty="0" smtClean="0"/>
          </a:p>
          <a:p>
            <a:r>
              <a:rPr lang="lv-LV" sz="4800" dirty="0" smtClean="0"/>
              <a:t>2130588</a:t>
            </a:r>
            <a:endParaRPr lang="en-US" sz="4800" dirty="0"/>
          </a:p>
        </p:txBody>
      </p:sp>
    </p:spTree>
    <p:extLst>
      <p:ext uri="{BB962C8B-B14F-4D97-AF65-F5344CB8AC3E}">
        <p14:creationId xmlns:p14="http://schemas.microsoft.com/office/powerpoint/2010/main" val="2960362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3ABFDB-6B84-09B3-5778-C2CB99E1D77A}"/>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Introduction</a:t>
            </a:r>
            <a:r>
              <a:rPr lang="en-US" sz="1800" dirty="0">
                <a:effectLst/>
                <a:latin typeface="Arial" panose="020B0604020202020204" pitchFamily="34" charset="0"/>
                <a:ea typeface="Calibri" panose="020F0502020204030204" pitchFamily="34" charset="0"/>
                <a:cs typeface="Arial" panose="020B0604020202020204" pitchFamily="34" charset="0"/>
              </a:rPr>
              <a:t/>
            </a:r>
            <a:br>
              <a:rPr lang="en-US" sz="1800" dirty="0">
                <a:effectLst/>
                <a:latin typeface="Arial" panose="020B0604020202020204" pitchFamily="34" charset="0"/>
                <a:ea typeface="Calibri" panose="020F050202020403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D2E3174C-4507-0E96-571A-662514EDA014}"/>
              </a:ext>
            </a:extLst>
          </p:cNvPr>
          <p:cNvSpPr>
            <a:spLocks noGrp="1"/>
          </p:cNvSpPr>
          <p:nvPr>
            <p:ph idx="1"/>
          </p:nvPr>
        </p:nvSpPr>
        <p:spPr>
          <a:xfrm>
            <a:off x="838200" y="1661160"/>
            <a:ext cx="5810026" cy="4515803"/>
          </a:xfrm>
        </p:spPr>
        <p:txBody>
          <a:bodyPr>
            <a:normAutofit fontScale="70000" lnSpcReduction="20000"/>
          </a:bodyPr>
          <a:lstStyle/>
          <a:p>
            <a:pPr marL="0" marR="0" indent="457200">
              <a:lnSpc>
                <a:spcPct val="200000"/>
              </a:lnSpc>
              <a:spcBef>
                <a:spcPts val="0"/>
              </a:spcBef>
              <a:spcAft>
                <a:spcPts val="0"/>
              </a:spcAft>
            </a:pPr>
            <a:r>
              <a:rPr lang="en-US" sz="1900" dirty="0">
                <a:effectLst/>
                <a:latin typeface="Arial" panose="020B0604020202020204" pitchFamily="34" charset="0"/>
                <a:ea typeface="Calibri" panose="020F0502020204030204" pitchFamily="34" charset="0"/>
                <a:cs typeface="Arial" panose="020B0604020202020204" pitchFamily="34" charset="0"/>
              </a:rPr>
              <a:t>The retail sector has faced numerous financial challenges and declining profitability due to inflation and the impact of Covid-19</a:t>
            </a:r>
          </a:p>
          <a:p>
            <a:pPr marL="0" marR="0" indent="457200">
              <a:lnSpc>
                <a:spcPct val="200000"/>
              </a:lnSpc>
              <a:spcBef>
                <a:spcPts val="0"/>
              </a:spcBef>
              <a:spcAft>
                <a:spcPts val="0"/>
              </a:spcAft>
            </a:pPr>
            <a:r>
              <a:rPr lang="en-US" sz="1900" dirty="0">
                <a:effectLst/>
                <a:latin typeface="Arial" panose="020B0604020202020204" pitchFamily="34" charset="0"/>
                <a:ea typeface="Calibri" panose="020F0502020204030204" pitchFamily="34" charset="0"/>
                <a:cs typeface="Arial" panose="020B0604020202020204" pitchFamily="34" charset="0"/>
              </a:rPr>
              <a:t>The lockdown restriction caused by the existence of pandemic has led to serious supply chain issues making the retail sector run out of business</a:t>
            </a:r>
          </a:p>
          <a:p>
            <a:pPr marL="0" marR="0" indent="457200">
              <a:lnSpc>
                <a:spcPct val="200000"/>
              </a:lnSpc>
              <a:spcBef>
                <a:spcPts val="0"/>
              </a:spcBef>
              <a:spcAft>
                <a:spcPts val="0"/>
              </a:spcAft>
            </a:pPr>
            <a:r>
              <a:rPr lang="en-US" sz="1900" dirty="0">
                <a:effectLst/>
                <a:latin typeface="Arial" panose="020B0604020202020204" pitchFamily="34" charset="0"/>
                <a:ea typeface="Calibri" panose="020F0502020204030204" pitchFamily="34" charset="0"/>
                <a:cs typeface="Arial" panose="020B0604020202020204" pitchFamily="34" charset="0"/>
              </a:rPr>
              <a:t>Retailers of non-essential goods have run out of business since the start of the pandemic, and according to the Guardian Report, 1400 firms went insolvent due to the rising inflation</a:t>
            </a:r>
          </a:p>
          <a:p>
            <a:pPr marL="0" marR="0" indent="457200">
              <a:lnSpc>
                <a:spcPct val="200000"/>
              </a:lnSpc>
              <a:spcBef>
                <a:spcPts val="0"/>
              </a:spcBef>
              <a:spcAft>
                <a:spcPts val="0"/>
              </a:spcAft>
            </a:pPr>
            <a:r>
              <a:rPr lang="en-US" sz="1900" dirty="0">
                <a:effectLst/>
                <a:latin typeface="Arial" panose="020B0604020202020204" pitchFamily="34" charset="0"/>
                <a:ea typeface="Calibri" panose="020F0502020204030204" pitchFamily="34" charset="0"/>
                <a:cs typeface="Arial" panose="020B0604020202020204" pitchFamily="34" charset="0"/>
              </a:rPr>
              <a:t>The cases of inflation are attributed to the rising cost of transportation and shipping fees, increase in the price of commodities, and the demand for high wages</a:t>
            </a:r>
          </a:p>
          <a:p>
            <a:pPr marL="0" marR="0" indent="457200">
              <a:lnSpc>
                <a:spcPct val="200000"/>
              </a:lnSpc>
              <a:spcBef>
                <a:spcPts val="0"/>
              </a:spcBef>
              <a:spcAft>
                <a:spcPts val="0"/>
              </a:spcAft>
            </a:pPr>
            <a:r>
              <a:rPr lang="en-US" sz="1900" dirty="0">
                <a:effectLst/>
                <a:latin typeface="Arial" panose="020B0604020202020204" pitchFamily="34" charset="0"/>
                <a:ea typeface="Calibri" panose="020F0502020204030204" pitchFamily="34" charset="0"/>
                <a:cs typeface="Arial" panose="020B0604020202020204" pitchFamily="34" charset="0"/>
              </a:rPr>
              <a:t>Rising inflation justifies the reluctance of consumers to make purchase decisions due to the high cost of living</a:t>
            </a:r>
          </a:p>
          <a:p>
            <a:endParaRPr lang="en-US" dirty="0"/>
          </a:p>
        </p:txBody>
      </p:sp>
      <p:pic>
        <p:nvPicPr>
          <p:cNvPr id="4" name="Picture 3">
            <a:extLst>
              <a:ext uri="{FF2B5EF4-FFF2-40B4-BE49-F238E27FC236}">
                <a16:creationId xmlns:a16="http://schemas.microsoft.com/office/drawing/2014/main" xmlns="" id="{221CC589-D6C8-117E-F598-8857E7D46C0E}"/>
              </a:ext>
            </a:extLst>
          </p:cNvPr>
          <p:cNvPicPr>
            <a:picLocks noChangeAspect="1"/>
          </p:cNvPicPr>
          <p:nvPr/>
        </p:nvPicPr>
        <p:blipFill>
          <a:blip r:embed="rId3"/>
          <a:stretch>
            <a:fillRect/>
          </a:stretch>
        </p:blipFill>
        <p:spPr>
          <a:xfrm>
            <a:off x="6769211" y="1825625"/>
            <a:ext cx="4584589" cy="4134111"/>
          </a:xfrm>
          <a:prstGeom prst="rect">
            <a:avLst/>
          </a:prstGeom>
        </p:spPr>
      </p:pic>
    </p:spTree>
    <p:extLst>
      <p:ext uri="{BB962C8B-B14F-4D97-AF65-F5344CB8AC3E}">
        <p14:creationId xmlns:p14="http://schemas.microsoft.com/office/powerpoint/2010/main" val="1022353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B2A5A4-B816-4026-408D-287BD1B61BD7}"/>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The Case Study: Reviewing the Case of TM Lewin Company</a:t>
            </a:r>
            <a:r>
              <a:rPr lang="en-US" sz="1800" dirty="0">
                <a:effectLst/>
                <a:latin typeface="Arial" panose="020B0604020202020204" pitchFamily="34" charset="0"/>
                <a:ea typeface="Calibri" panose="020F0502020204030204" pitchFamily="34" charset="0"/>
                <a:cs typeface="Arial" panose="020B0604020202020204" pitchFamily="34" charset="0"/>
              </a:rPr>
              <a:t/>
            </a:r>
            <a:br>
              <a:rPr lang="en-US" sz="1800" dirty="0">
                <a:effectLst/>
                <a:latin typeface="Arial" panose="020B0604020202020204" pitchFamily="34" charset="0"/>
                <a:ea typeface="Calibri" panose="020F050202020403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56DC2C86-2D72-AE99-F166-6D7412C466F5}"/>
              </a:ext>
            </a:extLst>
          </p:cNvPr>
          <p:cNvSpPr>
            <a:spLocks noGrp="1"/>
          </p:cNvSpPr>
          <p:nvPr>
            <p:ph idx="1"/>
          </p:nvPr>
        </p:nvSpPr>
        <p:spPr>
          <a:xfrm>
            <a:off x="1484310" y="1600200"/>
            <a:ext cx="10018713" cy="5257799"/>
          </a:xfrm>
        </p:spPr>
        <p:txBody>
          <a:bodyPr>
            <a:normAutofit fontScale="32500" lnSpcReduction="20000"/>
          </a:bodyPr>
          <a:lstStyle/>
          <a:p>
            <a:pPr marL="0" marR="0" indent="457200">
              <a:lnSpc>
                <a:spcPct val="200000"/>
              </a:lnSpc>
              <a:spcBef>
                <a:spcPts val="0"/>
              </a:spcBef>
              <a:spcAft>
                <a:spcPts val="0"/>
              </a:spcAft>
            </a:pPr>
            <a:r>
              <a:rPr lang="en-US" sz="5600" dirty="0">
                <a:effectLst/>
                <a:latin typeface="Arial" panose="020B0604020202020204" pitchFamily="34" charset="0"/>
                <a:ea typeface="Calibri" panose="020F0502020204030204" pitchFamily="34" charset="0"/>
                <a:cs typeface="Arial" panose="020B0604020202020204" pitchFamily="34" charset="0"/>
              </a:rPr>
              <a:t>TM Lewin was established in 1898 but went bust due to insolvency issues and was bought by Torque Brands, a US-owned Company</a:t>
            </a:r>
          </a:p>
          <a:p>
            <a:pPr marL="0" marR="0" indent="457200">
              <a:lnSpc>
                <a:spcPct val="200000"/>
              </a:lnSpc>
              <a:spcBef>
                <a:spcPts val="0"/>
              </a:spcBef>
              <a:spcAft>
                <a:spcPts val="0"/>
              </a:spcAft>
            </a:pPr>
            <a:r>
              <a:rPr lang="en-US" sz="5600" dirty="0">
                <a:effectLst/>
                <a:latin typeface="Arial" panose="020B0604020202020204" pitchFamily="34" charset="0"/>
                <a:ea typeface="Calibri" panose="020F0502020204030204" pitchFamily="34" charset="0"/>
                <a:cs typeface="Arial" panose="020B0604020202020204" pitchFamily="34" charset="0"/>
              </a:rPr>
              <a:t>The company faced an economic downturn when the demand for shirts/men's apparel -</a:t>
            </a:r>
          </a:p>
          <a:p>
            <a:pPr marL="0" marR="0" indent="457200">
              <a:lnSpc>
                <a:spcPct val="200000"/>
              </a:lnSpc>
              <a:spcBef>
                <a:spcPts val="0"/>
              </a:spcBef>
              <a:spcAft>
                <a:spcPts val="0"/>
              </a:spcAft>
            </a:pPr>
            <a:r>
              <a:rPr lang="en-US" sz="5600" dirty="0">
                <a:effectLst/>
                <a:latin typeface="Arial" panose="020B0604020202020204" pitchFamily="34" charset="0"/>
                <a:ea typeface="Calibri" panose="020F0502020204030204" pitchFamily="34" charset="0"/>
                <a:cs typeface="Arial" panose="020B0604020202020204" pitchFamily="34" charset="0"/>
              </a:rPr>
              <a:t>and formalwear went down due to the nature of restrictions made by the existence of the pandemic since most professionals worked from home</a:t>
            </a:r>
          </a:p>
          <a:p>
            <a:pPr marL="0" marR="0" indent="457200">
              <a:lnSpc>
                <a:spcPct val="200000"/>
              </a:lnSpc>
              <a:spcBef>
                <a:spcPts val="0"/>
              </a:spcBef>
              <a:spcAft>
                <a:spcPts val="0"/>
              </a:spcAft>
            </a:pPr>
            <a:r>
              <a:rPr lang="en-US" sz="5600" dirty="0">
                <a:effectLst/>
                <a:latin typeface="Arial" panose="020B0604020202020204" pitchFamily="34" charset="0"/>
                <a:ea typeface="Calibri" panose="020F0502020204030204" pitchFamily="34" charset="0"/>
                <a:cs typeface="Arial" panose="020B0604020202020204" pitchFamily="34" charset="0"/>
              </a:rPr>
              <a:t>The pressure caused by the supply chain issues and the rising inflation is a major cause of restructuring within the company to devise an approach to understanding consumer behavior</a:t>
            </a:r>
          </a:p>
          <a:p>
            <a:pPr marL="0" marR="0" indent="457200">
              <a:lnSpc>
                <a:spcPct val="200000"/>
              </a:lnSpc>
              <a:spcBef>
                <a:spcPts val="0"/>
              </a:spcBef>
              <a:spcAft>
                <a:spcPts val="0"/>
              </a:spcAft>
            </a:pPr>
            <a:r>
              <a:rPr lang="en-US" sz="5600" dirty="0">
                <a:effectLst/>
                <a:latin typeface="Arial" panose="020B0604020202020204" pitchFamily="34" charset="0"/>
                <a:ea typeface="Calibri" panose="020F0502020204030204" pitchFamily="34" charset="0"/>
                <a:cs typeface="Arial" panose="020B0604020202020204" pitchFamily="34" charset="0"/>
              </a:rPr>
              <a:t>The executive management of Torque Brands identifies the declining profitability as a major problem that needs to be addressed to enable the firm to survive in the </a:t>
            </a:r>
            <a:r>
              <a:rPr lang="en-US" sz="5600" dirty="0" smtClean="0">
                <a:effectLst/>
                <a:latin typeface="Arial" panose="020B0604020202020204" pitchFamily="34" charset="0"/>
                <a:ea typeface="Calibri" panose="020F0502020204030204" pitchFamily="34" charset="0"/>
                <a:cs typeface="Arial" panose="020B0604020202020204" pitchFamily="34" charset="0"/>
              </a:rPr>
              <a:t>marketplace.</a:t>
            </a:r>
            <a:endParaRPr lang="en-US" sz="56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855300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D1558D-E306-449C-5CAB-85EC3F6D74DB}"/>
              </a:ext>
            </a:extLst>
          </p:cNvPr>
          <p:cNvSpPr>
            <a:spLocks noGrp="1"/>
          </p:cNvSpPr>
          <p:nvPr>
            <p:ph type="title"/>
          </p:nvPr>
        </p:nvSpPr>
        <p:spPr>
          <a:xfrm>
            <a:off x="1484311" y="685801"/>
            <a:ext cx="10018713" cy="1249680"/>
          </a:xfrm>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Presenting the Complex Problem: Declining Profitability</a:t>
            </a:r>
            <a:r>
              <a:rPr lang="en-US" sz="1800" dirty="0">
                <a:effectLst/>
                <a:latin typeface="Arial" panose="020B0604020202020204" pitchFamily="34" charset="0"/>
                <a:ea typeface="Calibri" panose="020F0502020204030204" pitchFamily="34" charset="0"/>
                <a:cs typeface="Arial" panose="020B0604020202020204" pitchFamily="34" charset="0"/>
              </a:rPr>
              <a:t/>
            </a:r>
            <a:br>
              <a:rPr lang="en-US" sz="1800" dirty="0">
                <a:effectLst/>
                <a:latin typeface="Arial" panose="020B0604020202020204" pitchFamily="34" charset="0"/>
                <a:ea typeface="Calibri" panose="020F050202020403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CF0651DF-3F26-4EDD-8A24-D8946DAE1B7A}"/>
              </a:ext>
            </a:extLst>
          </p:cNvPr>
          <p:cNvSpPr>
            <a:spLocks noGrp="1"/>
          </p:cNvSpPr>
          <p:nvPr>
            <p:ph idx="1"/>
          </p:nvPr>
        </p:nvSpPr>
        <p:spPr>
          <a:xfrm>
            <a:off x="1484310" y="1554480"/>
            <a:ext cx="10018713" cy="4236721"/>
          </a:xfrm>
        </p:spPr>
        <p:txBody>
          <a:bodyPr>
            <a:normAutofit/>
          </a:bodyPr>
          <a:lstStyle/>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complex problem at hand is how retailers of non-essential goods can restructure their generic strategy to contain the rising cost of inflation during the pandemic</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Consumers have shifted their behavior from purchasing shirts and the purchase of men's apparel, and formalwear to basic necessities that meet their preferences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Covid-19 restrictions and the supply chain management issues come out as the key challenges faced by consumers and organizations in the business environment</a:t>
            </a:r>
          </a:p>
          <a:p>
            <a:endParaRPr lang="en-US" dirty="0"/>
          </a:p>
        </p:txBody>
      </p:sp>
    </p:spTree>
    <p:extLst>
      <p:ext uri="{BB962C8B-B14F-4D97-AF65-F5344CB8AC3E}">
        <p14:creationId xmlns:p14="http://schemas.microsoft.com/office/powerpoint/2010/main" val="1003975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116212-A2D3-A51B-7C6F-4E9F948AB8EB}"/>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Impact and of the Complex Problem on the Organization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6DB6F83B-C1D5-3805-C093-01B1B849AB88}"/>
              </a:ext>
            </a:extLst>
          </p:cNvPr>
          <p:cNvSpPr>
            <a:spLocks noGrp="1"/>
          </p:cNvSpPr>
          <p:nvPr>
            <p:ph idx="1"/>
          </p:nvPr>
        </p:nvSpPr>
        <p:spPr>
          <a:xfrm>
            <a:off x="838200" y="1554481"/>
            <a:ext cx="6525768" cy="4492752"/>
          </a:xfrm>
        </p:spPr>
        <p:txBody>
          <a:bodyPr>
            <a:normAutofit fontScale="92500"/>
          </a:bodyPr>
          <a:lstStyle/>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demand for high wages leads to declining profitability since most employees would consider reassigning duties based on the panic created by the pandemic</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Working from home without supervision poses a threat to the firm's performance due to a possibility of reluctance, particularly failing to attend to an urgent inquiry made by customers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failure of customers to make purchases due to rising inflation leads to a possibility of insolvency</a:t>
            </a:r>
          </a:p>
          <a:p>
            <a:endParaRPr lang="en-US" dirty="0"/>
          </a:p>
        </p:txBody>
      </p:sp>
      <p:pic>
        <p:nvPicPr>
          <p:cNvPr id="4" name="Picture 3">
            <a:extLst>
              <a:ext uri="{FF2B5EF4-FFF2-40B4-BE49-F238E27FC236}">
                <a16:creationId xmlns:a16="http://schemas.microsoft.com/office/drawing/2014/main" xmlns="" id="{4A4A793C-CE67-CB73-A105-54A6DC46B36C}"/>
              </a:ext>
            </a:extLst>
          </p:cNvPr>
          <p:cNvPicPr>
            <a:picLocks noChangeAspect="1"/>
          </p:cNvPicPr>
          <p:nvPr/>
        </p:nvPicPr>
        <p:blipFill>
          <a:blip r:embed="rId3"/>
          <a:stretch>
            <a:fillRect/>
          </a:stretch>
        </p:blipFill>
        <p:spPr>
          <a:xfrm>
            <a:off x="7363968" y="2072640"/>
            <a:ext cx="3645724" cy="3974591"/>
          </a:xfrm>
          <a:prstGeom prst="rect">
            <a:avLst/>
          </a:prstGeom>
        </p:spPr>
      </p:pic>
    </p:spTree>
    <p:extLst>
      <p:ext uri="{BB962C8B-B14F-4D97-AF65-F5344CB8AC3E}">
        <p14:creationId xmlns:p14="http://schemas.microsoft.com/office/powerpoint/2010/main" val="1212322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FACC95-E52A-10B5-A54E-818B415F2972}"/>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Impact of the Complex Problem on Employees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4D768987-E4B4-373C-5D8B-0F0EF9A1AB44}"/>
              </a:ext>
            </a:extLst>
          </p:cNvPr>
          <p:cNvSpPr>
            <a:spLocks noGrp="1"/>
          </p:cNvSpPr>
          <p:nvPr>
            <p:ph idx="1"/>
          </p:nvPr>
        </p:nvSpPr>
        <p:spPr>
          <a:xfrm>
            <a:off x="838200" y="1463040"/>
            <a:ext cx="6184392" cy="4713923"/>
          </a:xfrm>
        </p:spPr>
        <p:txBody>
          <a:bodyPr>
            <a:normAutofit fontScale="85000" lnSpcReduction="10000"/>
          </a:bodyPr>
          <a:lstStyle/>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financial concern of declining profitability leads to cases of reduced net income and a possibility of layoffs of employees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challenge posed on employees by declining profitability is reduced morale, which leads to unproductivity </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free-rider problem: The discrepancies in profit sharing between employees and shareholders due to declining profitability may create a rift and demotivate the workers </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Declining profitability, particularly during covid disregards the role of teamwork and employee collaboration</a:t>
            </a:r>
          </a:p>
          <a:p>
            <a:endParaRPr lang="en-US" dirty="0"/>
          </a:p>
        </p:txBody>
      </p:sp>
      <p:pic>
        <p:nvPicPr>
          <p:cNvPr id="4" name="Picture 3">
            <a:extLst>
              <a:ext uri="{FF2B5EF4-FFF2-40B4-BE49-F238E27FC236}">
                <a16:creationId xmlns:a16="http://schemas.microsoft.com/office/drawing/2014/main" xmlns="" id="{40CAEC3E-25F4-733F-95E4-D5EF470C2875}"/>
              </a:ext>
            </a:extLst>
          </p:cNvPr>
          <p:cNvPicPr>
            <a:picLocks noChangeAspect="1"/>
          </p:cNvPicPr>
          <p:nvPr/>
        </p:nvPicPr>
        <p:blipFill>
          <a:blip r:embed="rId3"/>
          <a:stretch>
            <a:fillRect/>
          </a:stretch>
        </p:blipFill>
        <p:spPr>
          <a:xfrm>
            <a:off x="7022592" y="2077276"/>
            <a:ext cx="4669941" cy="4099687"/>
          </a:xfrm>
          <a:prstGeom prst="rect">
            <a:avLst/>
          </a:prstGeom>
        </p:spPr>
      </p:pic>
    </p:spTree>
    <p:extLst>
      <p:ext uri="{BB962C8B-B14F-4D97-AF65-F5344CB8AC3E}">
        <p14:creationId xmlns:p14="http://schemas.microsoft.com/office/powerpoint/2010/main" val="1988453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D66653-9FA2-F40D-CE1E-46929020EE2F}"/>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A PESTEL Analysis of a Declining Profitability</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D223C001-B4A8-68DC-BAFA-305FFE3D474F}"/>
              </a:ext>
            </a:extLst>
          </p:cNvPr>
          <p:cNvSpPr>
            <a:spLocks noGrp="1"/>
          </p:cNvSpPr>
          <p:nvPr>
            <p:ph idx="1"/>
          </p:nvPr>
        </p:nvSpPr>
        <p:spPr>
          <a:xfrm>
            <a:off x="838200" y="1264920"/>
            <a:ext cx="6379464" cy="4912043"/>
          </a:xfrm>
        </p:spPr>
        <p:txBody>
          <a:bodyPr>
            <a:normAutofit fontScale="77500" lnSpcReduction="20000"/>
          </a:bodyPr>
          <a:lstStyle/>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Political Factors: The restrictions made by the government based on healthcare guidelines to lockdown business premises due to covid is a key political challenge faced by retail businesses like TM Lewin. High corporate taxation during a period of high inflation is another key political factor</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Economic Factors: Rising inflation and high-interest rates on commodities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Social factors: Lifestyle trends, consumer beliefs, working-from-home restriction</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Technological factors: Automation, cyber, security</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Environmental factors: climate change issues, such as physical transportation and shipping risks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Legal factors: creditworthiness and industry regulation</a:t>
            </a:r>
          </a:p>
          <a:p>
            <a:endParaRPr lang="en-US" dirty="0"/>
          </a:p>
        </p:txBody>
      </p:sp>
      <p:pic>
        <p:nvPicPr>
          <p:cNvPr id="4" name="Picture 3">
            <a:extLst>
              <a:ext uri="{FF2B5EF4-FFF2-40B4-BE49-F238E27FC236}">
                <a16:creationId xmlns:a16="http://schemas.microsoft.com/office/drawing/2014/main" xmlns="" id="{D9B3863B-CE8F-53D1-20D1-D310A18B767E}"/>
              </a:ext>
            </a:extLst>
          </p:cNvPr>
          <p:cNvPicPr>
            <a:picLocks noChangeAspect="1"/>
          </p:cNvPicPr>
          <p:nvPr/>
        </p:nvPicPr>
        <p:blipFill>
          <a:blip r:embed="rId3"/>
          <a:stretch>
            <a:fillRect/>
          </a:stretch>
        </p:blipFill>
        <p:spPr>
          <a:xfrm>
            <a:off x="7101649" y="2036064"/>
            <a:ext cx="4401693" cy="4140899"/>
          </a:xfrm>
          <a:prstGeom prst="rect">
            <a:avLst/>
          </a:prstGeom>
        </p:spPr>
      </p:pic>
    </p:spTree>
    <p:extLst>
      <p:ext uri="{BB962C8B-B14F-4D97-AF65-F5344CB8AC3E}">
        <p14:creationId xmlns:p14="http://schemas.microsoft.com/office/powerpoint/2010/main" val="1543053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08DC07-8772-E4C3-347E-3BC5D7CFCDCB}"/>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Cause-Effect Analysis: Fishbone Diagram of the Declining Profitability</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2DFA1B9A-E538-57A2-D98D-62D55FA73363}"/>
              </a:ext>
            </a:extLst>
          </p:cNvPr>
          <p:cNvSpPr>
            <a:spLocks noGrp="1"/>
          </p:cNvSpPr>
          <p:nvPr>
            <p:ph idx="1"/>
          </p:nvPr>
        </p:nvSpPr>
        <p:spPr>
          <a:xfrm>
            <a:off x="838200" y="1825625"/>
            <a:ext cx="6428232" cy="4351338"/>
          </a:xfrm>
        </p:spPr>
        <p:txBody>
          <a:bodyPr>
            <a:normAutofit fontScale="25000" lnSpcReduction="20000"/>
          </a:bodyPr>
          <a:lstStyle/>
          <a:p>
            <a:pPr marL="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Manpower: The employees of retail business face the risk of a reduced income or the possibility of layoffs to maintain the firms' operations</a:t>
            </a:r>
          </a:p>
          <a:p>
            <a:pPr marL="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Method: The logistics and supply chain concerns during covid-19 are detrimental to the firm's performance, particularly due to rising inflation</a:t>
            </a:r>
          </a:p>
          <a:p>
            <a:pPr marL="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Machine: The focus on maintaining automation, effective management of websites, and managing cyber security issues during covid-19 are major concerns due to higher production cost in an economy that experience high inflation</a:t>
            </a:r>
          </a:p>
          <a:p>
            <a:pPr marL="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Material: A possibility of reluctance and mismanagement of product compositions due to the changes in work conditions during covid</a:t>
            </a:r>
          </a:p>
          <a:p>
            <a:pPr marL="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Mother Nature (Environment): The changes in weather and climate conditions and the need to embrace a green economy affect shipping activities</a:t>
            </a:r>
          </a:p>
          <a:p>
            <a:pPr marL="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Measurement: A possibility of experiencing inconsistency in managing logistics and shipping data during turbulent economic times</a:t>
            </a:r>
          </a:p>
          <a:p>
            <a:endParaRPr lang="en-US" dirty="0"/>
          </a:p>
        </p:txBody>
      </p:sp>
      <p:pic>
        <p:nvPicPr>
          <p:cNvPr id="4" name="Picture 3">
            <a:extLst>
              <a:ext uri="{FF2B5EF4-FFF2-40B4-BE49-F238E27FC236}">
                <a16:creationId xmlns:a16="http://schemas.microsoft.com/office/drawing/2014/main" xmlns="" id="{4AE66856-7EAD-5FB3-A46C-9C90A8305AC7}"/>
              </a:ext>
            </a:extLst>
          </p:cNvPr>
          <p:cNvPicPr>
            <a:picLocks noChangeAspect="1"/>
          </p:cNvPicPr>
          <p:nvPr/>
        </p:nvPicPr>
        <p:blipFill>
          <a:blip r:embed="rId3"/>
          <a:stretch>
            <a:fillRect/>
          </a:stretch>
        </p:blipFill>
        <p:spPr>
          <a:xfrm>
            <a:off x="7266432" y="1825625"/>
            <a:ext cx="4657344" cy="3989960"/>
          </a:xfrm>
          <a:prstGeom prst="rect">
            <a:avLst/>
          </a:prstGeom>
        </p:spPr>
      </p:pic>
    </p:spTree>
    <p:extLst>
      <p:ext uri="{BB962C8B-B14F-4D97-AF65-F5344CB8AC3E}">
        <p14:creationId xmlns:p14="http://schemas.microsoft.com/office/powerpoint/2010/main" val="1675376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A9228D-07CB-CA70-59A7-9DCA7B476797}"/>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Evaluation of Alternative Solutions to a Declining Profitability</a:t>
            </a:r>
            <a:r>
              <a:rPr lang="en-US" sz="1800" dirty="0">
                <a:effectLst/>
                <a:latin typeface="Arial" panose="020B0604020202020204" pitchFamily="34" charset="0"/>
                <a:ea typeface="Calibri" panose="020F0502020204030204" pitchFamily="34" charset="0"/>
                <a:cs typeface="Arial" panose="020B0604020202020204" pitchFamily="34" charset="0"/>
              </a:rPr>
              <a:t/>
            </a:r>
            <a:br>
              <a:rPr lang="en-US" sz="1800" dirty="0">
                <a:effectLst/>
                <a:latin typeface="Arial" panose="020B0604020202020204" pitchFamily="34" charset="0"/>
                <a:ea typeface="Calibri" panose="020F050202020403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5E498A5D-5F7A-445A-D01D-867906E2E042}"/>
              </a:ext>
            </a:extLst>
          </p:cNvPr>
          <p:cNvSpPr>
            <a:spLocks noGrp="1"/>
          </p:cNvSpPr>
          <p:nvPr>
            <p:ph idx="1"/>
          </p:nvPr>
        </p:nvSpPr>
        <p:spPr>
          <a:xfrm>
            <a:off x="1484310" y="1920241"/>
            <a:ext cx="10018713" cy="3870960"/>
          </a:xfrm>
        </p:spPr>
        <p:txBody>
          <a:bodyPr>
            <a:normAutofit/>
          </a:bodyPr>
          <a:lstStyle/>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Identification of the cause of the complex problem </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Diversification and experimenting with new products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Reducing expenses and overhead costs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Connecting with customers and investing in digital marketing, particularly in the introduction of new products in the market</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Implementing new business strategies, such as differentiation, to lessen supply competition </a:t>
            </a:r>
          </a:p>
          <a:p>
            <a:endParaRPr lang="en-US" dirty="0"/>
          </a:p>
        </p:txBody>
      </p:sp>
    </p:spTree>
    <p:extLst>
      <p:ext uri="{BB962C8B-B14F-4D97-AF65-F5344CB8AC3E}">
        <p14:creationId xmlns:p14="http://schemas.microsoft.com/office/powerpoint/2010/main" val="2546814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ABF952-3B6A-F3F2-8DCC-21006E4794B7}"/>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The Best Alternative/Solution: Diversify and Experiment</a:t>
            </a:r>
            <a:r>
              <a:rPr lang="en-US" sz="1800" dirty="0">
                <a:effectLst/>
                <a:latin typeface="Arial" panose="020B0604020202020204" pitchFamily="34" charset="0"/>
                <a:ea typeface="Calibri" panose="020F0502020204030204" pitchFamily="34" charset="0"/>
                <a:cs typeface="Arial" panose="020B0604020202020204" pitchFamily="34" charset="0"/>
              </a:rPr>
              <a:t/>
            </a:r>
            <a:br>
              <a:rPr lang="en-US" sz="1800" dirty="0">
                <a:effectLst/>
                <a:latin typeface="Arial" panose="020B0604020202020204" pitchFamily="34" charset="0"/>
                <a:ea typeface="Calibri" panose="020F050202020403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5356DF7A-116F-766F-4D0F-00528DE199EE}"/>
              </a:ext>
            </a:extLst>
          </p:cNvPr>
          <p:cNvSpPr>
            <a:spLocks noGrp="1"/>
          </p:cNvSpPr>
          <p:nvPr>
            <p:ph idx="1"/>
          </p:nvPr>
        </p:nvSpPr>
        <p:spPr>
          <a:xfrm>
            <a:off x="838200" y="1386840"/>
            <a:ext cx="6172200" cy="4790123"/>
          </a:xfrm>
        </p:spPr>
        <p:txBody>
          <a:bodyPr>
            <a:normAutofit lnSpcReduction="10000"/>
          </a:bodyPr>
          <a:lstStyle/>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essence of diversification will enable the retail organization/TM Lewin to visualize new consumer taste </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A change in taste in formal wear, such as shirts and suits, could mean the need for sweatpants and sportswear</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introduction of new products and experimenting with them would enable the company to maintain customer loyalty and retention</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Diversification prevents experiences of layoffs and reductions in employee net pay</a:t>
            </a:r>
          </a:p>
          <a:p>
            <a:endParaRPr lang="en-US" dirty="0"/>
          </a:p>
        </p:txBody>
      </p:sp>
      <p:pic>
        <p:nvPicPr>
          <p:cNvPr id="4" name="Picture 3">
            <a:extLst>
              <a:ext uri="{FF2B5EF4-FFF2-40B4-BE49-F238E27FC236}">
                <a16:creationId xmlns:a16="http://schemas.microsoft.com/office/drawing/2014/main" xmlns="" id="{5D8E1020-1D20-5CB7-C9C5-18209A7B6BD7}"/>
              </a:ext>
            </a:extLst>
          </p:cNvPr>
          <p:cNvPicPr>
            <a:picLocks noChangeAspect="1"/>
          </p:cNvPicPr>
          <p:nvPr/>
        </p:nvPicPr>
        <p:blipFill>
          <a:blip r:embed="rId3"/>
          <a:stretch>
            <a:fillRect/>
          </a:stretch>
        </p:blipFill>
        <p:spPr>
          <a:xfrm>
            <a:off x="7120128" y="1926336"/>
            <a:ext cx="4791456" cy="3998976"/>
          </a:xfrm>
          <a:prstGeom prst="rect">
            <a:avLst/>
          </a:prstGeom>
        </p:spPr>
      </p:pic>
    </p:spTree>
    <p:extLst>
      <p:ext uri="{BB962C8B-B14F-4D97-AF65-F5344CB8AC3E}">
        <p14:creationId xmlns:p14="http://schemas.microsoft.com/office/powerpoint/2010/main" val="3779931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888937-1C04-8ED6-3C2B-4FAD1391AC49}"/>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Conclusion/Summary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9972E88D-443A-EE07-004C-18E1D446DA55}"/>
              </a:ext>
            </a:extLst>
          </p:cNvPr>
          <p:cNvSpPr>
            <a:spLocks noGrp="1"/>
          </p:cNvSpPr>
          <p:nvPr>
            <p:ph idx="1"/>
          </p:nvPr>
        </p:nvSpPr>
        <p:spPr>
          <a:xfrm>
            <a:off x="1484310" y="1661161"/>
            <a:ext cx="10018713" cy="4130040"/>
          </a:xfrm>
        </p:spPr>
        <p:txBody>
          <a:bodyPr>
            <a:normAutofit fontScale="92500" lnSpcReduction="10000"/>
          </a:bodyPr>
          <a:lstStyle/>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Rising inflation is a major contributor to declining profitability faced by retail businesses as a complex problem </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supply chain management issues and the high corporate tax imposed on commodities during </a:t>
            </a:r>
            <a:r>
              <a:rPr lang="en-US" sz="1800" dirty="0" err="1" smtClean="0">
                <a:effectLst/>
                <a:latin typeface="Arial" panose="020B0604020202020204" pitchFamily="34" charset="0"/>
                <a:ea typeface="Calibri" panose="020F0502020204030204" pitchFamily="34" charset="0"/>
                <a:cs typeface="Arial" panose="020B0604020202020204" pitchFamily="34" charset="0"/>
              </a:rPr>
              <a:t>Covid</a:t>
            </a:r>
            <a:r>
              <a:rPr lang="en-US" sz="1800" dirty="0" smtClean="0">
                <a:effectLst/>
                <a:latin typeface="Arial" panose="020B0604020202020204" pitchFamily="34" charset="0"/>
                <a:ea typeface="Calibri" panose="020F0502020204030204" pitchFamily="34" charset="0"/>
                <a:cs typeface="Arial" panose="020B0604020202020204" pitchFamily="34" charset="0"/>
              </a:rPr>
              <a:t> led </a:t>
            </a:r>
            <a:r>
              <a:rPr lang="en-US" sz="1800" dirty="0">
                <a:effectLst/>
                <a:latin typeface="Arial" panose="020B0604020202020204" pitchFamily="34" charset="0"/>
                <a:ea typeface="Calibri" panose="020F0502020204030204" pitchFamily="34" charset="0"/>
                <a:cs typeface="Arial" panose="020B0604020202020204" pitchFamily="34" charset="0"/>
              </a:rPr>
              <a:t>to a decreased financial profitability</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The change in the work conditions and consumers' lifestyles due to covid is a key setback to the performance of an organization that focuses on the production of single or specific products</a:t>
            </a:r>
          </a:p>
          <a:p>
            <a:pPr marL="0" marR="0" indent="457200">
              <a:lnSpc>
                <a:spcPct val="200000"/>
              </a:lnSpc>
              <a:spcBef>
                <a:spcPts val="0"/>
              </a:spcBef>
              <a:spcAft>
                <a:spcPts val="0"/>
              </a:spcAft>
            </a:pPr>
            <a:r>
              <a:rPr lang="en-US" sz="1800" dirty="0">
                <a:effectLst/>
                <a:latin typeface="Arial" panose="020B0604020202020204" pitchFamily="34" charset="0"/>
                <a:ea typeface="Calibri" panose="020F0502020204030204" pitchFamily="34" charset="0"/>
                <a:cs typeface="Arial" panose="020B0604020202020204" pitchFamily="34" charset="0"/>
              </a:rPr>
              <a:t>TM Lewin should adopt a diversification strategy to introduce a variety of informal wear alongside other apparel to contain the pressure that comes with rising inflation on consumer goods</a:t>
            </a:r>
          </a:p>
          <a:p>
            <a:endParaRPr lang="en-US" dirty="0"/>
          </a:p>
        </p:txBody>
      </p:sp>
    </p:spTree>
    <p:extLst>
      <p:ext uri="{BB962C8B-B14F-4D97-AF65-F5344CB8AC3E}">
        <p14:creationId xmlns:p14="http://schemas.microsoft.com/office/powerpoint/2010/main" val="2418322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E6E601-601C-42F7-E587-D444D4313B04}"/>
              </a:ext>
            </a:extLst>
          </p:cNvPr>
          <p:cNvSpPr>
            <a:spLocks noGrp="1"/>
          </p:cNvSpPr>
          <p:nvPr>
            <p:ph type="title"/>
          </p:nvPr>
        </p:nvSpPr>
        <p:spPr/>
        <p:txBody>
          <a:bodyPr/>
          <a:lstStyle/>
          <a:p>
            <a:pPr algn="ctr"/>
            <a:r>
              <a:rPr lang="en-US" sz="1800" b="1" dirty="0">
                <a:effectLst/>
                <a:latin typeface="Arial" panose="020B0604020202020204" pitchFamily="34" charset="0"/>
                <a:ea typeface="Calibri" panose="020F0502020204030204" pitchFamily="34" charset="0"/>
                <a:cs typeface="Arial" panose="020B0604020202020204" pitchFamily="34" charset="0"/>
              </a:rPr>
              <a:t>The Bottom Line</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xmlns="" id="{A6CF1221-3A11-4D32-430F-FFC9789C390D}"/>
              </a:ext>
            </a:extLst>
          </p:cNvPr>
          <p:cNvSpPr>
            <a:spLocks noGrp="1"/>
          </p:cNvSpPr>
          <p:nvPr>
            <p:ph idx="1"/>
          </p:nvPr>
        </p:nvSpPr>
        <p:spPr>
          <a:xfrm>
            <a:off x="1484310" y="1478281"/>
            <a:ext cx="10018713" cy="4312920"/>
          </a:xfrm>
        </p:spPr>
        <p:txBody>
          <a:bodyPr/>
          <a:lstStyle/>
          <a:p>
            <a:r>
              <a:rPr lang="en-US" sz="2800" dirty="0">
                <a:effectLst/>
                <a:latin typeface="Arial" panose="020B0604020202020204" pitchFamily="34" charset="0"/>
                <a:ea typeface="Calibri" panose="020F0502020204030204" pitchFamily="34" charset="0"/>
                <a:cs typeface="Arial" panose="020B0604020202020204" pitchFamily="34" charset="0"/>
              </a:rPr>
              <a:t>A successful operation of a business entity is attributed to numerous risks. However, the concern of risks should not be a determining factor in creating a market paradigm shift that leads to insolvency. Therefore, potential retail businesses like TM Lewis should invest in the identification of complex problems and devise new strategies for connecting with customers to improve their financial performance. </a:t>
            </a:r>
          </a:p>
          <a:p>
            <a:endParaRPr lang="en-US" dirty="0"/>
          </a:p>
        </p:txBody>
      </p:sp>
    </p:spTree>
    <p:extLst>
      <p:ext uri="{BB962C8B-B14F-4D97-AF65-F5344CB8AC3E}">
        <p14:creationId xmlns:p14="http://schemas.microsoft.com/office/powerpoint/2010/main" val="2064640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9976DF-A53B-7805-6746-7E29861058E3}"/>
              </a:ext>
            </a:extLst>
          </p:cNvPr>
          <p:cNvSpPr>
            <a:spLocks noGrp="1"/>
          </p:cNvSpPr>
          <p:nvPr>
            <p:ph type="title"/>
          </p:nvPr>
        </p:nvSpPr>
        <p:spPr/>
        <p:txBody>
          <a:bodyPr>
            <a:normAutofit/>
          </a:bodyPr>
          <a:lstStyle/>
          <a:p>
            <a:pPr algn="ctr"/>
            <a:r>
              <a:rPr lang="en-US"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xmlns="" id="{91E989BA-2F59-79C7-E653-F4B9AE9BB552}"/>
              </a:ext>
            </a:extLst>
          </p:cNvPr>
          <p:cNvSpPr>
            <a:spLocks noGrp="1"/>
          </p:cNvSpPr>
          <p:nvPr>
            <p:ph idx="1"/>
          </p:nvPr>
        </p:nvSpPr>
        <p:spPr/>
        <p:txBody>
          <a:bodyPr>
            <a:normAutofit fontScale="25000" lnSpcReduction="20000"/>
          </a:bodyPr>
          <a:lstStyle/>
          <a:p>
            <a:pPr marL="457200" marR="0" indent="-457200">
              <a:lnSpc>
                <a:spcPct val="200000"/>
              </a:lnSpc>
              <a:spcBef>
                <a:spcPts val="0"/>
              </a:spcBef>
              <a:spcAft>
                <a:spcPts val="0"/>
              </a:spcAft>
            </a:pPr>
            <a:r>
              <a:rPr lang="de-DE" sz="4800" dirty="0">
                <a:effectLst/>
                <a:latin typeface="Arial" panose="020B0604020202020204" pitchFamily="34" charset="0"/>
                <a:ea typeface="Calibri" panose="020F0502020204030204" pitchFamily="34" charset="0"/>
                <a:cs typeface="Arial" panose="020B0604020202020204" pitchFamily="34" charset="0"/>
              </a:rPr>
              <a:t>Barman, A., Das, R., &amp; De, P. K. (2022). </a:t>
            </a:r>
            <a:r>
              <a:rPr lang="en-US" sz="4800" dirty="0">
                <a:effectLst/>
                <a:latin typeface="Arial" panose="020B0604020202020204" pitchFamily="34" charset="0"/>
                <a:ea typeface="Calibri" panose="020F0502020204030204" pitchFamily="34" charset="0"/>
                <a:cs typeface="Arial" panose="020B0604020202020204" pitchFamily="34" charset="0"/>
              </a:rPr>
              <a:t>Logistics and supply chain management of food industry during COVID-19: disruptions and a recovery plan. Environment Systems and Decisions, 42(3), 338-349.</a:t>
            </a:r>
          </a:p>
          <a:p>
            <a:pPr marL="457200" marR="0" indent="-457200">
              <a:lnSpc>
                <a:spcPct val="200000"/>
              </a:lnSpc>
              <a:spcBef>
                <a:spcPts val="0"/>
              </a:spcBef>
              <a:spcAft>
                <a:spcPts val="0"/>
              </a:spcAft>
            </a:pPr>
            <a:r>
              <a:rPr lang="en-US" sz="4800" dirty="0" err="1">
                <a:effectLst/>
                <a:latin typeface="Arial" panose="020B0604020202020204" pitchFamily="34" charset="0"/>
                <a:ea typeface="Calibri" panose="020F0502020204030204" pitchFamily="34" charset="0"/>
                <a:cs typeface="Arial" panose="020B0604020202020204" pitchFamily="34" charset="0"/>
              </a:rPr>
              <a:t>Delasay</a:t>
            </a:r>
            <a:r>
              <a:rPr lang="en-US" sz="4800" dirty="0">
                <a:effectLst/>
                <a:latin typeface="Arial" panose="020B0604020202020204" pitchFamily="34" charset="0"/>
                <a:ea typeface="Calibri" panose="020F0502020204030204" pitchFamily="34" charset="0"/>
                <a:cs typeface="Arial" panose="020B0604020202020204" pitchFamily="34" charset="0"/>
              </a:rPr>
              <a:t>, M., Jain, A., &amp; Kumar, S. (2022). Impacts of the COVID‐19 pandemic on grocery retail operations: An analytical model. Production and operations management, 31(5), 2237-2255.</a:t>
            </a:r>
          </a:p>
          <a:p>
            <a:pPr marL="457200" marR="0" indent="-457200">
              <a:lnSpc>
                <a:spcPct val="200000"/>
              </a:lnSpc>
              <a:spcBef>
                <a:spcPts val="0"/>
              </a:spcBef>
              <a:spcAft>
                <a:spcPts val="0"/>
              </a:spcAft>
            </a:pPr>
            <a:r>
              <a:rPr lang="de-DE" sz="4800" dirty="0">
                <a:effectLst/>
                <a:latin typeface="Arial" panose="020B0604020202020204" pitchFamily="34" charset="0"/>
                <a:ea typeface="Calibri" panose="020F0502020204030204" pitchFamily="34" charset="0"/>
                <a:cs typeface="Arial" panose="020B0604020202020204" pitchFamily="34" charset="0"/>
              </a:rPr>
              <a:t>Garg, P., Gupta, B., Dzever, S., Sivarajah, U., &amp; Kumar, V. (2020). </a:t>
            </a:r>
            <a:r>
              <a:rPr lang="en-US" sz="4800" dirty="0">
                <a:effectLst/>
                <a:latin typeface="Arial" panose="020B0604020202020204" pitchFamily="34" charset="0"/>
                <a:ea typeface="Calibri" panose="020F0502020204030204" pitchFamily="34" charset="0"/>
                <a:cs typeface="Arial" panose="020B0604020202020204" pitchFamily="34" charset="0"/>
              </a:rPr>
              <a:t>Examining the relationship between social media analytics practices and business performance in the Indian retail and IT industries: The mediation role of customer engagement. International journal of information management, 52, 102069.</a:t>
            </a:r>
          </a:p>
          <a:p>
            <a:pPr marL="457200" marR="0" indent="-457200">
              <a:lnSpc>
                <a:spcPct val="200000"/>
              </a:lnSpc>
              <a:spcBef>
                <a:spcPts val="0"/>
              </a:spcBef>
              <a:spcAft>
                <a:spcPts val="0"/>
              </a:spcAft>
            </a:pPr>
            <a:r>
              <a:rPr lang="de-DE" sz="4800" dirty="0">
                <a:effectLst/>
                <a:latin typeface="Arial" panose="020B0604020202020204" pitchFamily="34" charset="0"/>
                <a:ea typeface="Calibri" panose="020F0502020204030204" pitchFamily="34" charset="0"/>
                <a:cs typeface="Arial" panose="020B0604020202020204" pitchFamily="34" charset="0"/>
              </a:rPr>
              <a:t>Modak, N. M., &amp; Kelle, P. (2019). </a:t>
            </a:r>
            <a:r>
              <a:rPr lang="en-US" sz="4800" dirty="0">
                <a:effectLst/>
                <a:latin typeface="Arial" panose="020B0604020202020204" pitchFamily="34" charset="0"/>
                <a:ea typeface="Calibri" panose="020F0502020204030204" pitchFamily="34" charset="0"/>
                <a:cs typeface="Arial" panose="020B0604020202020204" pitchFamily="34" charset="0"/>
              </a:rPr>
              <a:t>Managing a dual-channel supply chain under price and delivery-time dependent stochastic demand. European Journal of Operational Research, 272(1), 147-161.</a:t>
            </a:r>
          </a:p>
          <a:p>
            <a:pPr marL="45720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Shahed, K. S., Azeem, A., Ali, S. M., &amp; </a:t>
            </a:r>
            <a:r>
              <a:rPr lang="en-US" sz="4800" dirty="0" err="1">
                <a:effectLst/>
                <a:latin typeface="Arial" panose="020B0604020202020204" pitchFamily="34" charset="0"/>
                <a:ea typeface="Calibri" panose="020F0502020204030204" pitchFamily="34" charset="0"/>
                <a:cs typeface="Arial" panose="020B0604020202020204" pitchFamily="34" charset="0"/>
              </a:rPr>
              <a:t>Moktadir</a:t>
            </a:r>
            <a:r>
              <a:rPr lang="en-US" sz="4800" dirty="0">
                <a:effectLst/>
                <a:latin typeface="Arial" panose="020B0604020202020204" pitchFamily="34" charset="0"/>
                <a:ea typeface="Calibri" panose="020F0502020204030204" pitchFamily="34" charset="0"/>
                <a:cs typeface="Arial" panose="020B0604020202020204" pitchFamily="34" charset="0"/>
              </a:rPr>
              <a:t>, M. (2021). A supply chain disruption risk mitigation model to manage COVID-19 pandemic risk. Environmental Science and Pollution Research, 1-16.</a:t>
            </a:r>
          </a:p>
          <a:p>
            <a:pPr marL="45720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Wen, X., Choi, T. M., &amp; Chung, S. H. (2019). Fashion retail supply chain management: A review of operational models. International Journal of Production Economics, 207, 34-55.</a:t>
            </a:r>
          </a:p>
          <a:p>
            <a:pPr marL="457200" marR="0" indent="-457200">
              <a:lnSpc>
                <a:spcPct val="200000"/>
              </a:lnSpc>
              <a:spcBef>
                <a:spcPts val="0"/>
              </a:spcBef>
              <a:spcAft>
                <a:spcPts val="0"/>
              </a:spcAft>
            </a:pPr>
            <a:r>
              <a:rPr lang="en-US" sz="4800" dirty="0">
                <a:effectLst/>
                <a:latin typeface="Arial" panose="020B0604020202020204" pitchFamily="34" charset="0"/>
                <a:ea typeface="Calibri" panose="020F0502020204030204" pitchFamily="34" charset="0"/>
                <a:cs typeface="Arial" panose="020B0604020202020204" pitchFamily="34" charset="0"/>
              </a:rPr>
              <a:t>Ye, Y., Lau, K. H., &amp; Teo, L. K. Y. (2018). Drivers and barriers of omni-channel retailing in China: A case study of the fashion and apparel industry. International Journal of Retail &amp; Distribution Management.</a:t>
            </a:r>
          </a:p>
          <a:p>
            <a:endParaRPr lang="en-US" dirty="0"/>
          </a:p>
        </p:txBody>
      </p:sp>
    </p:spTree>
    <p:extLst>
      <p:ext uri="{BB962C8B-B14F-4D97-AF65-F5344CB8AC3E}">
        <p14:creationId xmlns:p14="http://schemas.microsoft.com/office/powerpoint/2010/main" val="6349682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17</TotalTime>
  <Words>2627</Words>
  <Application>Microsoft Office PowerPoint</Application>
  <PresentationFormat>Platekrāna</PresentationFormat>
  <Paragraphs>88</Paragraphs>
  <Slides>13</Slides>
  <Notes>10</Notes>
  <HiddenSlides>0</HiddenSlides>
  <MMClips>0</MMClips>
  <ScaleCrop>false</ScaleCrop>
  <HeadingPairs>
    <vt:vector size="6" baseType="variant">
      <vt:variant>
        <vt:lpstr>Lietotie fonti</vt:lpstr>
      </vt:variant>
      <vt:variant>
        <vt:i4>4</vt:i4>
      </vt:variant>
      <vt:variant>
        <vt:lpstr>Dizains</vt:lpstr>
      </vt:variant>
      <vt:variant>
        <vt:i4>1</vt:i4>
      </vt:variant>
      <vt:variant>
        <vt:lpstr>Slaidu virsraksti</vt:lpstr>
      </vt:variant>
      <vt:variant>
        <vt:i4>13</vt:i4>
      </vt:variant>
    </vt:vector>
  </HeadingPairs>
  <TitlesOfParts>
    <vt:vector size="18" baseType="lpstr">
      <vt:lpstr>Arial</vt:lpstr>
      <vt:lpstr>Calibri</vt:lpstr>
      <vt:lpstr>Corbel</vt:lpstr>
      <vt:lpstr>Times New Roman</vt:lpstr>
      <vt:lpstr>Parallax</vt:lpstr>
      <vt:lpstr>Firm Marketing Strategy Analysis </vt:lpstr>
      <vt:lpstr>Introduction </vt:lpstr>
      <vt:lpstr>The Case Study: Reviewing the Case of TM Lewin Company </vt:lpstr>
      <vt:lpstr>Presenting the Complex Problem: Declining Profitability </vt:lpstr>
      <vt:lpstr>Impact and of the Complex Problem on the Organization </vt:lpstr>
      <vt:lpstr>Impact of the Complex Problem on Employees </vt:lpstr>
      <vt:lpstr>A PESTEL Analysis of a Declining Profitability </vt:lpstr>
      <vt:lpstr>Cause-Effect Analysis: Fishbone Diagram of the Declining Profitability </vt:lpstr>
      <vt:lpstr>Evaluation of Alternative Solutions to a Declining Profitability </vt:lpstr>
      <vt:lpstr>The Best Alternative/Solution: Diversify and Experiment </vt:lpstr>
      <vt:lpstr>Conclusion/Summary </vt:lpstr>
      <vt:lpstr>The Bottom Line </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Firm Marketing Strategy Analysis </dc:title>
  <dc:creator>777</dc:creator>
  <cp:lastModifiedBy>777</cp:lastModifiedBy>
  <cp:revision>1</cp:revision>
  <dcterms:created xsi:type="dcterms:W3CDTF">2022-10-30T10:49:49Z</dcterms:created>
  <dcterms:modified xsi:type="dcterms:W3CDTF">2022-10-30T22:41:24Z</dcterms:modified>
</cp:coreProperties>
</file>